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Play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lay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Play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Play"/>
              <a:buNone/>
            </a:pPr>
            <a:r>
              <a:rPr lang="en-US">
                <a:solidFill>
                  <a:srgbClr val="002060"/>
                </a:solidFill>
              </a:rPr>
              <a:t>Python Programming and Basic Data Science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94036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Lecture-2: Setting up the Environment (cont.)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Prof. Dr. G M Atiqur Rahaman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Computer Science and Engineering Discipline 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919472" y="0"/>
            <a:ext cx="214884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43D658"/>
                </a:solidFill>
                <a:latin typeface="Play"/>
                <a:ea typeface="Play"/>
                <a:cs typeface="Play"/>
                <a:sym typeface="Play"/>
              </a:rPr>
              <a:t>EDGE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Accessing Source Code with </a:t>
            </a:r>
            <a:r>
              <a:rPr lang="en-US">
                <a:solidFill>
                  <a:srgbClr val="FF0000"/>
                </a:solidFill>
              </a:rPr>
              <a:t>??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Sometimes the </a:t>
            </a:r>
            <a:r>
              <a:rPr lang="en-US">
                <a:solidFill>
                  <a:srgbClr val="FF0000"/>
                </a:solidFill>
              </a:rPr>
              <a:t>?? </a:t>
            </a:r>
            <a:r>
              <a:rPr lang="en-US"/>
              <a:t>suffix doesn't display any source code: if the object in question is not implemented in Python, but in C or some other compiled extension language.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Then the </a:t>
            </a:r>
            <a:r>
              <a:rPr lang="en-US">
                <a:solidFill>
                  <a:srgbClr val="FF0000"/>
                </a:solidFill>
              </a:rPr>
              <a:t>??</a:t>
            </a:r>
            <a:r>
              <a:rPr lang="en-US"/>
              <a:t> suffix gives the same output as the 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 suffix. This particularly true with many of Python's built-in objects and types, for example </a:t>
            </a:r>
            <a:r>
              <a:rPr lang="en-US">
                <a:solidFill>
                  <a:srgbClr val="FF0000"/>
                </a:solidFill>
              </a:rPr>
              <a:t>len: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In [9]: len??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Using </a:t>
            </a:r>
            <a:r>
              <a:rPr i="1" lang="en-US">
                <a:solidFill>
                  <a:srgbClr val="FF0000"/>
                </a:solidFill>
              </a:rPr>
              <a:t>?</a:t>
            </a:r>
            <a:r>
              <a:rPr i="1" lang="en-US"/>
              <a:t> and/or </a:t>
            </a:r>
            <a:r>
              <a:rPr i="1" lang="en-US">
                <a:solidFill>
                  <a:srgbClr val="FF0000"/>
                </a:solidFill>
              </a:rPr>
              <a:t>??</a:t>
            </a:r>
            <a:r>
              <a:rPr i="1" lang="en-US"/>
              <a:t> gives a powerful and quick interface to know what any Python function or module does.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Exploring Modules with Tab-Completion</a:t>
            </a:r>
            <a:b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0" i="0" lang="en-US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tab key</a:t>
            </a: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auto-completes and explores the contents of objects, modules, and name-spaces.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see a list of all available attributes of an object, type the name of the object followed by a period </a:t>
            </a:r>
            <a:r>
              <a:rPr lang="en-US">
                <a:solidFill>
                  <a:srgbClr val="FF0000"/>
                </a:solidFill>
              </a:rPr>
              <a:t>(".")</a:t>
            </a:r>
            <a:r>
              <a:rPr lang="en-US"/>
              <a:t> and the Tab key: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In [10]: L.&lt;TAB&gt;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narrow-down the list, type the first character or several characters of the name, and the Tab key will find the matching attributes and methods:</a:t>
            </a:r>
            <a:endParaRPr b="0" i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In [10]: L.c&lt;TAB&gt;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In [10]: L.co&lt;TAB&gt;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In [10]: L.cou&lt;TAB&gt;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Private/Public attributes?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has no strictly-enforced distinction between public/external attributes and private/internal attributes, by convention a preceding underscore is used to denote such methods.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clarity, these private methods and special methods are omitted from the list by default, but it's possible to list them by explicitly typing the underscore: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In [10]: L._&lt;TAB&gt;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(often nicknamed "dunder" methods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 completion when importing</a:t>
            </a:r>
            <a:b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find all possible imports in the </a:t>
            </a:r>
            <a:r>
              <a:rPr i="1" lang="en-US">
                <a:solidFill>
                  <a:srgbClr val="FF0000"/>
                </a:solidFill>
              </a:rPr>
              <a:t>itertools</a:t>
            </a:r>
            <a:r>
              <a:rPr lang="en-US"/>
              <a:t> package that start with </a:t>
            </a:r>
            <a:r>
              <a:rPr lang="en-US">
                <a:solidFill>
                  <a:srgbClr val="FF0000"/>
                </a:solidFill>
              </a:rPr>
              <a:t>co: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In [10]: from itertools import co&lt;TAB&gt;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Use tab-completion to see which imports are available on your system: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In [10]: import &lt;TAB&gt;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Beyond tab completion: wildcard matching</a:t>
            </a:r>
            <a:b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match characters at the middle or end of the word</a:t>
            </a:r>
            <a:r>
              <a:rPr lang="en-US"/>
              <a:t> wildcard matching can be used using the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character.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e.g. use this to list every object in the namespace that ends with </a:t>
            </a:r>
            <a:r>
              <a:rPr lang="en-US">
                <a:solidFill>
                  <a:srgbClr val="FF0000"/>
                </a:solidFill>
              </a:rPr>
              <a:t>Warning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In [10]: *Warning?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Similarly, suppose we are looking for a string method that contains the word find somewhere in its name. We can search for it this way: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[10]: str.*find*?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Useful for finding a particular command when getting to know a new package or reacquainting overself with a familiar one.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Keyboard Shortcuts in the IPython Shell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77" name="Google Shape;17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259" y="3172503"/>
            <a:ext cx="5601482" cy="165758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3295259" y="2200763"/>
            <a:ext cx="58213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Navigation shortcuts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Keyboard Shortcuts in the IPython Shell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3295259" y="2200763"/>
            <a:ext cx="58213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 Entry shortcuts</a:t>
            </a:r>
            <a:endParaRPr/>
          </a:p>
        </p:txBody>
      </p:sp>
      <p:pic>
        <p:nvPicPr>
          <p:cNvPr descr="A text on a white background&#10;&#10;Description automatically generated" id="185" name="Google Shape;18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023" y="2839082"/>
            <a:ext cx="4867954" cy="23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Keyboard Shortcuts in the IPython Shell</a:t>
            </a:r>
            <a:endParaRPr/>
          </a:p>
        </p:txBody>
      </p:sp>
      <p:pic>
        <p:nvPicPr>
          <p:cNvPr descr="A close-up of a text&#10;&#10;Description automatically generated" id="191" name="Google Shape;19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180" y="3324924"/>
            <a:ext cx="6201640" cy="135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2995180" y="2393942"/>
            <a:ext cx="60944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Command History Shortcuts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Keyboard Shortcuts in the IPython Shell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2995180" y="2393942"/>
            <a:ext cx="60944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Miscellaneous Shortcuts</a:t>
            </a:r>
            <a:endParaRPr/>
          </a:p>
        </p:txBody>
      </p:sp>
      <p:pic>
        <p:nvPicPr>
          <p:cNvPr descr="A black text on a white background&#10;&#10;Description automatically generated" id="199" name="Google Shape;19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232" y="3334451"/>
            <a:ext cx="5801535" cy="133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6"/>
            <a:ext cx="10515600" cy="770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Contents (Lec-1)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38200" y="1483546"/>
            <a:ext cx="450189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 Notebook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Anaconda Installation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Launching Jupyter Notebook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new Notebook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cells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Cells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Headings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line numbers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342888" y="1483546"/>
            <a:ext cx="612952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9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Numpy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9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Pandas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9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Matplotlib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9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Downloading Notebook in multiple formats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9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Importing Notebook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9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already created Notebook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9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shorcuts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IPython Magic Commands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enhancements that IPython adds on top of the normal Python syntax…. are known as magic commands, and are prefixed by the </a:t>
            </a:r>
            <a:r>
              <a:rPr b="1" lang="en-US">
                <a:solidFill>
                  <a:srgbClr val="FF0000"/>
                </a:solidFill>
              </a:rPr>
              <a:t>%</a:t>
            </a:r>
            <a:r>
              <a:rPr lang="en-US"/>
              <a:t> character.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Magic commands come in two flavors: line magics, which are denoted by a single </a:t>
            </a:r>
            <a:r>
              <a:rPr b="1" lang="en-US">
                <a:solidFill>
                  <a:srgbClr val="FF0000"/>
                </a:solidFill>
              </a:rPr>
              <a:t>%</a:t>
            </a:r>
            <a:r>
              <a:rPr lang="en-US"/>
              <a:t> prefix and operate on a single line of input, and cell magics, which are denoted by a double </a:t>
            </a:r>
            <a:r>
              <a:rPr b="1" lang="en-US">
                <a:solidFill>
                  <a:srgbClr val="FF0000"/>
                </a:solidFill>
              </a:rPr>
              <a:t>%%</a:t>
            </a:r>
            <a:r>
              <a:rPr lang="en-US"/>
              <a:t> prefix and operate on multiple lines of input.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IPython Magic Commands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use IPython for interactive exploration and a text editor to store code to reuse. Rather than running this code in a new window, it can be convenient to run it within a IPython session. This can be done with the </a:t>
            </a:r>
            <a:r>
              <a:rPr b="1" lang="en-US">
                <a:solidFill>
                  <a:srgbClr val="FF0000"/>
                </a:solidFill>
              </a:rPr>
              <a:t>%run </a:t>
            </a:r>
            <a:r>
              <a:rPr lang="en-US"/>
              <a:t>magic.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IPython Magic Commands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Imagine you've created a </a:t>
            </a:r>
            <a:r>
              <a:rPr i="1" lang="en-US">
                <a:solidFill>
                  <a:srgbClr val="FF0000"/>
                </a:solidFill>
              </a:rPr>
              <a:t>myscript.py </a:t>
            </a:r>
            <a:r>
              <a:rPr lang="en-US"/>
              <a:t>file with the following contents: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#-------------------------------------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# file: myscript.py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def square(x):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"""square a number"""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return x **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N in range(1, 4):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print(N, "squared is", square(N))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IPython Magic Commands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execute this from your IPython session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&gt;&gt;&gt; %run myscript.py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you've run this script, any functions defined within it are available for use in your IPython session: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&gt;&gt;&gt; square(5)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There are several options to fine-tune how your code is run; you can see the documentation in the normal way, by typing </a:t>
            </a:r>
            <a:r>
              <a:rPr b="1" lang="en-US">
                <a:solidFill>
                  <a:srgbClr val="FF0000"/>
                </a:solidFill>
              </a:rPr>
              <a:t>%run?</a:t>
            </a:r>
            <a:r>
              <a:rPr lang="en-US"/>
              <a:t> in the IPython interpreter.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Timing Code Execution: %timeit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%timeit</a:t>
            </a:r>
            <a:r>
              <a:rPr lang="en-US"/>
              <a:t>, automatically determines the execution time of the single-line Python statement that follows it. E.g.: we may want to check the performance of a list comprehension: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%timeit L = [n ** 2 for n in range(1000)]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Timing Code Execution: %timeit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%timeit</a:t>
            </a:r>
            <a:r>
              <a:rPr lang="en-US"/>
              <a:t> automatically performs multiple runs in order to attain more robust results.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multi line statements, adding a second % sign will turn this into a cell magic that can handle multiple lines of input. For example, here's the equivalent construction with a for-loop: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%%timeit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 = 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n in range(1000):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L.append(n ** 2)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Help on Magic Functions: 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%magic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%lsmagic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read the documentation of the </a:t>
            </a:r>
            <a:r>
              <a:rPr b="1" lang="en-US">
                <a:solidFill>
                  <a:srgbClr val="FF0000"/>
                </a:solidFill>
              </a:rPr>
              <a:t>%timeit </a:t>
            </a:r>
            <a:r>
              <a:rPr lang="en-US"/>
              <a:t>magic simply type this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%timeit?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access a general description of available magic functions, including some examples, you can type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%magic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 quick and simple list of all available magic functions, type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%lsmagic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and Output History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i="0" lang="en-US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-US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/Out: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access previous inputs and outputs in the current session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 [1]: import math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 [2]: math.sin(2)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Out[2]: 0.9092974268256817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 [3]: math.cos(2)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IPython actually creates some Python variables called </a:t>
            </a:r>
            <a:r>
              <a:rPr b="1" lang="en-US">
                <a:solidFill>
                  <a:srgbClr val="FF0000"/>
                </a:solidFill>
              </a:rPr>
              <a:t>In </a:t>
            </a:r>
            <a:r>
              <a:rPr lang="en-US"/>
              <a:t>and </a:t>
            </a:r>
            <a:r>
              <a:rPr b="1" lang="en-US">
                <a:solidFill>
                  <a:srgbClr val="FF0000"/>
                </a:solidFill>
              </a:rPr>
              <a:t>Out</a:t>
            </a:r>
            <a:r>
              <a:rPr lang="en-US"/>
              <a:t> that are automatically updated to reflect this history.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and Output History</a:t>
            </a:r>
            <a:br>
              <a:rPr b="1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 [4]: print(In)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['', 'import math', 'math.sin(2)', 'math.cos(2)', 'print(In)’]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 [5]: Out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Out[5]: {2: 0.9092974268256817, 3: -0.4161468365471424}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In object is a list, which keeps track of the commands in order (the first item in the list is a place-holder so that In[1] can refer to the first command):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&gt;&gt;&gt; print(In[1])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Out object is not a list but a dictionary mapping input numbers to their outputs (if any):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&gt;&gt;&gt; print(Out[2])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Underscore Shortcuts and Previous Output</a:t>
            </a:r>
            <a:b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accessing previous output; the variable _ (i.e., a single underscore) is kept updated with the previous output;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print(_)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print(__)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print(___)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shorthand for Out[X] is _X (i.e., a single underscore followed by the line number):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Out[2]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_2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Contents (Lec-2)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help(len)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len?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Suppressing Output</a:t>
            </a:r>
            <a:b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math.sin(2) + math.cos(2);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Note that the result is computed silently, and the output is neither displayed on the screen or stored in the Out dictionary: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Related Magic Commands</a:t>
            </a:r>
            <a:b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&gt;&gt;&gt; %history -n 1-4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TRY IT YOURSELF!! 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a technologically-minded person, most of the time it's less a matter of knowing the answer of a computer problem as much as knowing </a:t>
            </a:r>
            <a:r>
              <a:rPr b="0" i="1" lang="en-US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quickly find an unknown answer</a:t>
            </a: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Being an effective practitioner of data science is less about memorizing the tool or command for every possible situation---it is more about </a:t>
            </a:r>
            <a:r>
              <a:rPr b="0" i="1" lang="en-US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 to effectively find the information you don't know</a:t>
            </a: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whether through a web search engine or another means.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 amazing amount of information can be found through IPython alone. Some examples of the questions IPython can help answer in a few keystrokes: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1"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 I call this function? What arguments and options does it have?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1"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does the source code of this Python object look like?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1"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in this package I imported? What attributes or methods does this object have?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Accessing Documentation with </a:t>
            </a:r>
            <a:r>
              <a:rPr lang="en-US">
                <a:solidFill>
                  <a:srgbClr val="FF0000"/>
                </a:solidFill>
              </a:rPr>
              <a:t>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Every Python object contains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doc string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which contains a concise summary of the object and how to use it.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Built-in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help()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 can access this information and print.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e.g.: to see the documentation of the built-in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function, do the following: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[1]: help(len)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[2]: len?  #  ?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shorthand for accessing this documentation and other relevant information: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Accessing Documentation with </a:t>
            </a:r>
            <a:r>
              <a:rPr lang="en-US">
                <a:solidFill>
                  <a:srgbClr val="FF0000"/>
                </a:solidFill>
              </a:rPr>
              <a:t>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notation works for just about anything, including object methods: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In [3]: L = [1, 2, 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In [4]: L.insert?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even objects themselves, with the documentation from their type: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In [5]: L?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Accessing Documentation with </a:t>
            </a:r>
            <a:r>
              <a:rPr lang="en-US">
                <a:solidFill>
                  <a:srgbClr val="FF0000"/>
                </a:solidFill>
              </a:rPr>
              <a:t>?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Importantly, this will even work for functions or other objects you create yourself! Here we'll define a small function with a docstring: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In [6]: def square(a):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  ....:     """Return the square of a."""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  ....:     return a **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  ....: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In [7]: square?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Accessing Source Code with </a:t>
            </a:r>
            <a:r>
              <a:rPr lang="en-US">
                <a:solidFill>
                  <a:srgbClr val="FF0000"/>
                </a:solidFill>
              </a:rPr>
              <a:t>??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shortcut to the source code with the double question mark (??):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In [8]: square??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