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4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82" r:id="rId14"/>
    <p:sldId id="266" r:id="rId15"/>
    <p:sldId id="268" r:id="rId16"/>
    <p:sldId id="269" r:id="rId17"/>
    <p:sldId id="270" r:id="rId18"/>
    <p:sldId id="271" r:id="rId19"/>
    <p:sldId id="273" r:id="rId20"/>
    <p:sldId id="274" r:id="rId21"/>
    <p:sldId id="283" r:id="rId22"/>
    <p:sldId id="284" r:id="rId23"/>
    <p:sldId id="285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0575-15D1-4EB6-85E2-A12D367969B9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62108-B95A-46D4-8EC5-A023E418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62108-B95A-46D4-8EC5-A023E418E1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86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3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357067"/>
            <a:ext cx="9657032" cy="8646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0" y="1438656"/>
            <a:ext cx="9657032" cy="482803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636" y="6404032"/>
            <a:ext cx="7619999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20340" y="268224"/>
            <a:ext cx="9384272" cy="8846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0340" y="1499616"/>
            <a:ext cx="4530787" cy="44116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3824" y="1499616"/>
            <a:ext cx="4530787" cy="44042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357067"/>
            <a:ext cx="9657031" cy="8646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Atanu Shome, CSE, KU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utput-formatt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vs_cpp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6609-1E0D-FD5A-BA8A-B68A01F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6AF-71CC-3979-7D52-D839FE76C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7128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C9C9-F93B-38F8-2675-0EF77A0A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580" y="355479"/>
            <a:ext cx="9657032" cy="864605"/>
          </a:xfrm>
        </p:spPr>
        <p:txBody>
          <a:bodyPr/>
          <a:lstStyle/>
          <a:p>
            <a:r>
              <a:rPr lang="en-US" dirty="0"/>
              <a:t>Python Indentation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817EF2-FEAB-68A3-658B-626F4EDC6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702" y="1965101"/>
            <a:ext cx="5384457" cy="258259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8529D-65A8-54D0-10F8-9579A83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C94B8-7E78-3574-7F17-E795F8D7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10</a:t>
            </a:fld>
            <a:endParaRPr lang="en-US"/>
          </a:p>
        </p:txBody>
      </p:sp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227F606A-329B-B083-4E08-E78B892D4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7909" y="1965101"/>
            <a:ext cx="2539285" cy="25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0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F2A-FAB0-2095-D706-CE089728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Indentation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BA640-6686-311C-8106-0E56BD45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FABB5-E345-E934-C0EB-284C676C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092E3-2E90-3C2C-6CF1-ADAB06D6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18" y="2277889"/>
            <a:ext cx="6150936" cy="29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1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729F-2CDD-957E-7FD6-6BEE2ACB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A915CC-C3F4-6D15-BEAD-DC6562091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81" y="1321751"/>
            <a:ext cx="4526734" cy="1369933"/>
          </a:xfr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59286-1D1F-6E80-5247-5AE97F18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EAAC3-564F-9597-30EF-C869E564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B9DBFA-520F-4E26-ABC3-6FFEE37AE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61" y="2196024"/>
            <a:ext cx="4170980" cy="246595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52ED7-86D8-53E4-2F6E-44EB7EE8A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81" y="3454700"/>
            <a:ext cx="4273369" cy="268846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33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C55D-8FEB-9BEB-E6C2-B61BD86D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033C-013E-68F6-145B-EE9A2546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2</a:t>
            </a:r>
          </a:p>
          <a:p>
            <a:pPr marL="0" indent="0">
              <a:buNone/>
            </a:pPr>
            <a:r>
              <a:rPr lang="en-US" dirty="0"/>
              <a:t>s = "</a:t>
            </a:r>
            <a:r>
              <a:rPr lang="en-US" dirty="0" err="1"/>
              <a:t>atanu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f = 2.55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print(s)</a:t>
            </a:r>
          </a:p>
          <a:p>
            <a:pPr marL="0" indent="0">
              <a:buNone/>
            </a:pPr>
            <a:r>
              <a:rPr lang="en-US" dirty="0"/>
              <a:t>print(f)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BE302-7076-CD09-940E-293CAC58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7659A-6828-6507-980A-C8B9EC18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DF01-E359-6603-B9C2-605C7276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AA1D-B5B7-EEFE-8108-85756021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Expressions:</a:t>
            </a:r>
          </a:p>
          <a:p>
            <a:pPr marL="800100" lvl="2" indent="0">
              <a:buNone/>
            </a:pPr>
            <a:r>
              <a:rPr lang="en-US" dirty="0"/>
              <a:t>result = 2 + 3 * 4  # Addition and multiplication</a:t>
            </a:r>
          </a:p>
          <a:p>
            <a:pPr marL="800100" lvl="2" indent="0">
              <a:buNone/>
            </a:pPr>
            <a:r>
              <a:rPr lang="en-US" dirty="0"/>
              <a:t>print(result)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Variable Assignments:</a:t>
            </a:r>
          </a:p>
          <a:p>
            <a:pPr marL="800100" lvl="2" indent="0">
              <a:buNone/>
            </a:pPr>
            <a:r>
              <a:rPr lang="en-US" dirty="0"/>
              <a:t>x = 10  # Assignment of a value to a variable</a:t>
            </a:r>
          </a:p>
          <a:p>
            <a:endParaRPr lang="en-US" dirty="0"/>
          </a:p>
          <a:p>
            <a:r>
              <a:rPr lang="en-US" dirty="0"/>
              <a:t>Function Calls</a:t>
            </a:r>
          </a:p>
          <a:p>
            <a:pPr marL="800100" lvl="2" indent="0">
              <a:buNone/>
            </a:pPr>
            <a:r>
              <a:rPr lang="en-US" dirty="0"/>
              <a:t>import math</a:t>
            </a:r>
          </a:p>
          <a:p>
            <a:pPr marL="800100" lvl="2" indent="0">
              <a:buNone/>
            </a:pPr>
            <a:r>
              <a:rPr lang="en-US" dirty="0"/>
              <a:t>y = </a:t>
            </a:r>
            <a:r>
              <a:rPr lang="en-US" dirty="0" err="1"/>
              <a:t>math.sqrt</a:t>
            </a:r>
            <a:r>
              <a:rPr lang="en-US" dirty="0"/>
              <a:t>(25)  # Calling a function (sqrt) from the math module</a:t>
            </a:r>
          </a:p>
          <a:p>
            <a:pPr marL="800100" lvl="2" indent="0">
              <a:buNone/>
            </a:pPr>
            <a:r>
              <a:rPr lang="en-US" dirty="0"/>
              <a:t>print(y)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FACF5-AD7B-B396-7551-DF3FC7B0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B97C1-240B-C75A-BA29-47C7695D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7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042B-A271-35C0-DE02-FF81CB46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CA12-0219-F0CE-4C83-F6C958B4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  <a:p>
            <a:pPr marL="800100" lvl="2" indent="0">
              <a:buNone/>
            </a:pPr>
            <a:r>
              <a:rPr lang="en-US" dirty="0"/>
              <a:t>a = 5</a:t>
            </a:r>
          </a:p>
          <a:p>
            <a:pPr marL="800100" lvl="2" indent="0">
              <a:buNone/>
            </a:pPr>
            <a:r>
              <a:rPr lang="en-US" dirty="0"/>
              <a:t>b = 10</a:t>
            </a:r>
          </a:p>
          <a:p>
            <a:pPr marL="800100" lvl="2" indent="0">
              <a:buNone/>
            </a:pPr>
            <a:r>
              <a:rPr lang="en-US" dirty="0" err="1"/>
              <a:t>is_greater</a:t>
            </a:r>
            <a:r>
              <a:rPr lang="en-US" dirty="0"/>
              <a:t> = a &gt; b  # Comparison operator producing a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pPr marL="800100" lvl="2" indent="0">
              <a:buNone/>
            </a:pPr>
            <a:endParaRPr lang="en-US" dirty="0"/>
          </a:p>
          <a:p>
            <a:r>
              <a:rPr lang="en-US" dirty="0"/>
              <a:t>String Concatenation: </a:t>
            </a:r>
          </a:p>
          <a:p>
            <a:pPr marL="0" indent="0">
              <a:buNone/>
            </a:pPr>
            <a:r>
              <a:rPr lang="en-US" dirty="0"/>
              <a:t>		greeting = "Hello, " + "world!"  # Concatenating two 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0A395-78E9-FD23-3C94-CA50074F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E93D-7FF1-3727-4F6D-F224F200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 descr="More sticker - Openclipart">
            <a:extLst>
              <a:ext uri="{FF2B5EF4-FFF2-40B4-BE49-F238E27FC236}">
                <a16:creationId xmlns:a16="http://schemas.microsoft.com/office/drawing/2014/main" id="{9D14938E-D995-B301-F48F-D5627B0C0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1076C-3851-7F34-48DB-BD5771AC0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59" y="4514642"/>
            <a:ext cx="2071952" cy="20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4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EE64-04CE-C3B4-CE06-52A3FEE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27BD-67D7-7307-03A4-F255CF9B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statements are instructions that the Python interpreter can execute. Unlike expressions, which produce a value, statements perform actions such as defining variables, control flow, and interacting with the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E64E-D9B2-6B3D-C2AD-9DE400E5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8C009-E97A-FAC8-F541-3696CB23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5CF6-38B8-5593-01F6-6A142F83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ABF9-CC54-A8D4-9D5B-A1EF21FB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(if-</a:t>
            </a:r>
            <a:r>
              <a:rPr lang="en-US" dirty="0" err="1"/>
              <a:t>elif</a:t>
            </a:r>
            <a:r>
              <a:rPr lang="en-US" dirty="0"/>
              <a:t>-else):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x &gt; 0:</a:t>
            </a:r>
          </a:p>
          <a:p>
            <a:pPr marL="0" indent="0">
              <a:buNone/>
            </a:pPr>
            <a:r>
              <a:rPr lang="en-US" dirty="0"/>
              <a:t>    print("Positive")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x == 0:</a:t>
            </a:r>
          </a:p>
          <a:p>
            <a:pPr marL="0" indent="0">
              <a:buNone/>
            </a:pPr>
            <a:r>
              <a:rPr lang="en-US" dirty="0"/>
              <a:t>    print("Zero")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print("Negative")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D5E16-0234-2E32-D604-FB155CF2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B57FC-F3B3-4811-2D11-A2C8CAC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A8BA-F53D-DE20-187F-E56379B5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2473-1360-DB1C-5B8C-2E3C28FF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Statements (for and while loops):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FDD9F-94E5-6A6E-1C1D-72718EEB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47A89-A11A-4A90-E794-81558F0F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1B4-73CC-2DDD-D0AA-9C58529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B60D-8961-F407-73B6-DFE3A4BB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greet(name):</a:t>
            </a:r>
          </a:p>
          <a:p>
            <a:pPr marL="0" indent="0">
              <a:buNone/>
            </a:pPr>
            <a:r>
              <a:rPr lang="en-US" dirty="0"/>
              <a:t>    print("Hello, " + name + "!")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greet("Alice")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Break, continue, import, return, 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A4D21-30DB-0311-DFF7-21E54E22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952C-44B2-8540-F4BD-F344D359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47073-13AB-43E2-1BBC-5B496B5AE569}"/>
              </a:ext>
            </a:extLst>
          </p:cNvPr>
          <p:cNvSpPr txBox="1"/>
          <p:nvPr/>
        </p:nvSpPr>
        <p:spPr>
          <a:xfrm rot="19939149">
            <a:off x="5652890" y="4458180"/>
            <a:ext cx="6958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highlight>
                  <a:srgbClr val="FFFF00"/>
                </a:highlight>
              </a:rPr>
              <a:t>Indentation is big thing</a:t>
            </a:r>
          </a:p>
        </p:txBody>
      </p:sp>
    </p:spTree>
    <p:extLst>
      <p:ext uri="{BB962C8B-B14F-4D97-AF65-F5344CB8AC3E}">
        <p14:creationId xmlns:p14="http://schemas.microsoft.com/office/powerpoint/2010/main" val="11586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79E3-423F-2BA5-FF45-C22C1E9B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1757-1F6A-2CCF-1032-C2A5F020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Advantages</a:t>
            </a:r>
          </a:p>
          <a:p>
            <a:r>
              <a:rPr lang="en-US" dirty="0"/>
              <a:t>Python Basic Syntax</a:t>
            </a:r>
          </a:p>
          <a:p>
            <a:r>
              <a:rPr lang="en-US" dirty="0"/>
              <a:t>Python Expressions</a:t>
            </a:r>
          </a:p>
          <a:p>
            <a:r>
              <a:rPr lang="en-US" dirty="0"/>
              <a:t>Python Statement</a:t>
            </a:r>
          </a:p>
          <a:p>
            <a:r>
              <a:rPr lang="en-US" dirty="0"/>
              <a:t>Python Comments</a:t>
            </a:r>
          </a:p>
          <a:p>
            <a:r>
              <a:rPr lang="en-US" dirty="0"/>
              <a:t>Python Data Types</a:t>
            </a:r>
          </a:p>
          <a:p>
            <a:r>
              <a:rPr lang="en-US" dirty="0"/>
              <a:t>Python Casting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C029-83C9-398C-1AFC-5B5D969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5ACD-9846-6522-2D6E-C82662F6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DD3B-63F7-9EC8-CB8F-3A0855B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5032-3953-DAE3-7FA8-D22C3465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"Python "</a:t>
            </a:r>
          </a:p>
          <a:p>
            <a:pPr marL="0" indent="0">
              <a:buNone/>
            </a:pPr>
            <a:r>
              <a:rPr lang="en-US" dirty="0"/>
              <a:t>y = "is "</a:t>
            </a:r>
          </a:p>
          <a:p>
            <a:pPr marL="0" indent="0">
              <a:buNone/>
            </a:pPr>
            <a:r>
              <a:rPr lang="en-US" dirty="0"/>
              <a:t>z = "awesome"</a:t>
            </a:r>
          </a:p>
          <a:p>
            <a:pPr marL="0" indent="0">
              <a:buNone/>
            </a:pPr>
            <a:r>
              <a:rPr lang="en-US" dirty="0"/>
              <a:t>print(x + y + 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"Python"</a:t>
            </a:r>
          </a:p>
          <a:p>
            <a:pPr marL="0" indent="0">
              <a:buNone/>
            </a:pPr>
            <a:r>
              <a:rPr lang="en-US" dirty="0"/>
              <a:t>y = "is"</a:t>
            </a:r>
          </a:p>
          <a:p>
            <a:pPr marL="0" indent="0">
              <a:buNone/>
            </a:pPr>
            <a:r>
              <a:rPr lang="en-US" dirty="0"/>
              <a:t>z = "awesome"</a:t>
            </a:r>
          </a:p>
          <a:p>
            <a:pPr marL="0" indent="0">
              <a:buNone/>
            </a:pPr>
            <a:r>
              <a:rPr lang="en-US" dirty="0"/>
              <a:t>print(x, y, z)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52BC1-781F-BDD0-C9C0-F5625F37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555D3-59D1-F77F-9F03-9FDA1480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AA517-94A7-6D4F-5536-1AB73E1336A7}"/>
              </a:ext>
            </a:extLst>
          </p:cNvPr>
          <p:cNvSpPr txBox="1"/>
          <p:nvPr/>
        </p:nvSpPr>
        <p:spPr>
          <a:xfrm>
            <a:off x="4906850" y="6082022"/>
            <a:ext cx="675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https://www.geeksforgeeks.org/python-output-formatting/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2D64-B078-2863-5BAC-3CFD00D7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C3ED-49BE-7DD3-EC09-F18CF57D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print("This is class number: %d" %1)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print("Geeks : %2d, Portal : %5.2f" % (1, 45000.333))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print("Total students : %3d, Boys : %2d" % (240, 120))   # print integer value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print("%7.3o" % (25))   # print octal value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print("%10.3E" % (356.08977))   # print exponential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 = 55.25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("I have "+ str(T) + " take")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A9342-BD2E-D82F-2836-301F2EB7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95843-8D5D-B5E7-36A7-426329F8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3021-197F-8A10-BF45-789E44F1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C95E-8FC6-4DE4-280B-6F919199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print('I love {} for "{}!"'.format('Geeks', 'Geeks'))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using format() method and referring a position of the object</a:t>
            </a:r>
          </a:p>
          <a:p>
            <a:pPr marL="0" indent="0">
              <a:buNone/>
            </a:pPr>
            <a:r>
              <a:rPr lang="en-US" dirty="0"/>
              <a:t>print('{0} and {1}'.format('Geeks', 'Portal'))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print('{1} and {0}'.format('Geeks', 'Portal'))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A8485-8DC9-EE73-30F6-DD62168C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20AA0-BCE9-A7A1-92DD-9E54AA48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B8A2-4766-E3AC-6267-1586C816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8DDA-1439-FBB0-8365-3C1863DE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combining positional and keyword arguments</a:t>
            </a:r>
          </a:p>
          <a:p>
            <a:pPr marL="0" indent="0">
              <a:buNone/>
            </a:pPr>
            <a:r>
              <a:rPr lang="en-US" dirty="0"/>
              <a:t>print('Number one portal is {0}, {1}, and {other}.'</a:t>
            </a:r>
          </a:p>
          <a:p>
            <a:pPr marL="0" indent="0">
              <a:buNone/>
            </a:pPr>
            <a:r>
              <a:rPr lang="en-US" dirty="0"/>
              <a:t>     .format('Geeks', 55.55, other ='Geeks'))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using format() method with number </a:t>
            </a:r>
          </a:p>
          <a:p>
            <a:pPr marL="0" indent="0">
              <a:buNone/>
            </a:pPr>
            <a:r>
              <a:rPr lang="en-US" dirty="0"/>
              <a:t>print("Geeks :{0:2d}, Portal :{1:8.2f}".</a:t>
            </a:r>
          </a:p>
          <a:p>
            <a:pPr marL="0" indent="0">
              <a:buNone/>
            </a:pPr>
            <a:r>
              <a:rPr lang="en-US" dirty="0"/>
              <a:t>      format(12, 00.546))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Changing positional argument</a:t>
            </a:r>
          </a:p>
          <a:p>
            <a:pPr marL="0" indent="0">
              <a:buNone/>
            </a:pPr>
            <a:r>
              <a:rPr lang="en-US" dirty="0"/>
              <a:t>print("Second argument: {1:3d}, first one: {0:7.2f}".</a:t>
            </a:r>
          </a:p>
          <a:p>
            <a:pPr marL="0" indent="0">
              <a:buNone/>
            </a:pPr>
            <a:r>
              <a:rPr lang="en-US" dirty="0"/>
              <a:t>      format(47.42, 11))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print("Geeks: {a:5d},  Portal: {p:8.2f}".</a:t>
            </a:r>
          </a:p>
          <a:p>
            <a:pPr marL="0" indent="0">
              <a:buNone/>
            </a:pPr>
            <a:r>
              <a:rPr lang="en-US" dirty="0"/>
              <a:t>     format(a = 453, p = 59.058))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466A-81C7-6E2E-5B36-8AAD8F19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65FF8-9984-C20F-3248-C7D54D5C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5D83-0788-2E62-6E1A-2CC1414F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3982-97EB-E170-EF4E-B8C69134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x, y, z = "Orange", "Banana", "Cherry"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Mixing types????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11E17-A8C7-B058-27DE-E5B86611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BB5E8-3C13-6B60-9ADE-B8AD7EE6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7141-7F65-F3AC-7E5B-942BFA2F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18A1-67F6-E098-6A2F-1C7304F7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fruits = ["</a:t>
            </a:r>
            <a:r>
              <a:rPr lang="fr-FR" dirty="0" err="1"/>
              <a:t>apple</a:t>
            </a:r>
            <a:r>
              <a:rPr lang="fr-FR" dirty="0"/>
              <a:t>", "banana", "cherry"]</a:t>
            </a:r>
          </a:p>
          <a:p>
            <a:pPr marL="0" indent="0">
              <a:buNone/>
            </a:pPr>
            <a:r>
              <a:rPr lang="fr-FR" dirty="0"/>
              <a:t>x, y, z = fruits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(y)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(z)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BDE9E-5E93-7C6F-47B8-607B5A04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0738C-EFB3-B0BB-1ADB-3381593D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9689-2F6D-4E0A-B955-E0418DB7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EE21-7C3A-1FF6-8119-073D8010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username = input("Enter username:")</a:t>
            </a:r>
          </a:p>
          <a:p>
            <a:pPr marL="0" indent="0">
              <a:buNone/>
            </a:pPr>
            <a:r>
              <a:rPr lang="en-US" sz="2800" dirty="0"/>
              <a:t>print("Username is: " + username)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AFEAE-1472-CEC1-BA1A-2233A230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D4996-6A01-DACD-B4B8-A357B58A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D769-16E6-54CE-03E3-759DA403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B494-4F89-CCD2-AE09-CF75915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"awesome"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():</a:t>
            </a:r>
          </a:p>
          <a:p>
            <a:pPr marL="400050" lvl="1" indent="0">
              <a:buNone/>
            </a:pPr>
            <a:r>
              <a:rPr lang="en-US" dirty="0"/>
              <a:t>  x = "fantastic"</a:t>
            </a:r>
          </a:p>
          <a:p>
            <a:pPr marL="400050" lvl="1" indent="0">
              <a:buNone/>
            </a:pPr>
            <a:r>
              <a:rPr lang="en-US" dirty="0"/>
              <a:t>  print("Python is " +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print("Python is " + x)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3117B-33F4-2C5F-0B5E-2D55A735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5A0BF-9D4C-B564-F491-D0F036CF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34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0276-2844-F494-B10C-B2C848A8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(Global)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554F-2679-418C-ABC9-2B0AB72E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():</a:t>
            </a:r>
          </a:p>
          <a:p>
            <a:pPr marL="400050" lvl="1" indent="0">
              <a:buNone/>
            </a:pPr>
            <a:r>
              <a:rPr lang="en-US" dirty="0"/>
              <a:t>  global x</a:t>
            </a:r>
          </a:p>
          <a:p>
            <a:pPr marL="400050" lvl="1" indent="0">
              <a:buNone/>
            </a:pPr>
            <a:r>
              <a:rPr lang="en-US" dirty="0"/>
              <a:t>  x = "fantastic"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print("Python is " + 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A32A8-2611-8ED1-493F-04E72488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D8AAA-E746-50A4-0E2F-13E6063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F7B1-6599-6AE5-B282-30E129BD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C166-1552-3C58-2236-F4FCF155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"awesome"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():</a:t>
            </a:r>
          </a:p>
          <a:p>
            <a:pPr marL="400050" lvl="1" indent="0">
              <a:buNone/>
            </a:pPr>
            <a:r>
              <a:rPr lang="en-US" dirty="0"/>
              <a:t>  global x</a:t>
            </a:r>
          </a:p>
          <a:p>
            <a:pPr marL="400050" lvl="1" indent="0">
              <a:buNone/>
            </a:pPr>
            <a:r>
              <a:rPr lang="en-US" dirty="0"/>
              <a:t>  x = "fantastic"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myfunc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print("Python is " + 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027D5-F5FB-4BE5-8890-A25F00B5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2775A-7A12-5022-CCAC-8469B9AF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48D3-158C-E2A9-0BDF-B1390780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3D37-4ECB-9016-6EBE-3FBC569F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Python supports multiple programming paradigms, including Procedural, Object Oriented and Functional programming language. Python design philosophy emphasizes code readability with the use of significant indentation.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292AB-6CC2-C4C9-B963-647049576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73" y="3450625"/>
            <a:ext cx="2545284" cy="27892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68BD-3E29-4E9B-DA63-413016BA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441AE1-4A86-6B40-276F-6972059F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4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54BF-301E-A384-C784-8E32FF42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97079C-8B92-F65C-1B89-11F9F99F9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60" y="1709881"/>
            <a:ext cx="8273772" cy="3557722"/>
          </a:xfr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E34C-2E05-A2D0-B963-599366DC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97B5-734C-3B21-2A2F-DFF7E877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9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B804-ECC5-0E7D-E0A6-EE3C1C7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Try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F394-D58A-B4B8-F65F-D6771BFC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 a number and print</a:t>
            </a:r>
          </a:p>
          <a:p>
            <a:r>
              <a:rPr lang="en-US" sz="2800" dirty="0"/>
              <a:t>Input a number 1451.1545 into the variable and output only two decimal values</a:t>
            </a:r>
          </a:p>
          <a:p>
            <a:r>
              <a:rPr lang="en-US" sz="2800" dirty="0"/>
              <a:t>Take two strings and an integer. Print a single string.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B9769-E527-8F15-479A-99A36558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6B123-7480-BB3C-C9E6-E55DB604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8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3DD2-5709-466C-6F85-7B6A4D96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8817-204C-1036-05E7-DCBC747E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3806245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= int(1)</a:t>
            </a:r>
          </a:p>
          <a:p>
            <a:pPr marL="0" indent="0">
              <a:buNone/>
            </a:pPr>
            <a:r>
              <a:rPr lang="en-US" dirty="0"/>
              <a:t>y = int(2.8)</a:t>
            </a:r>
          </a:p>
          <a:p>
            <a:pPr marL="0" indent="0">
              <a:buNone/>
            </a:pPr>
            <a:r>
              <a:rPr lang="en-US" dirty="0"/>
              <a:t>z = int("3")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pPr marL="0" indent="0">
              <a:buNone/>
            </a:pPr>
            <a:r>
              <a:rPr lang="en-US" dirty="0"/>
              <a:t>print(y)</a:t>
            </a:r>
          </a:p>
          <a:p>
            <a:pPr marL="0" indent="0">
              <a:buNone/>
            </a:pPr>
            <a:r>
              <a:rPr lang="en-US" dirty="0"/>
              <a:t>print(z)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CC4C1-DE2F-E847-B190-3B288437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41811-5F4B-1522-FF31-198C45E3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94E040-1385-38C5-3837-BDC26ED60B2A}"/>
              </a:ext>
            </a:extLst>
          </p:cNvPr>
          <p:cNvSpPr txBox="1">
            <a:spLocks/>
          </p:cNvSpPr>
          <p:nvPr/>
        </p:nvSpPr>
        <p:spPr>
          <a:xfrm>
            <a:off x="3828490" y="964152"/>
            <a:ext cx="3806245" cy="482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x = float(1)     # x will be 1.0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y = float(2.8)   # y will be 2.8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z = float("3")   # z will be 3.0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w = float("4.2") # w will be 4.2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print(x)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print(y)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print(z)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print(w)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408335-CBCF-69FC-9023-1769DD19DCAD}"/>
              </a:ext>
            </a:extLst>
          </p:cNvPr>
          <p:cNvSpPr txBox="1">
            <a:spLocks/>
          </p:cNvSpPr>
          <p:nvPr/>
        </p:nvSpPr>
        <p:spPr>
          <a:xfrm>
            <a:off x="7853943" y="1014984"/>
            <a:ext cx="3806245" cy="482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x = str("s1") # x will be 's1'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y = str(2)    # y will be '2'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z = str(3.0)  # z will be '3.0'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print(x)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print(y)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print(z)</a:t>
            </a:r>
          </a:p>
        </p:txBody>
      </p:sp>
    </p:spTree>
    <p:extLst>
      <p:ext uri="{BB962C8B-B14F-4D97-AF65-F5344CB8AC3E}">
        <p14:creationId xmlns:p14="http://schemas.microsoft.com/office/powerpoint/2010/main" val="31009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2CAA-A15D-5004-3B5E-E84BFD45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Important Features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66F90E-FA5A-8A21-4DC4-4F56E2FEE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4" y="1823947"/>
            <a:ext cx="7073861" cy="357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5099E-7DB8-81BD-79A1-4DF75731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00AB0F-CD72-2DF1-56FE-5CBAEF1F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6ED7-E9A4-69B5-307A-556885E1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FC00-4923-CF00-2D7C-82277326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Python 3 has a simple syntax that is easy to learn and read, making it a good choice for beginners.</a:t>
            </a:r>
          </a:p>
          <a:p>
            <a:r>
              <a:rPr lang="en-US" sz="2400" dirty="0"/>
              <a:t>Python 3 is a high-level language that has a large standard library and many third-party libraries available, making it a versatile language that can be used for a wide variety of applications.</a:t>
            </a:r>
          </a:p>
          <a:p>
            <a:r>
              <a:rPr lang="en-US" sz="2400" dirty="0"/>
              <a:t>Python 3 supports multiple programming paradigms, including object-oriented, functional, and procedural programming.</a:t>
            </a:r>
          </a:p>
          <a:p>
            <a:r>
              <a:rPr lang="en-US" sz="2400" dirty="0"/>
              <a:t>Python 3 is an interpreted language, meaning that it does not need to be compiled before running, making it easy to write and test code quickly.</a:t>
            </a:r>
          </a:p>
          <a:p>
            <a:r>
              <a:rPr lang="en-US" sz="2400" dirty="0"/>
              <a:t>Python 3 has good support for data analysis and scientific computing, with libraries such as NumPy and Pandas.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FE011-50A9-973B-7CFA-D9B09698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A2EC3-D64A-94F6-0D2C-F4271F6B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9694-86FB-53F8-9D72-20BCCB8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D886-E512-19A6-EF2E-96AA1C6F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Python 3 can be slower than compiled languages such as C++ or Java, which may be a concern for applications that require high performance.</a:t>
            </a:r>
          </a:p>
          <a:p>
            <a:r>
              <a:rPr lang="en-US" sz="2400" dirty="0"/>
              <a:t>Python 3 has a global interpreter lock (GIL), which can limit its ability to take advantage of multiple CPU cores.</a:t>
            </a:r>
          </a:p>
          <a:p>
            <a:r>
              <a:rPr lang="en-US" sz="2400" dirty="0"/>
              <a:t>Python 3 may not be the best choice for low-level systems programming, as it does not offer the same level of control over hardware as other languages.</a:t>
            </a:r>
          </a:p>
          <a:p>
            <a:r>
              <a:rPr lang="en-US" sz="2400" dirty="0"/>
              <a:t>Python 3 is not as popular in some fields as other languages, such as R for data analysis or C++ for game development, so it may not always be the best choice for specific applications.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C40CE-A8C1-1D4B-5490-397D4122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6E8A6-4D47-6275-F994-5EED9CFD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DEE5-8478-55AC-1182-08D0B64F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(C, C++)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4266-7B17-C6AC-C240-26E262F4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80" y="1438656"/>
            <a:ext cx="2969119" cy="4828032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r>
              <a:rPr lang="en-US" dirty="0"/>
              <a:t>Type System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Learning Curve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AD940-BBE4-704E-9C9F-DC58F78D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45AEB-3B42-2844-7964-0476F74C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B8C9EE-7FA3-7BDA-C13A-B9B031229B71}"/>
              </a:ext>
            </a:extLst>
          </p:cNvPr>
          <p:cNvSpPr txBox="1">
            <a:spLocks/>
          </p:cNvSpPr>
          <p:nvPr/>
        </p:nvSpPr>
        <p:spPr>
          <a:xfrm>
            <a:off x="5039394" y="1438656"/>
            <a:ext cx="3537936" cy="482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Compiled vs Interpreted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OOP Concepts</a:t>
            </a:r>
          </a:p>
          <a:p>
            <a:r>
              <a:rPr lang="en-US" dirty="0"/>
              <a:t>Application Areas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D8FBC-AEC5-5671-CDF3-CD12CF33314D}"/>
              </a:ext>
            </a:extLst>
          </p:cNvPr>
          <p:cNvSpPr txBox="1"/>
          <p:nvPr/>
        </p:nvSpPr>
        <p:spPr>
          <a:xfrm>
            <a:off x="1712890" y="5966028"/>
            <a:ext cx="705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https://www.tutorialspoint.com/python/python_vs_cpp.htm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1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5A4-A0B9-8F6E-A928-D76FE27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FB27-268F-FCFB-A8F5-40742F58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Python expressions are pieces of code that produce a value when evaluated. They can be simple or complex, involving literals, variables, operators, function calls, and more.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4A13-5170-79D9-DD8D-A0E91C1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CA87C-84DB-B04A-B724-78324F9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91E0E-529D-A9DB-7F2B-DE00BB63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5" y="4025356"/>
            <a:ext cx="4368893" cy="1149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6E7E7D-03BB-1819-F036-9E6E999BE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90" y="3920106"/>
            <a:ext cx="6025690" cy="14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1E7C-A5E4-29B2-3632-BCDC26B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1EC61D-2660-F7EE-FB6E-3360B2B0B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982" y="1221672"/>
            <a:ext cx="8555306" cy="48100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B2B71-77AF-B5EE-53B5-64221061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122F4-C6C8-2703-0117-BFB8E9E7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501B5-B35B-36A6-FA2D-A704B333D8BA}"/>
              </a:ext>
            </a:extLst>
          </p:cNvPr>
          <p:cNvSpPr txBox="1"/>
          <p:nvPr/>
        </p:nvSpPr>
        <p:spPr>
          <a:xfrm rot="20123847">
            <a:off x="1058329" y="3530295"/>
            <a:ext cx="710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  <a:latin typeface="Algerian" panose="04020705040A02060702" pitchFamily="82" charset="0"/>
              </a:rPr>
              <a:t>How about online?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ADEFD-0AF5-94DC-881A-0598DF8EB42D}"/>
              </a:ext>
            </a:extLst>
          </p:cNvPr>
          <p:cNvSpPr txBox="1"/>
          <p:nvPr/>
        </p:nvSpPr>
        <p:spPr>
          <a:xfrm rot="20123847">
            <a:off x="1685253" y="4004400"/>
            <a:ext cx="710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  <a:latin typeface="Algerian" panose="04020705040A02060702" pitchFamily="82" charset="0"/>
              </a:rPr>
              <a:t>IDE vs Notebook</a:t>
            </a:r>
          </a:p>
        </p:txBody>
      </p:sp>
    </p:spTree>
    <p:extLst>
      <p:ext uri="{BB962C8B-B14F-4D97-AF65-F5344CB8AC3E}">
        <p14:creationId xmlns:p14="http://schemas.microsoft.com/office/powerpoint/2010/main" val="30401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1550</Words>
  <Application>Microsoft Macintosh PowerPoint</Application>
  <PresentationFormat>Widescreen</PresentationFormat>
  <Paragraphs>288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Algerian</vt:lpstr>
      <vt:lpstr>Arial</vt:lpstr>
      <vt:lpstr>Calibri</vt:lpstr>
      <vt:lpstr>Century Gothic</vt:lpstr>
      <vt:lpstr>Wingdings 3</vt:lpstr>
      <vt:lpstr>Wisp</vt:lpstr>
      <vt:lpstr>Lecture 4</vt:lpstr>
      <vt:lpstr>Learning Objectives Today</vt:lpstr>
      <vt:lpstr>Python</vt:lpstr>
      <vt:lpstr>Python Important Features</vt:lpstr>
      <vt:lpstr>Python Advantages</vt:lpstr>
      <vt:lpstr>Python Disadvantages</vt:lpstr>
      <vt:lpstr>Python vs (C, C++)</vt:lpstr>
      <vt:lpstr>Python Expressions</vt:lpstr>
      <vt:lpstr>Compiler</vt:lpstr>
      <vt:lpstr>Python Indentation</vt:lpstr>
      <vt:lpstr>Python Indentation</vt:lpstr>
      <vt:lpstr>Python Comments</vt:lpstr>
      <vt:lpstr>Variable</vt:lpstr>
      <vt:lpstr>Python Expressions</vt:lpstr>
      <vt:lpstr>Python Expressions</vt:lpstr>
      <vt:lpstr>Python Statements</vt:lpstr>
      <vt:lpstr>Python Statement</vt:lpstr>
      <vt:lpstr>Python Statement</vt:lpstr>
      <vt:lpstr>Python Statement</vt:lpstr>
      <vt:lpstr>Back to Print</vt:lpstr>
      <vt:lpstr>Back to Print</vt:lpstr>
      <vt:lpstr>Back to print</vt:lpstr>
      <vt:lpstr>Back to Print</vt:lpstr>
      <vt:lpstr>Assign multiple values</vt:lpstr>
      <vt:lpstr>Assign Multiple Values</vt:lpstr>
      <vt:lpstr>User Input</vt:lpstr>
      <vt:lpstr>Scope of Variables</vt:lpstr>
      <vt:lpstr>Scope of Variables (Global)</vt:lpstr>
      <vt:lpstr>Scope of Variables</vt:lpstr>
      <vt:lpstr>Data Types</vt:lpstr>
      <vt:lpstr>Try Out</vt:lpstr>
      <vt:lpstr>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Atanu Shome</dc:creator>
  <cp:lastModifiedBy>Atanu Shome</cp:lastModifiedBy>
  <cp:revision>58</cp:revision>
  <dcterms:created xsi:type="dcterms:W3CDTF">2024-04-30T08:36:00Z</dcterms:created>
  <dcterms:modified xsi:type="dcterms:W3CDTF">2024-05-02T04:53:40Z</dcterms:modified>
</cp:coreProperties>
</file>