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7"/>
  </p:notesMasterIdLst>
  <p:sldIdLst>
    <p:sldId id="256"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09" d="100"/>
          <a:sy n="109" d="100"/>
        </p:scale>
        <p:origin x="5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CE0575-15D1-4EB6-85E2-A12D367969B9}" type="datetimeFigureOut">
              <a:rPr lang="en-US" smtClean="0"/>
              <a:t>9/3/2024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962108-B95A-46D4-8EC5-A023E418E1A4}" type="slidenum">
              <a:rPr lang="en-US" smtClean="0"/>
              <a:t>‹#›</a:t>
            </a:fld>
            <a:endParaRPr lang="en-US"/>
          </a:p>
        </p:txBody>
      </p:sp>
    </p:spTree>
    <p:extLst>
      <p:ext uri="{BB962C8B-B14F-4D97-AF65-F5344CB8AC3E}">
        <p14:creationId xmlns:p14="http://schemas.microsoft.com/office/powerpoint/2010/main" val="397510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Atanu Shome, CSE, KU</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4087283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Atanu Shome, CSE, KU</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3741480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Atanu Shome, CSE, KU</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0235DA5-1A7F-4DE4-AC05-DBD9155ADFF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32865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Atanu Shome, CSE, KU</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945199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Atanu Shome, CSE, KU</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235DA5-1A7F-4DE4-AC05-DBD9155ADFF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6536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Atanu Shome, CSE, KU</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3257266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Atanu Shome, CSE, KU</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947623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Atanu Shome, CSE, KU</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3359074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47581" y="357067"/>
            <a:ext cx="9657032" cy="864605"/>
          </a:xfrm>
        </p:spPr>
        <p:txBody>
          <a:bodyPr/>
          <a:lstStyle>
            <a:lvl1pPr>
              <a:defRPr>
                <a:latin typeface="Georgia" panose="02040502050405020303" pitchFamily="18" charset="0"/>
              </a:defRPr>
            </a:lvl1pPr>
          </a:lstStyle>
          <a:p>
            <a:r>
              <a:rPr lang="en-US" dirty="0"/>
              <a:t>Click to edit Master title style</a:t>
            </a:r>
          </a:p>
        </p:txBody>
      </p:sp>
      <p:sp>
        <p:nvSpPr>
          <p:cNvPr id="3" name="Content Placeholder 2"/>
          <p:cNvSpPr>
            <a:spLocks noGrp="1"/>
          </p:cNvSpPr>
          <p:nvPr>
            <p:ph idx="1"/>
          </p:nvPr>
        </p:nvSpPr>
        <p:spPr>
          <a:xfrm>
            <a:off x="1847580" y="1438656"/>
            <a:ext cx="9657032" cy="4828032"/>
          </a:xfrm>
        </p:spPr>
        <p:txBody>
          <a:bodyPr/>
          <a:lstStyle>
            <a:lvl1pPr>
              <a:defRPr sz="2000"/>
            </a:lvl1pPr>
            <a:lvl2pPr>
              <a:defRPr sz="20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2552636" y="6404032"/>
            <a:ext cx="7619999" cy="365125"/>
          </a:xfrm>
        </p:spPr>
        <p:txBody>
          <a:bodyPr/>
          <a:lstStyle>
            <a:lvl1pPr>
              <a:defRPr sz="1400">
                <a:latin typeface="Arial" panose="020B0604020202020204" pitchFamily="34" charset="0"/>
                <a:cs typeface="Arial" panose="020B0604020202020204" pitchFamily="34" charset="0"/>
              </a:defRPr>
            </a:lvl1pPr>
          </a:lstStyle>
          <a:p>
            <a:r>
              <a:rPr lang="en-US"/>
              <a:t>Atanu Shome, CSE, KU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342402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Atanu Shome, CSE, KU</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2622242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120340" y="268224"/>
            <a:ext cx="9384272" cy="884683"/>
          </a:xfrm>
        </p:spPr>
        <p:txBody>
          <a:bodyPr/>
          <a:lstStyle/>
          <a:p>
            <a:r>
              <a:rPr lang="en-US" dirty="0"/>
              <a:t>Click to edit Master title style</a:t>
            </a:r>
          </a:p>
        </p:txBody>
      </p:sp>
      <p:sp>
        <p:nvSpPr>
          <p:cNvPr id="3" name="Content Placeholder 2"/>
          <p:cNvSpPr>
            <a:spLocks noGrp="1"/>
          </p:cNvSpPr>
          <p:nvPr>
            <p:ph sz="half" idx="1"/>
          </p:nvPr>
        </p:nvSpPr>
        <p:spPr>
          <a:xfrm>
            <a:off x="2120340" y="1499616"/>
            <a:ext cx="4530787" cy="4411606"/>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973824" y="1499616"/>
            <a:ext cx="4530787" cy="44042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Atanu Shome, CSE, KU</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53711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Atanu Shome, CSE, KU</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183466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47580" y="357067"/>
            <a:ext cx="9657031" cy="864605"/>
          </a:xfrm>
        </p:spPr>
        <p:txBody>
          <a:bodyPr/>
          <a:lstStyle/>
          <a:p>
            <a:r>
              <a:rPr lang="en-US" dirty="0"/>
              <a:t>Click to edit Master title style</a:t>
            </a:r>
          </a:p>
        </p:txBody>
      </p:sp>
      <p:sp>
        <p:nvSpPr>
          <p:cNvPr id="4" name="Footer Placeholder 3"/>
          <p:cNvSpPr>
            <a:spLocks noGrp="1"/>
          </p:cNvSpPr>
          <p:nvPr>
            <p:ph type="ftr" sz="quarter" idx="11"/>
          </p:nvPr>
        </p:nvSpPr>
        <p:spPr/>
        <p:txBody>
          <a:bodyPr/>
          <a:lstStyle/>
          <a:p>
            <a:r>
              <a:rPr lang="en-US"/>
              <a:t>Atanu Shome, CSE, KU</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3639623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Atanu Shome, CSE, KU</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2512456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Atanu Shome, CSE, KU</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177487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Atanu Shome, CSE, KU</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2667084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Atanu Shome, CSE, KU</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0235DA5-1A7F-4DE4-AC05-DBD9155ADFF4}" type="slidenum">
              <a:rPr lang="en-US" smtClean="0"/>
              <a:t>‹#›</a:t>
            </a:fld>
            <a:endParaRPr lang="en-US"/>
          </a:p>
        </p:txBody>
      </p:sp>
    </p:spTree>
    <p:extLst>
      <p:ext uri="{BB962C8B-B14F-4D97-AF65-F5344CB8AC3E}">
        <p14:creationId xmlns:p14="http://schemas.microsoft.com/office/powerpoint/2010/main" val="41113323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tatcan.gc.ca/en/data-science/resources/terminology" TargetMode="External"/><Relationship Id="rId2" Type="http://schemas.openxmlformats.org/officeDocument/2006/relationships/hyperlink" Target="https://www.coursera.org/articles/data-science-term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kaggle.com/datasets/shashanks1202/apartment-rent-data?select=apartments_for_rent_classified_10K" TargetMode="External"/><Relationship Id="rId2" Type="http://schemas.openxmlformats.org/officeDocument/2006/relationships/hyperlink" Target="https://www.kaggle.com/datasets/abdullah0a/social-media-sentiment-analysis-dataset?resource=downloa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1C6609-1E0D-FD5A-BA8A-B68A01F6FB1C}"/>
              </a:ext>
            </a:extLst>
          </p:cNvPr>
          <p:cNvSpPr>
            <a:spLocks noGrp="1"/>
          </p:cNvSpPr>
          <p:nvPr>
            <p:ph type="ctrTitle"/>
          </p:nvPr>
        </p:nvSpPr>
        <p:spPr/>
        <p:txBody>
          <a:bodyPr/>
          <a:lstStyle/>
          <a:p>
            <a:r>
              <a:rPr lang="en-US" dirty="0"/>
              <a:t>Lecture </a:t>
            </a:r>
            <a:r>
              <a:rPr lang="en-US" dirty="0" smtClean="0"/>
              <a:t>16</a:t>
            </a:r>
            <a:endParaRPr lang="en-US" dirty="0"/>
          </a:p>
        </p:txBody>
      </p:sp>
      <p:sp>
        <p:nvSpPr>
          <p:cNvPr id="3" name="Subtitle 2">
            <a:extLst>
              <a:ext uri="{FF2B5EF4-FFF2-40B4-BE49-F238E27FC236}">
                <a16:creationId xmlns:a16="http://schemas.microsoft.com/office/drawing/2014/main" xmlns="" id="{1124F6AF-71CC-3979-7D52-D839FE76C8C4}"/>
              </a:ext>
            </a:extLst>
          </p:cNvPr>
          <p:cNvSpPr>
            <a:spLocks noGrp="1"/>
          </p:cNvSpPr>
          <p:nvPr>
            <p:ph type="subTitle" idx="1"/>
          </p:nvPr>
        </p:nvSpPr>
        <p:spPr/>
        <p:txBody>
          <a:bodyPr/>
          <a:lstStyle/>
          <a:p>
            <a:r>
              <a:rPr lang="en-US" dirty="0" smtClean="0"/>
              <a:t>Data Science Intro</a:t>
            </a:r>
            <a:endParaRPr lang="en-US" dirty="0"/>
          </a:p>
        </p:txBody>
      </p:sp>
    </p:spTree>
    <p:extLst>
      <p:ext uri="{BB962C8B-B14F-4D97-AF65-F5344CB8AC3E}">
        <p14:creationId xmlns:p14="http://schemas.microsoft.com/office/powerpoint/2010/main" val="712895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Terminology</a:t>
            </a:r>
            <a:endParaRPr lang="en-US" dirty="0"/>
          </a:p>
        </p:txBody>
      </p:sp>
      <p:sp>
        <p:nvSpPr>
          <p:cNvPr id="3" name="Content Placeholder 2"/>
          <p:cNvSpPr>
            <a:spLocks noGrp="1"/>
          </p:cNvSpPr>
          <p:nvPr>
            <p:ph idx="1"/>
          </p:nvPr>
        </p:nvSpPr>
        <p:spPr/>
        <p:txBody>
          <a:bodyPr/>
          <a:lstStyle/>
          <a:p>
            <a:r>
              <a:rPr lang="en-US" dirty="0">
                <a:solidFill>
                  <a:srgbClr val="0070C0"/>
                </a:solidFill>
                <a:hlinkClick r:id="rId2"/>
              </a:rPr>
              <a:t>https://</a:t>
            </a:r>
            <a:r>
              <a:rPr lang="en-US" dirty="0" smtClean="0">
                <a:solidFill>
                  <a:srgbClr val="0070C0"/>
                </a:solidFill>
                <a:hlinkClick r:id="rId2"/>
              </a:rPr>
              <a:t>www.coursera.org/articles/data-science-terms</a:t>
            </a:r>
            <a:endParaRPr lang="en-US" dirty="0" smtClean="0">
              <a:solidFill>
                <a:srgbClr val="0070C0"/>
              </a:solidFill>
            </a:endParaRPr>
          </a:p>
          <a:p>
            <a:endParaRPr lang="en-US" dirty="0"/>
          </a:p>
          <a:p>
            <a:r>
              <a:rPr lang="en-US" dirty="0">
                <a:solidFill>
                  <a:srgbClr val="0070C0"/>
                </a:solidFill>
                <a:hlinkClick r:id="rId3"/>
              </a:rPr>
              <a:t>https://www.statcan.gc.ca/en/data-science/resources/terminology</a:t>
            </a:r>
            <a:endParaRPr lang="en-US" dirty="0">
              <a:solidFill>
                <a:srgbClr val="0070C0"/>
              </a:solidFill>
            </a:endParaRPr>
          </a:p>
        </p:txBody>
      </p:sp>
      <p:sp>
        <p:nvSpPr>
          <p:cNvPr id="4" name="Footer Placeholder 3"/>
          <p:cNvSpPr>
            <a:spLocks noGrp="1"/>
          </p:cNvSpPr>
          <p:nvPr>
            <p:ph type="ftr" sz="quarter" idx="11"/>
          </p:nvPr>
        </p:nvSpPr>
        <p:spPr/>
        <p:txBody>
          <a:bodyPr/>
          <a:lstStyle/>
          <a:p>
            <a:r>
              <a:rPr lang="en-US" smtClean="0"/>
              <a:t>Atanu Shome, CSE, KU</a:t>
            </a:r>
            <a:endParaRPr lang="en-US" dirty="0"/>
          </a:p>
        </p:txBody>
      </p:sp>
      <p:sp>
        <p:nvSpPr>
          <p:cNvPr id="5" name="Slide Number Placeholder 4"/>
          <p:cNvSpPr>
            <a:spLocks noGrp="1"/>
          </p:cNvSpPr>
          <p:nvPr>
            <p:ph type="sldNum" sz="quarter" idx="12"/>
          </p:nvPr>
        </p:nvSpPr>
        <p:spPr/>
        <p:txBody>
          <a:bodyPr/>
          <a:lstStyle/>
          <a:p>
            <a:fld id="{80235DA5-1A7F-4DE4-AC05-DBD9155ADFF4}" type="slidenum">
              <a:rPr lang="en-US" smtClean="0"/>
              <a:t>10</a:t>
            </a:fld>
            <a:endParaRPr lang="en-US"/>
          </a:p>
        </p:txBody>
      </p:sp>
    </p:spTree>
    <p:extLst>
      <p:ext uri="{BB962C8B-B14F-4D97-AF65-F5344CB8AC3E}">
        <p14:creationId xmlns:p14="http://schemas.microsoft.com/office/powerpoint/2010/main" val="2815095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What is data science used for?</a:t>
            </a:r>
          </a:p>
        </p:txBody>
      </p:sp>
      <p:sp>
        <p:nvSpPr>
          <p:cNvPr id="3" name="Content Placeholder 2"/>
          <p:cNvSpPr>
            <a:spLocks noGrp="1"/>
          </p:cNvSpPr>
          <p:nvPr>
            <p:ph idx="1"/>
          </p:nvPr>
        </p:nvSpPr>
        <p:spPr/>
        <p:txBody>
          <a:bodyPr/>
          <a:lstStyle/>
          <a:p>
            <a:r>
              <a:rPr lang="en-US" dirty="0"/>
              <a:t>Descriptive analysis</a:t>
            </a:r>
          </a:p>
          <a:p>
            <a:r>
              <a:rPr lang="en-US" dirty="0"/>
              <a:t>Diagnostic analysis</a:t>
            </a:r>
          </a:p>
          <a:p>
            <a:r>
              <a:rPr lang="en-US" dirty="0"/>
              <a:t>Predictive analysis</a:t>
            </a:r>
          </a:p>
          <a:p>
            <a:r>
              <a:rPr lang="en-US" dirty="0"/>
              <a:t>Prescriptive analysis</a:t>
            </a:r>
          </a:p>
          <a:p>
            <a:endParaRPr lang="en-US" dirty="0"/>
          </a:p>
        </p:txBody>
      </p:sp>
      <p:sp>
        <p:nvSpPr>
          <p:cNvPr id="4" name="Footer Placeholder 3"/>
          <p:cNvSpPr>
            <a:spLocks noGrp="1"/>
          </p:cNvSpPr>
          <p:nvPr>
            <p:ph type="ftr" sz="quarter" idx="11"/>
          </p:nvPr>
        </p:nvSpPr>
        <p:spPr/>
        <p:txBody>
          <a:bodyPr/>
          <a:lstStyle/>
          <a:p>
            <a:r>
              <a:rPr lang="en-US" smtClean="0"/>
              <a:t>Atanu Shome, CSE, KU</a:t>
            </a:r>
            <a:endParaRPr lang="en-US" dirty="0"/>
          </a:p>
        </p:txBody>
      </p:sp>
      <p:sp>
        <p:nvSpPr>
          <p:cNvPr id="5" name="Slide Number Placeholder 4"/>
          <p:cNvSpPr>
            <a:spLocks noGrp="1"/>
          </p:cNvSpPr>
          <p:nvPr>
            <p:ph type="sldNum" sz="quarter" idx="12"/>
          </p:nvPr>
        </p:nvSpPr>
        <p:spPr/>
        <p:txBody>
          <a:bodyPr/>
          <a:lstStyle/>
          <a:p>
            <a:fld id="{80235DA5-1A7F-4DE4-AC05-DBD9155ADFF4}" type="slidenum">
              <a:rPr lang="en-US" smtClean="0"/>
              <a:t>11</a:t>
            </a:fld>
            <a:endParaRPr lang="en-US"/>
          </a:p>
        </p:txBody>
      </p:sp>
    </p:spTree>
    <p:extLst>
      <p:ext uri="{BB962C8B-B14F-4D97-AF65-F5344CB8AC3E}">
        <p14:creationId xmlns:p14="http://schemas.microsoft.com/office/powerpoint/2010/main" val="2934410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a:t>
            </a:r>
            <a:r>
              <a:rPr lang="en-US" dirty="0" smtClean="0"/>
              <a:t>analysis</a:t>
            </a:r>
            <a:endParaRPr lang="en-US" dirty="0"/>
          </a:p>
        </p:txBody>
      </p:sp>
      <p:sp>
        <p:nvSpPr>
          <p:cNvPr id="3" name="Content Placeholder 2"/>
          <p:cNvSpPr>
            <a:spLocks noGrp="1"/>
          </p:cNvSpPr>
          <p:nvPr>
            <p:ph idx="1"/>
          </p:nvPr>
        </p:nvSpPr>
        <p:spPr/>
        <p:txBody>
          <a:bodyPr/>
          <a:lstStyle/>
          <a:p>
            <a:r>
              <a:rPr lang="en-US" dirty="0"/>
              <a:t>Descriptive analysis examines data to gain insights into what happened or what is happening in the data environment. It is characterized by data visualizations such as pie charts, bar charts, line graphs, tables, or generated narratives. For example, a flight booking service may record data like the number of tickets booked each day. Descriptive analysis will reveal booking spikes, booking slumps, and high-performing months for this service.</a:t>
            </a:r>
            <a:endParaRPr lang="en-US" dirty="0"/>
          </a:p>
        </p:txBody>
      </p:sp>
      <p:sp>
        <p:nvSpPr>
          <p:cNvPr id="4" name="Footer Placeholder 3"/>
          <p:cNvSpPr>
            <a:spLocks noGrp="1"/>
          </p:cNvSpPr>
          <p:nvPr>
            <p:ph type="ftr" sz="quarter" idx="11"/>
          </p:nvPr>
        </p:nvSpPr>
        <p:spPr/>
        <p:txBody>
          <a:bodyPr/>
          <a:lstStyle/>
          <a:p>
            <a:r>
              <a:rPr lang="en-US" smtClean="0"/>
              <a:t>Atanu Shome, CSE, KU</a:t>
            </a:r>
            <a:endParaRPr lang="en-US" dirty="0"/>
          </a:p>
        </p:txBody>
      </p:sp>
      <p:sp>
        <p:nvSpPr>
          <p:cNvPr id="5" name="Slide Number Placeholder 4"/>
          <p:cNvSpPr>
            <a:spLocks noGrp="1"/>
          </p:cNvSpPr>
          <p:nvPr>
            <p:ph type="sldNum" sz="quarter" idx="12"/>
          </p:nvPr>
        </p:nvSpPr>
        <p:spPr/>
        <p:txBody>
          <a:bodyPr/>
          <a:lstStyle/>
          <a:p>
            <a:fld id="{80235DA5-1A7F-4DE4-AC05-DBD9155ADFF4}" type="slidenum">
              <a:rPr lang="en-US" smtClean="0"/>
              <a:t>12</a:t>
            </a:fld>
            <a:endParaRPr lang="en-US"/>
          </a:p>
        </p:txBody>
      </p:sp>
    </p:spTree>
    <p:extLst>
      <p:ext uri="{BB962C8B-B14F-4D97-AF65-F5344CB8AC3E}">
        <p14:creationId xmlns:p14="http://schemas.microsoft.com/office/powerpoint/2010/main" val="465532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Diagnostic </a:t>
            </a:r>
            <a:r>
              <a:rPr lang="en-US" dirty="0" smtClean="0"/>
              <a:t>analysis</a:t>
            </a:r>
            <a:endParaRPr lang="en-US" dirty="0"/>
          </a:p>
        </p:txBody>
      </p:sp>
      <p:sp>
        <p:nvSpPr>
          <p:cNvPr id="3" name="Content Placeholder 2"/>
          <p:cNvSpPr>
            <a:spLocks noGrp="1"/>
          </p:cNvSpPr>
          <p:nvPr>
            <p:ph idx="1"/>
          </p:nvPr>
        </p:nvSpPr>
        <p:spPr/>
        <p:txBody>
          <a:bodyPr/>
          <a:lstStyle/>
          <a:p>
            <a:r>
              <a:rPr lang="en-US" dirty="0"/>
              <a:t>Diagnostic analysis is a deep-dive or detailed data examination to understand why something happened. It is characterized by techniques such as drill-down, data discovery, data mining, and correlations. Multiple data operations and transformations may be performed on a given data set to discover unique patterns in each of these </a:t>
            </a:r>
            <a:r>
              <a:rPr lang="en-US" dirty="0" err="1"/>
              <a:t>techniques.For</a:t>
            </a:r>
            <a:r>
              <a:rPr lang="en-US" dirty="0"/>
              <a:t> example, the flight service might drill down on a particularly high-performing month to better understand the booking spike. This may lead to the discovery that many customers visit a particular city to attend a monthly sporting event.</a:t>
            </a:r>
          </a:p>
        </p:txBody>
      </p:sp>
      <p:sp>
        <p:nvSpPr>
          <p:cNvPr id="4" name="Footer Placeholder 3"/>
          <p:cNvSpPr>
            <a:spLocks noGrp="1"/>
          </p:cNvSpPr>
          <p:nvPr>
            <p:ph type="ftr" sz="quarter" idx="11"/>
          </p:nvPr>
        </p:nvSpPr>
        <p:spPr/>
        <p:txBody>
          <a:bodyPr/>
          <a:lstStyle/>
          <a:p>
            <a:r>
              <a:rPr lang="en-US" smtClean="0"/>
              <a:t>Atanu Shome, CSE, KU</a:t>
            </a:r>
            <a:endParaRPr lang="en-US" dirty="0"/>
          </a:p>
        </p:txBody>
      </p:sp>
      <p:sp>
        <p:nvSpPr>
          <p:cNvPr id="5" name="Slide Number Placeholder 4"/>
          <p:cNvSpPr>
            <a:spLocks noGrp="1"/>
          </p:cNvSpPr>
          <p:nvPr>
            <p:ph type="sldNum" sz="quarter" idx="12"/>
          </p:nvPr>
        </p:nvSpPr>
        <p:spPr/>
        <p:txBody>
          <a:bodyPr/>
          <a:lstStyle/>
          <a:p>
            <a:fld id="{80235DA5-1A7F-4DE4-AC05-DBD9155ADFF4}" type="slidenum">
              <a:rPr lang="en-US" smtClean="0"/>
              <a:t>13</a:t>
            </a:fld>
            <a:endParaRPr lang="en-US"/>
          </a:p>
        </p:txBody>
      </p:sp>
    </p:spTree>
    <p:extLst>
      <p:ext uri="{BB962C8B-B14F-4D97-AF65-F5344CB8AC3E}">
        <p14:creationId xmlns:p14="http://schemas.microsoft.com/office/powerpoint/2010/main" val="111500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Predictive </a:t>
            </a:r>
            <a:r>
              <a:rPr lang="en-US" dirty="0" smtClean="0"/>
              <a:t>analysis</a:t>
            </a:r>
            <a:endParaRPr lang="en-US" dirty="0"/>
          </a:p>
        </p:txBody>
      </p:sp>
      <p:sp>
        <p:nvSpPr>
          <p:cNvPr id="3" name="Content Placeholder 2"/>
          <p:cNvSpPr>
            <a:spLocks noGrp="1"/>
          </p:cNvSpPr>
          <p:nvPr>
            <p:ph idx="1"/>
          </p:nvPr>
        </p:nvSpPr>
        <p:spPr/>
        <p:txBody>
          <a:bodyPr/>
          <a:lstStyle/>
          <a:p>
            <a:r>
              <a:rPr lang="en-US" dirty="0"/>
              <a:t>Predictive analysis uses historical data to make accurate forecasts about data patterns that may occur in the future. It is characterized by techniques such as machine learning, forecasting, pattern matching, and predictive modeling. In each of these techniques, computers are trained to reverse engineer causality connections in the </a:t>
            </a:r>
            <a:r>
              <a:rPr lang="en-US" dirty="0" err="1"/>
              <a:t>data.For</a:t>
            </a:r>
            <a:r>
              <a:rPr lang="en-US" dirty="0"/>
              <a:t> example, the flight service team might use data science to predict flight booking patterns for the coming year at the start of each year. The computer program or algorithm may look at past data and predict booking spikes for certain destinations in May. Having anticipated their customer’s future travel requirements, the company could start targeted advertising for those cities from February.</a:t>
            </a:r>
            <a:endParaRPr lang="en-US" dirty="0"/>
          </a:p>
        </p:txBody>
      </p:sp>
      <p:sp>
        <p:nvSpPr>
          <p:cNvPr id="4" name="Footer Placeholder 3"/>
          <p:cNvSpPr>
            <a:spLocks noGrp="1"/>
          </p:cNvSpPr>
          <p:nvPr>
            <p:ph type="ftr" sz="quarter" idx="11"/>
          </p:nvPr>
        </p:nvSpPr>
        <p:spPr/>
        <p:txBody>
          <a:bodyPr/>
          <a:lstStyle/>
          <a:p>
            <a:r>
              <a:rPr lang="en-US" smtClean="0"/>
              <a:t>Atanu Shome, CSE, KU</a:t>
            </a:r>
            <a:endParaRPr lang="en-US" dirty="0"/>
          </a:p>
        </p:txBody>
      </p:sp>
      <p:sp>
        <p:nvSpPr>
          <p:cNvPr id="5" name="Slide Number Placeholder 4"/>
          <p:cNvSpPr>
            <a:spLocks noGrp="1"/>
          </p:cNvSpPr>
          <p:nvPr>
            <p:ph type="sldNum" sz="quarter" idx="12"/>
          </p:nvPr>
        </p:nvSpPr>
        <p:spPr/>
        <p:txBody>
          <a:bodyPr/>
          <a:lstStyle/>
          <a:p>
            <a:fld id="{80235DA5-1A7F-4DE4-AC05-DBD9155ADFF4}" type="slidenum">
              <a:rPr lang="en-US" smtClean="0"/>
              <a:t>14</a:t>
            </a:fld>
            <a:endParaRPr lang="en-US"/>
          </a:p>
        </p:txBody>
      </p:sp>
    </p:spTree>
    <p:extLst>
      <p:ext uri="{BB962C8B-B14F-4D97-AF65-F5344CB8AC3E}">
        <p14:creationId xmlns:p14="http://schemas.microsoft.com/office/powerpoint/2010/main" val="2174806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Prescriptive </a:t>
            </a:r>
            <a:r>
              <a:rPr lang="en-US" dirty="0" smtClean="0"/>
              <a:t>analysis</a:t>
            </a:r>
            <a:endParaRPr lang="en-US" dirty="0"/>
          </a:p>
        </p:txBody>
      </p:sp>
      <p:sp>
        <p:nvSpPr>
          <p:cNvPr id="3" name="Content Placeholder 2"/>
          <p:cNvSpPr>
            <a:spLocks noGrp="1"/>
          </p:cNvSpPr>
          <p:nvPr>
            <p:ph idx="1"/>
          </p:nvPr>
        </p:nvSpPr>
        <p:spPr/>
        <p:txBody>
          <a:bodyPr/>
          <a:lstStyle/>
          <a:p>
            <a:pPr fontAlgn="base"/>
            <a:r>
              <a:rPr lang="en-US" dirty="0"/>
              <a:t>Prescriptive analytics takes predictive data to the next level. It not only predicts what is likely to happen but also suggests an optimum response to that outcome. It can analyze the potential implications of different choices and recommend the best course of action. It uses graph analysis, simulation, complex event processing, neural networks, and recommendation engines from machine learning.</a:t>
            </a:r>
          </a:p>
          <a:p>
            <a:pPr fontAlgn="base"/>
            <a:r>
              <a:rPr lang="en-US" dirty="0"/>
              <a:t>Back to the flight booking example, prescriptive analysis could look at historical marketing campaigns to maximize the advantage of the upcoming booking spike. A data scientist could project booking outcomes for different levels of marketing spend on various marketing channels. These data forecasts would give the flight booking company greater confidence in their marketing decisions.</a:t>
            </a:r>
          </a:p>
          <a:p>
            <a:endParaRPr lang="en-US" dirty="0"/>
          </a:p>
        </p:txBody>
      </p:sp>
      <p:sp>
        <p:nvSpPr>
          <p:cNvPr id="4" name="Footer Placeholder 3"/>
          <p:cNvSpPr>
            <a:spLocks noGrp="1"/>
          </p:cNvSpPr>
          <p:nvPr>
            <p:ph type="ftr" sz="quarter" idx="11"/>
          </p:nvPr>
        </p:nvSpPr>
        <p:spPr/>
        <p:txBody>
          <a:bodyPr/>
          <a:lstStyle/>
          <a:p>
            <a:r>
              <a:rPr lang="en-US" smtClean="0"/>
              <a:t>Atanu Shome, CSE, KU</a:t>
            </a:r>
            <a:endParaRPr lang="en-US" dirty="0"/>
          </a:p>
        </p:txBody>
      </p:sp>
      <p:sp>
        <p:nvSpPr>
          <p:cNvPr id="5" name="Slide Number Placeholder 4"/>
          <p:cNvSpPr>
            <a:spLocks noGrp="1"/>
          </p:cNvSpPr>
          <p:nvPr>
            <p:ph type="sldNum" sz="quarter" idx="12"/>
          </p:nvPr>
        </p:nvSpPr>
        <p:spPr/>
        <p:txBody>
          <a:bodyPr/>
          <a:lstStyle/>
          <a:p>
            <a:fld id="{80235DA5-1A7F-4DE4-AC05-DBD9155ADFF4}" type="slidenum">
              <a:rPr lang="en-US" smtClean="0"/>
              <a:t>15</a:t>
            </a:fld>
            <a:endParaRPr lang="en-US"/>
          </a:p>
        </p:txBody>
      </p:sp>
    </p:spTree>
    <p:extLst>
      <p:ext uri="{BB962C8B-B14F-4D97-AF65-F5344CB8AC3E}">
        <p14:creationId xmlns:p14="http://schemas.microsoft.com/office/powerpoint/2010/main" val="1485315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Scenarios</a:t>
            </a:r>
            <a:endParaRPr lang="en-US" dirty="0"/>
          </a:p>
        </p:txBody>
      </p:sp>
      <p:sp>
        <p:nvSpPr>
          <p:cNvPr id="3" name="Content Placeholder 2"/>
          <p:cNvSpPr>
            <a:spLocks noGrp="1"/>
          </p:cNvSpPr>
          <p:nvPr>
            <p:ph idx="1"/>
          </p:nvPr>
        </p:nvSpPr>
        <p:spPr/>
        <p:txBody>
          <a:bodyPr>
            <a:normAutofit/>
          </a:bodyPr>
          <a:lstStyle/>
          <a:p>
            <a:r>
              <a:rPr lang="en-US" sz="2400" b="1" u="sng" dirty="0" smtClean="0"/>
              <a:t>E-commerce Site</a:t>
            </a:r>
          </a:p>
          <a:p>
            <a:pPr lvl="1"/>
            <a:r>
              <a:rPr lang="en-US" sz="2400" dirty="0" smtClean="0"/>
              <a:t>Understanding unstructured addresses</a:t>
            </a:r>
          </a:p>
          <a:p>
            <a:pPr lvl="1"/>
            <a:r>
              <a:rPr lang="en-US" sz="2400" dirty="0" smtClean="0"/>
              <a:t>Relevant Advertisement</a:t>
            </a:r>
          </a:p>
          <a:p>
            <a:pPr lvl="1"/>
            <a:r>
              <a:rPr lang="en-US" sz="2400" dirty="0" smtClean="0"/>
              <a:t>Product search based on relevance</a:t>
            </a:r>
            <a:endParaRPr lang="en-US" sz="2400" dirty="0"/>
          </a:p>
        </p:txBody>
      </p:sp>
      <p:sp>
        <p:nvSpPr>
          <p:cNvPr id="4" name="Footer Placeholder 3"/>
          <p:cNvSpPr>
            <a:spLocks noGrp="1"/>
          </p:cNvSpPr>
          <p:nvPr>
            <p:ph type="ftr" sz="quarter" idx="11"/>
          </p:nvPr>
        </p:nvSpPr>
        <p:spPr/>
        <p:txBody>
          <a:bodyPr/>
          <a:lstStyle/>
          <a:p>
            <a:r>
              <a:rPr lang="en-US" smtClean="0"/>
              <a:t>Atanu Shome, CSE, KU</a:t>
            </a:r>
            <a:endParaRPr lang="en-US" dirty="0"/>
          </a:p>
        </p:txBody>
      </p:sp>
      <p:sp>
        <p:nvSpPr>
          <p:cNvPr id="5" name="Slide Number Placeholder 4"/>
          <p:cNvSpPr>
            <a:spLocks noGrp="1"/>
          </p:cNvSpPr>
          <p:nvPr>
            <p:ph type="sldNum" sz="quarter" idx="12"/>
          </p:nvPr>
        </p:nvSpPr>
        <p:spPr/>
        <p:txBody>
          <a:bodyPr/>
          <a:lstStyle/>
          <a:p>
            <a:fld id="{80235DA5-1A7F-4DE4-AC05-DBD9155ADFF4}" type="slidenum">
              <a:rPr lang="en-US" smtClean="0"/>
              <a:t>16</a:t>
            </a:fld>
            <a:endParaRPr lang="en-US"/>
          </a:p>
        </p:txBody>
      </p:sp>
    </p:spTree>
    <p:extLst>
      <p:ext uri="{BB962C8B-B14F-4D97-AF65-F5344CB8AC3E}">
        <p14:creationId xmlns:p14="http://schemas.microsoft.com/office/powerpoint/2010/main" val="452331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Scenarios</a:t>
            </a:r>
          </a:p>
        </p:txBody>
      </p:sp>
      <p:sp>
        <p:nvSpPr>
          <p:cNvPr id="3" name="Content Placeholder 2"/>
          <p:cNvSpPr>
            <a:spLocks noGrp="1"/>
          </p:cNvSpPr>
          <p:nvPr>
            <p:ph idx="1"/>
          </p:nvPr>
        </p:nvSpPr>
        <p:spPr/>
        <p:txBody>
          <a:bodyPr>
            <a:normAutofit/>
          </a:bodyPr>
          <a:lstStyle/>
          <a:p>
            <a:r>
              <a:rPr lang="en-US" sz="2400" b="1" u="sng" dirty="0" smtClean="0"/>
              <a:t>Streaming Platform</a:t>
            </a:r>
          </a:p>
          <a:p>
            <a:pPr lvl="1"/>
            <a:r>
              <a:rPr lang="en-US" sz="2400" dirty="0" smtClean="0"/>
              <a:t>Reason for living</a:t>
            </a:r>
          </a:p>
          <a:p>
            <a:pPr lvl="1"/>
            <a:r>
              <a:rPr lang="en-US" sz="2400" dirty="0" smtClean="0"/>
              <a:t>Engaging content</a:t>
            </a:r>
          </a:p>
          <a:p>
            <a:pPr lvl="1"/>
            <a:r>
              <a:rPr lang="en-US" sz="2400" dirty="0" smtClean="0"/>
              <a:t>Area-wise content distribution</a:t>
            </a:r>
            <a:endParaRPr lang="en-US" sz="2400" dirty="0"/>
          </a:p>
        </p:txBody>
      </p:sp>
      <p:sp>
        <p:nvSpPr>
          <p:cNvPr id="4" name="Footer Placeholder 3"/>
          <p:cNvSpPr>
            <a:spLocks noGrp="1"/>
          </p:cNvSpPr>
          <p:nvPr>
            <p:ph type="ftr" sz="quarter" idx="11"/>
          </p:nvPr>
        </p:nvSpPr>
        <p:spPr/>
        <p:txBody>
          <a:bodyPr/>
          <a:lstStyle/>
          <a:p>
            <a:r>
              <a:rPr lang="en-US" smtClean="0"/>
              <a:t>Atanu Shome, CSE, KU</a:t>
            </a:r>
            <a:endParaRPr lang="en-US" dirty="0"/>
          </a:p>
        </p:txBody>
      </p:sp>
      <p:sp>
        <p:nvSpPr>
          <p:cNvPr id="5" name="Slide Number Placeholder 4"/>
          <p:cNvSpPr>
            <a:spLocks noGrp="1"/>
          </p:cNvSpPr>
          <p:nvPr>
            <p:ph type="sldNum" sz="quarter" idx="12"/>
          </p:nvPr>
        </p:nvSpPr>
        <p:spPr/>
        <p:txBody>
          <a:bodyPr/>
          <a:lstStyle/>
          <a:p>
            <a:fld id="{80235DA5-1A7F-4DE4-AC05-DBD9155ADFF4}" type="slidenum">
              <a:rPr lang="en-US" smtClean="0"/>
              <a:t>17</a:t>
            </a:fld>
            <a:endParaRPr lang="en-US"/>
          </a:p>
        </p:txBody>
      </p:sp>
    </p:spTree>
    <p:extLst>
      <p:ext uri="{BB962C8B-B14F-4D97-AF65-F5344CB8AC3E}">
        <p14:creationId xmlns:p14="http://schemas.microsoft.com/office/powerpoint/2010/main" val="3945571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7850" y="1583523"/>
            <a:ext cx="9656763" cy="4538678"/>
          </a:xfrm>
        </p:spPr>
      </p:pic>
      <p:sp>
        <p:nvSpPr>
          <p:cNvPr id="4" name="Footer Placeholder 3"/>
          <p:cNvSpPr>
            <a:spLocks noGrp="1"/>
          </p:cNvSpPr>
          <p:nvPr>
            <p:ph type="ftr" sz="quarter" idx="11"/>
          </p:nvPr>
        </p:nvSpPr>
        <p:spPr/>
        <p:txBody>
          <a:bodyPr/>
          <a:lstStyle/>
          <a:p>
            <a:r>
              <a:rPr lang="en-US" smtClean="0"/>
              <a:t>Atanu Shome, CSE, KU</a:t>
            </a:r>
            <a:endParaRPr lang="en-US" dirty="0"/>
          </a:p>
        </p:txBody>
      </p:sp>
      <p:sp>
        <p:nvSpPr>
          <p:cNvPr id="5" name="Slide Number Placeholder 4"/>
          <p:cNvSpPr>
            <a:spLocks noGrp="1"/>
          </p:cNvSpPr>
          <p:nvPr>
            <p:ph type="sldNum" sz="quarter" idx="12"/>
          </p:nvPr>
        </p:nvSpPr>
        <p:spPr/>
        <p:txBody>
          <a:bodyPr/>
          <a:lstStyle/>
          <a:p>
            <a:fld id="{80235DA5-1A7F-4DE4-AC05-DBD9155ADFF4}" type="slidenum">
              <a:rPr lang="en-US" smtClean="0"/>
              <a:t>18</a:t>
            </a:fld>
            <a:endParaRPr lang="en-US"/>
          </a:p>
        </p:txBody>
      </p:sp>
    </p:spTree>
    <p:extLst>
      <p:ext uri="{BB962C8B-B14F-4D97-AF65-F5344CB8AC3E}">
        <p14:creationId xmlns:p14="http://schemas.microsoft.com/office/powerpoint/2010/main" val="1981304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Classification</a:t>
            </a:r>
            <a:endParaRPr lang="en-US" dirty="0"/>
          </a:p>
        </p:txBody>
      </p:sp>
      <p:sp>
        <p:nvSpPr>
          <p:cNvPr id="3" name="Content Placeholder 2"/>
          <p:cNvSpPr>
            <a:spLocks noGrp="1"/>
          </p:cNvSpPr>
          <p:nvPr>
            <p:ph idx="1"/>
          </p:nvPr>
        </p:nvSpPr>
        <p:spPr/>
        <p:txBody>
          <a:bodyPr/>
          <a:lstStyle/>
          <a:p>
            <a:r>
              <a:rPr lang="en-US" dirty="0"/>
              <a:t>Classification is the sorting of data into specific groups or categories. Computers are trained to identify and sort data. Known data sets are used to build decision algorithms in a computer that quickly processes and categorizes the data. For example:·</a:t>
            </a:r>
          </a:p>
          <a:p>
            <a:endParaRPr lang="en-US" dirty="0"/>
          </a:p>
          <a:p>
            <a:pPr lvl="1"/>
            <a:r>
              <a:rPr lang="en-US" dirty="0"/>
              <a:t>Sort products as popular or not popular·</a:t>
            </a:r>
          </a:p>
          <a:p>
            <a:pPr lvl="1"/>
            <a:r>
              <a:rPr lang="en-US" dirty="0"/>
              <a:t>Sort insurance applications as high risk or low risk·</a:t>
            </a:r>
          </a:p>
          <a:p>
            <a:pPr lvl="1"/>
            <a:r>
              <a:rPr lang="en-US" dirty="0"/>
              <a:t>Sort social media comments into positive, negative, or neutral</a:t>
            </a:r>
            <a:r>
              <a:rPr lang="en-US" dirty="0" smtClean="0"/>
              <a:t>.</a:t>
            </a:r>
          </a:p>
          <a:p>
            <a:pPr lvl="1"/>
            <a:endParaRPr lang="en-US" dirty="0"/>
          </a:p>
          <a:p>
            <a:r>
              <a:rPr lang="en-US" dirty="0"/>
              <a:t>Data science professionals use computing systems to follow the data science process.</a:t>
            </a:r>
          </a:p>
        </p:txBody>
      </p:sp>
      <p:sp>
        <p:nvSpPr>
          <p:cNvPr id="4" name="Footer Placeholder 3"/>
          <p:cNvSpPr>
            <a:spLocks noGrp="1"/>
          </p:cNvSpPr>
          <p:nvPr>
            <p:ph type="ftr" sz="quarter" idx="11"/>
          </p:nvPr>
        </p:nvSpPr>
        <p:spPr/>
        <p:txBody>
          <a:bodyPr/>
          <a:lstStyle/>
          <a:p>
            <a:r>
              <a:rPr lang="en-US" smtClean="0"/>
              <a:t>Atanu Shome, CSE, KU</a:t>
            </a:r>
            <a:endParaRPr lang="en-US" dirty="0"/>
          </a:p>
        </p:txBody>
      </p:sp>
      <p:sp>
        <p:nvSpPr>
          <p:cNvPr id="5" name="Slide Number Placeholder 4"/>
          <p:cNvSpPr>
            <a:spLocks noGrp="1"/>
          </p:cNvSpPr>
          <p:nvPr>
            <p:ph type="sldNum" sz="quarter" idx="12"/>
          </p:nvPr>
        </p:nvSpPr>
        <p:spPr/>
        <p:txBody>
          <a:bodyPr/>
          <a:lstStyle/>
          <a:p>
            <a:fld id="{80235DA5-1A7F-4DE4-AC05-DBD9155ADFF4}" type="slidenum">
              <a:rPr lang="en-US" smtClean="0"/>
              <a:t>19</a:t>
            </a:fld>
            <a:endParaRPr lang="en-US"/>
          </a:p>
        </p:txBody>
      </p:sp>
    </p:spTree>
    <p:extLst>
      <p:ext uri="{BB962C8B-B14F-4D97-AF65-F5344CB8AC3E}">
        <p14:creationId xmlns:p14="http://schemas.microsoft.com/office/powerpoint/2010/main" val="681973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EC79E3-423F-2BA5-FF45-C22C1E9BCDE0}"/>
              </a:ext>
            </a:extLst>
          </p:cNvPr>
          <p:cNvSpPr>
            <a:spLocks noGrp="1"/>
          </p:cNvSpPr>
          <p:nvPr>
            <p:ph type="title"/>
          </p:nvPr>
        </p:nvSpPr>
        <p:spPr/>
        <p:txBody>
          <a:bodyPr/>
          <a:lstStyle/>
          <a:p>
            <a:r>
              <a:rPr lang="en-US" dirty="0"/>
              <a:t>Learning Objectives Today</a:t>
            </a:r>
          </a:p>
        </p:txBody>
      </p:sp>
      <p:sp>
        <p:nvSpPr>
          <p:cNvPr id="3" name="Content Placeholder 2">
            <a:extLst>
              <a:ext uri="{FF2B5EF4-FFF2-40B4-BE49-F238E27FC236}">
                <a16:creationId xmlns:a16="http://schemas.microsoft.com/office/drawing/2014/main" xmlns="" id="{86631757-1F6A-2CCF-1032-C2A5F020C0A3}"/>
              </a:ext>
            </a:extLst>
          </p:cNvPr>
          <p:cNvSpPr>
            <a:spLocks noGrp="1"/>
          </p:cNvSpPr>
          <p:nvPr>
            <p:ph idx="1"/>
          </p:nvPr>
        </p:nvSpPr>
        <p:spPr/>
        <p:txBody>
          <a:bodyPr>
            <a:normAutofit/>
          </a:bodyPr>
          <a:lstStyle/>
          <a:p>
            <a:r>
              <a:rPr lang="en-US" sz="2400" dirty="0"/>
              <a:t>What is data science?</a:t>
            </a:r>
          </a:p>
          <a:p>
            <a:r>
              <a:rPr lang="en-US" sz="2400" dirty="0" smtClean="0"/>
              <a:t>Data </a:t>
            </a:r>
            <a:r>
              <a:rPr lang="en-US" sz="2400" dirty="0"/>
              <a:t>science life cycle</a:t>
            </a:r>
          </a:p>
          <a:p>
            <a:r>
              <a:rPr lang="en-US" sz="2400" dirty="0" smtClean="0"/>
              <a:t>Impact of data science</a:t>
            </a:r>
          </a:p>
          <a:p>
            <a:r>
              <a:rPr lang="en-US" sz="2400" dirty="0" smtClean="0"/>
              <a:t>Terminology</a:t>
            </a:r>
          </a:p>
          <a:p>
            <a:r>
              <a:rPr lang="en-US" sz="2400" dirty="0" smtClean="0"/>
              <a:t>Use-cases</a:t>
            </a:r>
            <a:endParaRPr lang="en-US" sz="2400" dirty="0"/>
          </a:p>
          <a:p>
            <a:r>
              <a:rPr lang="en-US" sz="2400" dirty="0" err="1" smtClean="0"/>
              <a:t>Kaggle</a:t>
            </a:r>
            <a:r>
              <a:rPr lang="en-US" sz="2400" dirty="0" smtClean="0"/>
              <a:t> </a:t>
            </a:r>
            <a:r>
              <a:rPr lang="en-US" sz="2400" dirty="0"/>
              <a:t>Data Sets</a:t>
            </a:r>
            <a:endParaRPr lang="en-US" sz="2400" dirty="0"/>
          </a:p>
          <a:p>
            <a:endParaRPr lang="en-US" sz="2400" dirty="0"/>
          </a:p>
        </p:txBody>
      </p:sp>
      <p:sp>
        <p:nvSpPr>
          <p:cNvPr id="4" name="Footer Placeholder 3">
            <a:extLst>
              <a:ext uri="{FF2B5EF4-FFF2-40B4-BE49-F238E27FC236}">
                <a16:creationId xmlns:a16="http://schemas.microsoft.com/office/drawing/2014/main" xmlns="" id="{ED40C029-83C9-398C-1AFC-5B5D969DF6E6}"/>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xmlns="" id="{E6D25ACD-9846-6522-2D6E-C82662F68F89}"/>
              </a:ext>
            </a:extLst>
          </p:cNvPr>
          <p:cNvSpPr>
            <a:spLocks noGrp="1"/>
          </p:cNvSpPr>
          <p:nvPr>
            <p:ph type="sldNum" sz="quarter" idx="12"/>
          </p:nvPr>
        </p:nvSpPr>
        <p:spPr/>
        <p:txBody>
          <a:bodyPr/>
          <a:lstStyle/>
          <a:p>
            <a:fld id="{80235DA5-1A7F-4DE4-AC05-DBD9155ADFF4}" type="slidenum">
              <a:rPr lang="en-US" smtClean="0"/>
              <a:t>2</a:t>
            </a:fld>
            <a:endParaRPr lang="en-US"/>
          </a:p>
        </p:txBody>
      </p:sp>
    </p:spTree>
    <p:extLst>
      <p:ext uri="{BB962C8B-B14F-4D97-AF65-F5344CB8AC3E}">
        <p14:creationId xmlns:p14="http://schemas.microsoft.com/office/powerpoint/2010/main" val="4098296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Regression</a:t>
            </a:r>
            <a:endParaRPr lang="en-US" dirty="0"/>
          </a:p>
        </p:txBody>
      </p:sp>
      <p:sp>
        <p:nvSpPr>
          <p:cNvPr id="3" name="Content Placeholder 2"/>
          <p:cNvSpPr>
            <a:spLocks noGrp="1"/>
          </p:cNvSpPr>
          <p:nvPr>
            <p:ph idx="1"/>
          </p:nvPr>
        </p:nvSpPr>
        <p:spPr/>
        <p:txBody>
          <a:bodyPr/>
          <a:lstStyle/>
          <a:p>
            <a:pPr fontAlgn="base"/>
            <a:r>
              <a:rPr lang="en-US" dirty="0"/>
              <a:t>Regression is the method of finding a relationship between two seemingly unrelated data points. The connection is usually modeled around a mathematical formula and represented as a graph or curves. When the value of one data point is known, regression is used to predict the other data point. For example:·</a:t>
            </a:r>
          </a:p>
          <a:p>
            <a:pPr lvl="1" fontAlgn="base"/>
            <a:r>
              <a:rPr lang="en-US" dirty="0"/>
              <a:t>The rate of spread of air-borne diseases.·</a:t>
            </a:r>
          </a:p>
          <a:p>
            <a:pPr lvl="1" fontAlgn="base"/>
            <a:r>
              <a:rPr lang="en-US" dirty="0"/>
              <a:t>The relationship between customer satisfaction and the number of employees.·</a:t>
            </a:r>
          </a:p>
          <a:p>
            <a:pPr lvl="1" fontAlgn="base"/>
            <a:r>
              <a:rPr lang="en-US" dirty="0"/>
              <a:t>The relationship between the number of fire stations and the number of injuries due to fire in a particular location.</a:t>
            </a:r>
          </a:p>
          <a:p>
            <a:endParaRPr lang="en-US" dirty="0"/>
          </a:p>
        </p:txBody>
      </p:sp>
      <p:sp>
        <p:nvSpPr>
          <p:cNvPr id="4" name="Footer Placeholder 3"/>
          <p:cNvSpPr>
            <a:spLocks noGrp="1"/>
          </p:cNvSpPr>
          <p:nvPr>
            <p:ph type="ftr" sz="quarter" idx="11"/>
          </p:nvPr>
        </p:nvSpPr>
        <p:spPr/>
        <p:txBody>
          <a:bodyPr/>
          <a:lstStyle/>
          <a:p>
            <a:r>
              <a:rPr lang="en-US" smtClean="0"/>
              <a:t>Atanu Shome, CSE, KU</a:t>
            </a:r>
            <a:endParaRPr lang="en-US" dirty="0"/>
          </a:p>
        </p:txBody>
      </p:sp>
      <p:sp>
        <p:nvSpPr>
          <p:cNvPr id="5" name="Slide Number Placeholder 4"/>
          <p:cNvSpPr>
            <a:spLocks noGrp="1"/>
          </p:cNvSpPr>
          <p:nvPr>
            <p:ph type="sldNum" sz="quarter" idx="12"/>
          </p:nvPr>
        </p:nvSpPr>
        <p:spPr/>
        <p:txBody>
          <a:bodyPr/>
          <a:lstStyle/>
          <a:p>
            <a:fld id="{80235DA5-1A7F-4DE4-AC05-DBD9155ADFF4}" type="slidenum">
              <a:rPr lang="en-US" smtClean="0"/>
              <a:t>20</a:t>
            </a:fld>
            <a:endParaRPr lang="en-US"/>
          </a:p>
        </p:txBody>
      </p:sp>
    </p:spTree>
    <p:extLst>
      <p:ext uri="{BB962C8B-B14F-4D97-AF65-F5344CB8AC3E}">
        <p14:creationId xmlns:p14="http://schemas.microsoft.com/office/powerpoint/2010/main" val="388085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Clustering</a:t>
            </a:r>
            <a:endParaRPr lang="en-US" dirty="0"/>
          </a:p>
        </p:txBody>
      </p:sp>
      <p:sp>
        <p:nvSpPr>
          <p:cNvPr id="3" name="Content Placeholder 2"/>
          <p:cNvSpPr>
            <a:spLocks noGrp="1"/>
          </p:cNvSpPr>
          <p:nvPr>
            <p:ph idx="1"/>
          </p:nvPr>
        </p:nvSpPr>
        <p:spPr/>
        <p:txBody>
          <a:bodyPr/>
          <a:lstStyle/>
          <a:p>
            <a:r>
              <a:rPr lang="en-US" dirty="0"/>
              <a:t>Clustering is the method of grouping closely related data together to look for patterns and anomalies. Clustering is different from sorting because the data cannot be accurately classified into fixed categories. Hence the data is grouped into most likely relationships. New patterns and relationships can be discovered with clustering. For example: ·</a:t>
            </a:r>
          </a:p>
          <a:p>
            <a:endParaRPr lang="en-US" dirty="0"/>
          </a:p>
          <a:p>
            <a:pPr lvl="1"/>
            <a:r>
              <a:rPr lang="en-US" dirty="0"/>
              <a:t>Group customers with similar purchase behavior for improved customer service.·</a:t>
            </a:r>
          </a:p>
          <a:p>
            <a:pPr lvl="1"/>
            <a:r>
              <a:rPr lang="en-US" dirty="0"/>
              <a:t>Group network traffic to identify daily usage patterns and identify a network attack faster.</a:t>
            </a:r>
          </a:p>
          <a:p>
            <a:pPr lvl="1"/>
            <a:r>
              <a:rPr lang="en-US" dirty="0"/>
              <a:t>Cluster articles into multiple different news categories and use this information to find fake news content.</a:t>
            </a:r>
          </a:p>
        </p:txBody>
      </p:sp>
      <p:sp>
        <p:nvSpPr>
          <p:cNvPr id="4" name="Footer Placeholder 3"/>
          <p:cNvSpPr>
            <a:spLocks noGrp="1"/>
          </p:cNvSpPr>
          <p:nvPr>
            <p:ph type="ftr" sz="quarter" idx="11"/>
          </p:nvPr>
        </p:nvSpPr>
        <p:spPr/>
        <p:txBody>
          <a:bodyPr/>
          <a:lstStyle/>
          <a:p>
            <a:r>
              <a:rPr lang="en-US" smtClean="0"/>
              <a:t>Atanu Shome, CSE, KU</a:t>
            </a:r>
            <a:endParaRPr lang="en-US" dirty="0"/>
          </a:p>
        </p:txBody>
      </p:sp>
      <p:sp>
        <p:nvSpPr>
          <p:cNvPr id="5" name="Slide Number Placeholder 4"/>
          <p:cNvSpPr>
            <a:spLocks noGrp="1"/>
          </p:cNvSpPr>
          <p:nvPr>
            <p:ph type="sldNum" sz="quarter" idx="12"/>
          </p:nvPr>
        </p:nvSpPr>
        <p:spPr/>
        <p:txBody>
          <a:bodyPr/>
          <a:lstStyle/>
          <a:p>
            <a:fld id="{80235DA5-1A7F-4DE4-AC05-DBD9155ADFF4}" type="slidenum">
              <a:rPr lang="en-US" smtClean="0"/>
              <a:t>21</a:t>
            </a:fld>
            <a:endParaRPr lang="en-US"/>
          </a:p>
        </p:txBody>
      </p:sp>
    </p:spTree>
    <p:extLst>
      <p:ext uri="{BB962C8B-B14F-4D97-AF65-F5344CB8AC3E}">
        <p14:creationId xmlns:p14="http://schemas.microsoft.com/office/powerpoint/2010/main" val="3803872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Techniques</a:t>
            </a:r>
            <a:endParaRPr lang="en-US" dirty="0"/>
          </a:p>
        </p:txBody>
      </p:sp>
      <p:sp>
        <p:nvSpPr>
          <p:cNvPr id="3" name="Content Placeholder 2"/>
          <p:cNvSpPr>
            <a:spLocks noGrp="1"/>
          </p:cNvSpPr>
          <p:nvPr>
            <p:ph idx="1"/>
          </p:nvPr>
        </p:nvSpPr>
        <p:spPr/>
        <p:txBody>
          <a:bodyPr/>
          <a:lstStyle/>
          <a:p>
            <a:r>
              <a:rPr lang="en-US" dirty="0"/>
              <a:t>Natural Language Processing (NLP)</a:t>
            </a:r>
          </a:p>
          <a:p>
            <a:r>
              <a:rPr lang="en-US" dirty="0"/>
              <a:t>Dimensionality Reduction</a:t>
            </a:r>
          </a:p>
          <a:p>
            <a:r>
              <a:rPr lang="en-US" dirty="0"/>
              <a:t>A/B Testing</a:t>
            </a:r>
          </a:p>
          <a:p>
            <a:r>
              <a:rPr lang="en-US" dirty="0" smtClean="0"/>
              <a:t>Supervised</a:t>
            </a:r>
          </a:p>
          <a:p>
            <a:r>
              <a:rPr lang="en-US" dirty="0" smtClean="0"/>
              <a:t>Unsupervised</a:t>
            </a:r>
          </a:p>
          <a:p>
            <a:r>
              <a:rPr lang="en-US" dirty="0" smtClean="0"/>
              <a:t>Semi-supervised</a:t>
            </a:r>
            <a:endParaRPr lang="en-US" dirty="0"/>
          </a:p>
        </p:txBody>
      </p:sp>
      <p:sp>
        <p:nvSpPr>
          <p:cNvPr id="4" name="Footer Placeholder 3"/>
          <p:cNvSpPr>
            <a:spLocks noGrp="1"/>
          </p:cNvSpPr>
          <p:nvPr>
            <p:ph type="ftr" sz="quarter" idx="11"/>
          </p:nvPr>
        </p:nvSpPr>
        <p:spPr/>
        <p:txBody>
          <a:bodyPr/>
          <a:lstStyle/>
          <a:p>
            <a:r>
              <a:rPr lang="en-US" smtClean="0"/>
              <a:t>Atanu Shome, CSE, KU</a:t>
            </a:r>
            <a:endParaRPr lang="en-US" dirty="0"/>
          </a:p>
        </p:txBody>
      </p:sp>
      <p:sp>
        <p:nvSpPr>
          <p:cNvPr id="5" name="Slide Number Placeholder 4"/>
          <p:cNvSpPr>
            <a:spLocks noGrp="1"/>
          </p:cNvSpPr>
          <p:nvPr>
            <p:ph type="sldNum" sz="quarter" idx="12"/>
          </p:nvPr>
        </p:nvSpPr>
        <p:spPr/>
        <p:txBody>
          <a:bodyPr/>
          <a:lstStyle/>
          <a:p>
            <a:fld id="{80235DA5-1A7F-4DE4-AC05-DBD9155ADFF4}" type="slidenum">
              <a:rPr lang="en-US" smtClean="0"/>
              <a:t>22</a:t>
            </a:fld>
            <a:endParaRPr lang="en-US"/>
          </a:p>
        </p:txBody>
      </p:sp>
    </p:spTree>
    <p:extLst>
      <p:ext uri="{BB962C8B-B14F-4D97-AF65-F5344CB8AC3E}">
        <p14:creationId xmlns:p14="http://schemas.microsoft.com/office/powerpoint/2010/main" val="3216161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o What is Data Science?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893" y="1438275"/>
            <a:ext cx="9248677" cy="4829175"/>
          </a:xfrm>
          <a:prstGeom prst="rect">
            <a:avLst/>
          </a:prstGeom>
          <a:ln>
            <a:noFill/>
          </a:ln>
          <a:effectLst>
            <a:outerShdw blurRad="292100" dist="139700" dir="2700000" algn="tl" rotWithShape="0">
              <a:srgbClr val="333333">
                <a:alpha val="65000"/>
              </a:srgbClr>
            </a:outerShdw>
          </a:effectLst>
        </p:spPr>
      </p:pic>
      <p:sp>
        <p:nvSpPr>
          <p:cNvPr id="4" name="Footer Placeholder 3"/>
          <p:cNvSpPr>
            <a:spLocks noGrp="1"/>
          </p:cNvSpPr>
          <p:nvPr>
            <p:ph type="ftr" sz="quarter" idx="11"/>
          </p:nvPr>
        </p:nvSpPr>
        <p:spPr/>
        <p:txBody>
          <a:bodyPr/>
          <a:lstStyle/>
          <a:p>
            <a:r>
              <a:rPr lang="en-US" smtClean="0"/>
              <a:t>Atanu Shome, CSE, KU</a:t>
            </a:r>
            <a:endParaRPr lang="en-US" dirty="0"/>
          </a:p>
        </p:txBody>
      </p:sp>
      <p:sp>
        <p:nvSpPr>
          <p:cNvPr id="5" name="Slide Number Placeholder 4"/>
          <p:cNvSpPr>
            <a:spLocks noGrp="1"/>
          </p:cNvSpPr>
          <p:nvPr>
            <p:ph type="sldNum" sz="quarter" idx="12"/>
          </p:nvPr>
        </p:nvSpPr>
        <p:spPr/>
        <p:txBody>
          <a:bodyPr/>
          <a:lstStyle/>
          <a:p>
            <a:fld id="{80235DA5-1A7F-4DE4-AC05-DBD9155ADFF4}" type="slidenum">
              <a:rPr lang="en-US" smtClean="0"/>
              <a:t>23</a:t>
            </a:fld>
            <a:endParaRPr lang="en-US"/>
          </a:p>
        </p:txBody>
      </p:sp>
    </p:spTree>
    <p:extLst>
      <p:ext uri="{BB962C8B-B14F-4D97-AF65-F5344CB8AC3E}">
        <p14:creationId xmlns:p14="http://schemas.microsoft.com/office/powerpoint/2010/main" val="1146594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Kaggle</a:t>
            </a:r>
            <a:endParaRPr lang="en-US" dirty="0"/>
          </a:p>
        </p:txBody>
      </p:sp>
      <p:sp>
        <p:nvSpPr>
          <p:cNvPr id="3" name="Content Placeholder 2"/>
          <p:cNvSpPr>
            <a:spLocks noGrp="1"/>
          </p:cNvSpPr>
          <p:nvPr>
            <p:ph idx="1"/>
          </p:nvPr>
        </p:nvSpPr>
        <p:spPr/>
        <p:txBody>
          <a:bodyPr/>
          <a:lstStyle/>
          <a:p>
            <a:r>
              <a:rPr lang="en-US" dirty="0" err="1"/>
              <a:t>Kaggle</a:t>
            </a:r>
            <a:r>
              <a:rPr lang="en-US" dirty="0"/>
              <a:t> is a prominent platform for data science and machine learning, serving as both a competition site and a collaborative community. Founded in April 2010 by Anthony </a:t>
            </a:r>
            <a:r>
              <a:rPr lang="en-US" dirty="0" err="1"/>
              <a:t>Goldbloom</a:t>
            </a:r>
            <a:r>
              <a:rPr lang="en-US" dirty="0"/>
              <a:t>, </a:t>
            </a:r>
            <a:r>
              <a:rPr lang="en-US" dirty="0" err="1"/>
              <a:t>Kaggle</a:t>
            </a:r>
            <a:r>
              <a:rPr lang="en-US" dirty="0"/>
              <a:t> has grown to become the largest data science community globally, with over 15 million users across 194 countries as of October 2023. Google acquired </a:t>
            </a:r>
            <a:r>
              <a:rPr lang="en-US" dirty="0" err="1"/>
              <a:t>Kaggle</a:t>
            </a:r>
            <a:r>
              <a:rPr lang="en-US" dirty="0"/>
              <a:t> in 2017, integrating it into Google Cloud </a:t>
            </a:r>
            <a:r>
              <a:rPr lang="en-US" dirty="0" smtClean="0"/>
              <a:t>services</a:t>
            </a:r>
          </a:p>
          <a:p>
            <a:endParaRPr lang="en-US" dirty="0"/>
          </a:p>
          <a:p>
            <a:r>
              <a:rPr lang="en-US" dirty="0" smtClean="0"/>
              <a:t>Key Features:</a:t>
            </a:r>
          </a:p>
          <a:p>
            <a:pPr lvl="1"/>
            <a:r>
              <a:rPr lang="en-US" dirty="0" smtClean="0"/>
              <a:t>Competitions</a:t>
            </a:r>
          </a:p>
          <a:p>
            <a:pPr lvl="1"/>
            <a:r>
              <a:rPr lang="en-US" dirty="0"/>
              <a:t>Datasets and </a:t>
            </a:r>
            <a:r>
              <a:rPr lang="en-US" dirty="0" smtClean="0"/>
              <a:t>Notebooks</a:t>
            </a:r>
          </a:p>
          <a:p>
            <a:pPr lvl="1"/>
            <a:r>
              <a:rPr lang="en-US" dirty="0"/>
              <a:t>Community and </a:t>
            </a:r>
            <a:r>
              <a:rPr lang="en-US" dirty="0" smtClean="0"/>
              <a:t>Learning</a:t>
            </a:r>
          </a:p>
          <a:p>
            <a:pPr lvl="1"/>
            <a:r>
              <a:rPr lang="en-US" dirty="0"/>
              <a:t>Research and Development</a:t>
            </a:r>
            <a:endParaRPr lang="en-US" dirty="0"/>
          </a:p>
        </p:txBody>
      </p:sp>
      <p:sp>
        <p:nvSpPr>
          <p:cNvPr id="4" name="Footer Placeholder 3"/>
          <p:cNvSpPr>
            <a:spLocks noGrp="1"/>
          </p:cNvSpPr>
          <p:nvPr>
            <p:ph type="ftr" sz="quarter" idx="11"/>
          </p:nvPr>
        </p:nvSpPr>
        <p:spPr/>
        <p:txBody>
          <a:bodyPr/>
          <a:lstStyle/>
          <a:p>
            <a:r>
              <a:rPr lang="en-US" smtClean="0"/>
              <a:t>Atanu Shome, CSE, KU</a:t>
            </a:r>
            <a:endParaRPr lang="en-US" dirty="0"/>
          </a:p>
        </p:txBody>
      </p:sp>
      <p:sp>
        <p:nvSpPr>
          <p:cNvPr id="5" name="Slide Number Placeholder 4"/>
          <p:cNvSpPr>
            <a:spLocks noGrp="1"/>
          </p:cNvSpPr>
          <p:nvPr>
            <p:ph type="sldNum" sz="quarter" idx="12"/>
          </p:nvPr>
        </p:nvSpPr>
        <p:spPr/>
        <p:txBody>
          <a:bodyPr/>
          <a:lstStyle/>
          <a:p>
            <a:fld id="{80235DA5-1A7F-4DE4-AC05-DBD9155ADFF4}" type="slidenum">
              <a:rPr lang="en-US" smtClean="0"/>
              <a:t>24</a:t>
            </a:fld>
            <a:endParaRPr lang="en-US"/>
          </a:p>
        </p:txBody>
      </p:sp>
    </p:spTree>
    <p:extLst>
      <p:ext uri="{BB962C8B-B14F-4D97-AF65-F5344CB8AC3E}">
        <p14:creationId xmlns:p14="http://schemas.microsoft.com/office/powerpoint/2010/main" val="337400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Kaggle</a:t>
            </a:r>
            <a:r>
              <a:rPr lang="en-US" dirty="0" smtClean="0"/>
              <a:t> Datasets</a:t>
            </a:r>
            <a:endParaRPr lang="en-US" dirty="0"/>
          </a:p>
        </p:txBody>
      </p:sp>
      <p:sp>
        <p:nvSpPr>
          <p:cNvPr id="3" name="Content Placeholder 2"/>
          <p:cNvSpPr>
            <a:spLocks noGrp="1"/>
          </p:cNvSpPr>
          <p:nvPr>
            <p:ph idx="1"/>
          </p:nvPr>
        </p:nvSpPr>
        <p:spPr/>
        <p:txBody>
          <a:bodyPr/>
          <a:lstStyle/>
          <a:p>
            <a:r>
              <a:rPr lang="en-US" dirty="0" smtClean="0"/>
              <a:t>Sample</a:t>
            </a:r>
          </a:p>
          <a:p>
            <a:r>
              <a:rPr lang="en-US" dirty="0">
                <a:solidFill>
                  <a:srgbClr val="0070C0"/>
                </a:solidFill>
                <a:hlinkClick r:id="rId2"/>
              </a:rPr>
              <a:t>https://</a:t>
            </a:r>
            <a:r>
              <a:rPr lang="en-US" dirty="0" smtClean="0">
                <a:solidFill>
                  <a:srgbClr val="0070C0"/>
                </a:solidFill>
                <a:hlinkClick r:id="rId2"/>
              </a:rPr>
              <a:t>www.kaggle.com/datasets/abdullah0a/social-media-sentiment-analysis-dataset?resource=download</a:t>
            </a:r>
            <a:endParaRPr lang="en-US" dirty="0" smtClean="0">
              <a:solidFill>
                <a:srgbClr val="0070C0"/>
              </a:solidFill>
            </a:endParaRPr>
          </a:p>
          <a:p>
            <a:r>
              <a:rPr lang="en-US" dirty="0">
                <a:solidFill>
                  <a:srgbClr val="0070C0"/>
                </a:solidFill>
                <a:hlinkClick r:id="rId3"/>
              </a:rPr>
              <a:t>https://</a:t>
            </a:r>
            <a:r>
              <a:rPr lang="en-US" dirty="0" smtClean="0">
                <a:solidFill>
                  <a:srgbClr val="0070C0"/>
                </a:solidFill>
                <a:hlinkClick r:id="rId3"/>
              </a:rPr>
              <a:t>www.kaggle.com/datasets/shashanks1202/apartment-rent-data?select=apartments_for_rent_classified_10K</a:t>
            </a:r>
            <a:endParaRPr lang="en-US" dirty="0" smtClean="0">
              <a:solidFill>
                <a:srgbClr val="0070C0"/>
              </a:solidFill>
            </a:endParaRPr>
          </a:p>
          <a:p>
            <a:endParaRPr lang="en-US" dirty="0"/>
          </a:p>
          <a:p>
            <a:r>
              <a:rPr lang="en-US" sz="2400" b="1" u="sng" dirty="0" smtClean="0">
                <a:solidFill>
                  <a:schemeClr val="accent5">
                    <a:lumMod val="75000"/>
                  </a:schemeClr>
                </a:solidFill>
              </a:rPr>
              <a:t>Code Available?</a:t>
            </a:r>
            <a:endParaRPr lang="en-US" sz="2400" b="1" u="sng" dirty="0">
              <a:solidFill>
                <a:schemeClr val="accent5">
                  <a:lumMod val="75000"/>
                </a:schemeClr>
              </a:solidFill>
            </a:endParaRPr>
          </a:p>
        </p:txBody>
      </p:sp>
      <p:sp>
        <p:nvSpPr>
          <p:cNvPr id="4" name="Footer Placeholder 3"/>
          <p:cNvSpPr>
            <a:spLocks noGrp="1"/>
          </p:cNvSpPr>
          <p:nvPr>
            <p:ph type="ftr" sz="quarter" idx="11"/>
          </p:nvPr>
        </p:nvSpPr>
        <p:spPr/>
        <p:txBody>
          <a:bodyPr/>
          <a:lstStyle/>
          <a:p>
            <a:r>
              <a:rPr lang="en-US" smtClean="0"/>
              <a:t>Atanu Shome, CSE, KU</a:t>
            </a:r>
            <a:endParaRPr lang="en-US" dirty="0"/>
          </a:p>
        </p:txBody>
      </p:sp>
      <p:sp>
        <p:nvSpPr>
          <p:cNvPr id="5" name="Slide Number Placeholder 4"/>
          <p:cNvSpPr>
            <a:spLocks noGrp="1"/>
          </p:cNvSpPr>
          <p:nvPr>
            <p:ph type="sldNum" sz="quarter" idx="12"/>
          </p:nvPr>
        </p:nvSpPr>
        <p:spPr/>
        <p:txBody>
          <a:bodyPr/>
          <a:lstStyle/>
          <a:p>
            <a:fld id="{80235DA5-1A7F-4DE4-AC05-DBD9155ADFF4}" type="slidenum">
              <a:rPr lang="en-US" smtClean="0"/>
              <a:t>25</a:t>
            </a:fld>
            <a:endParaRPr lang="en-US"/>
          </a:p>
        </p:txBody>
      </p:sp>
    </p:spTree>
    <p:extLst>
      <p:ext uri="{BB962C8B-B14F-4D97-AF65-F5344CB8AC3E}">
        <p14:creationId xmlns:p14="http://schemas.microsoft.com/office/powerpoint/2010/main" val="3017678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p:txBody>
          <a:bodyPr>
            <a:normAutofit/>
          </a:bodyPr>
          <a:lstStyle/>
          <a:p>
            <a:r>
              <a:rPr lang="en-US" sz="2400" dirty="0"/>
              <a:t>Data science is a field of study that includes domain expertise, programming skills, business acumen, mathematics and statistics knowledge to extract meaningful information to either solve problems or perform a certain task</a:t>
            </a:r>
            <a:r>
              <a:rPr lang="en-US" sz="2400" dirty="0" smtClean="0"/>
              <a:t>.</a:t>
            </a:r>
          </a:p>
          <a:p>
            <a:endParaRPr lang="en-US" sz="2400" dirty="0"/>
          </a:p>
          <a:p>
            <a:r>
              <a:rPr lang="en-US" sz="2400" dirty="0"/>
              <a:t>Data science is an interdisciplinary field that focuses on extracting knowledge and insights from structured and unstructured data. It combines principles and practices from various domains, including mathematics, statistics, computer science, and domain-specific knowledge, to analyze data and inform decision-making.</a:t>
            </a:r>
            <a:endParaRPr lang="en-US" sz="2400" dirty="0"/>
          </a:p>
        </p:txBody>
      </p:sp>
      <p:sp>
        <p:nvSpPr>
          <p:cNvPr id="4" name="Footer Placeholder 3"/>
          <p:cNvSpPr>
            <a:spLocks noGrp="1"/>
          </p:cNvSpPr>
          <p:nvPr>
            <p:ph type="ftr" sz="quarter" idx="11"/>
          </p:nvPr>
        </p:nvSpPr>
        <p:spPr/>
        <p:txBody>
          <a:bodyPr/>
          <a:lstStyle/>
          <a:p>
            <a:r>
              <a:rPr lang="en-US" smtClean="0"/>
              <a:t>Atanu Shome, CSE, KU</a:t>
            </a:r>
            <a:endParaRPr lang="en-US" dirty="0"/>
          </a:p>
        </p:txBody>
      </p:sp>
      <p:sp>
        <p:nvSpPr>
          <p:cNvPr id="5" name="Slide Number Placeholder 4"/>
          <p:cNvSpPr>
            <a:spLocks noGrp="1"/>
          </p:cNvSpPr>
          <p:nvPr>
            <p:ph type="sldNum" sz="quarter" idx="12"/>
          </p:nvPr>
        </p:nvSpPr>
        <p:spPr/>
        <p:txBody>
          <a:bodyPr/>
          <a:lstStyle/>
          <a:p>
            <a:fld id="{80235DA5-1A7F-4DE4-AC05-DBD9155ADFF4}" type="slidenum">
              <a:rPr lang="en-US" smtClean="0"/>
              <a:t>3</a:t>
            </a:fld>
            <a:endParaRPr lang="en-US"/>
          </a:p>
        </p:txBody>
      </p:sp>
    </p:spTree>
    <p:extLst>
      <p:ext uri="{BB962C8B-B14F-4D97-AF65-F5344CB8AC3E}">
        <p14:creationId xmlns:p14="http://schemas.microsoft.com/office/powerpoint/2010/main" val="3173485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712" y="1933318"/>
            <a:ext cx="2088693" cy="2830270"/>
          </a:xfrm>
        </p:spPr>
        <p:txBody>
          <a:bodyPr>
            <a:normAutofit/>
          </a:bodyPr>
          <a:lstStyle/>
          <a:p>
            <a:r>
              <a:rPr lang="en-US" dirty="0" smtClean="0"/>
              <a:t>Data Science Life Cycle</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33580" y="496676"/>
            <a:ext cx="5882465" cy="5907356"/>
          </a:xfrm>
        </p:spPr>
      </p:pic>
      <p:sp>
        <p:nvSpPr>
          <p:cNvPr id="4" name="Footer Placeholder 3"/>
          <p:cNvSpPr>
            <a:spLocks noGrp="1"/>
          </p:cNvSpPr>
          <p:nvPr>
            <p:ph type="ftr" sz="quarter" idx="11"/>
          </p:nvPr>
        </p:nvSpPr>
        <p:spPr/>
        <p:txBody>
          <a:bodyPr/>
          <a:lstStyle/>
          <a:p>
            <a:r>
              <a:rPr lang="en-US" smtClean="0"/>
              <a:t>Atanu Shome, CSE, KU</a:t>
            </a:r>
            <a:endParaRPr lang="en-US" dirty="0"/>
          </a:p>
        </p:txBody>
      </p:sp>
      <p:sp>
        <p:nvSpPr>
          <p:cNvPr id="5" name="Slide Number Placeholder 4"/>
          <p:cNvSpPr>
            <a:spLocks noGrp="1"/>
          </p:cNvSpPr>
          <p:nvPr>
            <p:ph type="sldNum" sz="quarter" idx="12"/>
          </p:nvPr>
        </p:nvSpPr>
        <p:spPr/>
        <p:txBody>
          <a:bodyPr/>
          <a:lstStyle/>
          <a:p>
            <a:fld id="{80235DA5-1A7F-4DE4-AC05-DBD9155ADFF4}" type="slidenum">
              <a:rPr lang="en-US" smtClean="0"/>
              <a:t>4</a:t>
            </a:fld>
            <a:endParaRPr lang="en-US"/>
          </a:p>
        </p:txBody>
      </p:sp>
    </p:spTree>
    <p:extLst>
      <p:ext uri="{BB962C8B-B14F-4D97-AF65-F5344CB8AC3E}">
        <p14:creationId xmlns:p14="http://schemas.microsoft.com/office/powerpoint/2010/main" val="4057608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Life Cycle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3607" y="1152907"/>
            <a:ext cx="7324979" cy="5045778"/>
          </a:xfrm>
        </p:spPr>
      </p:pic>
      <p:sp>
        <p:nvSpPr>
          <p:cNvPr id="4" name="Footer Placeholder 3"/>
          <p:cNvSpPr>
            <a:spLocks noGrp="1"/>
          </p:cNvSpPr>
          <p:nvPr>
            <p:ph type="ftr" sz="quarter" idx="11"/>
          </p:nvPr>
        </p:nvSpPr>
        <p:spPr/>
        <p:txBody>
          <a:bodyPr/>
          <a:lstStyle/>
          <a:p>
            <a:r>
              <a:rPr lang="en-US" smtClean="0"/>
              <a:t>Atanu Shome, CSE, KU</a:t>
            </a:r>
            <a:endParaRPr lang="en-US" dirty="0"/>
          </a:p>
        </p:txBody>
      </p:sp>
      <p:sp>
        <p:nvSpPr>
          <p:cNvPr id="5" name="Slide Number Placeholder 4"/>
          <p:cNvSpPr>
            <a:spLocks noGrp="1"/>
          </p:cNvSpPr>
          <p:nvPr>
            <p:ph type="sldNum" sz="quarter" idx="12"/>
          </p:nvPr>
        </p:nvSpPr>
        <p:spPr/>
        <p:txBody>
          <a:bodyPr/>
          <a:lstStyle/>
          <a:p>
            <a:fld id="{80235DA5-1A7F-4DE4-AC05-DBD9155ADFF4}" type="slidenum">
              <a:rPr lang="en-US" smtClean="0"/>
              <a:t>5</a:t>
            </a:fld>
            <a:endParaRPr lang="en-US"/>
          </a:p>
        </p:txBody>
      </p:sp>
    </p:spTree>
    <p:extLst>
      <p:ext uri="{BB962C8B-B14F-4D97-AF65-F5344CB8AC3E}">
        <p14:creationId xmlns:p14="http://schemas.microsoft.com/office/powerpoint/2010/main" val="3199560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Data Science</a:t>
            </a:r>
            <a:endParaRPr lang="en-US" dirty="0"/>
          </a:p>
        </p:txBody>
      </p:sp>
      <p:sp>
        <p:nvSpPr>
          <p:cNvPr id="3" name="Content Placeholder 2"/>
          <p:cNvSpPr>
            <a:spLocks noGrp="1"/>
          </p:cNvSpPr>
          <p:nvPr>
            <p:ph idx="1"/>
          </p:nvPr>
        </p:nvSpPr>
        <p:spPr/>
        <p:txBody>
          <a:bodyPr/>
          <a:lstStyle/>
          <a:p>
            <a:r>
              <a:rPr lang="en-US" b="1" u="sng" dirty="0"/>
              <a:t>Business </a:t>
            </a:r>
            <a:r>
              <a:rPr lang="en-US" b="1" u="sng" dirty="0" smtClean="0"/>
              <a:t>Decision-Making</a:t>
            </a:r>
          </a:p>
          <a:p>
            <a:endParaRPr lang="en-US" b="1" u="sng" dirty="0"/>
          </a:p>
          <a:p>
            <a:pPr lvl="1"/>
            <a:r>
              <a:rPr lang="en-US" dirty="0"/>
              <a:t>Data-Driven Strategies: Data science enables organizations to make informed, quantifiable decisions by analyzing vast amounts of data. This leads to better forecasting, resource allocation, and strategic planning, ultimately enhancing operational efficiency and effectiveness.</a:t>
            </a:r>
          </a:p>
          <a:p>
            <a:pPr lvl="1"/>
            <a:r>
              <a:rPr lang="en-US" dirty="0"/>
              <a:t>Customer Insights: Through advanced analytics and natural language processing, businesses gain a deeper understanding of customer behavior and preferences. This allows for personalized marketing strategies and improved customer satisfaction, as companies can tailor their offerings to meet specific needs.</a:t>
            </a:r>
          </a:p>
          <a:p>
            <a:pPr lvl="1"/>
            <a:r>
              <a:rPr lang="en-US" dirty="0"/>
              <a:t>Sales Forecasting: Data science facilitates accurate sales predictions by analyzing historical data and market trends. This helps businesses adjust production and marketing strategies, preventing issues like </a:t>
            </a:r>
            <a:r>
              <a:rPr lang="en-US" dirty="0" smtClean="0"/>
              <a:t>overstocking </a:t>
            </a:r>
            <a:r>
              <a:rPr lang="en-US" dirty="0"/>
              <a:t>or </a:t>
            </a:r>
            <a:r>
              <a:rPr lang="en-US" dirty="0" err="1" smtClean="0"/>
              <a:t>stockouts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Atanu Shome, CSE, KU</a:t>
            </a:r>
            <a:endParaRPr lang="en-US" dirty="0"/>
          </a:p>
        </p:txBody>
      </p:sp>
      <p:sp>
        <p:nvSpPr>
          <p:cNvPr id="5" name="Slide Number Placeholder 4"/>
          <p:cNvSpPr>
            <a:spLocks noGrp="1"/>
          </p:cNvSpPr>
          <p:nvPr>
            <p:ph type="sldNum" sz="quarter" idx="12"/>
          </p:nvPr>
        </p:nvSpPr>
        <p:spPr/>
        <p:txBody>
          <a:bodyPr/>
          <a:lstStyle/>
          <a:p>
            <a:fld id="{80235DA5-1A7F-4DE4-AC05-DBD9155ADFF4}" type="slidenum">
              <a:rPr lang="en-US" smtClean="0"/>
              <a:t>6</a:t>
            </a:fld>
            <a:endParaRPr lang="en-US"/>
          </a:p>
        </p:txBody>
      </p:sp>
    </p:spTree>
    <p:extLst>
      <p:ext uri="{BB962C8B-B14F-4D97-AF65-F5344CB8AC3E}">
        <p14:creationId xmlns:p14="http://schemas.microsoft.com/office/powerpoint/2010/main" val="409625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Data Science</a:t>
            </a:r>
            <a:endParaRPr lang="en-US" dirty="0"/>
          </a:p>
        </p:txBody>
      </p:sp>
      <p:sp>
        <p:nvSpPr>
          <p:cNvPr id="3" name="Content Placeholder 2"/>
          <p:cNvSpPr>
            <a:spLocks noGrp="1"/>
          </p:cNvSpPr>
          <p:nvPr>
            <p:ph idx="1"/>
          </p:nvPr>
        </p:nvSpPr>
        <p:spPr/>
        <p:txBody>
          <a:bodyPr/>
          <a:lstStyle/>
          <a:p>
            <a:r>
              <a:rPr lang="en-US" b="1" u="sng" dirty="0"/>
              <a:t>Industry </a:t>
            </a:r>
            <a:r>
              <a:rPr lang="en-US" b="1" u="sng" dirty="0" smtClean="0"/>
              <a:t>Transformations</a:t>
            </a:r>
          </a:p>
          <a:p>
            <a:endParaRPr lang="en-US" b="1" u="sng" dirty="0"/>
          </a:p>
          <a:p>
            <a:pPr lvl="1"/>
            <a:r>
              <a:rPr lang="en-US" dirty="0"/>
              <a:t>Healthcare: In healthcare, data science is revolutionizing patient care by analyzing medical data for better diagnosis and treatment plans. Predictive analytics can identify at-risk patients and improve overall health outcomes.</a:t>
            </a:r>
          </a:p>
          <a:p>
            <a:pPr lvl="1"/>
            <a:r>
              <a:rPr lang="en-US" dirty="0"/>
              <a:t>Retail: Retailers utilize data science for customer segmentation, inventory management, and recommendation systems. This not only enhances customer experiences but also optimizes sales strategies and product offerings.</a:t>
            </a:r>
          </a:p>
          <a:p>
            <a:pPr lvl="1"/>
            <a:r>
              <a:rPr lang="en-US" dirty="0"/>
              <a:t>Finance: Financial institutions leverage data science for risk assessment, fraud detection, and investment strategies. By analyzing transaction patterns and market data, they can make more informed financial decisions and improve security measures.</a:t>
            </a:r>
          </a:p>
        </p:txBody>
      </p:sp>
      <p:sp>
        <p:nvSpPr>
          <p:cNvPr id="4" name="Footer Placeholder 3"/>
          <p:cNvSpPr>
            <a:spLocks noGrp="1"/>
          </p:cNvSpPr>
          <p:nvPr>
            <p:ph type="ftr" sz="quarter" idx="11"/>
          </p:nvPr>
        </p:nvSpPr>
        <p:spPr/>
        <p:txBody>
          <a:bodyPr/>
          <a:lstStyle/>
          <a:p>
            <a:r>
              <a:rPr lang="en-US" smtClean="0"/>
              <a:t>Atanu Shome, CSE, KU</a:t>
            </a:r>
            <a:endParaRPr lang="en-US" dirty="0"/>
          </a:p>
        </p:txBody>
      </p:sp>
      <p:sp>
        <p:nvSpPr>
          <p:cNvPr id="5" name="Slide Number Placeholder 4"/>
          <p:cNvSpPr>
            <a:spLocks noGrp="1"/>
          </p:cNvSpPr>
          <p:nvPr>
            <p:ph type="sldNum" sz="quarter" idx="12"/>
          </p:nvPr>
        </p:nvSpPr>
        <p:spPr/>
        <p:txBody>
          <a:bodyPr/>
          <a:lstStyle/>
          <a:p>
            <a:fld id="{80235DA5-1A7F-4DE4-AC05-DBD9155ADFF4}" type="slidenum">
              <a:rPr lang="en-US" smtClean="0"/>
              <a:t>7</a:t>
            </a:fld>
            <a:endParaRPr lang="en-US"/>
          </a:p>
        </p:txBody>
      </p:sp>
    </p:spTree>
    <p:extLst>
      <p:ext uri="{BB962C8B-B14F-4D97-AF65-F5344CB8AC3E}">
        <p14:creationId xmlns:p14="http://schemas.microsoft.com/office/powerpoint/2010/main" val="3075644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Data Science</a:t>
            </a:r>
            <a:endParaRPr lang="en-US" dirty="0"/>
          </a:p>
        </p:txBody>
      </p:sp>
      <p:sp>
        <p:nvSpPr>
          <p:cNvPr id="3" name="Content Placeholder 2"/>
          <p:cNvSpPr>
            <a:spLocks noGrp="1"/>
          </p:cNvSpPr>
          <p:nvPr>
            <p:ph idx="1"/>
          </p:nvPr>
        </p:nvSpPr>
        <p:spPr/>
        <p:txBody>
          <a:bodyPr/>
          <a:lstStyle/>
          <a:p>
            <a:r>
              <a:rPr lang="en-US" b="1" u="sng" dirty="0"/>
              <a:t>Operational </a:t>
            </a:r>
            <a:r>
              <a:rPr lang="en-US" b="1" u="sng" dirty="0" smtClean="0"/>
              <a:t>Efficiency</a:t>
            </a:r>
          </a:p>
          <a:p>
            <a:endParaRPr lang="en-US" b="1" u="sng" dirty="0"/>
          </a:p>
          <a:p>
            <a:pPr lvl="1"/>
            <a:r>
              <a:rPr lang="en-US" dirty="0"/>
              <a:t>Resource Optimization: Data science helps businesses allocate resources more effectively, identifying the most profitable marketing channels and optimizing advertising spend. This leads to a higher return on investment.</a:t>
            </a:r>
          </a:p>
          <a:p>
            <a:pPr lvl="1"/>
            <a:r>
              <a:rPr lang="en-US" dirty="0"/>
              <a:t>Automation and Efficiency: By automating data analysis and reporting processes, companies can focus on strategic tasks rather than manual data handling, thus increasing productivity.</a:t>
            </a:r>
          </a:p>
          <a:p>
            <a:pPr lvl="1"/>
            <a:r>
              <a:rPr lang="en-US" dirty="0"/>
              <a:t>Performance Measurement: Organizations can evaluate the effectiveness of their operations through robust metrics provided by data science. This continuous feedback loop helps refine strategies and improve performance over time.</a:t>
            </a:r>
          </a:p>
        </p:txBody>
      </p:sp>
      <p:sp>
        <p:nvSpPr>
          <p:cNvPr id="4" name="Footer Placeholder 3"/>
          <p:cNvSpPr>
            <a:spLocks noGrp="1"/>
          </p:cNvSpPr>
          <p:nvPr>
            <p:ph type="ftr" sz="quarter" idx="11"/>
          </p:nvPr>
        </p:nvSpPr>
        <p:spPr/>
        <p:txBody>
          <a:bodyPr/>
          <a:lstStyle/>
          <a:p>
            <a:r>
              <a:rPr lang="en-US" smtClean="0"/>
              <a:t>Atanu Shome, CSE, KU</a:t>
            </a:r>
            <a:endParaRPr lang="en-US" dirty="0"/>
          </a:p>
        </p:txBody>
      </p:sp>
      <p:sp>
        <p:nvSpPr>
          <p:cNvPr id="5" name="Slide Number Placeholder 4"/>
          <p:cNvSpPr>
            <a:spLocks noGrp="1"/>
          </p:cNvSpPr>
          <p:nvPr>
            <p:ph type="sldNum" sz="quarter" idx="12"/>
          </p:nvPr>
        </p:nvSpPr>
        <p:spPr/>
        <p:txBody>
          <a:bodyPr/>
          <a:lstStyle/>
          <a:p>
            <a:fld id="{80235DA5-1A7F-4DE4-AC05-DBD9155ADFF4}" type="slidenum">
              <a:rPr lang="en-US" smtClean="0"/>
              <a:t>8</a:t>
            </a:fld>
            <a:endParaRPr lang="en-US"/>
          </a:p>
        </p:txBody>
      </p:sp>
    </p:spTree>
    <p:extLst>
      <p:ext uri="{BB962C8B-B14F-4D97-AF65-F5344CB8AC3E}">
        <p14:creationId xmlns:p14="http://schemas.microsoft.com/office/powerpoint/2010/main" val="2715593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normAutofit/>
          </a:bodyPr>
          <a:lstStyle/>
          <a:p>
            <a:r>
              <a:rPr lang="en-US" sz="2400" dirty="0" smtClean="0"/>
              <a:t>The </a:t>
            </a:r>
            <a:r>
              <a:rPr lang="en-US" sz="2400" dirty="0"/>
              <a:t>costs associated with implementing data-driven </a:t>
            </a:r>
            <a:r>
              <a:rPr lang="en-US" sz="2400" dirty="0" smtClean="0"/>
              <a:t>technologies</a:t>
            </a:r>
          </a:p>
          <a:p>
            <a:endParaRPr lang="en-US" sz="2400" dirty="0" smtClean="0"/>
          </a:p>
          <a:p>
            <a:r>
              <a:rPr lang="en-US" sz="2400" dirty="0" smtClean="0"/>
              <a:t>Data privacy</a:t>
            </a:r>
          </a:p>
          <a:p>
            <a:endParaRPr lang="en-US" sz="2400" dirty="0" smtClean="0"/>
          </a:p>
          <a:p>
            <a:r>
              <a:rPr lang="en-US" sz="2400" dirty="0" smtClean="0"/>
              <a:t>Specialized skill</a:t>
            </a:r>
          </a:p>
          <a:p>
            <a:endParaRPr lang="en-US" sz="2400" dirty="0" smtClean="0"/>
          </a:p>
          <a:p>
            <a:r>
              <a:rPr lang="en-US" sz="2400" dirty="0" smtClean="0"/>
              <a:t>Ethical boundary</a:t>
            </a:r>
          </a:p>
          <a:p>
            <a:endParaRPr lang="en-US" sz="2400" dirty="0" smtClean="0"/>
          </a:p>
          <a:p>
            <a:r>
              <a:rPr lang="en-US" sz="2400" dirty="0" smtClean="0"/>
              <a:t>Compliance with regulations</a:t>
            </a:r>
            <a:endParaRPr lang="en-US" sz="2400" dirty="0"/>
          </a:p>
        </p:txBody>
      </p:sp>
      <p:sp>
        <p:nvSpPr>
          <p:cNvPr id="4" name="Footer Placeholder 3"/>
          <p:cNvSpPr>
            <a:spLocks noGrp="1"/>
          </p:cNvSpPr>
          <p:nvPr>
            <p:ph type="ftr" sz="quarter" idx="11"/>
          </p:nvPr>
        </p:nvSpPr>
        <p:spPr/>
        <p:txBody>
          <a:bodyPr/>
          <a:lstStyle/>
          <a:p>
            <a:r>
              <a:rPr lang="en-US" smtClean="0"/>
              <a:t>Atanu Shome, CSE, KU</a:t>
            </a:r>
            <a:endParaRPr lang="en-US" dirty="0"/>
          </a:p>
        </p:txBody>
      </p:sp>
      <p:sp>
        <p:nvSpPr>
          <p:cNvPr id="5" name="Slide Number Placeholder 4"/>
          <p:cNvSpPr>
            <a:spLocks noGrp="1"/>
          </p:cNvSpPr>
          <p:nvPr>
            <p:ph type="sldNum" sz="quarter" idx="12"/>
          </p:nvPr>
        </p:nvSpPr>
        <p:spPr/>
        <p:txBody>
          <a:bodyPr/>
          <a:lstStyle/>
          <a:p>
            <a:fld id="{80235DA5-1A7F-4DE4-AC05-DBD9155ADFF4}" type="slidenum">
              <a:rPr lang="en-US" smtClean="0"/>
              <a:t>9</a:t>
            </a:fld>
            <a:endParaRPr lang="en-US"/>
          </a:p>
        </p:txBody>
      </p:sp>
    </p:spTree>
    <p:extLst>
      <p:ext uri="{BB962C8B-B14F-4D97-AF65-F5344CB8AC3E}">
        <p14:creationId xmlns:p14="http://schemas.microsoft.com/office/powerpoint/2010/main" val="7850417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2808</TotalTime>
  <Words>1514</Words>
  <Application>Microsoft Office PowerPoint</Application>
  <PresentationFormat>Widescreen</PresentationFormat>
  <Paragraphs>161</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Century Gothic</vt:lpstr>
      <vt:lpstr>Georgia</vt:lpstr>
      <vt:lpstr>Times New Roman</vt:lpstr>
      <vt:lpstr>Wingdings 3</vt:lpstr>
      <vt:lpstr>Wisp</vt:lpstr>
      <vt:lpstr>Lecture 16</vt:lpstr>
      <vt:lpstr>Learning Objectives Today</vt:lpstr>
      <vt:lpstr>Data Science</vt:lpstr>
      <vt:lpstr>Data Science Life Cycle</vt:lpstr>
      <vt:lpstr>Data Science Life Cycle</vt:lpstr>
      <vt:lpstr>Impact of Data Science</vt:lpstr>
      <vt:lpstr>Impact of Data Science</vt:lpstr>
      <vt:lpstr>Impact of Data Science</vt:lpstr>
      <vt:lpstr>Challenges</vt:lpstr>
      <vt:lpstr>Data Science Terminology</vt:lpstr>
      <vt:lpstr>What is data science used for?</vt:lpstr>
      <vt:lpstr>Descriptive analysis</vt:lpstr>
      <vt:lpstr>Diagnostic analysis</vt:lpstr>
      <vt:lpstr>Predictive analysis</vt:lpstr>
      <vt:lpstr>Prescriptive analysis</vt:lpstr>
      <vt:lpstr>More Scenarios</vt:lpstr>
      <vt:lpstr>More Scenarios</vt:lpstr>
      <vt:lpstr>Techniques</vt:lpstr>
      <vt:lpstr>Classification</vt:lpstr>
      <vt:lpstr>Regression</vt:lpstr>
      <vt:lpstr>Clustering</vt:lpstr>
      <vt:lpstr>More Techniques</vt:lpstr>
      <vt:lpstr>So What is Data Science?</vt:lpstr>
      <vt:lpstr>Kaggle</vt:lpstr>
      <vt:lpstr>Kaggle Datasets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Atanu Shome</dc:creator>
  <cp:lastModifiedBy>Windows User</cp:lastModifiedBy>
  <cp:revision>287</cp:revision>
  <dcterms:created xsi:type="dcterms:W3CDTF">2024-04-30T08:36:00Z</dcterms:created>
  <dcterms:modified xsi:type="dcterms:W3CDTF">2024-09-03T09:34:41Z</dcterms:modified>
</cp:coreProperties>
</file>