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Play"/>
      <p:regular r:id="rId24"/>
      <p:bold r:id="rId25"/>
    </p:embeddedFont>
    <p:embeddedFont>
      <p:font typeface="Poppins"/>
      <p:regular r:id="rId26"/>
      <p:bold r:id="rId27"/>
      <p:italic r:id="rId28"/>
      <p:boldItalic r:id="rId29"/>
    </p:embeddedFont>
    <p:embeddedFont>
      <p:font typeface="Poppins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regular.fntdata"/><Relationship Id="rId25" Type="http://schemas.openxmlformats.org/officeDocument/2006/relationships/font" Target="fonts/Play-bold.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Medium-bold.fntdata"/><Relationship Id="rId30" Type="http://schemas.openxmlformats.org/officeDocument/2006/relationships/font" Target="fonts/PoppinsMedium-regular.fntdata"/><Relationship Id="rId11" Type="http://schemas.openxmlformats.org/officeDocument/2006/relationships/slide" Target="slides/slide7.xml"/><Relationship Id="rId33" Type="http://schemas.openxmlformats.org/officeDocument/2006/relationships/font" Target="fonts/PoppinsMedium-boldItalic.fntdata"/><Relationship Id="rId10" Type="http://schemas.openxmlformats.org/officeDocument/2006/relationships/slide" Target="slides/slide6.xml"/><Relationship Id="rId32" Type="http://schemas.openxmlformats.org/officeDocument/2006/relationships/font" Target="fonts/PoppinsMedium-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anaconda.com/free/minicond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2060"/>
              </a:buClr>
              <a:buSzPts val="6000"/>
              <a:buFont typeface="Play"/>
              <a:buNone/>
            </a:pPr>
            <a:r>
              <a:rPr lang="en-US">
                <a:solidFill>
                  <a:srgbClr val="002060"/>
                </a:solidFill>
              </a:rPr>
              <a:t>Python Programming and Basic Data Science</a:t>
            </a:r>
            <a:endParaRPr/>
          </a:p>
        </p:txBody>
      </p:sp>
      <p:sp>
        <p:nvSpPr>
          <p:cNvPr id="85" name="Google Shape;85;p13"/>
          <p:cNvSpPr txBox="1"/>
          <p:nvPr>
            <p:ph idx="1" type="subTitle"/>
          </p:nvPr>
        </p:nvSpPr>
        <p:spPr>
          <a:xfrm>
            <a:off x="1524000" y="3940366"/>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Lecture-1: Setting up the Environment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Prof. Dr. G M Atiqur Rahaman</a:t>
            </a:r>
            <a:endParaRPr/>
          </a:p>
          <a:p>
            <a:pPr indent="0" lvl="0" marL="0" rtl="0" algn="ctr">
              <a:lnSpc>
                <a:spcPct val="90000"/>
              </a:lnSpc>
              <a:spcBef>
                <a:spcPts val="1000"/>
              </a:spcBef>
              <a:spcAft>
                <a:spcPts val="0"/>
              </a:spcAft>
              <a:buClr>
                <a:schemeClr val="dk1"/>
              </a:buClr>
              <a:buSzPts val="2400"/>
              <a:buNone/>
            </a:pPr>
            <a:r>
              <a:rPr lang="en-US"/>
              <a:t>Computer Science and Engineering Discipline </a:t>
            </a:r>
            <a:endParaRPr/>
          </a:p>
        </p:txBody>
      </p:sp>
      <p:sp>
        <p:nvSpPr>
          <p:cNvPr id="86" name="Google Shape;86;p13"/>
          <p:cNvSpPr txBox="1"/>
          <p:nvPr/>
        </p:nvSpPr>
        <p:spPr>
          <a:xfrm>
            <a:off x="4919472" y="0"/>
            <a:ext cx="214884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u="none" cap="none" strike="noStrike">
                <a:solidFill>
                  <a:srgbClr val="43D658"/>
                </a:solidFill>
                <a:latin typeface="Play"/>
                <a:ea typeface="Play"/>
                <a:cs typeface="Play"/>
                <a:sym typeface="Play"/>
              </a:rPr>
              <a:t>EDGE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Show line numbers</a:t>
            </a:r>
            <a:endParaRPr/>
          </a:p>
        </p:txBody>
      </p:sp>
      <p:sp>
        <p:nvSpPr>
          <p:cNvPr id="141" name="Google Shape;14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Setup Numpy</a:t>
            </a:r>
            <a:endParaRPr/>
          </a:p>
        </p:txBody>
      </p:sp>
      <p:sp>
        <p:nvSpPr>
          <p:cNvPr id="147" name="Google Shape;14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!pip install numpy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Import numpy as np</a:t>
            </a:r>
            <a:endParaRPr/>
          </a:p>
          <a:p>
            <a:pPr indent="0" lvl="0" marL="0" rtl="0" algn="l">
              <a:lnSpc>
                <a:spcPct val="90000"/>
              </a:lnSpc>
              <a:spcBef>
                <a:spcPts val="1000"/>
              </a:spcBef>
              <a:spcAft>
                <a:spcPts val="0"/>
              </a:spcAft>
              <a:buClr>
                <a:schemeClr val="dk1"/>
              </a:buClr>
              <a:buSzPts val="2800"/>
              <a:buNone/>
            </a:pPr>
            <a:r>
              <a:rPr lang="en-US"/>
              <a:t>n = np.array((1,2,3))</a:t>
            </a:r>
            <a:endParaRPr/>
          </a:p>
          <a:p>
            <a:pPr indent="0" lvl="0" marL="0" rtl="0" algn="l">
              <a:lnSpc>
                <a:spcPct val="90000"/>
              </a:lnSpc>
              <a:spcBef>
                <a:spcPts val="1000"/>
              </a:spcBef>
              <a:spcAft>
                <a:spcPts val="0"/>
              </a:spcAft>
              <a:buClr>
                <a:schemeClr val="dk1"/>
              </a:buClr>
              <a:buSzPts val="2800"/>
              <a:buNone/>
            </a:pPr>
            <a:r>
              <a:rPr lang="en-US"/>
              <a:t>Print(n)</a:t>
            </a:r>
            <a:endParaRPr/>
          </a:p>
          <a:p>
            <a:pPr indent="0" lvl="0" marL="0" rtl="0" algn="l">
              <a:lnSpc>
                <a:spcPct val="90000"/>
              </a:lnSpc>
              <a:spcBef>
                <a:spcPts val="1000"/>
              </a:spcBef>
              <a:spcAft>
                <a:spcPts val="0"/>
              </a:spcAft>
              <a:buClr>
                <a:schemeClr val="dk1"/>
              </a:buClr>
              <a:buSzPts val="2800"/>
              <a:buNone/>
            </a:pPr>
            <a:r>
              <a:rPr lang="en-US"/>
              <a:t>Print((type(n))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Setup Pandas</a:t>
            </a:r>
            <a:endParaRPr/>
          </a:p>
        </p:txBody>
      </p:sp>
      <p:sp>
        <p:nvSpPr>
          <p:cNvPr id="153" name="Google Shape;15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t>!pip install pandas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import pandas as pd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print(pd)</a:t>
            </a:r>
            <a:endParaRPr/>
          </a:p>
          <a:p>
            <a:pPr indent="0" lvl="0" marL="0" rtl="0" algn="l">
              <a:lnSpc>
                <a:spcPct val="90000"/>
              </a:lnSpc>
              <a:spcBef>
                <a:spcPts val="1000"/>
              </a:spcBef>
              <a:spcAft>
                <a:spcPts val="0"/>
              </a:spcAft>
              <a:buClr>
                <a:schemeClr val="dk1"/>
              </a:buClr>
              <a:buSzPts val="2800"/>
              <a:buNone/>
            </a:pPr>
            <a:r>
              <a:rPr lang="en-US"/>
              <a:t>Data = [1,2,3]</a:t>
            </a:r>
            <a:endParaRPr/>
          </a:p>
          <a:p>
            <a:pPr indent="0" lvl="0" marL="0" rtl="0" algn="l">
              <a:lnSpc>
                <a:spcPct val="90000"/>
              </a:lnSpc>
              <a:spcBef>
                <a:spcPts val="1000"/>
              </a:spcBef>
              <a:spcAft>
                <a:spcPts val="0"/>
              </a:spcAft>
              <a:buClr>
                <a:schemeClr val="dk1"/>
              </a:buClr>
              <a:buSzPts val="2800"/>
              <a:buNone/>
            </a:pPr>
            <a:r>
              <a:rPr lang="en-US"/>
              <a:t>pd.series (data=data)</a:t>
            </a:r>
            <a:endParaRPr/>
          </a:p>
          <a:p>
            <a:pPr indent="0" lvl="0" marL="0" rtl="0" algn="l">
              <a:lnSpc>
                <a:spcPct val="90000"/>
              </a:lnSpc>
              <a:spcBef>
                <a:spcPts val="1000"/>
              </a:spcBef>
              <a:spcAft>
                <a:spcPts val="0"/>
              </a:spcAft>
              <a:buClr>
                <a:schemeClr val="dk1"/>
              </a:buClr>
              <a:buSzPts val="2800"/>
              <a:buNone/>
            </a:pPr>
            <a:r>
              <a:rPr lang="en-US"/>
              <a:t>Print(pd)</a:t>
            </a:r>
            <a:endParaRPr/>
          </a:p>
          <a:p>
            <a:pPr indent="0" lvl="0" marL="0" rtl="0" algn="l">
              <a:lnSpc>
                <a:spcPct val="90000"/>
              </a:lnSpc>
              <a:spcBef>
                <a:spcPts val="1000"/>
              </a:spcBef>
              <a:spcAft>
                <a:spcPts val="0"/>
              </a:spcAft>
              <a:buClr>
                <a:schemeClr val="dk1"/>
              </a:buClr>
              <a:buSzPts val="2800"/>
              <a:buNone/>
            </a:pPr>
            <a:r>
              <a:t/>
            </a:r>
            <a:endParaRPr/>
          </a:p>
        </p:txBody>
      </p:sp>
      <p:sp>
        <p:nvSpPr>
          <p:cNvPr id="154" name="Google Shape;154;p24"/>
          <p:cNvSpPr txBox="1"/>
          <p:nvPr/>
        </p:nvSpPr>
        <p:spPr>
          <a:xfrm>
            <a:off x="5852160" y="1852105"/>
            <a:ext cx="446227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Python code demonstrate creating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DataFrame from dict narray / lists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By default addresses.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import pandas as pd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initialise data of lists.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data = {'Name':['Tom', 'nick', 'krish', 'jack’],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'Age':[20, 21, 19, 18]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Create DataFrame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df = pd.DataFrame(data)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Print the output.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print(df)</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Setup Matplotlib</a:t>
            </a:r>
            <a:endParaRPr/>
          </a:p>
        </p:txBody>
      </p:sp>
      <p:sp>
        <p:nvSpPr>
          <p:cNvPr id="160" name="Google Shape;16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 pip install matplotlib</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import matplotlib.pyplot as plt </a:t>
            </a:r>
            <a:endParaRPr/>
          </a:p>
          <a:p>
            <a:pPr indent="0" lvl="0" marL="0" rtl="0" algn="l">
              <a:lnSpc>
                <a:spcPct val="90000"/>
              </a:lnSpc>
              <a:spcBef>
                <a:spcPts val="1000"/>
              </a:spcBef>
              <a:spcAft>
                <a:spcPts val="0"/>
              </a:spcAft>
              <a:buClr>
                <a:schemeClr val="dk1"/>
              </a:buClr>
              <a:buSzPct val="100000"/>
              <a:buNone/>
            </a:pPr>
            <a:r>
              <a:rPr lang="en-US"/>
              <a:t># data to display on plots </a:t>
            </a:r>
            <a:endParaRPr/>
          </a:p>
          <a:p>
            <a:pPr indent="0" lvl="0" marL="0" rtl="0" algn="l">
              <a:lnSpc>
                <a:spcPct val="90000"/>
              </a:lnSpc>
              <a:spcBef>
                <a:spcPts val="1000"/>
              </a:spcBef>
              <a:spcAft>
                <a:spcPts val="0"/>
              </a:spcAft>
              <a:buClr>
                <a:schemeClr val="dk1"/>
              </a:buClr>
              <a:buSzPct val="100000"/>
              <a:buNone/>
            </a:pPr>
            <a:r>
              <a:rPr lang="en-US"/>
              <a:t>x = [3, 1, 3] </a:t>
            </a:r>
            <a:endParaRPr/>
          </a:p>
          <a:p>
            <a:pPr indent="0" lvl="0" marL="0" rtl="0" algn="l">
              <a:lnSpc>
                <a:spcPct val="90000"/>
              </a:lnSpc>
              <a:spcBef>
                <a:spcPts val="1000"/>
              </a:spcBef>
              <a:spcAft>
                <a:spcPts val="0"/>
              </a:spcAft>
              <a:buClr>
                <a:schemeClr val="dk1"/>
              </a:buClr>
              <a:buSzPct val="100000"/>
              <a:buNone/>
            </a:pPr>
            <a:r>
              <a:rPr lang="en-US"/>
              <a:t>y = [3, 2, 1]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This will plot a simple line chart</a:t>
            </a:r>
            <a:endParaRPr/>
          </a:p>
          <a:p>
            <a:pPr indent="0" lvl="0" marL="0" rtl="0" algn="l">
              <a:lnSpc>
                <a:spcPct val="90000"/>
              </a:lnSpc>
              <a:spcBef>
                <a:spcPts val="1000"/>
              </a:spcBef>
              <a:spcAft>
                <a:spcPts val="0"/>
              </a:spcAft>
              <a:buClr>
                <a:schemeClr val="dk1"/>
              </a:buClr>
              <a:buSzPct val="100000"/>
              <a:buNone/>
            </a:pPr>
            <a:r>
              <a:rPr lang="en-US"/>
              <a:t># with elements of x as x axis and y</a:t>
            </a:r>
            <a:endParaRPr/>
          </a:p>
          <a:p>
            <a:pPr indent="0" lvl="0" marL="0" rtl="0" algn="l">
              <a:lnSpc>
                <a:spcPct val="90000"/>
              </a:lnSpc>
              <a:spcBef>
                <a:spcPts val="1000"/>
              </a:spcBef>
              <a:spcAft>
                <a:spcPts val="0"/>
              </a:spcAft>
              <a:buClr>
                <a:schemeClr val="dk1"/>
              </a:buClr>
              <a:buSzPct val="100000"/>
              <a:buNone/>
            </a:pPr>
            <a:r>
              <a:rPr lang="en-US"/>
              <a:t># as y axis</a:t>
            </a:r>
            <a:endParaRPr/>
          </a:p>
          <a:p>
            <a:pPr indent="0" lvl="0" marL="0" rtl="0" algn="l">
              <a:lnSpc>
                <a:spcPct val="90000"/>
              </a:lnSpc>
              <a:spcBef>
                <a:spcPts val="1000"/>
              </a:spcBef>
              <a:spcAft>
                <a:spcPts val="0"/>
              </a:spcAft>
              <a:buClr>
                <a:schemeClr val="dk1"/>
              </a:buClr>
              <a:buSzPct val="100000"/>
              <a:buNone/>
            </a:pPr>
            <a:r>
              <a:rPr lang="en-US"/>
              <a:t>plt.plot(x, y)</a:t>
            </a:r>
            <a:endParaRPr/>
          </a:p>
          <a:p>
            <a:pPr indent="0" lvl="0" marL="0" rtl="0" algn="l">
              <a:lnSpc>
                <a:spcPct val="90000"/>
              </a:lnSpc>
              <a:spcBef>
                <a:spcPts val="1000"/>
              </a:spcBef>
              <a:spcAft>
                <a:spcPts val="0"/>
              </a:spcAft>
              <a:buClr>
                <a:schemeClr val="dk1"/>
              </a:buClr>
              <a:buSzPct val="100000"/>
              <a:buNone/>
            </a:pPr>
            <a:r>
              <a:rPr lang="en-US"/>
              <a:t>plt.title("Line Chart")</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Download Notebook in Various formats</a:t>
            </a:r>
            <a:endParaRPr/>
          </a:p>
        </p:txBody>
      </p:sp>
      <p:sp>
        <p:nvSpPr>
          <p:cNvPr id="166" name="Google Shape;16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Import Notebook</a:t>
            </a:r>
            <a:endParaRPr/>
          </a:p>
        </p:txBody>
      </p:sp>
      <p:sp>
        <p:nvSpPr>
          <p:cNvPr id="172" name="Google Shape;17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Open already created Notebook</a:t>
            </a:r>
            <a:endParaRPr/>
          </a:p>
        </p:txBody>
      </p:sp>
      <p:sp>
        <p:nvSpPr>
          <p:cNvPr id="178" name="Google Shape;17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Keyboard Shortcuts</a:t>
            </a:r>
            <a:endParaRPr/>
          </a:p>
        </p:txBody>
      </p:sp>
      <p:sp>
        <p:nvSpPr>
          <p:cNvPr id="184" name="Google Shape;18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Output: Shift +Enter</a:t>
            </a:r>
            <a:endParaRPr/>
          </a:p>
          <a:p>
            <a:pPr indent="-228600" lvl="0" marL="228600" rtl="0" algn="l">
              <a:lnSpc>
                <a:spcPct val="90000"/>
              </a:lnSpc>
              <a:spcBef>
                <a:spcPts val="1000"/>
              </a:spcBef>
              <a:spcAft>
                <a:spcPts val="0"/>
              </a:spcAft>
              <a:buClr>
                <a:schemeClr val="dk1"/>
              </a:buClr>
              <a:buSzPts val="2800"/>
              <a:buChar char="•"/>
            </a:pPr>
            <a:r>
              <a:rPr lang="en-US"/>
              <a:t>dir()---all the available variables and functionalities </a:t>
            </a:r>
            <a:endParaRPr/>
          </a:p>
          <a:p>
            <a:pPr indent="-228600" lvl="0" marL="228600" rtl="0" algn="l">
              <a:lnSpc>
                <a:spcPct val="90000"/>
              </a:lnSpc>
              <a:spcBef>
                <a:spcPts val="1000"/>
              </a:spcBef>
              <a:spcAft>
                <a:spcPts val="0"/>
              </a:spcAft>
              <a:buClr>
                <a:schemeClr val="dk1"/>
              </a:buClr>
              <a:buSzPts val="2800"/>
              <a:buChar char="•"/>
            </a:pPr>
            <a:r>
              <a:rPr lang="en-US"/>
              <a:t>del(x)– delete variables</a:t>
            </a:r>
            <a:endParaRPr/>
          </a:p>
          <a:p>
            <a:pPr indent="-228600" lvl="0" marL="228600" rtl="0" algn="l">
              <a:lnSpc>
                <a:spcPct val="90000"/>
              </a:lnSpc>
              <a:spcBef>
                <a:spcPts val="1000"/>
              </a:spcBef>
              <a:spcAft>
                <a:spcPts val="0"/>
              </a:spcAft>
              <a:buClr>
                <a:schemeClr val="dk1"/>
              </a:buClr>
              <a:buSzPts val="2800"/>
              <a:buChar char="•"/>
            </a:pPr>
            <a:r>
              <a:rPr lang="en-US"/>
              <a:t>help(len)</a:t>
            </a:r>
            <a:endParaRPr/>
          </a:p>
          <a:p>
            <a:pPr indent="-228600" lvl="0" marL="228600" rtl="0" algn="l">
              <a:lnSpc>
                <a:spcPct val="90000"/>
              </a:lnSpc>
              <a:spcBef>
                <a:spcPts val="1000"/>
              </a:spcBef>
              <a:spcAft>
                <a:spcPts val="0"/>
              </a:spcAft>
              <a:buClr>
                <a:schemeClr val="dk1"/>
              </a:buClr>
              <a:buSzPts val="2800"/>
              <a:buChar char="•"/>
            </a:pPr>
            <a:r>
              <a:rPr lang="en-US"/>
              <a:t>len?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lang="en-US">
                <a:solidFill>
                  <a:srgbClr val="FF0000"/>
                </a:solidFill>
                <a:latin typeface="Arial"/>
                <a:ea typeface="Arial"/>
                <a:cs typeface="Arial"/>
                <a:sym typeface="Arial"/>
              </a:rPr>
              <a:t>TRY IT YOURSELF!! </a:t>
            </a:r>
            <a:br>
              <a:rPr lang="en-US">
                <a:solidFill>
                  <a:srgbClr val="000000"/>
                </a:solidFill>
                <a:latin typeface="Arial"/>
                <a:ea typeface="Arial"/>
                <a:cs typeface="Arial"/>
                <a:sym typeface="Arial"/>
              </a:rPr>
            </a:br>
            <a:endParaRPr/>
          </a:p>
        </p:txBody>
      </p:sp>
      <p:sp>
        <p:nvSpPr>
          <p:cNvPr id="190" name="Google Shape;19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t/>
            </a:r>
            <a:endParaRPr b="1" i="0" sz="1800" u="none" strike="noStrike">
              <a:solidFill>
                <a:srgbClr val="000000"/>
              </a:solidFill>
              <a:latin typeface="Poppins Medium"/>
              <a:ea typeface="Poppins Medium"/>
              <a:cs typeface="Poppins Medium"/>
              <a:sym typeface="Poppins Medium"/>
            </a:endParaRPr>
          </a:p>
          <a:p>
            <a:pPr indent="0" lvl="0" marL="0" rtl="0" algn="ctr">
              <a:lnSpc>
                <a:spcPct val="90000"/>
              </a:lnSpc>
              <a:spcBef>
                <a:spcPts val="1000"/>
              </a:spcBef>
              <a:spcAft>
                <a:spcPts val="0"/>
              </a:spcAft>
              <a:buClr>
                <a:srgbClr val="000000"/>
              </a:buClr>
              <a:buSzPts val="1800"/>
              <a:buNone/>
            </a:pPr>
            <a:r>
              <a:rPr b="1" i="0" lang="en-US" sz="1800" u="none" strike="noStrike">
                <a:solidFill>
                  <a:srgbClr val="000000"/>
                </a:solidFill>
                <a:latin typeface="Poppins Medium"/>
                <a:ea typeface="Poppins Medium"/>
                <a:cs typeface="Poppins Medium"/>
                <a:sym typeface="Poppins Medium"/>
              </a:rPr>
              <a:t>	1-1. python.org: </a:t>
            </a:r>
            <a:r>
              <a:rPr b="0" i="0" lang="en-US" sz="1800" u="none" strike="noStrike">
                <a:solidFill>
                  <a:srgbClr val="000000"/>
                </a:solidFill>
                <a:latin typeface="Poppins"/>
                <a:ea typeface="Poppins"/>
                <a:cs typeface="Poppins"/>
                <a:sym typeface="Poppins"/>
              </a:rPr>
              <a:t>Explore the Python home page (</a:t>
            </a:r>
            <a:r>
              <a:rPr b="0" i="1" lang="en-US" sz="1800" u="none" strike="noStrike">
                <a:solidFill>
                  <a:srgbClr val="000000"/>
                </a:solidFill>
                <a:latin typeface="Poppins"/>
                <a:ea typeface="Poppins"/>
                <a:cs typeface="Poppins"/>
                <a:sym typeface="Poppins"/>
              </a:rPr>
              <a:t>https://python.org</a:t>
            </a:r>
            <a:r>
              <a:rPr b="0" i="0" lang="en-US" sz="1800" u="none" strike="noStrike">
                <a:solidFill>
                  <a:srgbClr val="000000"/>
                </a:solidFill>
                <a:latin typeface="Poppins"/>
                <a:ea typeface="Poppins"/>
                <a:cs typeface="Poppins"/>
                <a:sym typeface="Poppins"/>
              </a:rPr>
              <a:t>) to find topics that interest you. As you become familiar with Python, different parts of the site will be more useful to you. </a:t>
            </a:r>
            <a:endParaRPr/>
          </a:p>
          <a:p>
            <a:pPr indent="0" lvl="0" marL="0" marR="3600" rtl="0" algn="l">
              <a:lnSpc>
                <a:spcPct val="90000"/>
              </a:lnSpc>
              <a:spcBef>
                <a:spcPts val="1000"/>
              </a:spcBef>
              <a:spcAft>
                <a:spcPts val="0"/>
              </a:spcAft>
              <a:buClr>
                <a:srgbClr val="000000"/>
              </a:buClr>
              <a:buSzPts val="1800"/>
              <a:buNone/>
            </a:pPr>
            <a:r>
              <a:rPr b="1" i="0" lang="en-US" sz="1800" u="none" strike="noStrike">
                <a:solidFill>
                  <a:srgbClr val="000000"/>
                </a:solidFill>
                <a:latin typeface="Poppins Medium"/>
                <a:ea typeface="Poppins Medium"/>
                <a:cs typeface="Poppins Medium"/>
                <a:sym typeface="Poppins Medium"/>
              </a:rPr>
              <a:t>	1-2. Hello World Typos: </a:t>
            </a:r>
            <a:r>
              <a:rPr b="0" i="0" lang="en-US" sz="1800" u="none" strike="noStrike">
                <a:solidFill>
                  <a:srgbClr val="000000"/>
                </a:solidFill>
                <a:latin typeface="Poppins"/>
                <a:ea typeface="Poppins"/>
                <a:cs typeface="Poppins"/>
                <a:sym typeface="Poppins"/>
              </a:rPr>
              <a:t>Open the </a:t>
            </a:r>
            <a:r>
              <a:rPr b="0" i="1" lang="en-US" sz="1800" u="none" strike="noStrike">
                <a:solidFill>
                  <a:srgbClr val="000000"/>
                </a:solidFill>
                <a:latin typeface="Poppins"/>
                <a:ea typeface="Poppins"/>
                <a:cs typeface="Poppins"/>
                <a:sym typeface="Poppins"/>
              </a:rPr>
              <a:t>hello_world.py </a:t>
            </a:r>
            <a:r>
              <a:rPr b="0" i="0" lang="en-US" sz="1800" u="none" strike="noStrike">
                <a:solidFill>
                  <a:srgbClr val="000000"/>
                </a:solidFill>
                <a:latin typeface="Poppins"/>
                <a:ea typeface="Poppins"/>
                <a:cs typeface="Poppins"/>
                <a:sym typeface="Poppins"/>
              </a:rPr>
              <a:t>file you just created. Make a typo somewhere in the line and run the program again. Can you make a typo that generates an error? Can you make sense of the error message? Can you make a typo that doesn’t generate an error? Why do you think it didn’t make an error? </a:t>
            </a:r>
            <a:endParaRPr/>
          </a:p>
          <a:p>
            <a:pPr indent="0" lvl="0" marL="0" marR="3600" rtl="0" algn="l">
              <a:lnSpc>
                <a:spcPct val="90000"/>
              </a:lnSpc>
              <a:spcBef>
                <a:spcPts val="1000"/>
              </a:spcBef>
              <a:spcAft>
                <a:spcPts val="0"/>
              </a:spcAft>
              <a:buClr>
                <a:srgbClr val="000000"/>
              </a:buClr>
              <a:buSzPts val="1800"/>
              <a:buNone/>
            </a:pPr>
            <a:r>
              <a:rPr b="1" i="0" lang="en-US" sz="1800" u="none" strike="noStrike">
                <a:solidFill>
                  <a:srgbClr val="000000"/>
                </a:solidFill>
                <a:latin typeface="Poppins Medium"/>
                <a:ea typeface="Poppins Medium"/>
                <a:cs typeface="Poppins Medium"/>
                <a:sym typeface="Poppins Medium"/>
              </a:rPr>
              <a:t>	1-3. Infinite Skills: </a:t>
            </a:r>
            <a:r>
              <a:rPr b="0" i="0" lang="en-US" sz="1800" u="none" strike="noStrike">
                <a:solidFill>
                  <a:srgbClr val="000000"/>
                </a:solidFill>
                <a:latin typeface="Poppins"/>
                <a:ea typeface="Poppins"/>
                <a:cs typeface="Poppins"/>
                <a:sym typeface="Poppins"/>
              </a:rPr>
              <a:t>If you had infinite programming skills, what would you build? You’re about to learn how to program. If you have an end goal in mind, you’ll have an immediate use for your new skills; now is a great time to write brief descriptions of what you want to create. It’s a good habit to keep an “ideas” notebook that you can refer to whenever you want to start a new project. Take a few minutes now to describe three programs you want to create.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196" name="Google Shape;19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print(‘Hello World!’)</a:t>
            </a:r>
            <a:br>
              <a:rPr lang="en-US"/>
            </a:br>
            <a:r>
              <a:rPr lang="en-US"/>
              <a:t>print(‘CSE Discipline, Khulna University’)</a:t>
            </a:r>
            <a:endParaRPr/>
          </a:p>
          <a:p>
            <a:pPr indent="-228600" lvl="0" marL="228600" rtl="0" algn="l">
              <a:lnSpc>
                <a:spcPct val="90000"/>
              </a:lnSpc>
              <a:spcBef>
                <a:spcPts val="1000"/>
              </a:spcBef>
              <a:spcAft>
                <a:spcPts val="0"/>
              </a:spcAft>
              <a:buClr>
                <a:schemeClr val="dk1"/>
              </a:buClr>
              <a:buSzPts val="2800"/>
              <a:buChar char="•"/>
            </a:pPr>
            <a:r>
              <a:rPr lang="en-US"/>
              <a:t>1+1</a:t>
            </a:r>
            <a:endParaRPr/>
          </a:p>
          <a:p>
            <a:pPr indent="-228600" lvl="0" marL="228600" rtl="0" algn="l">
              <a:lnSpc>
                <a:spcPct val="90000"/>
              </a:lnSpc>
              <a:spcBef>
                <a:spcPts val="1000"/>
              </a:spcBef>
              <a:spcAft>
                <a:spcPts val="0"/>
              </a:spcAft>
              <a:buClr>
                <a:schemeClr val="dk1"/>
              </a:buClr>
              <a:buSzPts val="2800"/>
              <a:buChar char="•"/>
            </a:pPr>
            <a:r>
              <a:rPr lang="en-US"/>
              <a:t>print(2*2)</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6"/>
            <a:ext cx="10515600" cy="770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Contents</a:t>
            </a:r>
            <a:endParaRPr/>
          </a:p>
        </p:txBody>
      </p:sp>
      <p:sp>
        <p:nvSpPr>
          <p:cNvPr id="92" name="Google Shape;92;p14"/>
          <p:cNvSpPr txBox="1"/>
          <p:nvPr/>
        </p:nvSpPr>
        <p:spPr>
          <a:xfrm>
            <a:off x="838200" y="1483546"/>
            <a:ext cx="4501896"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Jupyter Notebook</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Anaconda Installation</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Launching Jupyter Notebook</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Creating a new Notebook</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Working with cells</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Types of Cells</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Add Headings </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Show line numbers</a:t>
            </a:r>
            <a:endParaRPr/>
          </a:p>
        </p:txBody>
      </p:sp>
      <p:sp>
        <p:nvSpPr>
          <p:cNvPr id="93" name="Google Shape;93;p14"/>
          <p:cNvSpPr txBox="1"/>
          <p:nvPr/>
        </p:nvSpPr>
        <p:spPr>
          <a:xfrm>
            <a:off x="6342888" y="1483546"/>
            <a:ext cx="6129528" cy="30469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Setup Numpy</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Setup Pandas</a:t>
            </a:r>
            <a:endParaRPr/>
          </a:p>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Setup Matplotlib</a:t>
            </a:r>
            <a:endParaRPr/>
          </a:p>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Downloading Notebook in multiple formats</a:t>
            </a:r>
            <a:endParaRPr/>
          </a:p>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Importing Notebook</a:t>
            </a:r>
            <a:endParaRPr/>
          </a:p>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Open already created Notebook</a:t>
            </a:r>
            <a:endParaRPr/>
          </a:p>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Keyboard shorcuts</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Jupyter Notebook </a:t>
            </a:r>
            <a:br>
              <a:rPr lang="en-US"/>
            </a:br>
            <a:r>
              <a:rPr b="1" lang="en-US" sz="1400">
                <a:solidFill>
                  <a:srgbClr val="1F5C99"/>
                </a:solidFill>
              </a:rPr>
              <a:t>https://jupyter.org/</a:t>
            </a:r>
            <a:br>
              <a:rPr b="1" lang="en-US" sz="1400">
                <a:solidFill>
                  <a:srgbClr val="1F5C99"/>
                </a:solidFill>
              </a:rPr>
            </a:br>
            <a:r>
              <a:rPr b="1" lang="en-US" sz="1400">
                <a:solidFill>
                  <a:srgbClr val="1F5C99"/>
                </a:solidFill>
              </a:rPr>
              <a:t>https://github.com/jupyter/jupyter/wiki#a-gallery-of-interesting-jupyter-notebooks </a:t>
            </a:r>
            <a:br>
              <a:rPr b="1" lang="en-US" sz="1400">
                <a:solidFill>
                  <a:srgbClr val="1F5C99"/>
                </a:solidFill>
              </a:rPr>
            </a:br>
            <a:r>
              <a:rPr b="1" lang="en-US" sz="1400">
                <a:solidFill>
                  <a:srgbClr val="1F5C99"/>
                </a:solidFill>
              </a:rPr>
              <a:t>https://colab.research.google.com/</a:t>
            </a:r>
            <a:endParaRPr/>
          </a:p>
        </p:txBody>
      </p:sp>
      <p:pic>
        <p:nvPicPr>
          <p:cNvPr descr="A screenshot of a computer" id="99" name="Google Shape;99;p15"/>
          <p:cNvPicPr preferRelativeResize="0"/>
          <p:nvPr>
            <p:ph idx="1" type="body"/>
          </p:nvPr>
        </p:nvPicPr>
        <p:blipFill rotWithShape="1">
          <a:blip r:embed="rId3">
            <a:alphaModFix/>
          </a:blip>
          <a:srcRect b="0" l="0" r="0" t="0"/>
          <a:stretch/>
        </p:blipFill>
        <p:spPr>
          <a:xfrm>
            <a:off x="838200" y="1931959"/>
            <a:ext cx="10515600" cy="41386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Installation of Anaconda</a:t>
            </a:r>
            <a:endParaRPr/>
          </a:p>
        </p:txBody>
      </p:sp>
      <p:sp>
        <p:nvSpPr>
          <p:cNvPr id="105" name="Google Shape;10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u="sng">
                <a:solidFill>
                  <a:schemeClr val="hlink"/>
                </a:solidFill>
                <a:hlinkClick r:id="rId3"/>
              </a:rPr>
              <a:t>https://docs.anaconda.com/free/miniconda/</a:t>
            </a:r>
            <a:endParaRPr/>
          </a:p>
          <a:p>
            <a:pPr indent="0" lvl="0" marL="0" rtl="0" algn="l">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rgbClr val="FF0000"/>
              </a:buClr>
              <a:buSzPts val="3500"/>
              <a:buNone/>
            </a:pPr>
            <a:r>
              <a:rPr b="1" lang="en-US" sz="3500">
                <a:solidFill>
                  <a:srgbClr val="FF0000"/>
                </a:solidFill>
              </a:rPr>
              <a:t>https://anaconda.org/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Launch Jupyter Notebook</a:t>
            </a:r>
            <a:endParaRPr/>
          </a:p>
        </p:txBody>
      </p:sp>
      <p:sp>
        <p:nvSpPr>
          <p:cNvPr id="111" name="Google Shape;1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Create a new Notebook in Jupyter</a:t>
            </a:r>
            <a:endParaRPr/>
          </a:p>
        </p:txBody>
      </p:sp>
      <p:sp>
        <p:nvSpPr>
          <p:cNvPr id="117" name="Google Shape;1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Working with Cells</a:t>
            </a:r>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Type of Cells</a:t>
            </a:r>
            <a:endParaRPr/>
          </a:p>
        </p:txBody>
      </p:sp>
      <p:sp>
        <p:nvSpPr>
          <p:cNvPr id="129" name="Google Shape;1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Add Headings in Cells</a:t>
            </a:r>
            <a:endParaRPr/>
          </a:p>
        </p:txBody>
      </p:sp>
      <p:sp>
        <p:nvSpPr>
          <p:cNvPr id="135" name="Google Shape;1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