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861034"/>
            <a:ext cx="8072119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8039" y="461899"/>
            <a:ext cx="394792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09941"/>
            <a:ext cx="3914140" cy="3538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926" y="1722501"/>
            <a:ext cx="42367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Structure </a:t>
            </a:r>
            <a:r>
              <a:rPr dirty="0"/>
              <a:t>&amp;</a:t>
            </a:r>
            <a:r>
              <a:rPr dirty="0" spc="-40"/>
              <a:t> </a:t>
            </a:r>
            <a:r>
              <a:rPr dirty="0"/>
              <a:t>Union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3048000"/>
            <a:ext cx="5181600" cy="3433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447" y="3020567"/>
            <a:ext cx="5858256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96239"/>
            <a:ext cx="3051175" cy="4123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#include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&lt;stdio.h&gt;  struct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student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355600" marR="166370">
              <a:lnSpc>
                <a:spcPct val="120000"/>
              </a:lnSpc>
            </a:pPr>
            <a:r>
              <a:rPr dirty="0" sz="3200">
                <a:latin typeface="Calibri"/>
                <a:cs typeface="Calibri"/>
              </a:rPr>
              <a:t>char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name[50];  </a:t>
            </a:r>
            <a:r>
              <a:rPr dirty="0" sz="3200" spc="-10">
                <a:latin typeface="Calibri"/>
                <a:cs typeface="Calibri"/>
              </a:rPr>
              <a:t>int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roll;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 spc="-10">
                <a:latin typeface="Calibri"/>
                <a:cs typeface="Calibri"/>
              </a:rPr>
              <a:t>float marks;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200" spc="-5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29514"/>
            <a:ext cx="2867660" cy="194627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3000" spc="-15">
                <a:latin typeface="Calibri"/>
                <a:cs typeface="Calibri"/>
              </a:rPr>
              <a:t>int </a:t>
            </a:r>
            <a:r>
              <a:rPr dirty="0" sz="3000">
                <a:latin typeface="Calibri"/>
                <a:cs typeface="Calibri"/>
              </a:rPr>
              <a:t>main()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300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dirty="0" sz="3000" spc="-5">
                <a:latin typeface="Calibri"/>
                <a:cs typeface="Calibri"/>
              </a:rPr>
              <a:t>struct </a:t>
            </a:r>
            <a:r>
              <a:rPr dirty="0" sz="3000" spc="-15">
                <a:latin typeface="Calibri"/>
                <a:cs typeface="Calibri"/>
              </a:rPr>
              <a:t>student</a:t>
            </a:r>
            <a:r>
              <a:rPr dirty="0" sz="3000" spc="-1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7119" y="1892934"/>
            <a:ext cx="31896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Calibri"/>
                <a:cs typeface="Calibri"/>
              </a:rPr>
              <a:t>// </a:t>
            </a:r>
            <a:r>
              <a:rPr dirty="0" sz="3000" spc="-10">
                <a:latin typeface="Calibri"/>
                <a:cs typeface="Calibri"/>
              </a:rPr>
              <a:t>Structure</a:t>
            </a:r>
            <a:r>
              <a:rPr dirty="0" sz="3000" spc="-55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Variable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2989570"/>
            <a:ext cx="7631430" cy="2587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5"/>
              </a:spcBef>
              <a:tabLst>
                <a:tab pos="3660140" algn="l"/>
                <a:tab pos="3724275" algn="l"/>
                <a:tab pos="4600575" algn="l"/>
              </a:tabLst>
            </a:pPr>
            <a:r>
              <a:rPr dirty="0" sz="3000" spc="-10">
                <a:latin typeface="Calibri"/>
                <a:cs typeface="Calibri"/>
              </a:rPr>
              <a:t>printf("Enter </a:t>
            </a:r>
            <a:r>
              <a:rPr dirty="0" sz="3000" spc="-15">
                <a:latin typeface="Calibri"/>
                <a:cs typeface="Calibri"/>
              </a:rPr>
              <a:t>information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 spc="-10">
                <a:latin typeface="Calibri"/>
                <a:cs typeface="Calibri"/>
              </a:rPr>
              <a:t>students:\n\n");  </a:t>
            </a:r>
            <a:r>
              <a:rPr dirty="0" sz="3000" spc="-15">
                <a:latin typeface="Calibri"/>
                <a:cs typeface="Calibri"/>
              </a:rPr>
              <a:t>printf("Enter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name: </a:t>
            </a:r>
            <a:r>
              <a:rPr dirty="0" sz="3000">
                <a:latin typeface="Calibri"/>
                <a:cs typeface="Calibri"/>
              </a:rPr>
              <a:t>");	</a:t>
            </a:r>
            <a:r>
              <a:rPr dirty="0" sz="3000" spc="-10">
                <a:latin typeface="Calibri"/>
                <a:cs typeface="Calibri"/>
              </a:rPr>
              <a:t>scanf("%s",s.name);  </a:t>
            </a:r>
            <a:r>
              <a:rPr dirty="0" sz="3000" spc="-5">
                <a:latin typeface="Calibri"/>
                <a:cs typeface="Calibri"/>
              </a:rPr>
              <a:t>pri</a:t>
            </a:r>
            <a:r>
              <a:rPr dirty="0" sz="3000" spc="-35">
                <a:latin typeface="Calibri"/>
                <a:cs typeface="Calibri"/>
              </a:rPr>
              <a:t>n</a:t>
            </a:r>
            <a:r>
              <a:rPr dirty="0" sz="3000">
                <a:latin typeface="Calibri"/>
                <a:cs typeface="Calibri"/>
              </a:rPr>
              <a:t>t</a:t>
            </a:r>
            <a:r>
              <a:rPr dirty="0" sz="3000" spc="-5">
                <a:latin typeface="Calibri"/>
                <a:cs typeface="Calibri"/>
              </a:rPr>
              <a:t>f("E</a:t>
            </a:r>
            <a:r>
              <a:rPr dirty="0" sz="3000" spc="-35">
                <a:latin typeface="Calibri"/>
                <a:cs typeface="Calibri"/>
              </a:rPr>
              <a:t>nt</a:t>
            </a:r>
            <a:r>
              <a:rPr dirty="0" sz="3000">
                <a:latin typeface="Calibri"/>
                <a:cs typeface="Calibri"/>
              </a:rPr>
              <a:t>er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45">
                <a:latin typeface="Calibri"/>
                <a:cs typeface="Calibri"/>
              </a:rPr>
              <a:t>r</a:t>
            </a:r>
            <a:r>
              <a:rPr dirty="0" sz="3000" spc="-5">
                <a:latin typeface="Calibri"/>
                <a:cs typeface="Calibri"/>
              </a:rPr>
              <a:t>ol</a:t>
            </a:r>
            <a:r>
              <a:rPr dirty="0" sz="3000">
                <a:latin typeface="Calibri"/>
                <a:cs typeface="Calibri"/>
              </a:rPr>
              <a:t>l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numb</a:t>
            </a:r>
            <a:r>
              <a:rPr dirty="0" sz="3000" spc="-15">
                <a:latin typeface="Calibri"/>
                <a:cs typeface="Calibri"/>
              </a:rPr>
              <a:t>e</a:t>
            </a:r>
            <a:r>
              <a:rPr dirty="0" sz="3000">
                <a:latin typeface="Calibri"/>
                <a:cs typeface="Calibri"/>
              </a:rPr>
              <a:t>r: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");</a:t>
            </a:r>
            <a:r>
              <a:rPr dirty="0" sz="3000">
                <a:latin typeface="Calibri"/>
                <a:cs typeface="Calibri"/>
              </a:rPr>
              <a:t>	</a:t>
            </a:r>
            <a:r>
              <a:rPr dirty="0" sz="3000" spc="-5">
                <a:latin typeface="Calibri"/>
                <a:cs typeface="Calibri"/>
              </a:rPr>
              <a:t>s</a:t>
            </a:r>
            <a:r>
              <a:rPr dirty="0" sz="3000" spc="-25">
                <a:latin typeface="Calibri"/>
                <a:cs typeface="Calibri"/>
              </a:rPr>
              <a:t>c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15">
                <a:latin typeface="Calibri"/>
                <a:cs typeface="Calibri"/>
              </a:rPr>
              <a:t>n</a:t>
            </a:r>
            <a:r>
              <a:rPr dirty="0" sz="3000">
                <a:latin typeface="Calibri"/>
                <a:cs typeface="Calibri"/>
              </a:rPr>
              <a:t>f</a:t>
            </a:r>
            <a:r>
              <a:rPr dirty="0" sz="3000" spc="-5">
                <a:latin typeface="Calibri"/>
                <a:cs typeface="Calibri"/>
              </a:rPr>
              <a:t>("</a:t>
            </a:r>
            <a:r>
              <a:rPr dirty="0" sz="3000">
                <a:latin typeface="Calibri"/>
                <a:cs typeface="Calibri"/>
              </a:rPr>
              <a:t>%</a:t>
            </a:r>
            <a:r>
              <a:rPr dirty="0" sz="3000" spc="-5">
                <a:latin typeface="Calibri"/>
                <a:cs typeface="Calibri"/>
              </a:rPr>
              <a:t>d"</a:t>
            </a:r>
            <a:r>
              <a:rPr dirty="0" sz="3000" spc="-20">
                <a:latin typeface="Calibri"/>
                <a:cs typeface="Calibri"/>
              </a:rPr>
              <a:t>,</a:t>
            </a:r>
            <a:r>
              <a:rPr dirty="0" sz="3000" spc="-5">
                <a:latin typeface="Calibri"/>
                <a:cs typeface="Calibri"/>
              </a:rPr>
              <a:t>&amp;s.</a:t>
            </a:r>
            <a:r>
              <a:rPr dirty="0" sz="3000" spc="-50">
                <a:latin typeface="Calibri"/>
                <a:cs typeface="Calibri"/>
              </a:rPr>
              <a:t>r</a:t>
            </a:r>
            <a:r>
              <a:rPr dirty="0" sz="3000" spc="-5">
                <a:latin typeface="Calibri"/>
                <a:cs typeface="Calibri"/>
              </a:rPr>
              <a:t>oll);  </a:t>
            </a:r>
            <a:r>
              <a:rPr dirty="0" sz="3000" spc="-15">
                <a:latin typeface="Calibri"/>
                <a:cs typeface="Calibri"/>
              </a:rPr>
              <a:t>printf("Enter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marks:</a:t>
            </a:r>
            <a:r>
              <a:rPr dirty="0" sz="3000">
                <a:latin typeface="Calibri"/>
                <a:cs typeface="Calibri"/>
              </a:rPr>
              <a:t> ");		</a:t>
            </a:r>
            <a:r>
              <a:rPr dirty="0" sz="3000" spc="-10">
                <a:latin typeface="Calibri"/>
                <a:cs typeface="Calibri"/>
              </a:rPr>
              <a:t>scanf("%f",&amp;s.marks);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61034"/>
            <a:ext cx="6102985" cy="3440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40000"/>
              </a:lnSpc>
              <a:spcBef>
                <a:spcPts val="100"/>
              </a:spcBef>
            </a:pPr>
            <a:r>
              <a:rPr dirty="0" sz="3200" spc="-10">
                <a:latin typeface="Calibri"/>
                <a:cs typeface="Calibri"/>
              </a:rPr>
              <a:t>printf("\nDisplaying Information\n");  printf("Name: </a:t>
            </a:r>
            <a:r>
              <a:rPr dirty="0" sz="3200" spc="-5">
                <a:latin typeface="Calibri"/>
                <a:cs typeface="Calibri"/>
              </a:rPr>
              <a:t>%s\n",s.name);  </a:t>
            </a:r>
            <a:r>
              <a:rPr dirty="0" sz="3200" spc="-15">
                <a:latin typeface="Calibri"/>
                <a:cs typeface="Calibri"/>
              </a:rPr>
              <a:t>printf("Roll: </a:t>
            </a:r>
            <a:r>
              <a:rPr dirty="0" sz="3200" spc="-10">
                <a:latin typeface="Calibri"/>
                <a:cs typeface="Calibri"/>
              </a:rPr>
              <a:t>%d\n",s.roll);  printf("Marks: </a:t>
            </a:r>
            <a:r>
              <a:rPr dirty="0" sz="3200" spc="-5">
                <a:latin typeface="Calibri"/>
                <a:cs typeface="Calibri"/>
              </a:rPr>
              <a:t>%.2f\n",s.marks);  </a:t>
            </a:r>
            <a:r>
              <a:rPr dirty="0" sz="3200" spc="-10">
                <a:latin typeface="Calibri"/>
                <a:cs typeface="Calibri"/>
              </a:rPr>
              <a:t>return </a:t>
            </a:r>
            <a:r>
              <a:rPr dirty="0" sz="3200" spc="-5">
                <a:latin typeface="Calibri"/>
                <a:cs typeface="Calibri"/>
              </a:rPr>
              <a:t>0;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412056"/>
            <a:ext cx="15367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1409" y="461899"/>
            <a:ext cx="182181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typed</a:t>
            </a:r>
            <a:r>
              <a:rPr dirty="0" spc="-30"/>
              <a:t>e</a:t>
            </a:r>
            <a:r>
              <a:rPr dirty="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55890" cy="39293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It is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 spc="-5">
                <a:latin typeface="Calibri"/>
                <a:cs typeface="Calibri"/>
              </a:rPr>
              <a:t>give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new </a:t>
            </a:r>
            <a:r>
              <a:rPr dirty="0" sz="3200" spc="-10">
                <a:latin typeface="Calibri"/>
                <a:cs typeface="Calibri"/>
              </a:rPr>
              <a:t>symbolic </a:t>
            </a:r>
            <a:r>
              <a:rPr dirty="0" sz="3200" spc="-5">
                <a:latin typeface="Calibri"/>
                <a:cs typeface="Calibri"/>
              </a:rPr>
              <a:t>name (alias) 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existing </a:t>
            </a:r>
            <a:r>
              <a:rPr dirty="0" sz="3200" spc="-5">
                <a:latin typeface="Calibri"/>
                <a:cs typeface="Calibri"/>
              </a:rPr>
              <a:t>entity of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program.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typedef </a:t>
            </a:r>
            <a:r>
              <a:rPr dirty="0" sz="3200" spc="-15">
                <a:latin typeface="Calibri"/>
                <a:cs typeface="Calibri"/>
              </a:rPr>
              <a:t>existing </a:t>
            </a:r>
            <a:r>
              <a:rPr dirty="0" sz="3200" spc="-5">
                <a:latin typeface="Calibri"/>
                <a:cs typeface="Calibri"/>
              </a:rPr>
              <a:t>name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alias_name;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typedef </a:t>
            </a:r>
            <a:r>
              <a:rPr dirty="0" sz="3200" spc="-10">
                <a:latin typeface="Calibri"/>
                <a:cs typeface="Calibri"/>
              </a:rPr>
              <a:t>int</a:t>
            </a:r>
            <a:r>
              <a:rPr dirty="0" sz="3200" spc="-5">
                <a:latin typeface="Calibri"/>
                <a:cs typeface="Calibri"/>
              </a:rPr>
              <a:t> unit;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unit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a,b;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461899"/>
            <a:ext cx="52343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typedef with</a:t>
            </a:r>
            <a:r>
              <a:rPr dirty="0" spc="-80"/>
              <a:t> </a:t>
            </a:r>
            <a:r>
              <a:rPr dirty="0" spc="-1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5642559"/>
            <a:ext cx="40716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5">
                <a:latin typeface="Calibri"/>
                <a:cs typeface="Calibri"/>
              </a:rPr>
              <a:t>alias_name </a:t>
            </a:r>
            <a:r>
              <a:rPr dirty="0" sz="3000" spc="-10">
                <a:latin typeface="Calibri"/>
                <a:cs typeface="Calibri"/>
              </a:rPr>
              <a:t>variable</a:t>
            </a:r>
            <a:r>
              <a:rPr dirty="0" sz="3000" spc="-4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list;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015" y="1760347"/>
            <a:ext cx="1682114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ag_name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663420"/>
            <a:ext cx="3915410" cy="353758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 b="1">
                <a:latin typeface="Calibri"/>
                <a:cs typeface="Calibri"/>
              </a:rPr>
              <a:t>typedef</a:t>
            </a:r>
            <a:r>
              <a:rPr dirty="0" sz="320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struct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018540" marR="5080" indent="-91440">
              <a:lnSpc>
                <a:spcPts val="4610"/>
              </a:lnSpc>
              <a:spcBef>
                <a:spcPts val="280"/>
              </a:spcBef>
              <a:tabLst>
                <a:tab pos="2705100" algn="l"/>
                <a:tab pos="2795905" algn="l"/>
              </a:tabLst>
            </a:pPr>
            <a:r>
              <a:rPr dirty="0" sz="3200" spc="-10">
                <a:latin typeface="Calibri"/>
                <a:cs typeface="Calibri"/>
              </a:rPr>
              <a:t>data-type	</a:t>
            </a:r>
            <a:r>
              <a:rPr dirty="0" sz="3200">
                <a:latin typeface="Calibri"/>
                <a:cs typeface="Calibri"/>
              </a:rPr>
              <a:t>Field1;  </a:t>
            </a:r>
            <a:r>
              <a:rPr dirty="0" sz="3200" spc="-5">
                <a:latin typeface="Calibri"/>
                <a:cs typeface="Calibri"/>
              </a:rPr>
              <a:t>d</a:t>
            </a:r>
            <a:r>
              <a:rPr dirty="0" sz="3200" spc="-30">
                <a:latin typeface="Calibri"/>
                <a:cs typeface="Calibri"/>
              </a:rPr>
              <a:t>a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-</a:t>
            </a:r>
            <a:r>
              <a:rPr dirty="0" sz="3200">
                <a:latin typeface="Calibri"/>
                <a:cs typeface="Calibri"/>
              </a:rPr>
              <a:t>type</a:t>
            </a:r>
            <a:r>
              <a:rPr dirty="0" sz="3200">
                <a:latin typeface="Calibri"/>
                <a:cs typeface="Calibri"/>
              </a:rPr>
              <a:t>		</a:t>
            </a:r>
            <a:r>
              <a:rPr dirty="0" sz="3200" spc="10">
                <a:latin typeface="Calibri"/>
                <a:cs typeface="Calibri"/>
              </a:rPr>
              <a:t>F</a:t>
            </a:r>
            <a:r>
              <a:rPr dirty="0" sz="3200">
                <a:latin typeface="Calibri"/>
                <a:cs typeface="Calibri"/>
              </a:rPr>
              <a:t>iel</a:t>
            </a:r>
            <a:r>
              <a:rPr dirty="0" sz="3200" spc="-15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2;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dirty="0" sz="3200" spc="-5">
                <a:latin typeface="Calibri"/>
                <a:cs typeface="Calibri"/>
              </a:rPr>
              <a:t>………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} </a:t>
            </a:r>
            <a:r>
              <a:rPr dirty="0" sz="3200" spc="-5">
                <a:latin typeface="Calibri"/>
                <a:cs typeface="Calibri"/>
              </a:rPr>
              <a:t>alias_name;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461899"/>
            <a:ext cx="52343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typedef with</a:t>
            </a:r>
            <a:r>
              <a:rPr dirty="0" spc="-80"/>
              <a:t> </a:t>
            </a:r>
            <a:r>
              <a:rPr dirty="0" spc="-1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4951" y="1715465"/>
            <a:ext cx="8007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Calibri"/>
                <a:cs typeface="Calibri"/>
              </a:rPr>
              <a:t>book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669388"/>
            <a:ext cx="3469640" cy="354774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0">
                <a:latin typeface="Calibri"/>
                <a:cs typeface="Calibri"/>
              </a:rPr>
              <a:t>typedef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struct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dirty="0" sz="300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10000"/>
              </a:lnSpc>
            </a:pPr>
            <a:r>
              <a:rPr dirty="0" sz="3000">
                <a:latin typeface="Calibri"/>
                <a:cs typeface="Calibri"/>
              </a:rPr>
              <a:t>char </a:t>
            </a:r>
            <a:r>
              <a:rPr dirty="0" sz="3000" spc="-5">
                <a:latin typeface="Calibri"/>
                <a:cs typeface="Calibri"/>
              </a:rPr>
              <a:t>name[20];  </a:t>
            </a:r>
            <a:r>
              <a:rPr dirty="0" sz="3000">
                <a:latin typeface="Calibri"/>
                <a:cs typeface="Calibri"/>
              </a:rPr>
              <a:t>char</a:t>
            </a:r>
            <a:r>
              <a:rPr dirty="0" sz="3000" spc="-10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author[10];  </a:t>
            </a:r>
            <a:r>
              <a:rPr dirty="0" sz="3000" spc="-15">
                <a:latin typeface="Calibri"/>
                <a:cs typeface="Calibri"/>
              </a:rPr>
              <a:t>int </a:t>
            </a:r>
            <a:r>
              <a:rPr dirty="0" sz="3000" spc="-10">
                <a:latin typeface="Calibri"/>
                <a:cs typeface="Calibri"/>
              </a:rPr>
              <a:t>pages;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dirty="0" sz="3000" spc="-10">
                <a:latin typeface="Calibri"/>
                <a:cs typeface="Calibri"/>
              </a:rPr>
              <a:t>float </a:t>
            </a:r>
            <a:r>
              <a:rPr dirty="0" sz="3000" spc="-5">
                <a:latin typeface="Calibri"/>
                <a:cs typeface="Calibri"/>
              </a:rPr>
              <a:t>price;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65"/>
              </a:spcBef>
            </a:pPr>
            <a:r>
              <a:rPr dirty="0" sz="3000">
                <a:latin typeface="Calibri"/>
                <a:cs typeface="Calibri"/>
              </a:rPr>
              <a:t>}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book_bank;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5740095"/>
            <a:ext cx="31591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5">
                <a:latin typeface="Calibri"/>
                <a:cs typeface="Calibri"/>
              </a:rPr>
              <a:t>book_bank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b1,b2;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846" y="461899"/>
            <a:ext cx="66770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Accessing </a:t>
            </a:r>
            <a:r>
              <a:rPr dirty="0" spc="-10"/>
              <a:t>Structure</a:t>
            </a:r>
            <a:r>
              <a:rPr dirty="0" spc="-80"/>
              <a:t> </a:t>
            </a:r>
            <a:r>
              <a:rPr dirty="0" spc="-5"/>
              <a:t>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39011"/>
            <a:ext cx="4785360" cy="4036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Member </a:t>
            </a:r>
            <a:r>
              <a:rPr dirty="0" sz="3200" spc="-5">
                <a:latin typeface="Calibri"/>
                <a:cs typeface="Calibri"/>
              </a:rPr>
              <a:t>Access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Operator</a:t>
            </a:r>
            <a:endParaRPr sz="3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1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Dot </a:t>
            </a:r>
            <a:r>
              <a:rPr dirty="0" sz="2800" spc="-5">
                <a:latin typeface="Calibri"/>
                <a:cs typeface="Calibri"/>
              </a:rPr>
              <a:t>(.)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0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s1.name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Structure </a:t>
            </a:r>
            <a:r>
              <a:rPr dirty="0" sz="3200" spc="-20">
                <a:latin typeface="Calibri"/>
                <a:cs typeface="Calibri"/>
              </a:rPr>
              <a:t>Pointer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Operator</a:t>
            </a:r>
            <a:endParaRPr sz="3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10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0">
                <a:latin typeface="Calibri"/>
                <a:cs typeface="Calibri"/>
              </a:rPr>
              <a:t>Arrow </a:t>
            </a:r>
            <a:r>
              <a:rPr dirty="0" sz="2800" spc="-5">
                <a:latin typeface="Calibri"/>
                <a:cs typeface="Calibri"/>
              </a:rPr>
              <a:t>(-&gt;)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0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s2-&gt;name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Nested</a:t>
            </a:r>
            <a:r>
              <a:rPr dirty="0" spc="-60"/>
              <a:t> </a:t>
            </a:r>
            <a:r>
              <a:rPr dirty="0" spc="-1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3776345" cy="455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-15">
                <a:latin typeface="Calibri"/>
                <a:cs typeface="Calibri"/>
              </a:rPr>
              <a:t>struct date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70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1452880" algn="l"/>
              </a:tabLst>
            </a:pPr>
            <a:r>
              <a:rPr dirty="0" sz="2700" spc="-10">
                <a:latin typeface="Calibri"/>
                <a:cs typeface="Calibri"/>
              </a:rPr>
              <a:t>int	</a:t>
            </a:r>
            <a:r>
              <a:rPr dirty="0" sz="2700" spc="-65">
                <a:latin typeface="Calibri"/>
                <a:cs typeface="Calibri"/>
              </a:rPr>
              <a:t>day, </a:t>
            </a:r>
            <a:r>
              <a:rPr dirty="0" sz="2700">
                <a:latin typeface="Calibri"/>
                <a:cs typeface="Calibri"/>
              </a:rPr>
              <a:t>mon,</a:t>
            </a:r>
            <a:r>
              <a:rPr dirty="0" sz="2700" spc="2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year;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700">
                <a:latin typeface="Calibri"/>
                <a:cs typeface="Calibri"/>
              </a:rPr>
              <a:t>};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-10">
                <a:latin typeface="Calibri"/>
                <a:cs typeface="Calibri"/>
              </a:rPr>
              <a:t>Struct </a:t>
            </a:r>
            <a:r>
              <a:rPr dirty="0" sz="2700">
                <a:latin typeface="Calibri"/>
                <a:cs typeface="Calibri"/>
              </a:rPr>
              <a:t>emp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70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dirty="0" sz="2700">
                <a:latin typeface="Calibri"/>
                <a:cs typeface="Calibri"/>
              </a:rPr>
              <a:t>char </a:t>
            </a:r>
            <a:r>
              <a:rPr dirty="0" sz="2700" spc="-5">
                <a:latin typeface="Calibri"/>
                <a:cs typeface="Calibri"/>
              </a:rPr>
              <a:t>name[20];  </a:t>
            </a:r>
            <a:r>
              <a:rPr dirty="0" sz="2700" spc="-10">
                <a:latin typeface="Calibri"/>
                <a:cs typeface="Calibri"/>
              </a:rPr>
              <a:t>struct </a:t>
            </a:r>
            <a:r>
              <a:rPr dirty="0" sz="2700" spc="-15">
                <a:latin typeface="Calibri"/>
                <a:cs typeface="Calibri"/>
              </a:rPr>
              <a:t>date</a:t>
            </a:r>
            <a:r>
              <a:rPr dirty="0" sz="2700" spc="-1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birthday;  </a:t>
            </a:r>
            <a:r>
              <a:rPr dirty="0" sz="2700" spc="-5">
                <a:latin typeface="Calibri"/>
                <a:cs typeface="Calibri"/>
              </a:rPr>
              <a:t>float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salary;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700">
                <a:latin typeface="Calibri"/>
                <a:cs typeface="Calibri"/>
              </a:rPr>
              <a:t>};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Nested</a:t>
            </a:r>
            <a:r>
              <a:rPr dirty="0" spc="-60"/>
              <a:t> </a:t>
            </a:r>
            <a:r>
              <a:rPr dirty="0" spc="-1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4394"/>
            <a:ext cx="3888104" cy="459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Calibri"/>
                <a:cs typeface="Calibri"/>
              </a:rPr>
              <a:t>Struct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emp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00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927100" marR="591185">
              <a:lnSpc>
                <a:spcPct val="100000"/>
              </a:lnSpc>
            </a:pPr>
            <a:r>
              <a:rPr dirty="0" sz="3000">
                <a:latin typeface="Calibri"/>
                <a:cs typeface="Calibri"/>
              </a:rPr>
              <a:t>char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name[20];  </a:t>
            </a:r>
            <a:r>
              <a:rPr dirty="0" sz="3000" spc="-10">
                <a:latin typeface="Calibri"/>
                <a:cs typeface="Calibri"/>
              </a:rPr>
              <a:t>struct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date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300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1510665" algn="l"/>
              </a:tabLst>
            </a:pPr>
            <a:r>
              <a:rPr dirty="0" sz="3000" spc="-15">
                <a:latin typeface="Calibri"/>
                <a:cs typeface="Calibri"/>
              </a:rPr>
              <a:t>int	</a:t>
            </a:r>
            <a:r>
              <a:rPr dirty="0" sz="3000" spc="-75">
                <a:latin typeface="Calibri"/>
                <a:cs typeface="Calibri"/>
              </a:rPr>
              <a:t>day, </a:t>
            </a:r>
            <a:r>
              <a:rPr dirty="0" sz="3000" spc="-5">
                <a:latin typeface="Calibri"/>
                <a:cs typeface="Calibri"/>
              </a:rPr>
              <a:t>mon,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year;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3000">
                <a:latin typeface="Calibri"/>
                <a:cs typeface="Calibri"/>
              </a:rPr>
              <a:t>}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birthday;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3000" spc="-10">
                <a:latin typeface="Calibri"/>
                <a:cs typeface="Calibri"/>
              </a:rPr>
              <a:t>float</a:t>
            </a:r>
            <a:r>
              <a:rPr dirty="0" sz="3000" spc="-5">
                <a:latin typeface="Calibri"/>
                <a:cs typeface="Calibri"/>
              </a:rPr>
              <a:t> salary;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000">
                <a:latin typeface="Calibri"/>
                <a:cs typeface="Calibri"/>
              </a:rPr>
              <a:t>};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3978" y="461899"/>
            <a:ext cx="18770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</a:t>
            </a:r>
            <a:r>
              <a:rPr dirty="0" spc="-40"/>
              <a:t>n</a:t>
            </a:r>
            <a:r>
              <a:rPr dirty="0" spc="-55"/>
              <a:t>t</a:t>
            </a:r>
            <a:r>
              <a:rPr dirty="0" spc="-5"/>
              <a:t>e</a:t>
            </a:r>
            <a:r>
              <a:rPr dirty="0" spc="-3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5120640" cy="412369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Structure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Definition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Accessing </a:t>
            </a:r>
            <a:r>
              <a:rPr dirty="0" sz="3200" spc="-10">
                <a:latin typeface="Calibri"/>
                <a:cs typeface="Calibri"/>
              </a:rPr>
              <a:t>Structure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Member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5">
                <a:latin typeface="Calibri"/>
                <a:cs typeface="Calibri"/>
              </a:rPr>
              <a:t>Array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Structure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libri"/>
                <a:cs typeface="Calibri"/>
              </a:rPr>
              <a:t>Pointer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Structure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Function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Structure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Union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Nested</a:t>
            </a:r>
            <a:r>
              <a:rPr dirty="0" spc="-60"/>
              <a:t> </a:t>
            </a:r>
            <a:r>
              <a:rPr dirty="0" spc="-1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5587"/>
            <a:ext cx="7924800" cy="3636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struct </a:t>
            </a:r>
            <a:r>
              <a:rPr dirty="0" sz="3200">
                <a:latin typeface="Calibri"/>
                <a:cs typeface="Calibri"/>
              </a:rPr>
              <a:t>emp e1 =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{“Ratan”,{28,12,1937},68.4};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printf(“name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=%s”,e1.name);</a:t>
            </a:r>
            <a:endParaRPr sz="3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45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Output </a:t>
            </a: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Ratan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Printf(“Month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Birth=%d”,e1.birthday.mon);</a:t>
            </a:r>
            <a:endParaRPr sz="3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45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Output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??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Nested</a:t>
            </a:r>
            <a:r>
              <a:rPr dirty="0" spc="-60"/>
              <a:t> </a:t>
            </a:r>
            <a:r>
              <a:rPr dirty="0" spc="-1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5587"/>
            <a:ext cx="7924800" cy="3636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struct </a:t>
            </a:r>
            <a:r>
              <a:rPr dirty="0" sz="3200">
                <a:latin typeface="Calibri"/>
                <a:cs typeface="Calibri"/>
              </a:rPr>
              <a:t>emp e1 =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{“Ratan”,{28,12,1937},68.4};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printf(“name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=%s”,e1.name);</a:t>
            </a:r>
            <a:endParaRPr sz="3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45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Output </a:t>
            </a: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Ratan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Printf(“Month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Birth=%d”,e1.birthday.mon);</a:t>
            </a:r>
            <a:endParaRPr sz="3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45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Output </a:t>
            </a: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12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929" y="461899"/>
            <a:ext cx="41706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Array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8961" y="1607261"/>
            <a:ext cx="12922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5">
                <a:latin typeface="Calibri"/>
                <a:cs typeface="Calibri"/>
              </a:rPr>
              <a:t>s</a:t>
            </a:r>
            <a:r>
              <a:rPr dirty="0" sz="3200">
                <a:latin typeface="Calibri"/>
                <a:cs typeface="Calibri"/>
              </a:rPr>
              <a:t>tu</a:t>
            </a:r>
            <a:r>
              <a:rPr dirty="0" sz="3200" spc="-15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30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09941"/>
            <a:ext cx="3461385" cy="353822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struct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927100" marR="5080">
              <a:lnSpc>
                <a:spcPct val="120000"/>
              </a:lnSpc>
            </a:pPr>
            <a:r>
              <a:rPr dirty="0" sz="3200" spc="-15">
                <a:latin typeface="Calibri"/>
                <a:cs typeface="Calibri"/>
              </a:rPr>
              <a:t>int </a:t>
            </a:r>
            <a:r>
              <a:rPr dirty="0" sz="3200" spc="-10">
                <a:latin typeface="Calibri"/>
                <a:cs typeface="Calibri"/>
              </a:rPr>
              <a:t>roll_no;  </a:t>
            </a:r>
            <a:r>
              <a:rPr dirty="0" sz="3200">
                <a:latin typeface="Calibri"/>
                <a:cs typeface="Calibri"/>
              </a:rPr>
              <a:t>char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name[20];  </a:t>
            </a:r>
            <a:r>
              <a:rPr dirty="0" sz="3200" spc="-10">
                <a:latin typeface="Calibri"/>
                <a:cs typeface="Calibri"/>
              </a:rPr>
              <a:t>float marks;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} </a:t>
            </a:r>
            <a:r>
              <a:rPr dirty="0" sz="3200" b="1">
                <a:latin typeface="Calibri"/>
                <a:cs typeface="Calibri"/>
              </a:rPr>
              <a:t>s[100]</a:t>
            </a:r>
            <a:r>
              <a:rPr dirty="0" sz="3200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600961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280"/>
                </a:moveTo>
                <a:lnTo>
                  <a:pt x="8229600" y="4526280"/>
                </a:lnTo>
                <a:lnTo>
                  <a:pt x="82296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3707891"/>
            <a:ext cx="5132832" cy="42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67639"/>
            <a:ext cx="3051175" cy="529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#include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&lt;stdio.h&gt;  struct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employee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243840" marR="275590">
              <a:lnSpc>
                <a:spcPct val="120000"/>
              </a:lnSpc>
              <a:spcBef>
                <a:spcPts val="5"/>
              </a:spcBef>
              <a:tabLst>
                <a:tab pos="869315" algn="l"/>
              </a:tabLst>
            </a:pPr>
            <a:r>
              <a:rPr dirty="0" sz="3200" spc="-10">
                <a:latin typeface="Calibri"/>
                <a:cs typeface="Calibri"/>
              </a:rPr>
              <a:t>int	</a:t>
            </a:r>
            <a:r>
              <a:rPr dirty="0" sz="3200" spc="-5">
                <a:latin typeface="Calibri"/>
                <a:cs typeface="Calibri"/>
              </a:rPr>
              <a:t>emp_id;  </a:t>
            </a:r>
            <a:r>
              <a:rPr dirty="0" sz="3200">
                <a:latin typeface="Calibri"/>
                <a:cs typeface="Calibri"/>
              </a:rPr>
              <a:t>char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name[20];  </a:t>
            </a:r>
            <a:r>
              <a:rPr dirty="0" sz="3200" spc="-10">
                <a:latin typeface="Calibri"/>
                <a:cs typeface="Calibri"/>
              </a:rPr>
              <a:t>float </a:t>
            </a:r>
            <a:r>
              <a:rPr dirty="0" sz="3200">
                <a:latin typeface="Calibri"/>
                <a:cs typeface="Calibri"/>
              </a:rPr>
              <a:t>salary;</a:t>
            </a:r>
            <a:endParaRPr sz="3200">
              <a:latin typeface="Calibri"/>
              <a:cs typeface="Calibri"/>
            </a:endParaRPr>
          </a:p>
          <a:p>
            <a:pPr marL="243840" marR="761365">
              <a:lnSpc>
                <a:spcPct val="120000"/>
              </a:lnSpc>
            </a:pPr>
            <a:r>
              <a:rPr dirty="0" sz="3200" spc="-10">
                <a:latin typeface="Calibri"/>
                <a:cs typeface="Calibri"/>
              </a:rPr>
              <a:t>int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dept_no;  </a:t>
            </a:r>
            <a:r>
              <a:rPr dirty="0" sz="3200" spc="-10">
                <a:latin typeface="Calibri"/>
                <a:cs typeface="Calibri"/>
              </a:rPr>
              <a:t>int</a:t>
            </a:r>
            <a:r>
              <a:rPr dirty="0" sz="3200" spc="-5">
                <a:latin typeface="Calibri"/>
                <a:cs typeface="Calibri"/>
              </a:rPr>
              <a:t> age;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16965"/>
            <a:ext cx="5481320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latin typeface="Calibri"/>
                <a:cs typeface="Calibri"/>
              </a:rPr>
              <a:t>Int </a:t>
            </a:r>
            <a:r>
              <a:rPr dirty="0" sz="3200">
                <a:latin typeface="Calibri"/>
                <a:cs typeface="Calibri"/>
              </a:rPr>
              <a:t>main (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473075" marR="1257300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struct </a:t>
            </a:r>
            <a:r>
              <a:rPr dirty="0" sz="3200" spc="-5">
                <a:latin typeface="Calibri"/>
                <a:cs typeface="Calibri"/>
              </a:rPr>
              <a:t>employee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e[50];  </a:t>
            </a:r>
            <a:r>
              <a:rPr dirty="0" sz="3200" spc="-15">
                <a:latin typeface="Calibri"/>
                <a:cs typeface="Calibri"/>
              </a:rPr>
              <a:t>int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I,n;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497205" marR="5080">
              <a:lnSpc>
                <a:spcPct val="100000"/>
              </a:lnSpc>
            </a:pPr>
            <a:r>
              <a:rPr dirty="0" sz="3200" spc="-15">
                <a:latin typeface="Calibri"/>
                <a:cs typeface="Calibri"/>
              </a:rPr>
              <a:t>printf(Enter </a:t>
            </a:r>
            <a:r>
              <a:rPr dirty="0" sz="3200">
                <a:latin typeface="Calibri"/>
                <a:cs typeface="Calibri"/>
              </a:rPr>
              <a:t>No of </a:t>
            </a:r>
            <a:r>
              <a:rPr dirty="0" sz="3200" spc="-10">
                <a:latin typeface="Calibri"/>
                <a:cs typeface="Calibri"/>
              </a:rPr>
              <a:t>Employee </a:t>
            </a:r>
            <a:r>
              <a:rPr dirty="0" sz="3200" spc="-5">
                <a:latin typeface="Calibri"/>
                <a:cs typeface="Calibri"/>
              </a:rPr>
              <a:t>);  </a:t>
            </a:r>
            <a:r>
              <a:rPr dirty="0" sz="3200" spc="-25">
                <a:latin typeface="Calibri"/>
                <a:cs typeface="Calibri"/>
              </a:rPr>
              <a:t>Scanf(“%d”,&amp;n);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76045"/>
            <a:ext cx="755840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-5">
                <a:latin typeface="Calibri"/>
                <a:cs typeface="Calibri"/>
              </a:rPr>
              <a:t>(i=0; i&lt;n;</a:t>
            </a:r>
            <a:r>
              <a:rPr dirty="0" sz="3200" spc="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i++)</a:t>
            </a:r>
            <a:endParaRPr sz="32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algn="just" marL="927100" marR="5080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printf (“Enter </a:t>
            </a:r>
            <a:r>
              <a:rPr dirty="0" sz="3200" spc="-5">
                <a:latin typeface="Calibri"/>
                <a:cs typeface="Calibri"/>
              </a:rPr>
              <a:t>employee id, name </a:t>
            </a:r>
            <a:r>
              <a:rPr dirty="0" sz="3200" spc="-35">
                <a:latin typeface="Calibri"/>
                <a:cs typeface="Calibri"/>
              </a:rPr>
              <a:t>salary,  </a:t>
            </a:r>
            <a:r>
              <a:rPr dirty="0" sz="3200" spc="-10">
                <a:latin typeface="Calibri"/>
                <a:cs typeface="Calibri"/>
              </a:rPr>
              <a:t>departement </a:t>
            </a:r>
            <a:r>
              <a:rPr dirty="0" sz="3200">
                <a:latin typeface="Calibri"/>
                <a:cs typeface="Calibri"/>
              </a:rPr>
              <a:t>id and </a:t>
            </a:r>
            <a:r>
              <a:rPr dirty="0" sz="3200" spc="-5">
                <a:latin typeface="Calibri"/>
                <a:cs typeface="Calibri"/>
              </a:rPr>
              <a:t>age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10">
                <a:latin typeface="Calibri"/>
                <a:cs typeface="Calibri"/>
              </a:rPr>
              <a:t>employee”);  </a:t>
            </a:r>
            <a:r>
              <a:rPr dirty="0" sz="3200" spc="-15">
                <a:latin typeface="Calibri"/>
                <a:cs typeface="Calibri"/>
              </a:rPr>
              <a:t>scanf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(“%d”,&amp;e[i].emp_id);</a:t>
            </a:r>
            <a:endParaRPr sz="3200">
              <a:latin typeface="Calibri"/>
              <a:cs typeface="Calibri"/>
            </a:endParaRPr>
          </a:p>
          <a:p>
            <a:pPr algn="just" marL="927100">
              <a:lnSpc>
                <a:spcPct val="100000"/>
              </a:lnSpc>
              <a:spcBef>
                <a:spcPts val="5"/>
              </a:spcBef>
            </a:pPr>
            <a:r>
              <a:rPr dirty="0" sz="3200" spc="-15">
                <a:latin typeface="Calibri"/>
                <a:cs typeface="Calibri"/>
              </a:rPr>
              <a:t>scanf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(“%s”,e[i].name);</a:t>
            </a:r>
            <a:endParaRPr sz="3200">
              <a:latin typeface="Calibri"/>
              <a:cs typeface="Calibri"/>
            </a:endParaRPr>
          </a:p>
          <a:p>
            <a:pPr algn="just" marL="927100">
              <a:lnSpc>
                <a:spcPct val="100000"/>
              </a:lnSpc>
            </a:pPr>
            <a:r>
              <a:rPr dirty="0" sz="3200" spc="-15">
                <a:latin typeface="Calibri"/>
                <a:cs typeface="Calibri"/>
              </a:rPr>
              <a:t>scanf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(“%f”,&amp;e[i].salary);</a:t>
            </a:r>
            <a:endParaRPr sz="3200">
              <a:latin typeface="Calibri"/>
              <a:cs typeface="Calibri"/>
            </a:endParaRPr>
          </a:p>
          <a:p>
            <a:pPr algn="just" marL="927100">
              <a:lnSpc>
                <a:spcPct val="100000"/>
              </a:lnSpc>
            </a:pPr>
            <a:r>
              <a:rPr dirty="0" sz="3200" spc="-15">
                <a:latin typeface="Calibri"/>
                <a:cs typeface="Calibri"/>
              </a:rPr>
              <a:t>scanf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(“%d”,&amp;e[i].dept_no);</a:t>
            </a:r>
            <a:endParaRPr sz="3200">
              <a:latin typeface="Calibri"/>
              <a:cs typeface="Calibri"/>
            </a:endParaRPr>
          </a:p>
          <a:p>
            <a:pPr algn="just" marL="927100">
              <a:lnSpc>
                <a:spcPct val="100000"/>
              </a:lnSpc>
            </a:pPr>
            <a:r>
              <a:rPr dirty="0" sz="3200" spc="-15">
                <a:latin typeface="Calibri"/>
                <a:cs typeface="Calibri"/>
              </a:rPr>
              <a:t>scanf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(“%d”,&amp;e[i].age);</a:t>
            </a:r>
            <a:endParaRPr sz="32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93546"/>
            <a:ext cx="801243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-5">
                <a:latin typeface="Calibri"/>
                <a:cs typeface="Calibri"/>
              </a:rPr>
              <a:t>(i=0; i&lt;n;</a:t>
            </a:r>
            <a:r>
              <a:rPr dirty="0" sz="3200" spc="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i++)</a:t>
            </a:r>
            <a:endParaRPr sz="3200">
              <a:latin typeface="Calibri"/>
              <a:cs typeface="Calibri"/>
            </a:endParaRPr>
          </a:p>
          <a:p>
            <a:pPr marL="381635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927100" marR="490855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printf (“Employee </a:t>
            </a:r>
            <a:r>
              <a:rPr dirty="0" sz="3200">
                <a:latin typeface="Calibri"/>
                <a:cs typeface="Calibri"/>
              </a:rPr>
              <a:t>id : </a:t>
            </a:r>
            <a:r>
              <a:rPr dirty="0" sz="3200" spc="-75">
                <a:latin typeface="Calibri"/>
                <a:cs typeface="Calibri"/>
              </a:rPr>
              <a:t>%d”, </a:t>
            </a:r>
            <a:r>
              <a:rPr dirty="0" sz="3200" spc="-5">
                <a:latin typeface="Calibri"/>
                <a:cs typeface="Calibri"/>
              </a:rPr>
              <a:t>e[i].emp_id);  </a:t>
            </a:r>
            <a:r>
              <a:rPr dirty="0" sz="3200" spc="-10">
                <a:latin typeface="Calibri"/>
                <a:cs typeface="Calibri"/>
              </a:rPr>
              <a:t>printf </a:t>
            </a:r>
            <a:r>
              <a:rPr dirty="0" sz="3200">
                <a:latin typeface="Calibri"/>
                <a:cs typeface="Calibri"/>
              </a:rPr>
              <a:t>(“Name :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%s”,e[i].name);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printf </a:t>
            </a:r>
            <a:r>
              <a:rPr dirty="0" sz="3200">
                <a:latin typeface="Calibri"/>
                <a:cs typeface="Calibri"/>
              </a:rPr>
              <a:t>(“Salary : </a:t>
            </a:r>
            <a:r>
              <a:rPr dirty="0" sz="3200" spc="-35">
                <a:latin typeface="Calibri"/>
                <a:cs typeface="Calibri"/>
              </a:rPr>
              <a:t>%f”,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e[i].salary);</a:t>
            </a:r>
            <a:endParaRPr sz="32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latin typeface="Calibri"/>
                <a:cs typeface="Calibri"/>
              </a:rPr>
              <a:t>printf </a:t>
            </a:r>
            <a:r>
              <a:rPr dirty="0" sz="3200" spc="-5">
                <a:latin typeface="Calibri"/>
                <a:cs typeface="Calibri"/>
              </a:rPr>
              <a:t>(“Department </a:t>
            </a:r>
            <a:r>
              <a:rPr dirty="0" sz="3200">
                <a:latin typeface="Calibri"/>
                <a:cs typeface="Calibri"/>
              </a:rPr>
              <a:t>ID: </a:t>
            </a:r>
            <a:r>
              <a:rPr dirty="0" sz="3200" spc="-75">
                <a:latin typeface="Calibri"/>
                <a:cs typeface="Calibri"/>
              </a:rPr>
              <a:t>%d”, </a:t>
            </a:r>
            <a:r>
              <a:rPr dirty="0" sz="3200" spc="-5">
                <a:latin typeface="Calibri"/>
                <a:cs typeface="Calibri"/>
              </a:rPr>
              <a:t>e[i].dept_no);  </a:t>
            </a:r>
            <a:r>
              <a:rPr dirty="0" sz="3200" spc="-10">
                <a:latin typeface="Calibri"/>
                <a:cs typeface="Calibri"/>
              </a:rPr>
              <a:t>printf </a:t>
            </a:r>
            <a:r>
              <a:rPr dirty="0" sz="3200" spc="-60">
                <a:latin typeface="Calibri"/>
                <a:cs typeface="Calibri"/>
              </a:rPr>
              <a:t>(“Age </a:t>
            </a:r>
            <a:r>
              <a:rPr dirty="0" sz="3200">
                <a:latin typeface="Calibri"/>
                <a:cs typeface="Calibri"/>
              </a:rPr>
              <a:t>: </a:t>
            </a:r>
            <a:r>
              <a:rPr dirty="0" sz="3200" spc="-75">
                <a:latin typeface="Calibri"/>
                <a:cs typeface="Calibri"/>
              </a:rPr>
              <a:t>%d”,</a:t>
            </a:r>
            <a:r>
              <a:rPr dirty="0" sz="3200" spc="7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e[i].age);</a:t>
            </a:r>
            <a:endParaRPr sz="3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return </a:t>
            </a:r>
            <a:r>
              <a:rPr dirty="0" sz="3200">
                <a:latin typeface="Calibri"/>
                <a:cs typeface="Calibri"/>
              </a:rPr>
              <a:t>0;</a:t>
            </a:r>
            <a:endParaRPr sz="32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836" y="461899"/>
            <a:ext cx="49015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Structure </a:t>
            </a:r>
            <a:r>
              <a:rPr dirty="0"/>
              <a:t>in</a:t>
            </a:r>
            <a:r>
              <a:rPr dirty="0" spc="-65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5587"/>
            <a:ext cx="3396615" cy="1343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5">
                <a:latin typeface="Calibri"/>
                <a:cs typeface="Calibri"/>
              </a:rPr>
              <a:t>Parameter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Passing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libri"/>
                <a:cs typeface="Calibri"/>
              </a:rPr>
              <a:t>Return </a:t>
            </a:r>
            <a:r>
              <a:rPr dirty="0" sz="3200" spc="-40">
                <a:latin typeface="Calibri"/>
                <a:cs typeface="Calibri"/>
              </a:rPr>
              <a:t>Value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494" y="461899"/>
            <a:ext cx="42894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Passing</a:t>
            </a:r>
            <a:r>
              <a:rPr dirty="0" spc="-75"/>
              <a:t> </a:t>
            </a:r>
            <a:r>
              <a:rPr dirty="0" spc="-30"/>
              <a:t>Parameter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051810" cy="412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#include </a:t>
            </a:r>
            <a:r>
              <a:rPr dirty="0" sz="3200" spc="-15">
                <a:latin typeface="Calibri"/>
                <a:cs typeface="Calibri"/>
              </a:rPr>
              <a:t>&lt;stdio.h&gt;  </a:t>
            </a:r>
            <a:r>
              <a:rPr dirty="0" sz="3200" spc="-10">
                <a:latin typeface="Calibri"/>
                <a:cs typeface="Calibri"/>
              </a:rPr>
              <a:t>struct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employee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355600" marR="166370">
              <a:lnSpc>
                <a:spcPct val="120000"/>
              </a:lnSpc>
              <a:spcBef>
                <a:spcPts val="5"/>
              </a:spcBef>
              <a:tabLst>
                <a:tab pos="980440" algn="l"/>
              </a:tabLst>
            </a:pPr>
            <a:r>
              <a:rPr dirty="0" sz="3200" spc="-15">
                <a:latin typeface="Calibri"/>
                <a:cs typeface="Calibri"/>
              </a:rPr>
              <a:t>int	</a:t>
            </a:r>
            <a:r>
              <a:rPr dirty="0" sz="3200" spc="-5">
                <a:latin typeface="Calibri"/>
                <a:cs typeface="Calibri"/>
              </a:rPr>
              <a:t>emp_id;  </a:t>
            </a:r>
            <a:r>
              <a:rPr dirty="0" sz="3200">
                <a:latin typeface="Calibri"/>
                <a:cs typeface="Calibri"/>
              </a:rPr>
              <a:t>char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name[20];  </a:t>
            </a:r>
            <a:r>
              <a:rPr dirty="0" sz="3200" spc="-10">
                <a:latin typeface="Calibri"/>
                <a:cs typeface="Calibri"/>
              </a:rPr>
              <a:t>float </a:t>
            </a:r>
            <a:r>
              <a:rPr dirty="0" sz="3200" spc="-5">
                <a:latin typeface="Calibri"/>
                <a:cs typeface="Calibri"/>
              </a:rPr>
              <a:t>salary;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245" y="461899"/>
            <a:ext cx="29254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5587"/>
            <a:ext cx="5857240" cy="3001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User </a:t>
            </a:r>
            <a:r>
              <a:rPr dirty="0" sz="3200" spc="-10">
                <a:latin typeface="Calibri"/>
                <a:cs typeface="Calibri"/>
              </a:rPr>
              <a:t>defined </a:t>
            </a:r>
            <a:r>
              <a:rPr dirty="0" sz="3200" spc="-20">
                <a:latin typeface="Calibri"/>
                <a:cs typeface="Calibri"/>
              </a:rPr>
              <a:t>data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type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Collection of </a:t>
            </a:r>
            <a:r>
              <a:rPr dirty="0" sz="3200" spc="-10">
                <a:latin typeface="Calibri"/>
                <a:cs typeface="Calibri"/>
              </a:rPr>
              <a:t>heterogeneous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30">
                <a:latin typeface="Calibri"/>
                <a:cs typeface="Calibri"/>
              </a:rPr>
              <a:t>Referred </a:t>
            </a:r>
            <a:r>
              <a:rPr dirty="0" sz="3200" spc="-10">
                <a:latin typeface="Calibri"/>
                <a:cs typeface="Calibri"/>
              </a:rPr>
              <a:t>by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common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function </a:t>
            </a:r>
            <a:r>
              <a:rPr dirty="0" sz="3200" spc="-10">
                <a:latin typeface="Calibri"/>
                <a:cs typeface="Calibri"/>
              </a:rPr>
              <a:t>can return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structure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5303"/>
            <a:ext cx="7430134" cy="6199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Calibri"/>
                <a:cs typeface="Calibri"/>
              </a:rPr>
              <a:t>Int </a:t>
            </a:r>
            <a:r>
              <a:rPr dirty="0" sz="2700">
                <a:latin typeface="Calibri"/>
                <a:cs typeface="Calibri"/>
              </a:rPr>
              <a:t>main (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  <a:spcBef>
                <a:spcPts val="5"/>
              </a:spcBef>
            </a:pPr>
            <a:r>
              <a:rPr dirty="0" sz="270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</a:pPr>
            <a:r>
              <a:rPr dirty="0" sz="2700" spc="-15">
                <a:latin typeface="Calibri"/>
                <a:cs typeface="Calibri"/>
              </a:rPr>
              <a:t>struct </a:t>
            </a:r>
            <a:r>
              <a:rPr dirty="0" sz="2700" spc="-5">
                <a:latin typeface="Calibri"/>
                <a:cs typeface="Calibri"/>
              </a:rPr>
              <a:t>employee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e;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401320" marR="692150">
              <a:lnSpc>
                <a:spcPct val="100000"/>
              </a:lnSpc>
            </a:pPr>
            <a:r>
              <a:rPr dirty="0" sz="2700" spc="-10">
                <a:latin typeface="Calibri"/>
                <a:cs typeface="Calibri"/>
              </a:rPr>
              <a:t>printf </a:t>
            </a:r>
            <a:r>
              <a:rPr dirty="0" sz="2700" spc="-15">
                <a:latin typeface="Calibri"/>
                <a:cs typeface="Calibri"/>
              </a:rPr>
              <a:t>(“Enter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employee </a:t>
            </a:r>
            <a:r>
              <a:rPr dirty="0" sz="2700">
                <a:latin typeface="Calibri"/>
                <a:cs typeface="Calibri"/>
              </a:rPr>
              <a:t>id of</a:t>
            </a:r>
            <a:r>
              <a:rPr dirty="0" sz="2700" spc="-9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employee”);  </a:t>
            </a:r>
            <a:r>
              <a:rPr dirty="0" sz="2700" spc="-20">
                <a:latin typeface="Calibri"/>
                <a:cs typeface="Calibri"/>
              </a:rPr>
              <a:t>scanf(“%d”,&amp;e.emp_id);</a:t>
            </a:r>
            <a:endParaRPr sz="2700">
              <a:latin typeface="Calibri"/>
              <a:cs typeface="Calibri"/>
            </a:endParaRPr>
          </a:p>
          <a:p>
            <a:pPr marL="401320" marR="1617980">
              <a:lnSpc>
                <a:spcPct val="100000"/>
              </a:lnSpc>
            </a:pPr>
            <a:r>
              <a:rPr dirty="0" sz="2700" spc="-10">
                <a:latin typeface="Calibri"/>
                <a:cs typeface="Calibri"/>
              </a:rPr>
              <a:t>printf </a:t>
            </a:r>
            <a:r>
              <a:rPr dirty="0" sz="2700" spc="-15">
                <a:latin typeface="Calibri"/>
                <a:cs typeface="Calibri"/>
              </a:rPr>
              <a:t>(“Enter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name of employee”);  </a:t>
            </a:r>
            <a:r>
              <a:rPr dirty="0" sz="2700" spc="-20">
                <a:latin typeface="Calibri"/>
                <a:cs typeface="Calibri"/>
              </a:rPr>
              <a:t>scanf(“%s”,e.name);</a:t>
            </a:r>
            <a:endParaRPr sz="2700">
              <a:latin typeface="Calibri"/>
              <a:cs typeface="Calibri"/>
            </a:endParaRPr>
          </a:p>
          <a:p>
            <a:pPr marL="401320" marR="1588770">
              <a:lnSpc>
                <a:spcPct val="100000"/>
              </a:lnSpc>
              <a:spcBef>
                <a:spcPts val="5"/>
              </a:spcBef>
            </a:pPr>
            <a:r>
              <a:rPr dirty="0" sz="2700" spc="-10">
                <a:latin typeface="Calibri"/>
                <a:cs typeface="Calibri"/>
              </a:rPr>
              <a:t>printf </a:t>
            </a:r>
            <a:r>
              <a:rPr dirty="0" sz="2700" spc="-15">
                <a:latin typeface="Calibri"/>
                <a:cs typeface="Calibri"/>
              </a:rPr>
              <a:t>(“Enter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salary of employee”);  </a:t>
            </a:r>
            <a:r>
              <a:rPr dirty="0" sz="2700" spc="-15">
                <a:latin typeface="Calibri"/>
                <a:cs typeface="Calibri"/>
              </a:rPr>
              <a:t>scanf(“%f”,&amp;e.salary);</a:t>
            </a:r>
            <a:endParaRPr sz="2700">
              <a:latin typeface="Calibri"/>
              <a:cs typeface="Calibri"/>
            </a:endParaRPr>
          </a:p>
          <a:p>
            <a:pPr marL="355600" marR="5080" indent="45720">
              <a:lnSpc>
                <a:spcPct val="200000"/>
              </a:lnSpc>
              <a:tabLst>
                <a:tab pos="6266815" algn="l"/>
              </a:tabLst>
            </a:pPr>
            <a:r>
              <a:rPr dirty="0" sz="2700" spc="-20">
                <a:latin typeface="Calibri"/>
                <a:cs typeface="Calibri"/>
              </a:rPr>
              <a:t>printdata </a:t>
            </a:r>
            <a:r>
              <a:rPr dirty="0" sz="2700" spc="-10">
                <a:latin typeface="Calibri"/>
                <a:cs typeface="Calibri"/>
              </a:rPr>
              <a:t>(struct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employee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e);	</a:t>
            </a:r>
            <a:r>
              <a:rPr dirty="0" sz="2700" spc="-5">
                <a:latin typeface="Calibri"/>
                <a:cs typeface="Calibri"/>
              </a:rPr>
              <a:t>// </a:t>
            </a:r>
            <a:r>
              <a:rPr dirty="0" sz="2700" spc="5">
                <a:latin typeface="Calibri"/>
                <a:cs typeface="Calibri"/>
              </a:rPr>
              <a:t>f</a:t>
            </a:r>
            <a:r>
              <a:rPr dirty="0" baseline="24691" sz="2700" spc="7">
                <a:latin typeface="Calibri"/>
                <a:cs typeface="Calibri"/>
              </a:rPr>
              <a:t>n </a:t>
            </a:r>
            <a:r>
              <a:rPr dirty="0" sz="2700" spc="-5">
                <a:latin typeface="Calibri"/>
                <a:cs typeface="Calibri"/>
              </a:rPr>
              <a:t>Call  </a:t>
            </a:r>
            <a:r>
              <a:rPr dirty="0" sz="2700" spc="-15">
                <a:latin typeface="Calibri"/>
                <a:cs typeface="Calibri"/>
              </a:rPr>
              <a:t>return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0;</a:t>
            </a:r>
            <a:endParaRPr sz="270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</a:pPr>
            <a:r>
              <a:rPr dirty="0" sz="270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26565"/>
            <a:ext cx="61944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0">
                <a:latin typeface="Calibri"/>
                <a:cs typeface="Calibri"/>
              </a:rPr>
              <a:t>void </a:t>
            </a:r>
            <a:r>
              <a:rPr dirty="0" sz="3200" spc="-20" b="0">
                <a:latin typeface="Calibri"/>
                <a:cs typeface="Calibri"/>
              </a:rPr>
              <a:t>printdata( </a:t>
            </a:r>
            <a:r>
              <a:rPr dirty="0" sz="3200" spc="-10" b="0">
                <a:latin typeface="Calibri"/>
                <a:cs typeface="Calibri"/>
              </a:rPr>
              <a:t>struct </a:t>
            </a:r>
            <a:r>
              <a:rPr dirty="0" sz="3200" spc="-5" b="0">
                <a:latin typeface="Calibri"/>
                <a:cs typeface="Calibri"/>
              </a:rPr>
              <a:t>employee</a:t>
            </a:r>
            <a:r>
              <a:rPr dirty="0" sz="3200" spc="40" b="0">
                <a:latin typeface="Calibri"/>
                <a:cs typeface="Calibri"/>
              </a:rPr>
              <a:t> </a:t>
            </a:r>
            <a:r>
              <a:rPr dirty="0" sz="3200" b="0">
                <a:latin typeface="Calibri"/>
                <a:cs typeface="Calibri"/>
              </a:rPr>
              <a:t>emp)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546452"/>
            <a:ext cx="7997825" cy="2828290"/>
          </a:xfrm>
          <a:prstGeom prst="rect">
            <a:avLst/>
          </a:prstGeom>
        </p:spPr>
        <p:txBody>
          <a:bodyPr wrap="square" lIns="0" tIns="278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308610" marR="5080" indent="-20320">
              <a:lnSpc>
                <a:spcPct val="127099"/>
              </a:lnSpc>
              <a:spcBef>
                <a:spcPts val="785"/>
              </a:spcBef>
            </a:pPr>
            <a:r>
              <a:rPr dirty="0" sz="2400" spc="-10">
                <a:latin typeface="Calibri"/>
                <a:cs typeface="Calibri"/>
              </a:rPr>
              <a:t>printf </a:t>
            </a:r>
            <a:r>
              <a:rPr dirty="0" sz="2400" spc="-5">
                <a:latin typeface="Calibri"/>
                <a:cs typeface="Calibri"/>
              </a:rPr>
              <a:t>(“\nThe employee </a:t>
            </a:r>
            <a:r>
              <a:rPr dirty="0" sz="2400">
                <a:latin typeface="Calibri"/>
                <a:cs typeface="Calibri"/>
              </a:rPr>
              <a:t>id </a:t>
            </a:r>
            <a:r>
              <a:rPr dirty="0" sz="2400" spc="-5">
                <a:latin typeface="Calibri"/>
                <a:cs typeface="Calibri"/>
              </a:rPr>
              <a:t>of employee </a:t>
            </a:r>
            <a:r>
              <a:rPr dirty="0" sz="2400">
                <a:latin typeface="Calibri"/>
                <a:cs typeface="Calibri"/>
              </a:rPr>
              <a:t>is : </a:t>
            </a:r>
            <a:r>
              <a:rPr dirty="0" sz="2400" spc="-15">
                <a:latin typeface="Calibri"/>
                <a:cs typeface="Calibri"/>
              </a:rPr>
              <a:t>%d”,emp.emp_id);  </a:t>
            </a:r>
            <a:r>
              <a:rPr dirty="0" sz="2400" spc="-10">
                <a:latin typeface="Calibri"/>
                <a:cs typeface="Calibri"/>
              </a:rPr>
              <a:t>printf </a:t>
            </a:r>
            <a:r>
              <a:rPr dirty="0" sz="2400" spc="-5">
                <a:latin typeface="Calibri"/>
                <a:cs typeface="Calibri"/>
              </a:rPr>
              <a:t>(“\nThe name of employee </a:t>
            </a:r>
            <a:r>
              <a:rPr dirty="0" sz="2400">
                <a:latin typeface="Calibri"/>
                <a:cs typeface="Calibri"/>
              </a:rPr>
              <a:t>is : </a:t>
            </a:r>
            <a:r>
              <a:rPr dirty="0" sz="2400" spc="-60">
                <a:latin typeface="Calibri"/>
                <a:cs typeface="Calibri"/>
              </a:rPr>
              <a:t>%s”,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emp.name);</a:t>
            </a:r>
            <a:endParaRPr sz="24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  <a:spcBef>
                <a:spcPts val="580"/>
              </a:spcBef>
            </a:pPr>
            <a:r>
              <a:rPr dirty="0" sz="2400" spc="-10">
                <a:latin typeface="Calibri"/>
                <a:cs typeface="Calibri"/>
              </a:rPr>
              <a:t>printf </a:t>
            </a:r>
            <a:r>
              <a:rPr dirty="0" sz="2400" spc="-5">
                <a:latin typeface="Calibri"/>
                <a:cs typeface="Calibri"/>
              </a:rPr>
              <a:t>(“\nThe salary of employee </a:t>
            </a:r>
            <a:r>
              <a:rPr dirty="0" sz="2400">
                <a:latin typeface="Calibri"/>
                <a:cs typeface="Calibri"/>
              </a:rPr>
              <a:t>is : </a:t>
            </a:r>
            <a:r>
              <a:rPr dirty="0" sz="2400" spc="-25">
                <a:latin typeface="Calibri"/>
                <a:cs typeface="Calibri"/>
              </a:rPr>
              <a:t>%f”,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emp.salary);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725"/>
              </a:spcBef>
            </a:pPr>
            <a:r>
              <a:rPr dirty="0" sz="320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954" y="461899"/>
            <a:ext cx="3025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Return</a:t>
            </a:r>
            <a:r>
              <a:rPr dirty="0" spc="-85"/>
              <a:t> </a:t>
            </a:r>
            <a:r>
              <a:rPr dirty="0" spc="-5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3051810" cy="4270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alibri"/>
                <a:cs typeface="Calibri"/>
              </a:rPr>
              <a:t>#include</a:t>
            </a:r>
            <a:r>
              <a:rPr dirty="0" sz="3200" spc="-15">
                <a:latin typeface="Calibri"/>
                <a:cs typeface="Calibri"/>
              </a:rPr>
              <a:t> &lt;stdio.h&gt;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struct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employee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355600" marR="166370">
              <a:lnSpc>
                <a:spcPct val="110000"/>
              </a:lnSpc>
              <a:tabLst>
                <a:tab pos="980440" algn="l"/>
              </a:tabLst>
            </a:pPr>
            <a:r>
              <a:rPr dirty="0" sz="3200" spc="-15">
                <a:latin typeface="Calibri"/>
                <a:cs typeface="Calibri"/>
              </a:rPr>
              <a:t>int	</a:t>
            </a:r>
            <a:r>
              <a:rPr dirty="0" sz="3200" spc="-5">
                <a:latin typeface="Calibri"/>
                <a:cs typeface="Calibri"/>
              </a:rPr>
              <a:t>emp_id;  </a:t>
            </a:r>
            <a:r>
              <a:rPr dirty="0" sz="3200">
                <a:latin typeface="Calibri"/>
                <a:cs typeface="Calibri"/>
              </a:rPr>
              <a:t>char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name[20];  </a:t>
            </a:r>
            <a:r>
              <a:rPr dirty="0" sz="3200" spc="-10">
                <a:latin typeface="Calibri"/>
                <a:cs typeface="Calibri"/>
              </a:rPr>
              <a:t>float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salary;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3200" spc="-5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50850"/>
            <a:ext cx="7875905" cy="55587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3000" spc="-10">
                <a:latin typeface="Calibri"/>
                <a:cs typeface="Calibri"/>
              </a:rPr>
              <a:t>void </a:t>
            </a:r>
            <a:r>
              <a:rPr dirty="0" sz="3000">
                <a:latin typeface="Calibri"/>
                <a:cs typeface="Calibri"/>
              </a:rPr>
              <a:t>main (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360"/>
              </a:spcBef>
            </a:pPr>
            <a:r>
              <a:rPr dirty="0" sz="300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440690">
              <a:lnSpc>
                <a:spcPct val="100000"/>
              </a:lnSpc>
              <a:spcBef>
                <a:spcPts val="359"/>
              </a:spcBef>
            </a:pPr>
            <a:r>
              <a:rPr dirty="0" sz="3000" spc="-5">
                <a:latin typeface="Calibri"/>
                <a:cs typeface="Calibri"/>
              </a:rPr>
              <a:t>struct </a:t>
            </a:r>
            <a:r>
              <a:rPr dirty="0" sz="3000" spc="-10">
                <a:latin typeface="Calibri"/>
                <a:cs typeface="Calibri"/>
              </a:rPr>
              <a:t>employee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emp;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  <a:tabLst>
                <a:tab pos="5499735" algn="l"/>
              </a:tabLst>
            </a:pPr>
            <a:r>
              <a:rPr dirty="0" sz="3000" spc="-15">
                <a:latin typeface="Calibri"/>
                <a:cs typeface="Calibri"/>
              </a:rPr>
              <a:t>emp=getdata();	</a:t>
            </a:r>
            <a:r>
              <a:rPr dirty="0" sz="3000" spc="-5">
                <a:latin typeface="Calibri"/>
                <a:cs typeface="Calibri"/>
              </a:rPr>
              <a:t>// fn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Call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440690" marR="5080">
              <a:lnSpc>
                <a:spcPct val="110000"/>
              </a:lnSpc>
            </a:pPr>
            <a:r>
              <a:rPr dirty="0" sz="3000" spc="-10">
                <a:latin typeface="Calibri"/>
                <a:cs typeface="Calibri"/>
              </a:rPr>
              <a:t>printf </a:t>
            </a:r>
            <a:r>
              <a:rPr dirty="0" sz="3000" spc="-5">
                <a:latin typeface="Calibri"/>
                <a:cs typeface="Calibri"/>
              </a:rPr>
              <a:t>(“\nThe </a:t>
            </a:r>
            <a:r>
              <a:rPr dirty="0" sz="3000" spc="-10">
                <a:latin typeface="Calibri"/>
                <a:cs typeface="Calibri"/>
              </a:rPr>
              <a:t>employee </a:t>
            </a:r>
            <a:r>
              <a:rPr dirty="0" sz="3000">
                <a:latin typeface="Calibri"/>
                <a:cs typeface="Calibri"/>
              </a:rPr>
              <a:t>id </a:t>
            </a:r>
            <a:r>
              <a:rPr dirty="0" sz="3000" spc="-20">
                <a:latin typeface="Calibri"/>
                <a:cs typeface="Calibri"/>
              </a:rPr>
              <a:t>is:%d”,emp.emp_id);  </a:t>
            </a:r>
            <a:r>
              <a:rPr dirty="0" sz="3000" spc="-10">
                <a:latin typeface="Calibri"/>
                <a:cs typeface="Calibri"/>
              </a:rPr>
              <a:t>printf </a:t>
            </a:r>
            <a:r>
              <a:rPr dirty="0" sz="3000" spc="-5">
                <a:latin typeface="Calibri"/>
                <a:cs typeface="Calibri"/>
              </a:rPr>
              <a:t>(“\nThe name </a:t>
            </a:r>
            <a:r>
              <a:rPr dirty="0" sz="3000">
                <a:latin typeface="Calibri"/>
                <a:cs typeface="Calibri"/>
              </a:rPr>
              <a:t>is : </a:t>
            </a:r>
            <a:r>
              <a:rPr dirty="0" sz="3000" spc="-75">
                <a:latin typeface="Calibri"/>
                <a:cs typeface="Calibri"/>
              </a:rPr>
              <a:t>%s”,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emp.name);</a:t>
            </a:r>
            <a:endParaRPr sz="3000">
              <a:latin typeface="Calibri"/>
              <a:cs typeface="Calibri"/>
            </a:endParaRPr>
          </a:p>
          <a:p>
            <a:pPr marL="355600" marR="1064260" indent="85090">
              <a:lnSpc>
                <a:spcPts val="3960"/>
              </a:lnSpc>
              <a:spcBef>
                <a:spcPts val="195"/>
              </a:spcBef>
            </a:pPr>
            <a:r>
              <a:rPr dirty="0" sz="3000" spc="-10">
                <a:latin typeface="Calibri"/>
                <a:cs typeface="Calibri"/>
              </a:rPr>
              <a:t>printf </a:t>
            </a:r>
            <a:r>
              <a:rPr dirty="0" sz="3000" spc="-5">
                <a:latin typeface="Calibri"/>
                <a:cs typeface="Calibri"/>
              </a:rPr>
              <a:t>(“\nThe salary </a:t>
            </a:r>
            <a:r>
              <a:rPr dirty="0" sz="3000">
                <a:latin typeface="Calibri"/>
                <a:cs typeface="Calibri"/>
              </a:rPr>
              <a:t>is : </a:t>
            </a:r>
            <a:r>
              <a:rPr dirty="0" sz="3000" spc="-35">
                <a:latin typeface="Calibri"/>
                <a:cs typeface="Calibri"/>
              </a:rPr>
              <a:t>%f”, </a:t>
            </a:r>
            <a:r>
              <a:rPr dirty="0" sz="3000" spc="-5">
                <a:latin typeface="Calibri"/>
                <a:cs typeface="Calibri"/>
              </a:rPr>
              <a:t>emp.salary);  </a:t>
            </a:r>
            <a:r>
              <a:rPr dirty="0" sz="3000" spc="-10">
                <a:latin typeface="Calibri"/>
                <a:cs typeface="Calibri"/>
              </a:rPr>
              <a:t>return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0;</a:t>
            </a:r>
            <a:endParaRPr sz="30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170"/>
              </a:spcBef>
            </a:pPr>
            <a:r>
              <a:rPr dirty="0" sz="300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443839"/>
            <a:ext cx="7911465" cy="59277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3200" spc="-10">
                <a:latin typeface="Calibri"/>
                <a:cs typeface="Calibri"/>
              </a:rPr>
              <a:t>struct employee </a:t>
            </a:r>
            <a:r>
              <a:rPr dirty="0" sz="3200" spc="-20">
                <a:latin typeface="Calibri"/>
                <a:cs typeface="Calibri"/>
              </a:rPr>
              <a:t>getdata(</a:t>
            </a:r>
            <a:r>
              <a:rPr dirty="0" sz="3200">
                <a:latin typeface="Calibri"/>
                <a:cs typeface="Calibri"/>
              </a:rPr>
              <a:t> )</a:t>
            </a:r>
            <a:endParaRPr sz="3200">
              <a:latin typeface="Calibri"/>
              <a:cs typeface="Calibri"/>
            </a:endParaRPr>
          </a:p>
          <a:p>
            <a:pPr marL="105410">
              <a:lnSpc>
                <a:spcPct val="100000"/>
              </a:lnSpc>
              <a:spcBef>
                <a:spcPts val="385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381635">
              <a:lnSpc>
                <a:spcPct val="100000"/>
              </a:lnSpc>
              <a:spcBef>
                <a:spcPts val="385"/>
              </a:spcBef>
            </a:pPr>
            <a:r>
              <a:rPr dirty="0" sz="3200" spc="-10">
                <a:latin typeface="Calibri"/>
                <a:cs typeface="Calibri"/>
              </a:rPr>
              <a:t>struct </a:t>
            </a:r>
            <a:r>
              <a:rPr dirty="0" sz="3200" spc="-5">
                <a:latin typeface="Calibri"/>
                <a:cs typeface="Calibri"/>
              </a:rPr>
              <a:t>employee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e;</a:t>
            </a:r>
            <a:endParaRPr sz="3200">
              <a:latin typeface="Calibri"/>
              <a:cs typeface="Calibri"/>
            </a:endParaRPr>
          </a:p>
          <a:p>
            <a:pPr marL="381635" marR="5080">
              <a:lnSpc>
                <a:spcPct val="110000"/>
              </a:lnSpc>
              <a:spcBef>
                <a:spcPts val="5"/>
              </a:spcBef>
            </a:pPr>
            <a:r>
              <a:rPr dirty="0" sz="3200" spc="-10">
                <a:latin typeface="Calibri"/>
                <a:cs typeface="Calibri"/>
              </a:rPr>
              <a:t>printf </a:t>
            </a:r>
            <a:r>
              <a:rPr dirty="0" sz="3200" spc="-15">
                <a:latin typeface="Calibri"/>
                <a:cs typeface="Calibri"/>
              </a:rPr>
              <a:t>(“Enter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employee </a:t>
            </a:r>
            <a:r>
              <a:rPr dirty="0" sz="3200">
                <a:latin typeface="Calibri"/>
                <a:cs typeface="Calibri"/>
              </a:rPr>
              <a:t>id </a:t>
            </a:r>
            <a:r>
              <a:rPr dirty="0" sz="3200" spc="-5">
                <a:latin typeface="Calibri"/>
                <a:cs typeface="Calibri"/>
              </a:rPr>
              <a:t>of employee”);  </a:t>
            </a:r>
            <a:r>
              <a:rPr dirty="0" sz="3200" spc="-20">
                <a:latin typeface="Calibri"/>
                <a:cs typeface="Calibri"/>
              </a:rPr>
              <a:t>scanf(“%d”,&amp;e.emp_id);</a:t>
            </a:r>
            <a:endParaRPr sz="3200">
              <a:latin typeface="Calibri"/>
              <a:cs typeface="Calibri"/>
            </a:endParaRPr>
          </a:p>
          <a:p>
            <a:pPr marL="381635" marR="1099185">
              <a:lnSpc>
                <a:spcPct val="110000"/>
              </a:lnSpc>
            </a:pPr>
            <a:r>
              <a:rPr dirty="0" sz="3200" spc="-10">
                <a:latin typeface="Calibri"/>
                <a:cs typeface="Calibri"/>
              </a:rPr>
              <a:t>printf </a:t>
            </a:r>
            <a:r>
              <a:rPr dirty="0" sz="3200" spc="-15">
                <a:latin typeface="Calibri"/>
                <a:cs typeface="Calibri"/>
              </a:rPr>
              <a:t>(“Enter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name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employee”);  </a:t>
            </a:r>
            <a:r>
              <a:rPr dirty="0" sz="3200" spc="-20">
                <a:latin typeface="Calibri"/>
                <a:cs typeface="Calibri"/>
              </a:rPr>
              <a:t>scanf(“%s”,e.name);</a:t>
            </a:r>
            <a:endParaRPr sz="3200">
              <a:latin typeface="Calibri"/>
              <a:cs typeface="Calibri"/>
            </a:endParaRPr>
          </a:p>
          <a:p>
            <a:pPr marL="381635" marR="1066165">
              <a:lnSpc>
                <a:spcPts val="4230"/>
              </a:lnSpc>
              <a:spcBef>
                <a:spcPts val="200"/>
              </a:spcBef>
            </a:pPr>
            <a:r>
              <a:rPr dirty="0" sz="3200" spc="-10">
                <a:latin typeface="Calibri"/>
                <a:cs typeface="Calibri"/>
              </a:rPr>
              <a:t>printf </a:t>
            </a:r>
            <a:r>
              <a:rPr dirty="0" sz="3200" spc="-15">
                <a:latin typeface="Calibri"/>
                <a:cs typeface="Calibri"/>
              </a:rPr>
              <a:t>(“Enter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salary of employee”);  </a:t>
            </a:r>
            <a:r>
              <a:rPr dirty="0" sz="3200" spc="-10">
                <a:latin typeface="Calibri"/>
                <a:cs typeface="Calibri"/>
              </a:rPr>
              <a:t>scanf(“%f”,&amp;e.salary);</a:t>
            </a:r>
            <a:endParaRPr sz="3200">
              <a:latin typeface="Calibri"/>
              <a:cs typeface="Calibri"/>
            </a:endParaRPr>
          </a:p>
          <a:p>
            <a:pPr marL="381635">
              <a:lnSpc>
                <a:spcPct val="100000"/>
              </a:lnSpc>
              <a:spcBef>
                <a:spcPts val="175"/>
              </a:spcBef>
            </a:pPr>
            <a:r>
              <a:rPr dirty="0" sz="3200" spc="-10">
                <a:latin typeface="Calibri"/>
                <a:cs typeface="Calibri"/>
              </a:rPr>
              <a:t>return(e);</a:t>
            </a:r>
            <a:endParaRPr sz="32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384"/>
              </a:spcBef>
            </a:pPr>
            <a:r>
              <a:rPr dirty="0" sz="320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005" y="461899"/>
            <a:ext cx="14293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39011"/>
            <a:ext cx="5829935" cy="413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Definition </a:t>
            </a:r>
            <a:r>
              <a:rPr dirty="0" sz="3200">
                <a:latin typeface="Calibri"/>
                <a:cs typeface="Calibri"/>
              </a:rPr>
              <a:t>– </a:t>
            </a:r>
            <a:r>
              <a:rPr dirty="0" sz="3200" spc="-5">
                <a:latin typeface="Calibri"/>
                <a:cs typeface="Calibri"/>
              </a:rPr>
              <a:t>Same </a:t>
            </a:r>
            <a:r>
              <a:rPr dirty="0" sz="3200">
                <a:latin typeface="Calibri"/>
                <a:cs typeface="Calibri"/>
              </a:rPr>
              <a:t>as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structure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libri"/>
                <a:cs typeface="Calibri"/>
              </a:rPr>
              <a:t>Syntax </a:t>
            </a:r>
            <a:r>
              <a:rPr dirty="0" sz="3200">
                <a:latin typeface="Calibri"/>
                <a:cs typeface="Calibri"/>
              </a:rPr>
              <a:t>– Same as</a:t>
            </a:r>
            <a:r>
              <a:rPr dirty="0" sz="3200" spc="-10">
                <a:latin typeface="Calibri"/>
                <a:cs typeface="Calibri"/>
              </a:rPr>
              <a:t> structure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libri"/>
                <a:cs typeface="Calibri"/>
              </a:rPr>
              <a:t>Difference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10">
                <a:latin typeface="Calibri"/>
                <a:cs typeface="Calibri"/>
              </a:rPr>
              <a:t>structure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union</a:t>
            </a:r>
            <a:endParaRPr sz="3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10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0">
                <a:latin typeface="Calibri"/>
                <a:cs typeface="Calibri"/>
              </a:rPr>
              <a:t>Keyword </a:t>
            </a:r>
            <a:r>
              <a:rPr dirty="0" sz="2800" spc="-5">
                <a:latin typeface="Calibri"/>
                <a:cs typeface="Calibri"/>
              </a:rPr>
              <a:t>–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union</a:t>
            </a:r>
            <a:endParaRPr sz="2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0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Memory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allocation</a:t>
            </a:r>
            <a:endParaRPr sz="2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2014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5">
                <a:latin typeface="Calibri"/>
                <a:cs typeface="Calibri"/>
              </a:rPr>
              <a:t>Variable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Storage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473" y="461899"/>
            <a:ext cx="15601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S</a:t>
            </a:r>
            <a:r>
              <a:rPr dirty="0"/>
              <a:t>y</a:t>
            </a:r>
            <a:r>
              <a:rPr dirty="0" spc="-30"/>
              <a:t>n</a:t>
            </a:r>
            <a:r>
              <a:rPr dirty="0" spc="-50"/>
              <a:t>t</a:t>
            </a:r>
            <a:r>
              <a:rPr dirty="0" spc="-35"/>
              <a:t>a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914140" cy="353822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b="1">
                <a:latin typeface="Calibri"/>
                <a:cs typeface="Calibri"/>
              </a:rPr>
              <a:t>union</a:t>
            </a:r>
            <a:r>
              <a:rPr dirty="0" sz="3200" spc="-30" b="1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tag_name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018540" marR="5080" indent="-91440">
              <a:lnSpc>
                <a:spcPts val="4610"/>
              </a:lnSpc>
              <a:spcBef>
                <a:spcPts val="280"/>
              </a:spcBef>
              <a:tabLst>
                <a:tab pos="2704465" algn="l"/>
                <a:tab pos="2797175" algn="l"/>
              </a:tabLst>
            </a:pPr>
            <a:r>
              <a:rPr dirty="0" sz="3200" spc="-10">
                <a:latin typeface="Calibri"/>
                <a:cs typeface="Calibri"/>
              </a:rPr>
              <a:t>data-type	</a:t>
            </a:r>
            <a:r>
              <a:rPr dirty="0" sz="3200" spc="-5">
                <a:latin typeface="Calibri"/>
                <a:cs typeface="Calibri"/>
              </a:rPr>
              <a:t>Field1;  </a:t>
            </a:r>
            <a:r>
              <a:rPr dirty="0" sz="3200" spc="-5">
                <a:latin typeface="Calibri"/>
                <a:cs typeface="Calibri"/>
              </a:rPr>
              <a:t>d</a:t>
            </a:r>
            <a:r>
              <a:rPr dirty="0" sz="3200" spc="-30">
                <a:latin typeface="Calibri"/>
                <a:cs typeface="Calibri"/>
              </a:rPr>
              <a:t>a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a-type</a:t>
            </a:r>
            <a:r>
              <a:rPr dirty="0" sz="3200">
                <a:latin typeface="Calibri"/>
                <a:cs typeface="Calibri"/>
              </a:rPr>
              <a:t>		</a:t>
            </a:r>
            <a:r>
              <a:rPr dirty="0" sz="3200" spc="-5">
                <a:latin typeface="Calibri"/>
                <a:cs typeface="Calibri"/>
              </a:rPr>
              <a:t>Field2;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9"/>
              </a:spcBef>
            </a:pPr>
            <a:r>
              <a:rPr dirty="0" sz="3200" spc="-5">
                <a:latin typeface="Calibri"/>
                <a:cs typeface="Calibri"/>
              </a:rPr>
              <a:t>………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dirty="0" sz="3200" spc="-5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529" y="461899"/>
            <a:ext cx="44951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Memory</a:t>
            </a:r>
            <a:r>
              <a:rPr dirty="0" spc="-95"/>
              <a:t> </a:t>
            </a:r>
            <a:r>
              <a:rPr dirty="0" spc="-5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461385" cy="412369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union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student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927100" marR="5080">
              <a:lnSpc>
                <a:spcPct val="120000"/>
              </a:lnSpc>
            </a:pPr>
            <a:r>
              <a:rPr dirty="0" sz="3200" spc="-15">
                <a:latin typeface="Calibri"/>
                <a:cs typeface="Calibri"/>
              </a:rPr>
              <a:t>int </a:t>
            </a:r>
            <a:r>
              <a:rPr dirty="0" sz="3200" spc="-10">
                <a:latin typeface="Calibri"/>
                <a:cs typeface="Calibri"/>
              </a:rPr>
              <a:t>roll_no;  </a:t>
            </a:r>
            <a:r>
              <a:rPr dirty="0" sz="3200">
                <a:latin typeface="Calibri"/>
                <a:cs typeface="Calibri"/>
              </a:rPr>
              <a:t>char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name[20];  </a:t>
            </a:r>
            <a:r>
              <a:rPr dirty="0" sz="3200" spc="-10">
                <a:latin typeface="Calibri"/>
                <a:cs typeface="Calibri"/>
              </a:rPr>
              <a:t>float marks;</a:t>
            </a:r>
            <a:endParaRPr sz="3200">
              <a:latin typeface="Calibri"/>
              <a:cs typeface="Calibri"/>
            </a:endParaRPr>
          </a:p>
          <a:p>
            <a:pPr marL="12700" marR="835025" indent="342900">
              <a:lnSpc>
                <a:spcPts val="4610"/>
              </a:lnSpc>
              <a:spcBef>
                <a:spcPts val="280"/>
              </a:spcBef>
            </a:pPr>
            <a:r>
              <a:rPr dirty="0" sz="3200">
                <a:latin typeface="Calibri"/>
                <a:cs typeface="Calibri"/>
              </a:rPr>
              <a:t>} </a:t>
            </a:r>
            <a:r>
              <a:rPr dirty="0" sz="3200" b="1">
                <a:latin typeface="Calibri"/>
                <a:cs typeface="Calibri"/>
              </a:rPr>
              <a:t>s1,*s2</a:t>
            </a:r>
            <a:r>
              <a:rPr dirty="0" sz="3200">
                <a:latin typeface="Calibri"/>
                <a:cs typeface="Calibri"/>
              </a:rPr>
              <a:t>;  </a:t>
            </a:r>
            <a:r>
              <a:rPr dirty="0" sz="3200" spc="-10">
                <a:latin typeface="Calibri"/>
                <a:cs typeface="Calibri"/>
              </a:rPr>
              <a:t>sizeof(s1)=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????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529" y="461899"/>
            <a:ext cx="44951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Memory</a:t>
            </a:r>
            <a:r>
              <a:rPr dirty="0" spc="-95"/>
              <a:t> </a:t>
            </a:r>
            <a:r>
              <a:rPr dirty="0" spc="-5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776845" cy="412369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union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student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927100" marR="4319905">
              <a:lnSpc>
                <a:spcPct val="120000"/>
              </a:lnSpc>
            </a:pPr>
            <a:r>
              <a:rPr dirty="0" sz="3200" spc="-15">
                <a:latin typeface="Calibri"/>
                <a:cs typeface="Calibri"/>
              </a:rPr>
              <a:t>int </a:t>
            </a:r>
            <a:r>
              <a:rPr dirty="0" sz="3200" spc="-10">
                <a:latin typeface="Calibri"/>
                <a:cs typeface="Calibri"/>
              </a:rPr>
              <a:t>roll_no;  </a:t>
            </a:r>
            <a:r>
              <a:rPr dirty="0" sz="3200">
                <a:latin typeface="Calibri"/>
                <a:cs typeface="Calibri"/>
              </a:rPr>
              <a:t>char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name[20];  </a:t>
            </a:r>
            <a:r>
              <a:rPr dirty="0" sz="3200" spc="-10">
                <a:latin typeface="Calibri"/>
                <a:cs typeface="Calibri"/>
              </a:rPr>
              <a:t>float marks;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} </a:t>
            </a:r>
            <a:r>
              <a:rPr dirty="0" sz="3200" b="1">
                <a:latin typeface="Calibri"/>
                <a:cs typeface="Calibri"/>
              </a:rPr>
              <a:t>s1,*s2</a:t>
            </a:r>
            <a:r>
              <a:rPr dirty="0" sz="3200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10">
                <a:latin typeface="Calibri"/>
                <a:cs typeface="Calibri"/>
              </a:rPr>
              <a:t>sizeof(s1)= </a:t>
            </a:r>
            <a:r>
              <a:rPr dirty="0" sz="3200">
                <a:latin typeface="Calibri"/>
                <a:cs typeface="Calibri"/>
              </a:rPr>
              <a:t>20 </a:t>
            </a:r>
            <a:r>
              <a:rPr dirty="0" sz="3200" spc="-15">
                <a:latin typeface="Calibri"/>
                <a:cs typeface="Calibri"/>
              </a:rPr>
              <a:t>byte </a:t>
            </a:r>
            <a:r>
              <a:rPr dirty="0" sz="3200">
                <a:latin typeface="Calibri"/>
                <a:cs typeface="Calibri"/>
              </a:rPr>
              <a:t>(Field with </a:t>
            </a:r>
            <a:r>
              <a:rPr dirty="0" sz="3200" spc="-10">
                <a:latin typeface="Calibri"/>
                <a:cs typeface="Calibri"/>
              </a:rPr>
              <a:t>Max </a:t>
            </a:r>
            <a:r>
              <a:rPr dirty="0" sz="3200" spc="-20">
                <a:latin typeface="Calibri"/>
                <a:cs typeface="Calibri"/>
              </a:rPr>
              <a:t>sixe:</a:t>
            </a:r>
            <a:r>
              <a:rPr dirty="0" sz="3200">
                <a:latin typeface="Calibri"/>
                <a:cs typeface="Calibri"/>
              </a:rPr>
              <a:t> Name)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67723"/>
            <a:ext cx="8305800" cy="578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853" y="461899"/>
            <a:ext cx="23361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548"/>
            <a:ext cx="7758430" cy="431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Collection of logically </a:t>
            </a:r>
            <a:r>
              <a:rPr dirty="0" sz="3200" spc="-15">
                <a:latin typeface="Calibri"/>
                <a:cs typeface="Calibri"/>
              </a:rPr>
              <a:t>related </a:t>
            </a:r>
            <a:r>
              <a:rPr dirty="0" sz="3200" spc="-20">
                <a:latin typeface="Calibri"/>
                <a:cs typeface="Calibri"/>
              </a:rPr>
              <a:t>data </a:t>
            </a:r>
            <a:r>
              <a:rPr dirty="0" sz="3200">
                <a:latin typeface="Calibri"/>
                <a:cs typeface="Calibri"/>
              </a:rPr>
              <a:t>with </a:t>
            </a:r>
            <a:r>
              <a:rPr dirty="0" sz="3200" spc="-5">
                <a:latin typeface="Calibri"/>
                <a:cs typeface="Calibri"/>
              </a:rPr>
              <a:t>same  or </a:t>
            </a:r>
            <a:r>
              <a:rPr dirty="0" sz="3200" spc="-25">
                <a:latin typeface="Calibri"/>
                <a:cs typeface="Calibri"/>
              </a:rPr>
              <a:t>different </a:t>
            </a:r>
            <a:r>
              <a:rPr dirty="0" sz="3200" spc="-5">
                <a:latin typeface="Calibri"/>
                <a:cs typeface="Calibri"/>
              </a:rPr>
              <a:t>data-type, the logically </a:t>
            </a:r>
            <a:r>
              <a:rPr dirty="0" sz="3200" spc="-15">
                <a:latin typeface="Calibri"/>
                <a:cs typeface="Calibri"/>
              </a:rPr>
              <a:t>related  </a:t>
            </a:r>
            <a:r>
              <a:rPr dirty="0" sz="3200" spc="-20">
                <a:latin typeface="Calibri"/>
                <a:cs typeface="Calibri"/>
              </a:rPr>
              <a:t>data </a:t>
            </a:r>
            <a:r>
              <a:rPr dirty="0" sz="3200" spc="-10">
                <a:latin typeface="Calibri"/>
                <a:cs typeface="Calibri"/>
              </a:rPr>
              <a:t>are grouped together in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common  </a:t>
            </a:r>
            <a:r>
              <a:rPr dirty="0" sz="3200" spc="-5">
                <a:latin typeface="Calibri"/>
                <a:cs typeface="Calibri"/>
              </a:rPr>
              <a:t>name.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Structure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90">
                <a:latin typeface="Calibri"/>
                <a:cs typeface="Calibri"/>
              </a:rPr>
              <a:t>Tag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libri"/>
                <a:cs typeface="Calibri"/>
              </a:rPr>
              <a:t>Data </a:t>
            </a:r>
            <a:r>
              <a:rPr dirty="0" sz="3200">
                <a:latin typeface="Calibri"/>
                <a:cs typeface="Calibri"/>
              </a:rPr>
              <a:t>Member </a:t>
            </a:r>
            <a:r>
              <a:rPr dirty="0" sz="3200" spc="-5">
                <a:latin typeface="Calibri"/>
                <a:cs typeface="Calibri"/>
              </a:rPr>
              <a:t>or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Fields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473" y="461899"/>
            <a:ext cx="15601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S</a:t>
            </a:r>
            <a:r>
              <a:rPr dirty="0"/>
              <a:t>y</a:t>
            </a:r>
            <a:r>
              <a:rPr dirty="0" spc="-30"/>
              <a:t>n</a:t>
            </a:r>
            <a:r>
              <a:rPr dirty="0" spc="-50"/>
              <a:t>t</a:t>
            </a:r>
            <a:r>
              <a:rPr dirty="0" spc="-35"/>
              <a:t>a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7250" y="1607261"/>
            <a:ext cx="16833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ag_name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pc="-5"/>
              <a:t>struct</a:t>
            </a: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b="0">
                <a:latin typeface="Calibri"/>
                <a:cs typeface="Calibri"/>
              </a:rPr>
              <a:t>{</a:t>
            </a:r>
          </a:p>
          <a:p>
            <a:pPr marL="1018540" marR="5080" indent="-91440">
              <a:lnSpc>
                <a:spcPts val="4610"/>
              </a:lnSpc>
              <a:spcBef>
                <a:spcPts val="280"/>
              </a:spcBef>
              <a:tabLst>
                <a:tab pos="2704465" algn="l"/>
                <a:tab pos="2797175" algn="l"/>
              </a:tabLst>
            </a:pPr>
            <a:r>
              <a:rPr dirty="0" spc="-10" b="0">
                <a:latin typeface="Calibri"/>
                <a:cs typeface="Calibri"/>
              </a:rPr>
              <a:t>data-type	</a:t>
            </a:r>
            <a:r>
              <a:rPr dirty="0" spc="-5" b="0">
                <a:latin typeface="Calibri"/>
                <a:cs typeface="Calibri"/>
              </a:rPr>
              <a:t>Field1;  </a:t>
            </a:r>
            <a:r>
              <a:rPr dirty="0" spc="-5" b="0">
                <a:latin typeface="Calibri"/>
                <a:cs typeface="Calibri"/>
              </a:rPr>
              <a:t>d</a:t>
            </a:r>
            <a:r>
              <a:rPr dirty="0" spc="-30" b="0">
                <a:latin typeface="Calibri"/>
                <a:cs typeface="Calibri"/>
              </a:rPr>
              <a:t>a</a:t>
            </a:r>
            <a:r>
              <a:rPr dirty="0" spc="-45" b="0">
                <a:latin typeface="Calibri"/>
                <a:cs typeface="Calibri"/>
              </a:rPr>
              <a:t>t</a:t>
            </a:r>
            <a:r>
              <a:rPr dirty="0" b="0">
                <a:latin typeface="Calibri"/>
                <a:cs typeface="Calibri"/>
              </a:rPr>
              <a:t>a-type</a:t>
            </a:r>
            <a:r>
              <a:rPr dirty="0" b="0">
                <a:latin typeface="Calibri"/>
                <a:cs typeface="Calibri"/>
              </a:rPr>
              <a:t>		</a:t>
            </a:r>
            <a:r>
              <a:rPr dirty="0" spc="-5" b="0">
                <a:latin typeface="Calibri"/>
                <a:cs typeface="Calibri"/>
              </a:rPr>
              <a:t>Field2;</a:t>
            </a:r>
          </a:p>
          <a:p>
            <a:pPr marL="927100">
              <a:lnSpc>
                <a:spcPct val="100000"/>
              </a:lnSpc>
              <a:spcBef>
                <a:spcPts val="489"/>
              </a:spcBef>
            </a:pPr>
            <a:r>
              <a:rPr dirty="0" spc="-5" b="0">
                <a:latin typeface="Calibri"/>
                <a:cs typeface="Calibri"/>
              </a:rPr>
              <a:t>………</a:t>
            </a: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dirty="0" spc="-5" b="0">
                <a:latin typeface="Calibri"/>
                <a:cs typeface="Calibri"/>
              </a:rPr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017" y="461899"/>
            <a:ext cx="19983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dirty="0" spc="-7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1926" y="1607261"/>
            <a:ext cx="8534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alibri"/>
                <a:cs typeface="Calibri"/>
              </a:rPr>
              <a:t>book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09941"/>
            <a:ext cx="3638550" cy="412369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struct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927100" marR="5080">
              <a:lnSpc>
                <a:spcPct val="120000"/>
              </a:lnSpc>
            </a:pPr>
            <a:r>
              <a:rPr dirty="0" sz="3200">
                <a:latin typeface="Calibri"/>
                <a:cs typeface="Calibri"/>
              </a:rPr>
              <a:t>char </a:t>
            </a:r>
            <a:r>
              <a:rPr dirty="0" sz="3200" spc="-5">
                <a:latin typeface="Calibri"/>
                <a:cs typeface="Calibri"/>
              </a:rPr>
              <a:t>name[20];  </a:t>
            </a:r>
            <a:r>
              <a:rPr dirty="0" sz="3200">
                <a:latin typeface="Calibri"/>
                <a:cs typeface="Calibri"/>
              </a:rPr>
              <a:t>char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author[10];  </a:t>
            </a:r>
            <a:r>
              <a:rPr dirty="0" sz="3200" spc="-15">
                <a:latin typeface="Calibri"/>
                <a:cs typeface="Calibri"/>
              </a:rPr>
              <a:t>int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pages;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dirty="0" sz="3200" spc="-10">
                <a:latin typeface="Calibri"/>
                <a:cs typeface="Calibri"/>
              </a:rPr>
              <a:t>float </a:t>
            </a:r>
            <a:r>
              <a:rPr dirty="0" sz="3200" spc="-5">
                <a:latin typeface="Calibri"/>
                <a:cs typeface="Calibri"/>
              </a:rPr>
              <a:t>price;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}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461899"/>
            <a:ext cx="53359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Declaration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spc="-3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8961" y="1607261"/>
            <a:ext cx="12922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5">
                <a:latin typeface="Calibri"/>
                <a:cs typeface="Calibri"/>
              </a:rPr>
              <a:t>s</a:t>
            </a:r>
            <a:r>
              <a:rPr dirty="0" sz="3200">
                <a:latin typeface="Calibri"/>
                <a:cs typeface="Calibri"/>
              </a:rPr>
              <a:t>tu</a:t>
            </a:r>
            <a:r>
              <a:rPr dirty="0" sz="3200" spc="-15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30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09941"/>
            <a:ext cx="3461385" cy="353822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struct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927100" marR="5080">
              <a:lnSpc>
                <a:spcPct val="120000"/>
              </a:lnSpc>
            </a:pPr>
            <a:r>
              <a:rPr dirty="0" sz="3200" spc="-15">
                <a:latin typeface="Calibri"/>
                <a:cs typeface="Calibri"/>
              </a:rPr>
              <a:t>int </a:t>
            </a:r>
            <a:r>
              <a:rPr dirty="0" sz="3200" spc="-10">
                <a:latin typeface="Calibri"/>
                <a:cs typeface="Calibri"/>
              </a:rPr>
              <a:t>roll_no;  </a:t>
            </a:r>
            <a:r>
              <a:rPr dirty="0" sz="3200">
                <a:latin typeface="Calibri"/>
                <a:cs typeface="Calibri"/>
              </a:rPr>
              <a:t>char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name[20];  </a:t>
            </a:r>
            <a:r>
              <a:rPr dirty="0" sz="3200" spc="-10">
                <a:latin typeface="Calibri"/>
                <a:cs typeface="Calibri"/>
              </a:rPr>
              <a:t>float marks;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} </a:t>
            </a:r>
            <a:r>
              <a:rPr dirty="0" sz="3200" b="1">
                <a:latin typeface="Calibri"/>
                <a:cs typeface="Calibri"/>
              </a:rPr>
              <a:t>s1,*s2</a:t>
            </a:r>
            <a:r>
              <a:rPr dirty="0" sz="3200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32" y="461899"/>
            <a:ext cx="45078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 </a:t>
            </a:r>
            <a:r>
              <a:rPr dirty="0" spc="-5"/>
              <a:t>Structure</a:t>
            </a:r>
            <a:r>
              <a:rPr dirty="0" spc="-80"/>
              <a:t> </a:t>
            </a:r>
            <a:r>
              <a:rPr dirty="0" spc="-11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934200" cy="334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1494155" algn="l"/>
              </a:tabLst>
            </a:pPr>
            <a:r>
              <a:rPr dirty="0" sz="3200" spc="-10">
                <a:latin typeface="Calibri"/>
                <a:cs typeface="Calibri"/>
              </a:rPr>
              <a:t>struct	struct_tag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variable-list;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struct </a:t>
            </a:r>
            <a:r>
              <a:rPr dirty="0" sz="3200" spc="-15">
                <a:latin typeface="Calibri"/>
                <a:cs typeface="Calibri"/>
              </a:rPr>
              <a:t>student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s1,*s2;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5">
                <a:latin typeface="Calibri"/>
                <a:cs typeface="Calibri"/>
              </a:rPr>
              <a:t>Variable </a:t>
            </a:r>
            <a:r>
              <a:rPr dirty="0" sz="3200" spc="-5">
                <a:latin typeface="Calibri"/>
                <a:cs typeface="Calibri"/>
              </a:rPr>
              <a:t>can be </a:t>
            </a:r>
            <a:r>
              <a:rPr dirty="0" sz="3200" spc="-10">
                <a:latin typeface="Calibri"/>
                <a:cs typeface="Calibri"/>
              </a:rPr>
              <a:t>declared inside(local) </a:t>
            </a:r>
            <a:r>
              <a:rPr dirty="0" sz="3200" spc="-5">
                <a:latin typeface="Calibri"/>
                <a:cs typeface="Calibri"/>
              </a:rPr>
              <a:t>or  outside(global)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main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function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529" y="461899"/>
            <a:ext cx="44951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Memory</a:t>
            </a:r>
            <a:r>
              <a:rPr dirty="0" spc="-95"/>
              <a:t> </a:t>
            </a:r>
            <a:r>
              <a:rPr dirty="0" spc="-5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72274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struct student </a:t>
            </a:r>
            <a:r>
              <a:rPr dirty="0" sz="3200">
                <a:latin typeface="Calibri"/>
                <a:cs typeface="Calibri"/>
              </a:rPr>
              <a:t>s1 =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35">
                <a:latin typeface="Calibri"/>
                <a:cs typeface="Calibri"/>
              </a:rPr>
              <a:t>{1,”Rupesh”,67.67};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36657"/>
            <a:ext cx="2496820" cy="119697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N=sizeof(s1);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????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2466" y="2611323"/>
            <a:ext cx="94424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s1.roll_no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0069" y="2611323"/>
            <a:ext cx="8159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s1.name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423" y="2611323"/>
            <a:ext cx="85216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s1.marks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6650" y="2955289"/>
          <a:ext cx="5865495" cy="65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59409"/>
                <a:gridCol w="356234"/>
                <a:gridCol w="340994"/>
                <a:gridCol w="340994"/>
                <a:gridCol w="340994"/>
                <a:gridCol w="340994"/>
                <a:gridCol w="340994"/>
                <a:gridCol w="340995"/>
                <a:gridCol w="340995"/>
                <a:gridCol w="340995"/>
                <a:gridCol w="1261110"/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5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\  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67.67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69516" y="3622929"/>
            <a:ext cx="48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6502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3622929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6504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1204" y="3622929"/>
            <a:ext cx="1165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8975" algn="l"/>
              </a:tabLst>
            </a:pPr>
            <a:r>
              <a:rPr dirty="0" sz="1800">
                <a:latin typeface="Calibri"/>
                <a:cs typeface="Calibri"/>
              </a:rPr>
              <a:t>6024	</a:t>
            </a:r>
            <a:r>
              <a:rPr dirty="0" sz="1800" spc="-5">
                <a:latin typeface="Calibri"/>
                <a:cs typeface="Calibri"/>
              </a:rPr>
              <a:t>6025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2018-11-12T05:05:50Z</dcterms:created>
  <dcterms:modified xsi:type="dcterms:W3CDTF">2018-11-12T05:05:50Z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2018-11-12T00:00:00Z</vt:filetime>
  </property>
</Properties>
</file>