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VC Basics" id="{4BD207AB-91A4-4DBC-BE51-C72B15383279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Form Handling" id="{4CC9B17A-2F98-4DAA-B900-8547F811226F}">
          <p14:sldIdLst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7133-542F-42DA-9079-7E60F30F8AD7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F2DD-D6C6-4A61-A30F-A9D660423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21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7133-542F-42DA-9079-7E60F30F8AD7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F2DD-D6C6-4A61-A30F-A9D660423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27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7133-542F-42DA-9079-7E60F30F8AD7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F2DD-D6C6-4A61-A30F-A9D660423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1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7133-542F-42DA-9079-7E60F30F8AD7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F2DD-D6C6-4A61-A30F-A9D660423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75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7133-542F-42DA-9079-7E60F30F8AD7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F2DD-D6C6-4A61-A30F-A9D660423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6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7133-542F-42DA-9079-7E60F30F8AD7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F2DD-D6C6-4A61-A30F-A9D660423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86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7133-542F-42DA-9079-7E60F30F8AD7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F2DD-D6C6-4A61-A30F-A9D660423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13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7133-542F-42DA-9079-7E60F30F8AD7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F2DD-D6C6-4A61-A30F-A9D660423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79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7133-542F-42DA-9079-7E60F30F8AD7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F2DD-D6C6-4A61-A30F-A9D660423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68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7133-542F-42DA-9079-7E60F30F8AD7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F2DD-D6C6-4A61-A30F-A9D660423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01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7133-542F-42DA-9079-7E60F30F8AD7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F2DD-D6C6-4A61-A30F-A9D660423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9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37133-542F-42DA-9079-7E60F30F8AD7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2F2DD-D6C6-4A61-A30F-A9D660423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49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MVC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Zubayer</a:t>
            </a:r>
            <a:r>
              <a:rPr lang="en-US" dirty="0" smtClean="0"/>
              <a:t> </a:t>
            </a:r>
            <a:r>
              <a:rPr lang="en-US" dirty="0" err="1" smtClean="0"/>
              <a:t>Ahamed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20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1423988"/>
            <a:ext cx="6381750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495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6362700" cy="459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943" y="751114"/>
            <a:ext cx="3962400" cy="580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693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074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623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791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735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6555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6293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5497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141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1062038"/>
            <a:ext cx="5838825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865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1616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7336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695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310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7083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38826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49758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2950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181100"/>
            <a:ext cx="58674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861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304800"/>
            <a:ext cx="6381750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200" y="1858863"/>
            <a:ext cx="90678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88"/>
                </a:solidFill>
                <a:effectLst/>
              </a:rPr>
              <a:t>&lt;web-app</a:t>
            </a:r>
            <a:r>
              <a:rPr lang="en-US" sz="1600" dirty="0" smtClean="0">
                <a:effectLst/>
              </a:rPr>
              <a:t> </a:t>
            </a:r>
            <a:r>
              <a:rPr lang="en-US" sz="1600" dirty="0" smtClean="0">
                <a:solidFill>
                  <a:srgbClr val="7F0055"/>
                </a:solidFill>
                <a:effectLst/>
              </a:rPr>
              <a:t>id</a:t>
            </a:r>
            <a:r>
              <a:rPr lang="en-US" sz="1600" dirty="0" smtClean="0">
                <a:solidFill>
                  <a:srgbClr val="666600"/>
                </a:solidFill>
                <a:effectLst/>
              </a:rPr>
              <a:t>=</a:t>
            </a:r>
            <a:r>
              <a:rPr lang="en-US" sz="1600" dirty="0" smtClean="0">
                <a:solidFill>
                  <a:srgbClr val="008800"/>
                </a:solidFill>
                <a:effectLst/>
              </a:rPr>
              <a:t>"</a:t>
            </a:r>
            <a:r>
              <a:rPr lang="en-US" sz="1600" dirty="0" err="1" smtClean="0">
                <a:solidFill>
                  <a:srgbClr val="008800"/>
                </a:solidFill>
                <a:effectLst/>
              </a:rPr>
              <a:t>WebApp_ID</a:t>
            </a:r>
            <a:r>
              <a:rPr lang="en-US" sz="1600" dirty="0" smtClean="0">
                <a:solidFill>
                  <a:srgbClr val="008800"/>
                </a:solidFill>
                <a:effectLst/>
              </a:rPr>
              <a:t>"</a:t>
            </a:r>
            <a:r>
              <a:rPr lang="en-US" sz="1600" dirty="0" smtClean="0">
                <a:effectLst/>
              </a:rPr>
              <a:t>  </a:t>
            </a:r>
            <a:r>
              <a:rPr lang="en-US" sz="1600" dirty="0" smtClean="0">
                <a:solidFill>
                  <a:srgbClr val="7F0055"/>
                </a:solidFill>
                <a:effectLst/>
              </a:rPr>
              <a:t>version</a:t>
            </a:r>
            <a:r>
              <a:rPr lang="en-US" sz="1600" dirty="0" smtClean="0">
                <a:solidFill>
                  <a:srgbClr val="666600"/>
                </a:solidFill>
                <a:effectLst/>
              </a:rPr>
              <a:t>=</a:t>
            </a:r>
            <a:r>
              <a:rPr lang="en-US" sz="1600" dirty="0" smtClean="0">
                <a:solidFill>
                  <a:srgbClr val="008800"/>
                </a:solidFill>
                <a:effectLst/>
              </a:rPr>
              <a:t>"2.4"</a:t>
            </a:r>
            <a:r>
              <a:rPr lang="en-US" sz="1600" dirty="0" smtClean="0">
                <a:effectLst/>
              </a:rPr>
              <a:t>  </a:t>
            </a:r>
            <a:r>
              <a:rPr lang="en-US" sz="1600" dirty="0" err="1" smtClean="0">
                <a:solidFill>
                  <a:srgbClr val="7F0055"/>
                </a:solidFill>
                <a:effectLst/>
              </a:rPr>
              <a:t>xmlns</a:t>
            </a:r>
            <a:r>
              <a:rPr lang="en-US" sz="1600" dirty="0" smtClean="0">
                <a:solidFill>
                  <a:srgbClr val="666600"/>
                </a:solidFill>
                <a:effectLst/>
              </a:rPr>
              <a:t>=</a:t>
            </a:r>
            <a:r>
              <a:rPr lang="en-US" sz="1600" dirty="0" smtClean="0">
                <a:solidFill>
                  <a:srgbClr val="008800"/>
                </a:solidFill>
                <a:effectLst/>
              </a:rPr>
              <a:t>"http://java.sun.com/xml/ns/j2ee"</a:t>
            </a:r>
            <a:r>
              <a:rPr lang="en-US" sz="1600" dirty="0" smtClean="0">
                <a:effectLst/>
              </a:rPr>
              <a:t> </a:t>
            </a:r>
          </a:p>
          <a:p>
            <a:r>
              <a:rPr lang="en-US" sz="1600" dirty="0" err="1" smtClean="0">
                <a:solidFill>
                  <a:srgbClr val="7F0055"/>
                </a:solidFill>
                <a:effectLst/>
              </a:rPr>
              <a:t>xmlns:xsi</a:t>
            </a:r>
            <a:r>
              <a:rPr lang="en-US" sz="1600" dirty="0" smtClean="0">
                <a:solidFill>
                  <a:srgbClr val="666600"/>
                </a:solidFill>
                <a:effectLst/>
              </a:rPr>
              <a:t>=</a:t>
            </a:r>
            <a:r>
              <a:rPr lang="en-US" sz="1600" dirty="0" smtClean="0">
                <a:solidFill>
                  <a:srgbClr val="008800"/>
                </a:solidFill>
                <a:effectLst/>
              </a:rPr>
              <a:t>"http://www.w3.org/2001/XMLSchema-instance"</a:t>
            </a:r>
            <a:r>
              <a:rPr lang="en-US" sz="1600" dirty="0" smtClean="0">
                <a:effectLst/>
              </a:rPr>
              <a:t> </a:t>
            </a:r>
          </a:p>
          <a:p>
            <a:r>
              <a:rPr lang="en-US" sz="1600" dirty="0" err="1" smtClean="0">
                <a:solidFill>
                  <a:srgbClr val="7F0055"/>
                </a:solidFill>
                <a:effectLst/>
              </a:rPr>
              <a:t>xsi:schemaLocation</a:t>
            </a:r>
            <a:r>
              <a:rPr lang="en-US" sz="1600" dirty="0" smtClean="0">
                <a:solidFill>
                  <a:srgbClr val="666600"/>
                </a:solidFill>
                <a:effectLst/>
              </a:rPr>
              <a:t>=</a:t>
            </a:r>
            <a:r>
              <a:rPr lang="en-US" sz="1600" dirty="0" smtClean="0">
                <a:solidFill>
                  <a:srgbClr val="008800"/>
                </a:solidFill>
                <a:effectLst/>
              </a:rPr>
              <a:t>"http://java.sun.com/xml/ns/j2ee http://java.sun.com/xml/ns/j2ee/web-app_2_4.xsd"</a:t>
            </a:r>
            <a:r>
              <a:rPr lang="en-US" sz="1600" dirty="0" smtClean="0">
                <a:solidFill>
                  <a:srgbClr val="000088"/>
                </a:solidFill>
                <a:effectLst/>
              </a:rPr>
              <a:t>&gt;</a:t>
            </a:r>
            <a:r>
              <a:rPr lang="en-US" sz="1600" dirty="0" smtClean="0">
                <a:effectLst/>
              </a:rPr>
              <a:t> </a:t>
            </a:r>
          </a:p>
          <a:p>
            <a:endParaRPr lang="en-US" sz="1600" dirty="0">
              <a:solidFill>
                <a:srgbClr val="000088"/>
              </a:solidFill>
            </a:endParaRPr>
          </a:p>
          <a:p>
            <a:pPr lvl="1"/>
            <a:r>
              <a:rPr lang="en-US" sz="1600" dirty="0" smtClean="0">
                <a:solidFill>
                  <a:srgbClr val="000088"/>
                </a:solidFill>
                <a:effectLst/>
              </a:rPr>
              <a:t>&lt;display-name&gt;</a:t>
            </a:r>
            <a:r>
              <a:rPr lang="en-US" sz="1600" dirty="0" smtClean="0">
                <a:effectLst/>
              </a:rPr>
              <a:t>Spring MVC Application</a:t>
            </a:r>
            <a:r>
              <a:rPr lang="en-US" sz="1600" dirty="0" smtClean="0">
                <a:solidFill>
                  <a:srgbClr val="000088"/>
                </a:solidFill>
                <a:effectLst/>
              </a:rPr>
              <a:t>&lt;/display-name&gt;</a:t>
            </a:r>
            <a:r>
              <a:rPr lang="en-US" sz="1600" dirty="0" smtClean="0">
                <a:effectLst/>
              </a:rPr>
              <a:t> </a:t>
            </a:r>
          </a:p>
          <a:p>
            <a:pPr lvl="1"/>
            <a:endParaRPr lang="en-US" sz="1600" dirty="0">
              <a:solidFill>
                <a:srgbClr val="000088"/>
              </a:solidFill>
            </a:endParaRPr>
          </a:p>
          <a:p>
            <a:pPr lvl="1"/>
            <a:r>
              <a:rPr lang="en-US" sz="1600" dirty="0" smtClean="0">
                <a:solidFill>
                  <a:srgbClr val="000088"/>
                </a:solidFill>
                <a:effectLst/>
              </a:rPr>
              <a:t>&lt;servlet&gt;</a:t>
            </a:r>
            <a:r>
              <a:rPr lang="en-US" sz="1600" dirty="0" smtClean="0">
                <a:effectLst/>
              </a:rPr>
              <a:t> </a:t>
            </a:r>
          </a:p>
          <a:p>
            <a:pPr lvl="1"/>
            <a:r>
              <a:rPr lang="en-US" sz="1600" dirty="0">
                <a:solidFill>
                  <a:srgbClr val="000088"/>
                </a:solidFill>
              </a:rPr>
              <a:t>	</a:t>
            </a:r>
            <a:r>
              <a:rPr lang="en-US" sz="1600" dirty="0" smtClean="0">
                <a:solidFill>
                  <a:srgbClr val="000088"/>
                </a:solidFill>
                <a:effectLst/>
              </a:rPr>
              <a:t>&lt;servlet-name&gt;</a:t>
            </a:r>
            <a:r>
              <a:rPr lang="en-US" sz="1600" dirty="0" err="1" smtClean="0">
                <a:effectLst/>
              </a:rPr>
              <a:t>HelloWeb</a:t>
            </a:r>
            <a:r>
              <a:rPr lang="en-US" sz="1600" dirty="0" smtClean="0">
                <a:solidFill>
                  <a:srgbClr val="000088"/>
                </a:solidFill>
                <a:effectLst/>
              </a:rPr>
              <a:t>&lt;/servlet-name&gt;</a:t>
            </a:r>
            <a:r>
              <a:rPr lang="en-US" sz="1600" dirty="0" smtClean="0">
                <a:effectLst/>
              </a:rPr>
              <a:t> </a:t>
            </a:r>
          </a:p>
          <a:p>
            <a:pPr lvl="1"/>
            <a:r>
              <a:rPr lang="en-US" sz="1600" dirty="0">
                <a:solidFill>
                  <a:srgbClr val="000088"/>
                </a:solidFill>
              </a:rPr>
              <a:t>	</a:t>
            </a:r>
            <a:r>
              <a:rPr lang="en-US" sz="1600" dirty="0" smtClean="0">
                <a:solidFill>
                  <a:srgbClr val="000088"/>
                </a:solidFill>
                <a:effectLst/>
              </a:rPr>
              <a:t>&lt;servlet-class&gt;</a:t>
            </a:r>
            <a:r>
              <a:rPr lang="en-US" sz="1600" dirty="0" smtClean="0">
                <a:effectLst/>
              </a:rPr>
              <a:t> org.springframework.web.servlet.DispatcherServlet </a:t>
            </a:r>
            <a:r>
              <a:rPr lang="en-US" sz="1600" dirty="0" smtClean="0">
                <a:solidFill>
                  <a:srgbClr val="000088"/>
                </a:solidFill>
                <a:effectLst/>
              </a:rPr>
              <a:t>&lt;/servlet-class&gt;</a:t>
            </a:r>
            <a:r>
              <a:rPr lang="en-US" sz="1600" dirty="0" smtClean="0">
                <a:effectLst/>
              </a:rPr>
              <a:t> </a:t>
            </a:r>
          </a:p>
          <a:p>
            <a:pPr lvl="1"/>
            <a:r>
              <a:rPr lang="en-US" sz="1600" dirty="0">
                <a:solidFill>
                  <a:srgbClr val="000088"/>
                </a:solidFill>
              </a:rPr>
              <a:t>	</a:t>
            </a:r>
            <a:r>
              <a:rPr lang="en-US" sz="1600" dirty="0" smtClean="0">
                <a:solidFill>
                  <a:srgbClr val="000088"/>
                </a:solidFill>
                <a:effectLst/>
              </a:rPr>
              <a:t>&lt;load-on-startup&gt;</a:t>
            </a:r>
            <a:r>
              <a:rPr lang="en-US" sz="1600" dirty="0" smtClean="0">
                <a:effectLst/>
              </a:rPr>
              <a:t>1</a:t>
            </a:r>
            <a:r>
              <a:rPr lang="en-US" sz="1600" dirty="0" smtClean="0">
                <a:solidFill>
                  <a:srgbClr val="000088"/>
                </a:solidFill>
                <a:effectLst/>
              </a:rPr>
              <a:t>&lt;/load-on-startup&gt;</a:t>
            </a:r>
            <a:r>
              <a:rPr lang="en-US" sz="1600" dirty="0" smtClean="0">
                <a:effectLst/>
              </a:rPr>
              <a:t> </a:t>
            </a:r>
          </a:p>
          <a:p>
            <a:pPr lvl="1"/>
            <a:r>
              <a:rPr lang="en-US" sz="1600" dirty="0" smtClean="0">
                <a:solidFill>
                  <a:srgbClr val="000088"/>
                </a:solidFill>
                <a:effectLst/>
              </a:rPr>
              <a:t>&lt;/servlet&gt;</a:t>
            </a:r>
            <a:r>
              <a:rPr lang="en-US" sz="1600" dirty="0" smtClean="0">
                <a:effectLst/>
              </a:rPr>
              <a:t> </a:t>
            </a:r>
          </a:p>
          <a:p>
            <a:pPr lvl="1"/>
            <a:endParaRPr lang="en-US" sz="1600" dirty="0" smtClean="0">
              <a:effectLst/>
            </a:endParaRPr>
          </a:p>
          <a:p>
            <a:pPr lvl="1"/>
            <a:r>
              <a:rPr lang="en-US" sz="1600" dirty="0" smtClean="0">
                <a:solidFill>
                  <a:srgbClr val="000088"/>
                </a:solidFill>
                <a:effectLst/>
              </a:rPr>
              <a:t>&lt;servlet-mapping&gt;</a:t>
            </a:r>
            <a:r>
              <a:rPr lang="en-US" sz="1600" dirty="0" smtClean="0">
                <a:effectLst/>
              </a:rPr>
              <a:t> 	</a:t>
            </a:r>
          </a:p>
          <a:p>
            <a:pPr lvl="1"/>
            <a:r>
              <a:rPr lang="en-US" sz="1600" dirty="0">
                <a:solidFill>
                  <a:srgbClr val="000088"/>
                </a:solidFill>
              </a:rPr>
              <a:t>	</a:t>
            </a:r>
            <a:r>
              <a:rPr lang="en-US" sz="1600" dirty="0" smtClean="0">
                <a:solidFill>
                  <a:srgbClr val="000088"/>
                </a:solidFill>
                <a:effectLst/>
              </a:rPr>
              <a:t>&lt;servlet-name&gt;</a:t>
            </a:r>
            <a:r>
              <a:rPr lang="en-US" sz="1600" dirty="0" err="1" smtClean="0">
                <a:effectLst/>
              </a:rPr>
              <a:t>HelloWeb</a:t>
            </a:r>
            <a:r>
              <a:rPr lang="en-US" sz="1600" dirty="0" smtClean="0">
                <a:solidFill>
                  <a:srgbClr val="000088"/>
                </a:solidFill>
                <a:effectLst/>
              </a:rPr>
              <a:t>&lt;/servlet-name&gt;</a:t>
            </a:r>
            <a:r>
              <a:rPr lang="en-US" sz="1600" dirty="0" smtClean="0">
                <a:effectLst/>
              </a:rPr>
              <a:t> </a:t>
            </a:r>
          </a:p>
          <a:p>
            <a:pPr lvl="1"/>
            <a:r>
              <a:rPr lang="en-US" sz="1600" dirty="0">
                <a:solidFill>
                  <a:srgbClr val="000088"/>
                </a:solidFill>
              </a:rPr>
              <a:t>	</a:t>
            </a:r>
            <a:r>
              <a:rPr lang="en-US" sz="1600" dirty="0" smtClean="0">
                <a:solidFill>
                  <a:srgbClr val="000088"/>
                </a:solidFill>
                <a:effectLst/>
              </a:rPr>
              <a:t>&lt;</a:t>
            </a:r>
            <a:r>
              <a:rPr lang="en-US" sz="1600" dirty="0" err="1" smtClean="0">
                <a:solidFill>
                  <a:srgbClr val="000088"/>
                </a:solidFill>
                <a:effectLst/>
              </a:rPr>
              <a:t>url</a:t>
            </a:r>
            <a:r>
              <a:rPr lang="en-US" sz="1600" dirty="0" smtClean="0">
                <a:solidFill>
                  <a:srgbClr val="000088"/>
                </a:solidFill>
                <a:effectLst/>
              </a:rPr>
              <a:t>-pattern&gt;</a:t>
            </a:r>
            <a:r>
              <a:rPr lang="en-US" sz="1600" dirty="0" smtClean="0">
                <a:effectLst/>
              </a:rPr>
              <a:t>*.</a:t>
            </a:r>
            <a:r>
              <a:rPr lang="en-US" sz="1600" dirty="0" err="1" smtClean="0">
                <a:effectLst/>
              </a:rPr>
              <a:t>jsp</a:t>
            </a:r>
            <a:r>
              <a:rPr lang="en-US" sz="1600" dirty="0" smtClean="0">
                <a:solidFill>
                  <a:srgbClr val="000088"/>
                </a:solidFill>
                <a:effectLst/>
              </a:rPr>
              <a:t>&lt;/</a:t>
            </a:r>
            <a:r>
              <a:rPr lang="en-US" sz="1600" dirty="0" err="1" smtClean="0">
                <a:solidFill>
                  <a:srgbClr val="000088"/>
                </a:solidFill>
                <a:effectLst/>
              </a:rPr>
              <a:t>url</a:t>
            </a:r>
            <a:r>
              <a:rPr lang="en-US" sz="1600" dirty="0" smtClean="0">
                <a:solidFill>
                  <a:srgbClr val="000088"/>
                </a:solidFill>
                <a:effectLst/>
              </a:rPr>
              <a:t>-pattern&gt;</a:t>
            </a:r>
            <a:r>
              <a:rPr lang="en-US" sz="1600" dirty="0" smtClean="0">
                <a:effectLst/>
              </a:rPr>
              <a:t> </a:t>
            </a:r>
          </a:p>
          <a:p>
            <a:pPr lvl="1"/>
            <a:r>
              <a:rPr lang="en-US" sz="1600" dirty="0" smtClean="0">
                <a:solidFill>
                  <a:srgbClr val="000088"/>
                </a:solidFill>
                <a:effectLst/>
              </a:rPr>
              <a:t>&lt;/servlet-mapping&gt;</a:t>
            </a:r>
            <a:r>
              <a:rPr lang="en-US" sz="1600" dirty="0" smtClean="0">
                <a:effectLst/>
              </a:rPr>
              <a:t> </a:t>
            </a:r>
          </a:p>
          <a:p>
            <a:pPr lvl="1"/>
            <a:endParaRPr lang="en-US" sz="1600" dirty="0" smtClean="0">
              <a:effectLst/>
            </a:endParaRPr>
          </a:p>
          <a:p>
            <a:r>
              <a:rPr lang="en-US" sz="1600" dirty="0" smtClean="0">
                <a:solidFill>
                  <a:srgbClr val="000088"/>
                </a:solidFill>
                <a:effectLst/>
              </a:rPr>
              <a:t>&lt;/web-app&gt;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9742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107496"/>
            <a:ext cx="6353175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3505200"/>
            <a:ext cx="8763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88"/>
                </a:solidFill>
                <a:effectLst/>
              </a:rPr>
              <a:t>&lt;web-app</a:t>
            </a:r>
            <a:r>
              <a:rPr lang="en-US" sz="1600" dirty="0" smtClean="0">
                <a:effectLst/>
              </a:rPr>
              <a:t>...</a:t>
            </a:r>
            <a:r>
              <a:rPr lang="en-US" sz="1600" dirty="0" smtClean="0">
                <a:solidFill>
                  <a:srgbClr val="000088"/>
                </a:solidFill>
                <a:effectLst/>
              </a:rPr>
              <a:t>&gt;</a:t>
            </a:r>
          </a:p>
          <a:p>
            <a:pPr lvl="1"/>
            <a:r>
              <a:rPr lang="en-US" sz="1600" dirty="0" smtClean="0">
                <a:effectLst/>
              </a:rPr>
              <a:t> </a:t>
            </a:r>
            <a:r>
              <a:rPr lang="en-US" sz="1600" dirty="0" smtClean="0">
                <a:solidFill>
                  <a:srgbClr val="880000"/>
                </a:solidFill>
                <a:effectLst/>
              </a:rPr>
              <a:t>&lt;!-------- </a:t>
            </a:r>
            <a:r>
              <a:rPr lang="en-US" sz="1600" i="1" dirty="0" err="1" smtClean="0">
                <a:solidFill>
                  <a:srgbClr val="880000"/>
                </a:solidFill>
                <a:effectLst/>
              </a:rPr>
              <a:t>DispatcherServlet</a:t>
            </a:r>
            <a:r>
              <a:rPr lang="en-US" sz="1600" dirty="0" smtClean="0">
                <a:solidFill>
                  <a:srgbClr val="880000"/>
                </a:solidFill>
                <a:effectLst/>
              </a:rPr>
              <a:t> definition goes here-----&gt;</a:t>
            </a:r>
            <a:r>
              <a:rPr lang="en-US" sz="1600" dirty="0" smtClean="0">
                <a:effectLst/>
              </a:rPr>
              <a:t> .... </a:t>
            </a:r>
          </a:p>
          <a:p>
            <a:pPr lvl="1"/>
            <a:endParaRPr lang="en-US" sz="1600" dirty="0" smtClean="0">
              <a:effectLst/>
            </a:endParaRPr>
          </a:p>
          <a:p>
            <a:pPr lvl="1"/>
            <a:r>
              <a:rPr lang="en-US" sz="1600" dirty="0" smtClean="0">
                <a:solidFill>
                  <a:srgbClr val="000088"/>
                </a:solidFill>
                <a:effectLst/>
              </a:rPr>
              <a:t>&lt;context-</a:t>
            </a:r>
            <a:r>
              <a:rPr lang="en-US" sz="1600" dirty="0" err="1" smtClean="0">
                <a:solidFill>
                  <a:srgbClr val="000088"/>
                </a:solidFill>
                <a:effectLst/>
              </a:rPr>
              <a:t>param</a:t>
            </a:r>
            <a:r>
              <a:rPr lang="en-US" sz="1600" dirty="0" smtClean="0">
                <a:solidFill>
                  <a:srgbClr val="000088"/>
                </a:solidFill>
                <a:effectLst/>
              </a:rPr>
              <a:t>&gt;</a:t>
            </a:r>
            <a:r>
              <a:rPr lang="en-US" sz="1600" dirty="0" smtClean="0">
                <a:effectLst/>
              </a:rPr>
              <a:t> </a:t>
            </a:r>
          </a:p>
          <a:p>
            <a:pPr lvl="1"/>
            <a:r>
              <a:rPr lang="en-US" sz="1600" dirty="0">
                <a:solidFill>
                  <a:srgbClr val="000088"/>
                </a:solidFill>
              </a:rPr>
              <a:t>	</a:t>
            </a:r>
            <a:r>
              <a:rPr lang="en-US" sz="1600" dirty="0" smtClean="0">
                <a:solidFill>
                  <a:srgbClr val="000088"/>
                </a:solidFill>
                <a:effectLst/>
              </a:rPr>
              <a:t>&lt;</a:t>
            </a:r>
            <a:r>
              <a:rPr lang="en-US" sz="1600" dirty="0" err="1" smtClean="0">
                <a:solidFill>
                  <a:srgbClr val="000088"/>
                </a:solidFill>
                <a:effectLst/>
              </a:rPr>
              <a:t>param</a:t>
            </a:r>
            <a:r>
              <a:rPr lang="en-US" sz="1600" dirty="0" smtClean="0">
                <a:solidFill>
                  <a:srgbClr val="000088"/>
                </a:solidFill>
                <a:effectLst/>
              </a:rPr>
              <a:t>-name&gt;</a:t>
            </a:r>
            <a:r>
              <a:rPr lang="en-US" sz="1600" dirty="0" err="1" smtClean="0">
                <a:effectLst/>
              </a:rPr>
              <a:t>contextConfigLocation</a:t>
            </a:r>
            <a:r>
              <a:rPr lang="en-US" sz="1600" dirty="0" smtClean="0">
                <a:solidFill>
                  <a:srgbClr val="000088"/>
                </a:solidFill>
                <a:effectLst/>
              </a:rPr>
              <a:t>&lt;/</a:t>
            </a:r>
            <a:r>
              <a:rPr lang="en-US" sz="1600" dirty="0" err="1" smtClean="0">
                <a:solidFill>
                  <a:srgbClr val="000088"/>
                </a:solidFill>
                <a:effectLst/>
              </a:rPr>
              <a:t>param</a:t>
            </a:r>
            <a:r>
              <a:rPr lang="en-US" sz="1600" dirty="0" smtClean="0">
                <a:solidFill>
                  <a:srgbClr val="000088"/>
                </a:solidFill>
                <a:effectLst/>
              </a:rPr>
              <a:t>-name&gt;</a:t>
            </a:r>
          </a:p>
          <a:p>
            <a:pPr lvl="1"/>
            <a:r>
              <a:rPr lang="en-US" sz="1600" dirty="0">
                <a:solidFill>
                  <a:srgbClr val="000088"/>
                </a:solidFill>
              </a:rPr>
              <a:t>	</a:t>
            </a:r>
            <a:r>
              <a:rPr lang="en-US" sz="1600" dirty="0" smtClean="0">
                <a:solidFill>
                  <a:srgbClr val="000088"/>
                </a:solidFill>
                <a:effectLst/>
              </a:rPr>
              <a:t>&lt;</a:t>
            </a:r>
            <a:r>
              <a:rPr lang="en-US" sz="1600" dirty="0" err="1" smtClean="0">
                <a:solidFill>
                  <a:srgbClr val="000088"/>
                </a:solidFill>
                <a:effectLst/>
              </a:rPr>
              <a:t>param</a:t>
            </a:r>
            <a:r>
              <a:rPr lang="en-US" sz="1600" dirty="0" smtClean="0">
                <a:solidFill>
                  <a:srgbClr val="000088"/>
                </a:solidFill>
                <a:effectLst/>
              </a:rPr>
              <a:t>-value&gt;</a:t>
            </a:r>
            <a:r>
              <a:rPr lang="en-US" sz="1600" dirty="0" smtClean="0">
                <a:effectLst/>
              </a:rPr>
              <a:t>/WEB-INF/HelloWeb-servlet.xml</a:t>
            </a:r>
            <a:r>
              <a:rPr lang="en-US" sz="1600" dirty="0" smtClean="0">
                <a:solidFill>
                  <a:srgbClr val="000088"/>
                </a:solidFill>
                <a:effectLst/>
              </a:rPr>
              <a:t>&lt;/</a:t>
            </a:r>
            <a:r>
              <a:rPr lang="en-US" sz="1600" dirty="0" err="1" smtClean="0">
                <a:solidFill>
                  <a:srgbClr val="000088"/>
                </a:solidFill>
                <a:effectLst/>
              </a:rPr>
              <a:t>param</a:t>
            </a:r>
            <a:r>
              <a:rPr lang="en-US" sz="1600" dirty="0" smtClean="0">
                <a:solidFill>
                  <a:srgbClr val="000088"/>
                </a:solidFill>
                <a:effectLst/>
              </a:rPr>
              <a:t>-value&gt;</a:t>
            </a:r>
            <a:r>
              <a:rPr lang="en-US" sz="1600" dirty="0" smtClean="0">
                <a:effectLst/>
              </a:rPr>
              <a:t> </a:t>
            </a:r>
          </a:p>
          <a:p>
            <a:pPr lvl="1"/>
            <a:r>
              <a:rPr lang="en-US" sz="1600" dirty="0" smtClean="0">
                <a:solidFill>
                  <a:srgbClr val="000088"/>
                </a:solidFill>
                <a:effectLst/>
              </a:rPr>
              <a:t>&lt;/context-</a:t>
            </a:r>
            <a:r>
              <a:rPr lang="en-US" sz="1600" dirty="0" err="1" smtClean="0">
                <a:solidFill>
                  <a:srgbClr val="000088"/>
                </a:solidFill>
                <a:effectLst/>
              </a:rPr>
              <a:t>param</a:t>
            </a:r>
            <a:r>
              <a:rPr lang="en-US" sz="1600" dirty="0" smtClean="0">
                <a:solidFill>
                  <a:srgbClr val="000088"/>
                </a:solidFill>
                <a:effectLst/>
              </a:rPr>
              <a:t>&gt;</a:t>
            </a:r>
            <a:r>
              <a:rPr lang="en-US" sz="1600" dirty="0" smtClean="0">
                <a:effectLst/>
              </a:rPr>
              <a:t> </a:t>
            </a:r>
          </a:p>
          <a:p>
            <a:pPr lvl="1"/>
            <a:endParaRPr lang="en-US" sz="1600" dirty="0" smtClean="0">
              <a:effectLst/>
            </a:endParaRPr>
          </a:p>
          <a:p>
            <a:pPr lvl="1"/>
            <a:r>
              <a:rPr lang="en-US" sz="1600" dirty="0" smtClean="0">
                <a:solidFill>
                  <a:srgbClr val="000088"/>
                </a:solidFill>
                <a:effectLst/>
              </a:rPr>
              <a:t>&lt;listener&gt;</a:t>
            </a:r>
            <a:r>
              <a:rPr lang="en-US" sz="1600" dirty="0" smtClean="0">
                <a:effectLst/>
              </a:rPr>
              <a:t> </a:t>
            </a:r>
          </a:p>
          <a:p>
            <a:pPr lvl="1"/>
            <a:r>
              <a:rPr lang="en-US" sz="1600" dirty="0">
                <a:solidFill>
                  <a:srgbClr val="000088"/>
                </a:solidFill>
              </a:rPr>
              <a:t>	</a:t>
            </a:r>
            <a:r>
              <a:rPr lang="en-US" sz="1600" dirty="0" smtClean="0">
                <a:solidFill>
                  <a:srgbClr val="000088"/>
                </a:solidFill>
                <a:effectLst/>
              </a:rPr>
              <a:t>&lt;listener-class&gt;</a:t>
            </a:r>
            <a:r>
              <a:rPr lang="en-US" sz="1600" dirty="0" smtClean="0">
                <a:effectLst/>
              </a:rPr>
              <a:t> </a:t>
            </a:r>
            <a:r>
              <a:rPr lang="en-US" sz="1600" dirty="0" err="1" smtClean="0">
                <a:effectLst/>
              </a:rPr>
              <a:t>org.springframework.web.context.ContextLoaderListener</a:t>
            </a:r>
            <a:r>
              <a:rPr lang="en-US" sz="1600" dirty="0" smtClean="0">
                <a:effectLst/>
              </a:rPr>
              <a:t> </a:t>
            </a:r>
            <a:r>
              <a:rPr lang="en-US" sz="1600" dirty="0" smtClean="0">
                <a:solidFill>
                  <a:srgbClr val="000088"/>
                </a:solidFill>
                <a:effectLst/>
              </a:rPr>
              <a:t>&lt;/listener-class&gt;</a:t>
            </a:r>
            <a:r>
              <a:rPr lang="en-US" sz="1600" dirty="0" smtClean="0">
                <a:effectLst/>
              </a:rPr>
              <a:t> </a:t>
            </a:r>
          </a:p>
          <a:p>
            <a:pPr lvl="1"/>
            <a:r>
              <a:rPr lang="en-US" sz="1600" dirty="0" smtClean="0">
                <a:solidFill>
                  <a:srgbClr val="000088"/>
                </a:solidFill>
                <a:effectLst/>
              </a:rPr>
              <a:t>&lt;/listener&gt;</a:t>
            </a:r>
            <a:r>
              <a:rPr lang="en-US" sz="1600" dirty="0" smtClean="0">
                <a:effectLst/>
              </a:rPr>
              <a:t> </a:t>
            </a:r>
          </a:p>
          <a:p>
            <a:pPr lvl="1"/>
            <a:endParaRPr lang="en-US" sz="1600" dirty="0" smtClean="0">
              <a:effectLst/>
            </a:endParaRPr>
          </a:p>
          <a:p>
            <a:r>
              <a:rPr lang="en-US" sz="1600" dirty="0" smtClean="0">
                <a:solidFill>
                  <a:srgbClr val="000088"/>
                </a:solidFill>
                <a:effectLst/>
              </a:rPr>
              <a:t>&lt;/web-app&gt;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9824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133350"/>
            <a:ext cx="633412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2400" y="990600"/>
            <a:ext cx="8839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88"/>
                </a:solidFill>
                <a:effectLst/>
              </a:rPr>
              <a:t>&lt;beans 	</a:t>
            </a:r>
            <a:r>
              <a:rPr lang="en-US" sz="1600" dirty="0" err="1" smtClean="0">
                <a:solidFill>
                  <a:srgbClr val="00B050"/>
                </a:solidFill>
                <a:effectLst/>
              </a:rPr>
              <a:t>xmlns</a:t>
            </a:r>
            <a:r>
              <a:rPr lang="en-US" sz="1600" dirty="0" smtClean="0">
                <a:solidFill>
                  <a:srgbClr val="000088"/>
                </a:solidFill>
                <a:effectLst/>
              </a:rPr>
              <a:t>="http://www.springframework.org/schema/beans"  </a:t>
            </a:r>
          </a:p>
          <a:p>
            <a:r>
              <a:rPr lang="en-US" sz="1600" dirty="0" smtClean="0">
                <a:solidFill>
                  <a:srgbClr val="000088"/>
                </a:solidFill>
                <a:effectLst/>
              </a:rPr>
              <a:t>       	</a:t>
            </a:r>
            <a:r>
              <a:rPr lang="en-US" sz="1600" dirty="0" err="1" smtClean="0">
                <a:solidFill>
                  <a:srgbClr val="00B050"/>
                </a:solidFill>
                <a:effectLst/>
              </a:rPr>
              <a:t>xmlns:xsi</a:t>
            </a:r>
            <a:r>
              <a:rPr lang="en-US" sz="1600" dirty="0" smtClean="0">
                <a:solidFill>
                  <a:srgbClr val="000088"/>
                </a:solidFill>
                <a:effectLst/>
              </a:rPr>
              <a:t>="http://www.w3.org/2001/XMLSchema-instance"  </a:t>
            </a:r>
          </a:p>
          <a:p>
            <a:r>
              <a:rPr lang="en-US" sz="1600" dirty="0" smtClean="0">
                <a:solidFill>
                  <a:srgbClr val="000088"/>
                </a:solidFill>
                <a:effectLst/>
              </a:rPr>
              <a:t>       	</a:t>
            </a:r>
            <a:r>
              <a:rPr lang="en-US" sz="1600" dirty="0" err="1" smtClean="0">
                <a:solidFill>
                  <a:srgbClr val="00B050"/>
                </a:solidFill>
                <a:effectLst/>
              </a:rPr>
              <a:t>xmlns:p</a:t>
            </a:r>
            <a:r>
              <a:rPr lang="en-US" sz="1600" dirty="0" smtClean="0">
                <a:solidFill>
                  <a:srgbClr val="000088"/>
                </a:solidFill>
                <a:effectLst/>
              </a:rPr>
              <a:t>="http://www.springframework.org/schema/p"  </a:t>
            </a:r>
          </a:p>
          <a:p>
            <a:r>
              <a:rPr lang="en-US" sz="1600" dirty="0" smtClean="0">
                <a:solidFill>
                  <a:srgbClr val="000088"/>
                </a:solidFill>
                <a:effectLst/>
              </a:rPr>
              <a:t>       	</a:t>
            </a:r>
            <a:r>
              <a:rPr lang="en-US" sz="1600" dirty="0" err="1" smtClean="0">
                <a:solidFill>
                  <a:srgbClr val="00B050"/>
                </a:solidFill>
                <a:effectLst/>
              </a:rPr>
              <a:t>xmlns:context</a:t>
            </a:r>
            <a:r>
              <a:rPr lang="en-US" sz="1600" dirty="0" smtClean="0">
                <a:solidFill>
                  <a:srgbClr val="000088"/>
                </a:solidFill>
                <a:effectLst/>
              </a:rPr>
              <a:t>="http://www.springframework.org/schema/context" </a:t>
            </a:r>
          </a:p>
          <a:p>
            <a:r>
              <a:rPr lang="en-US" sz="1600" dirty="0" smtClean="0">
                <a:solidFill>
                  <a:srgbClr val="000088"/>
                </a:solidFill>
                <a:effectLst/>
              </a:rPr>
              <a:t>       	</a:t>
            </a:r>
            <a:r>
              <a:rPr lang="en-US" sz="1600" dirty="0" err="1" smtClean="0">
                <a:solidFill>
                  <a:srgbClr val="00B050"/>
                </a:solidFill>
                <a:effectLst/>
              </a:rPr>
              <a:t>xmlns:mvc</a:t>
            </a:r>
            <a:r>
              <a:rPr lang="en-US" sz="1600" dirty="0" smtClean="0">
                <a:solidFill>
                  <a:srgbClr val="000088"/>
                </a:solidFill>
                <a:effectLst/>
              </a:rPr>
              <a:t>="http://www.springframework.org/schema/mvc" </a:t>
            </a:r>
          </a:p>
          <a:p>
            <a:r>
              <a:rPr lang="en-US" sz="1600" dirty="0" smtClean="0">
                <a:solidFill>
                  <a:srgbClr val="000088"/>
                </a:solidFill>
                <a:effectLst/>
              </a:rPr>
              <a:t>       	</a:t>
            </a:r>
            <a:r>
              <a:rPr lang="en-US" sz="1600" dirty="0" err="1" smtClean="0">
                <a:solidFill>
                  <a:srgbClr val="00B050"/>
                </a:solidFill>
                <a:effectLst/>
              </a:rPr>
              <a:t>xsi:schemaLocation</a:t>
            </a:r>
            <a:r>
              <a:rPr lang="en-US" sz="1600" dirty="0" smtClean="0">
                <a:solidFill>
                  <a:srgbClr val="000088"/>
                </a:solidFill>
                <a:effectLst/>
              </a:rPr>
              <a:t>="http://www.springframework.org/schema/beans  </a:t>
            </a:r>
          </a:p>
          <a:p>
            <a:r>
              <a:rPr lang="en-US" sz="1600" dirty="0" smtClean="0">
                <a:solidFill>
                  <a:srgbClr val="000088"/>
                </a:solidFill>
                <a:effectLst/>
              </a:rPr>
              <a:t>        		http://www.springframework.org/schema/beans/spring-beans-3.0.xsd  </a:t>
            </a:r>
          </a:p>
          <a:p>
            <a:r>
              <a:rPr lang="en-US" sz="1600" dirty="0" smtClean="0">
                <a:solidFill>
                  <a:srgbClr val="000088"/>
                </a:solidFill>
                <a:effectLst/>
              </a:rPr>
              <a:t>        		http://www.springframework.org/schema/context  </a:t>
            </a:r>
          </a:p>
          <a:p>
            <a:r>
              <a:rPr lang="en-US" sz="1600" dirty="0" smtClean="0">
                <a:solidFill>
                  <a:srgbClr val="000088"/>
                </a:solidFill>
                <a:effectLst/>
              </a:rPr>
              <a:t>        		http://www.springframework.org/schema/context/spring-context-3.0.xsd</a:t>
            </a:r>
          </a:p>
          <a:p>
            <a:r>
              <a:rPr lang="en-US" sz="1600" dirty="0" smtClean="0">
                <a:solidFill>
                  <a:srgbClr val="000088"/>
                </a:solidFill>
                <a:effectLst/>
              </a:rPr>
              <a:t>        		http://www.springframework.org/schema/mvc</a:t>
            </a:r>
          </a:p>
          <a:p>
            <a:r>
              <a:rPr lang="en-US" sz="1600" dirty="0" smtClean="0">
                <a:solidFill>
                  <a:srgbClr val="000088"/>
                </a:solidFill>
                <a:effectLst/>
              </a:rPr>
              <a:t>        		http://www.springframework.org/schema/mvc/spring-mvc-3.0.xsd"&gt;</a:t>
            </a:r>
            <a:r>
              <a:rPr lang="en-US" sz="1600" dirty="0" smtClean="0">
                <a:effectLst/>
              </a:rPr>
              <a:t> </a:t>
            </a:r>
          </a:p>
          <a:p>
            <a:endParaRPr lang="en-US" sz="1600" dirty="0" smtClean="0">
              <a:solidFill>
                <a:srgbClr val="000088"/>
              </a:solidFill>
            </a:endParaRPr>
          </a:p>
          <a:p>
            <a:r>
              <a:rPr lang="en-US" sz="1600" dirty="0">
                <a:solidFill>
                  <a:srgbClr val="000088"/>
                </a:solidFill>
              </a:rPr>
              <a:t>	</a:t>
            </a:r>
            <a:r>
              <a:rPr lang="en-US" sz="1600" dirty="0" smtClean="0">
                <a:solidFill>
                  <a:srgbClr val="000088"/>
                </a:solidFill>
              </a:rPr>
              <a:t>&lt;</a:t>
            </a:r>
            <a:r>
              <a:rPr lang="en-US" sz="1600" dirty="0" err="1" smtClean="0">
                <a:solidFill>
                  <a:srgbClr val="000088"/>
                </a:solidFill>
              </a:rPr>
              <a:t>context:annotation-config</a:t>
            </a:r>
            <a:r>
              <a:rPr lang="en-US" sz="1600" dirty="0" smtClean="0">
                <a:solidFill>
                  <a:srgbClr val="000088"/>
                </a:solidFill>
              </a:rPr>
              <a:t>&gt;&lt;/</a:t>
            </a:r>
            <a:r>
              <a:rPr lang="en-US" sz="1600" dirty="0" err="1" smtClean="0">
                <a:solidFill>
                  <a:srgbClr val="000088"/>
                </a:solidFill>
              </a:rPr>
              <a:t>context:annotation-config</a:t>
            </a:r>
            <a:r>
              <a:rPr lang="en-US" sz="1600" dirty="0" smtClean="0">
                <a:solidFill>
                  <a:srgbClr val="000088"/>
                </a:solidFill>
              </a:rPr>
              <a:t>&gt;</a:t>
            </a:r>
            <a:endParaRPr lang="en-US" sz="1600" dirty="0">
              <a:solidFill>
                <a:srgbClr val="000088"/>
              </a:solidFill>
            </a:endParaRPr>
          </a:p>
          <a:p>
            <a:r>
              <a:rPr lang="en-US" sz="1600" dirty="0" smtClean="0">
                <a:solidFill>
                  <a:srgbClr val="000088"/>
                </a:solidFill>
                <a:effectLst/>
              </a:rPr>
              <a:t>	&lt;</a:t>
            </a:r>
            <a:r>
              <a:rPr lang="en-US" sz="1600" dirty="0" err="1" smtClean="0">
                <a:solidFill>
                  <a:srgbClr val="000088"/>
                </a:solidFill>
                <a:effectLst/>
              </a:rPr>
              <a:t>context:component-scan</a:t>
            </a:r>
            <a:r>
              <a:rPr lang="en-US" sz="1600" dirty="0" smtClean="0">
                <a:effectLst/>
              </a:rPr>
              <a:t> </a:t>
            </a:r>
            <a:r>
              <a:rPr lang="en-US" sz="1600" dirty="0" smtClean="0">
                <a:solidFill>
                  <a:srgbClr val="7F0055"/>
                </a:solidFill>
                <a:effectLst/>
              </a:rPr>
              <a:t>base-package</a:t>
            </a:r>
            <a:r>
              <a:rPr lang="en-US" sz="1600" dirty="0" smtClean="0">
                <a:solidFill>
                  <a:srgbClr val="666600"/>
                </a:solidFill>
                <a:effectLst/>
              </a:rPr>
              <a:t>=</a:t>
            </a:r>
            <a:r>
              <a:rPr lang="en-US" sz="1600" dirty="0" smtClean="0">
                <a:solidFill>
                  <a:srgbClr val="008800"/>
                </a:solidFill>
                <a:effectLst/>
              </a:rPr>
              <a:t>"</a:t>
            </a:r>
            <a:r>
              <a:rPr lang="en-US" sz="1600" dirty="0" err="1" smtClean="0">
                <a:solidFill>
                  <a:srgbClr val="008800"/>
                </a:solidFill>
                <a:effectLst/>
              </a:rPr>
              <a:t>com.tutorialspoint</a:t>
            </a:r>
            <a:r>
              <a:rPr lang="en-US" sz="1600" dirty="0" smtClean="0">
                <a:solidFill>
                  <a:srgbClr val="008800"/>
                </a:solidFill>
                <a:effectLst/>
              </a:rPr>
              <a:t>"</a:t>
            </a:r>
            <a:r>
              <a:rPr lang="en-US" sz="1600" dirty="0" smtClean="0">
                <a:effectLst/>
              </a:rPr>
              <a:t> </a:t>
            </a:r>
            <a:r>
              <a:rPr lang="en-US" sz="1600" dirty="0" smtClean="0">
                <a:solidFill>
                  <a:srgbClr val="000088"/>
                </a:solidFill>
                <a:effectLst/>
              </a:rPr>
              <a:t>/&gt;</a:t>
            </a:r>
            <a:r>
              <a:rPr lang="en-US" sz="1600" dirty="0" smtClean="0">
                <a:effectLst/>
              </a:rPr>
              <a:t> </a:t>
            </a:r>
          </a:p>
          <a:p>
            <a:endParaRPr lang="en-US" sz="1600" dirty="0" smtClean="0">
              <a:effectLst/>
            </a:endParaRPr>
          </a:p>
          <a:p>
            <a:r>
              <a:rPr lang="en-US" sz="1600" dirty="0">
                <a:solidFill>
                  <a:srgbClr val="000088"/>
                </a:solidFill>
              </a:rPr>
              <a:t>	</a:t>
            </a:r>
            <a:r>
              <a:rPr lang="en-US" sz="1600" dirty="0" smtClean="0">
                <a:solidFill>
                  <a:srgbClr val="000088"/>
                </a:solidFill>
                <a:effectLst/>
              </a:rPr>
              <a:t>&lt;bean</a:t>
            </a:r>
            <a:r>
              <a:rPr lang="en-US" sz="1600" dirty="0" smtClean="0">
                <a:effectLst/>
              </a:rPr>
              <a:t> </a:t>
            </a:r>
            <a:r>
              <a:rPr lang="en-US" sz="1600" dirty="0" smtClean="0">
                <a:solidFill>
                  <a:srgbClr val="7F0055"/>
                </a:solidFill>
                <a:effectLst/>
              </a:rPr>
              <a:t> id</a:t>
            </a:r>
            <a:r>
              <a:rPr lang="en-US" sz="1600" dirty="0" smtClean="0">
                <a:solidFill>
                  <a:srgbClr val="666600"/>
                </a:solidFill>
                <a:effectLst/>
              </a:rPr>
              <a:t>=</a:t>
            </a:r>
            <a:r>
              <a:rPr lang="en-US" sz="1600" dirty="0" smtClean="0">
                <a:solidFill>
                  <a:srgbClr val="008800"/>
                </a:solidFill>
                <a:effectLst/>
              </a:rPr>
              <a:t>“</a:t>
            </a:r>
            <a:r>
              <a:rPr lang="en-US" sz="1600" dirty="0" err="1" smtClean="0">
                <a:solidFill>
                  <a:srgbClr val="008800"/>
                </a:solidFill>
                <a:effectLst/>
              </a:rPr>
              <a:t>viewResolver</a:t>
            </a:r>
            <a:r>
              <a:rPr lang="en-US" sz="1600" dirty="0" smtClean="0">
                <a:solidFill>
                  <a:srgbClr val="008800"/>
                </a:solidFill>
                <a:effectLst/>
              </a:rPr>
              <a:t>"</a:t>
            </a:r>
            <a:endParaRPr lang="en-US" sz="1600" dirty="0" smtClean="0">
              <a:effectLst/>
            </a:endParaRPr>
          </a:p>
          <a:p>
            <a:r>
              <a:rPr lang="en-US" sz="1600" dirty="0">
                <a:solidFill>
                  <a:srgbClr val="7F0055"/>
                </a:solidFill>
              </a:rPr>
              <a:t>	 </a:t>
            </a:r>
            <a:r>
              <a:rPr lang="en-US" sz="1600" dirty="0" smtClean="0">
                <a:solidFill>
                  <a:srgbClr val="7F0055"/>
                </a:solidFill>
              </a:rPr>
              <a:t>           </a:t>
            </a:r>
            <a:r>
              <a:rPr lang="en-US" sz="1600" dirty="0" smtClean="0">
                <a:solidFill>
                  <a:srgbClr val="7F0055"/>
                </a:solidFill>
                <a:effectLst/>
              </a:rPr>
              <a:t>class</a:t>
            </a:r>
            <a:r>
              <a:rPr lang="en-US" sz="1600" dirty="0" smtClean="0">
                <a:solidFill>
                  <a:srgbClr val="666600"/>
                </a:solidFill>
                <a:effectLst/>
              </a:rPr>
              <a:t>=</a:t>
            </a:r>
            <a:r>
              <a:rPr lang="en-US" sz="1600" dirty="0" smtClean="0">
                <a:solidFill>
                  <a:srgbClr val="008800"/>
                </a:solidFill>
                <a:effectLst/>
              </a:rPr>
              <a:t>"org.springframework.web.servlet.view.InternalResourceViewResolver"</a:t>
            </a:r>
            <a:r>
              <a:rPr lang="en-US" sz="1600" dirty="0" smtClean="0">
                <a:solidFill>
                  <a:srgbClr val="000088"/>
                </a:solidFill>
                <a:effectLst/>
              </a:rPr>
              <a:t>&gt;</a:t>
            </a:r>
            <a:endParaRPr lang="en-US" sz="1600" dirty="0" smtClean="0">
              <a:effectLst/>
            </a:endParaRPr>
          </a:p>
          <a:p>
            <a:r>
              <a:rPr lang="en-US" sz="1600" dirty="0" smtClean="0">
                <a:effectLst/>
              </a:rPr>
              <a:t>		</a:t>
            </a:r>
            <a:r>
              <a:rPr lang="en-US" sz="1600" dirty="0" smtClean="0">
                <a:solidFill>
                  <a:srgbClr val="000088"/>
                </a:solidFill>
                <a:effectLst/>
              </a:rPr>
              <a:t>&lt;property</a:t>
            </a:r>
            <a:r>
              <a:rPr lang="en-US" sz="1600" dirty="0" smtClean="0">
                <a:effectLst/>
              </a:rPr>
              <a:t> </a:t>
            </a:r>
            <a:r>
              <a:rPr lang="en-US" sz="1600" dirty="0" smtClean="0">
                <a:solidFill>
                  <a:srgbClr val="7F0055"/>
                </a:solidFill>
                <a:effectLst/>
              </a:rPr>
              <a:t>name</a:t>
            </a:r>
            <a:r>
              <a:rPr lang="en-US" sz="1600" dirty="0" smtClean="0">
                <a:solidFill>
                  <a:srgbClr val="666600"/>
                </a:solidFill>
                <a:effectLst/>
              </a:rPr>
              <a:t>=</a:t>
            </a:r>
            <a:r>
              <a:rPr lang="en-US" sz="1600" dirty="0" smtClean="0">
                <a:solidFill>
                  <a:srgbClr val="008800"/>
                </a:solidFill>
                <a:effectLst/>
              </a:rPr>
              <a:t>"prefix"</a:t>
            </a:r>
            <a:r>
              <a:rPr lang="en-US" sz="1600" dirty="0" smtClean="0">
                <a:effectLst/>
              </a:rPr>
              <a:t> </a:t>
            </a:r>
            <a:r>
              <a:rPr lang="en-US" sz="1600" dirty="0" smtClean="0">
                <a:solidFill>
                  <a:srgbClr val="7F0055"/>
                </a:solidFill>
                <a:effectLst/>
              </a:rPr>
              <a:t>value</a:t>
            </a:r>
            <a:r>
              <a:rPr lang="en-US" sz="1600" dirty="0" smtClean="0">
                <a:solidFill>
                  <a:srgbClr val="666600"/>
                </a:solidFill>
                <a:effectLst/>
              </a:rPr>
              <a:t>=</a:t>
            </a:r>
            <a:r>
              <a:rPr lang="en-US" sz="1600" dirty="0" smtClean="0">
                <a:solidFill>
                  <a:srgbClr val="008800"/>
                </a:solidFill>
                <a:effectLst/>
              </a:rPr>
              <a:t>"/WEB-INF/</a:t>
            </a:r>
            <a:r>
              <a:rPr lang="en-US" sz="1600" dirty="0" err="1" smtClean="0">
                <a:solidFill>
                  <a:srgbClr val="008800"/>
                </a:solidFill>
                <a:effectLst/>
              </a:rPr>
              <a:t>jsp</a:t>
            </a:r>
            <a:r>
              <a:rPr lang="en-US" sz="1600" dirty="0" smtClean="0">
                <a:solidFill>
                  <a:srgbClr val="008800"/>
                </a:solidFill>
                <a:effectLst/>
              </a:rPr>
              <a:t>/"</a:t>
            </a:r>
            <a:r>
              <a:rPr lang="en-US" sz="1600" dirty="0" smtClean="0">
                <a:effectLst/>
              </a:rPr>
              <a:t> </a:t>
            </a:r>
            <a:r>
              <a:rPr lang="en-US" sz="1600" dirty="0" smtClean="0">
                <a:solidFill>
                  <a:srgbClr val="000088"/>
                </a:solidFill>
                <a:effectLst/>
              </a:rPr>
              <a:t>/&gt;</a:t>
            </a:r>
            <a:r>
              <a:rPr lang="en-US" sz="1600" dirty="0" smtClean="0">
                <a:effectLst/>
              </a:rPr>
              <a:t> </a:t>
            </a:r>
          </a:p>
          <a:p>
            <a:r>
              <a:rPr lang="en-US" sz="1600" dirty="0">
                <a:solidFill>
                  <a:srgbClr val="000088"/>
                </a:solidFill>
              </a:rPr>
              <a:t>	</a:t>
            </a:r>
            <a:r>
              <a:rPr lang="en-US" sz="1600" dirty="0" smtClean="0">
                <a:solidFill>
                  <a:srgbClr val="000088"/>
                </a:solidFill>
              </a:rPr>
              <a:t>	</a:t>
            </a:r>
            <a:r>
              <a:rPr lang="en-US" sz="1600" dirty="0" smtClean="0">
                <a:solidFill>
                  <a:srgbClr val="000088"/>
                </a:solidFill>
                <a:effectLst/>
              </a:rPr>
              <a:t>&lt;property</a:t>
            </a:r>
            <a:r>
              <a:rPr lang="en-US" sz="1600" dirty="0" smtClean="0">
                <a:effectLst/>
              </a:rPr>
              <a:t> </a:t>
            </a:r>
            <a:r>
              <a:rPr lang="en-US" sz="1600" dirty="0" smtClean="0">
                <a:solidFill>
                  <a:srgbClr val="7F0055"/>
                </a:solidFill>
                <a:effectLst/>
              </a:rPr>
              <a:t>name</a:t>
            </a:r>
            <a:r>
              <a:rPr lang="en-US" sz="1600" dirty="0" smtClean="0">
                <a:solidFill>
                  <a:srgbClr val="666600"/>
                </a:solidFill>
                <a:effectLst/>
              </a:rPr>
              <a:t>=</a:t>
            </a:r>
            <a:r>
              <a:rPr lang="en-US" sz="1600" dirty="0" smtClean="0">
                <a:solidFill>
                  <a:srgbClr val="008800"/>
                </a:solidFill>
                <a:effectLst/>
              </a:rPr>
              <a:t>"suffix"</a:t>
            </a:r>
            <a:r>
              <a:rPr lang="en-US" sz="1600" dirty="0" smtClean="0">
                <a:effectLst/>
              </a:rPr>
              <a:t> </a:t>
            </a:r>
            <a:r>
              <a:rPr lang="en-US" sz="1600" dirty="0" smtClean="0">
                <a:solidFill>
                  <a:srgbClr val="7F0055"/>
                </a:solidFill>
                <a:effectLst/>
              </a:rPr>
              <a:t>value</a:t>
            </a:r>
            <a:r>
              <a:rPr lang="en-US" sz="1600" dirty="0" smtClean="0">
                <a:solidFill>
                  <a:srgbClr val="666600"/>
                </a:solidFill>
                <a:effectLst/>
              </a:rPr>
              <a:t>=</a:t>
            </a:r>
            <a:r>
              <a:rPr lang="en-US" sz="1600" dirty="0" smtClean="0">
                <a:solidFill>
                  <a:srgbClr val="008800"/>
                </a:solidFill>
                <a:effectLst/>
              </a:rPr>
              <a:t>".</a:t>
            </a:r>
            <a:r>
              <a:rPr lang="en-US" sz="1600" dirty="0" err="1" smtClean="0">
                <a:solidFill>
                  <a:srgbClr val="008800"/>
                </a:solidFill>
                <a:effectLst/>
              </a:rPr>
              <a:t>jsp</a:t>
            </a:r>
            <a:r>
              <a:rPr lang="en-US" sz="1600" dirty="0" smtClean="0">
                <a:solidFill>
                  <a:srgbClr val="008800"/>
                </a:solidFill>
                <a:effectLst/>
              </a:rPr>
              <a:t>"</a:t>
            </a:r>
            <a:r>
              <a:rPr lang="en-US" sz="1600" dirty="0" smtClean="0">
                <a:effectLst/>
              </a:rPr>
              <a:t> </a:t>
            </a:r>
            <a:r>
              <a:rPr lang="en-US" sz="1600" dirty="0" smtClean="0">
                <a:solidFill>
                  <a:srgbClr val="000088"/>
                </a:solidFill>
                <a:effectLst/>
              </a:rPr>
              <a:t>/&gt;</a:t>
            </a:r>
            <a:r>
              <a:rPr lang="en-US" sz="1600" dirty="0" smtClean="0">
                <a:effectLst/>
              </a:rPr>
              <a:t> </a:t>
            </a:r>
          </a:p>
          <a:p>
            <a:r>
              <a:rPr lang="en-US" sz="1600" dirty="0">
                <a:solidFill>
                  <a:srgbClr val="000088"/>
                </a:solidFill>
              </a:rPr>
              <a:t>	</a:t>
            </a:r>
            <a:r>
              <a:rPr lang="en-US" sz="1600" dirty="0" smtClean="0">
                <a:solidFill>
                  <a:srgbClr val="000088"/>
                </a:solidFill>
                <a:effectLst/>
              </a:rPr>
              <a:t>&lt;/bean&gt;</a:t>
            </a:r>
            <a:r>
              <a:rPr lang="en-US" sz="1600" dirty="0" smtClean="0">
                <a:effectLst/>
              </a:rPr>
              <a:t> </a:t>
            </a:r>
          </a:p>
          <a:p>
            <a:r>
              <a:rPr lang="en-US" sz="1600" dirty="0" smtClean="0">
                <a:solidFill>
                  <a:srgbClr val="000088"/>
                </a:solidFill>
                <a:effectLst/>
              </a:rPr>
              <a:t>&lt;/beans&gt;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7343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1790700"/>
            <a:ext cx="63627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511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08" y="76200"/>
            <a:ext cx="7394592" cy="6618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571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914" y="201386"/>
            <a:ext cx="6372225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771900"/>
            <a:ext cx="6000750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29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61</Words>
  <Application>Microsoft Office PowerPoint</Application>
  <PresentationFormat>On-screen Show (4:3)</PresentationFormat>
  <Paragraphs>54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Spring MVC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MVC</dc:title>
  <dc:creator>Windows User</dc:creator>
  <cp:lastModifiedBy>Windows User</cp:lastModifiedBy>
  <cp:revision>24</cp:revision>
  <dcterms:created xsi:type="dcterms:W3CDTF">2017-09-01T14:42:17Z</dcterms:created>
  <dcterms:modified xsi:type="dcterms:W3CDTF">2017-09-01T17:42:27Z</dcterms:modified>
</cp:coreProperties>
</file>