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7" r:id="rId1"/>
  </p:sldMasterIdLst>
  <p:notesMasterIdLst>
    <p:notesMasterId r:id="rId6"/>
  </p:notesMasterIdLst>
  <p:sldIdLst>
    <p:sldId id="397" r:id="rId2"/>
    <p:sldId id="399" r:id="rId3"/>
    <p:sldId id="392" r:id="rId4"/>
    <p:sldId id="400" r:id="rId5"/>
  </p:sldIdLst>
  <p:sldSz cx="8961438" cy="6721475"/>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DE6B8"/>
    <a:srgbClr val="002C46"/>
    <a:srgbClr val="FDDA95"/>
    <a:srgbClr val="FFFFFF"/>
    <a:srgbClr val="FBC14E"/>
    <a:srgbClr val="EBEEF2"/>
    <a:srgbClr val="AABFD6"/>
    <a:srgbClr val="8497B0"/>
    <a:srgbClr val="657E9D"/>
    <a:srgbClr val="2F559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00" autoAdjust="0"/>
    <p:restoredTop sz="92808" autoAdjust="0"/>
  </p:normalViewPr>
  <p:slideViewPr>
    <p:cSldViewPr snapToGrid="0">
      <p:cViewPr varScale="1">
        <p:scale>
          <a:sx n="60" d="100"/>
          <a:sy n="60" d="100"/>
        </p:scale>
        <p:origin x="1400"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https://mahfuzavohidova-my.sharepoint.com/personal/mahfuzavohidova_mahfuzavohidova_onmicrosoft_com/Documents/Southern%20Water%20Corp%20Economics%20Case%20Study%20MCU%20Student%20Facing%20220822%20(1).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https://mahfuzavohidova-my.sharepoint.com/personal/mahfuzavohidova_mahfuzavohidova_onmicrosoft_com/Documents/Southern%20Water%20Corp%20Economics%20Case%20Study%20MCU%20Student%20Facing%20220822%20(1).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https://mahfuzavohidova-my.sharepoint.com/personal/mahfuzavohidova_mahfuzavohidova_onmicrosoft_com/Documents/Southern%20Water%20Corp%20Economics%20Case%20Study%20MCU%20Student%20Facing%20220822%20(1).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https://mahfuzavohidova-my.sharepoint.com/personal/mahfuzavohidova_mahfuzavohidova_onmicrosoft_com/Documents/Southern%20Water%20Corp%20Economics%20Case%20Study%20MCU%20Student%20Facing%20220822%20(1).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https://mahfuzavohidova-my.sharepoint.com/personal/mahfuzavohidova_mahfuzavohidova_onmicrosoft_com/Documents/Southern%20Water%20Corp%20Economics%20Case%20Study%20MCU%20Student%20Facing%20220822%20(1).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https://mahfuzavohidova-my.sharepoint.com/personal/mahfuzavohidova_mahfuzavohidova_onmicrosoft_com/Documents/Southern%20Water%20Corp%20Economics%20Case%20Study%20MCU%20Student%20Facing%20220822%20(1).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https://mahfuzavohidova-my.sharepoint.com/personal/mahfuzavohidova_mahfuzavohidova_onmicrosoft_com/Documents/Southern%20Water%20Corp%20Economics%20Case%20Study%20MCU%20Student%20Facing%20220822%20(1).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https://mahfuzavohidova-my.sharepoint.com/personal/mahfuzavohidova_mahfuzavohidova_onmicrosoft_com/Documents/Southern%20Water%20Corp%20Economics%20Case%20Study%20MCU%20Student%20Facing%20220822%20(1).xlsx" TargetMode="External"/><Relationship Id="rId2" Type="http://schemas.microsoft.com/office/2011/relationships/chartColorStyle" Target="colors8.xml"/><Relationship Id="rId1" Type="http://schemas.microsoft.com/office/2011/relationships/chartStyle" Target="style8.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Average Water Balancing Market Price vs. Market Demand</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stacked"/>
        <c:varyColors val="0"/>
        <c:ser>
          <c:idx val="0"/>
          <c:order val="0"/>
          <c:tx>
            <c:strRef>
              <c:f>'[Southern Water Corp Economics Case Study MCU Student Facing 220822 (1).xlsx]What-If Analysis'!$B$15:$C$15</c:f>
              <c:strCache>
                <c:ptCount val="2"/>
                <c:pt idx="0">
                  <c:v>Average Water Balancing Market Price</c:v>
                </c:pt>
              </c:strCache>
            </c:strRef>
          </c:tx>
          <c:spPr>
            <a:solidFill>
              <a:schemeClr val="accent1"/>
            </a:solidFill>
            <a:ln>
              <a:noFill/>
            </a:ln>
            <a:effectLst/>
          </c:spPr>
          <c:invertIfNegative val="0"/>
          <c:cat>
            <c:numRef>
              <c:f>'[Southern Water Corp Economics Case Study MCU Student Facing 220822 (1).xlsx]What-If Analysis'!$E$13:$P$13</c:f>
              <c:numCache>
                <c:formatCode>mmm\-yy</c:formatCode>
                <c:ptCount val="12"/>
                <c:pt idx="0">
                  <c:v>41821</c:v>
                </c:pt>
                <c:pt idx="1">
                  <c:v>41852</c:v>
                </c:pt>
                <c:pt idx="2">
                  <c:v>41883</c:v>
                </c:pt>
                <c:pt idx="3">
                  <c:v>41913</c:v>
                </c:pt>
                <c:pt idx="4">
                  <c:v>41944</c:v>
                </c:pt>
                <c:pt idx="5">
                  <c:v>41974</c:v>
                </c:pt>
                <c:pt idx="6">
                  <c:v>42005</c:v>
                </c:pt>
                <c:pt idx="7">
                  <c:v>42036</c:v>
                </c:pt>
                <c:pt idx="8">
                  <c:v>42064</c:v>
                </c:pt>
                <c:pt idx="9">
                  <c:v>42095</c:v>
                </c:pt>
                <c:pt idx="10">
                  <c:v>42125</c:v>
                </c:pt>
                <c:pt idx="11">
                  <c:v>42156</c:v>
                </c:pt>
              </c:numCache>
            </c:numRef>
          </c:cat>
          <c:val>
            <c:numRef>
              <c:f>'[Southern Water Corp Economics Case Study MCU Student Facing 220822 (1).xlsx]What-If Analysis'!$E$15:$P$15</c:f>
              <c:numCache>
                <c:formatCode>0.00</c:formatCode>
                <c:ptCount val="12"/>
                <c:pt idx="0">
                  <c:v>76.602720430107496</c:v>
                </c:pt>
                <c:pt idx="1">
                  <c:v>74.932540098566292</c:v>
                </c:pt>
                <c:pt idx="2">
                  <c:v>74.066319823232305</c:v>
                </c:pt>
                <c:pt idx="3">
                  <c:v>75.093148943932377</c:v>
                </c:pt>
                <c:pt idx="4">
                  <c:v>73.700956254509322</c:v>
                </c:pt>
                <c:pt idx="5">
                  <c:v>74.376656830400748</c:v>
                </c:pt>
                <c:pt idx="6">
                  <c:v>86.391757235371969</c:v>
                </c:pt>
                <c:pt idx="7">
                  <c:v>86.829490475868141</c:v>
                </c:pt>
                <c:pt idx="8">
                  <c:v>81.49989122823844</c:v>
                </c:pt>
                <c:pt idx="9">
                  <c:v>72.569232168710826</c:v>
                </c:pt>
                <c:pt idx="10">
                  <c:v>71.259354341223244</c:v>
                </c:pt>
                <c:pt idx="11">
                  <c:v>72.156510799663252</c:v>
                </c:pt>
              </c:numCache>
            </c:numRef>
          </c:val>
          <c:extLst>
            <c:ext xmlns:c16="http://schemas.microsoft.com/office/drawing/2014/chart" uri="{C3380CC4-5D6E-409C-BE32-E72D297353CC}">
              <c16:uniqueId val="{00000000-1CFC-4EA7-8F7F-9DDAF3F41625}"/>
            </c:ext>
          </c:extLst>
        </c:ser>
        <c:dLbls>
          <c:showLegendKey val="0"/>
          <c:showVal val="0"/>
          <c:showCatName val="0"/>
          <c:showSerName val="0"/>
          <c:showPercent val="0"/>
          <c:showBubbleSize val="0"/>
        </c:dLbls>
        <c:gapWidth val="150"/>
        <c:overlap val="100"/>
        <c:axId val="1466457151"/>
        <c:axId val="1466463391"/>
      </c:barChart>
      <c:barChart>
        <c:barDir val="col"/>
        <c:grouping val="stacked"/>
        <c:varyColors val="0"/>
        <c:ser>
          <c:idx val="1"/>
          <c:order val="1"/>
          <c:tx>
            <c:strRef>
              <c:f>'[Southern Water Corp Economics Case Study MCU Student Facing 220822 (1).xlsx]What-If Analysis'!$B$16:$C$16</c:f>
              <c:strCache>
                <c:ptCount val="2"/>
                <c:pt idx="0">
                  <c:v>Market Water Demand (Mega-Litres)</c:v>
                </c:pt>
              </c:strCache>
            </c:strRef>
          </c:tx>
          <c:spPr>
            <a:solidFill>
              <a:schemeClr val="accent2"/>
            </a:solidFill>
            <a:ln>
              <a:noFill/>
            </a:ln>
            <a:effectLst/>
          </c:spPr>
          <c:invertIfNegative val="0"/>
          <c:cat>
            <c:numRef>
              <c:f>'[Southern Water Corp Economics Case Study MCU Student Facing 220822 (1).xlsx]What-If Analysis'!$E$13:$P$13</c:f>
              <c:numCache>
                <c:formatCode>mmm\-yy</c:formatCode>
                <c:ptCount val="12"/>
                <c:pt idx="0">
                  <c:v>41821</c:v>
                </c:pt>
                <c:pt idx="1">
                  <c:v>41852</c:v>
                </c:pt>
                <c:pt idx="2">
                  <c:v>41883</c:v>
                </c:pt>
                <c:pt idx="3">
                  <c:v>41913</c:v>
                </c:pt>
                <c:pt idx="4">
                  <c:v>41944</c:v>
                </c:pt>
                <c:pt idx="5">
                  <c:v>41974</c:v>
                </c:pt>
                <c:pt idx="6">
                  <c:v>42005</c:v>
                </c:pt>
                <c:pt idx="7">
                  <c:v>42036</c:v>
                </c:pt>
                <c:pt idx="8">
                  <c:v>42064</c:v>
                </c:pt>
                <c:pt idx="9">
                  <c:v>42095</c:v>
                </c:pt>
                <c:pt idx="10">
                  <c:v>42125</c:v>
                </c:pt>
                <c:pt idx="11">
                  <c:v>42156</c:v>
                </c:pt>
              </c:numCache>
            </c:numRef>
          </c:cat>
          <c:val>
            <c:numRef>
              <c:f>'[Southern Water Corp Economics Case Study MCU Student Facing 220822 (1).xlsx]What-If Analysis'!$E$16:$P$16</c:f>
              <c:numCache>
                <c:formatCode>#,##0.00</c:formatCode>
                <c:ptCount val="12"/>
                <c:pt idx="0">
                  <c:v>2283.0502472527673</c:v>
                </c:pt>
                <c:pt idx="1">
                  <c:v>2201.0592458815067</c:v>
                </c:pt>
                <c:pt idx="2">
                  <c:v>2153.3431850899528</c:v>
                </c:pt>
                <c:pt idx="3">
                  <c:v>2098.9913812617792</c:v>
                </c:pt>
                <c:pt idx="4">
                  <c:v>2200.9293289926659</c:v>
                </c:pt>
                <c:pt idx="5">
                  <c:v>2312.1995397611418</c:v>
                </c:pt>
                <c:pt idx="6">
                  <c:v>2298.1901589653967</c:v>
                </c:pt>
                <c:pt idx="7">
                  <c:v>2406.0918962111036</c:v>
                </c:pt>
                <c:pt idx="8">
                  <c:v>2127.8145432709766</c:v>
                </c:pt>
                <c:pt idx="9">
                  <c:v>2185.7997542263706</c:v>
                </c:pt>
                <c:pt idx="10">
                  <c:v>2145.7837188661065</c:v>
                </c:pt>
                <c:pt idx="11">
                  <c:v>2229.7496611442612</c:v>
                </c:pt>
              </c:numCache>
            </c:numRef>
          </c:val>
          <c:extLst>
            <c:ext xmlns:c16="http://schemas.microsoft.com/office/drawing/2014/chart" uri="{C3380CC4-5D6E-409C-BE32-E72D297353CC}">
              <c16:uniqueId val="{00000001-1CFC-4EA7-8F7F-9DDAF3F41625}"/>
            </c:ext>
          </c:extLst>
        </c:ser>
        <c:dLbls>
          <c:showLegendKey val="0"/>
          <c:showVal val="0"/>
          <c:showCatName val="0"/>
          <c:showSerName val="0"/>
          <c:showPercent val="0"/>
          <c:showBubbleSize val="0"/>
        </c:dLbls>
        <c:gapWidth val="150"/>
        <c:overlap val="100"/>
        <c:axId val="1466455231"/>
        <c:axId val="1466449471"/>
      </c:barChart>
      <c:dateAx>
        <c:axId val="1466457151"/>
        <c:scaling>
          <c:orientation val="minMax"/>
        </c:scaling>
        <c:delete val="0"/>
        <c:axPos val="b"/>
        <c:numFmt formatCode="mmm\-yy"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66463391"/>
        <c:crosses val="autoZero"/>
        <c:auto val="1"/>
        <c:lblOffset val="100"/>
        <c:baseTimeUnit val="months"/>
      </c:dateAx>
      <c:valAx>
        <c:axId val="1466463391"/>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66457151"/>
        <c:crosses val="autoZero"/>
        <c:crossBetween val="between"/>
      </c:valAx>
      <c:valAx>
        <c:axId val="1466449471"/>
        <c:scaling>
          <c:orientation val="minMax"/>
        </c:scaling>
        <c:delete val="0"/>
        <c:axPos val="r"/>
        <c:numFmt formatCode="#,##0.00"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66455231"/>
        <c:crosses val="max"/>
        <c:crossBetween val="between"/>
      </c:valAx>
      <c:dateAx>
        <c:axId val="1466455231"/>
        <c:scaling>
          <c:orientation val="minMax"/>
        </c:scaling>
        <c:delete val="1"/>
        <c:axPos val="b"/>
        <c:numFmt formatCode="mmm\-yy" sourceLinked="1"/>
        <c:majorTickMark val="out"/>
        <c:minorTickMark val="none"/>
        <c:tickLblPos val="nextTo"/>
        <c:crossAx val="1466449471"/>
        <c:crosses val="autoZero"/>
        <c:auto val="1"/>
        <c:lblOffset val="100"/>
        <c:baseTimeUnit val="months"/>
      </c:date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1"/>
              <a:t>Cost to Produce vs.</a:t>
            </a:r>
            <a:r>
              <a:rPr lang="en-US" b="1" baseline="0"/>
              <a:t> WBMP Market Price</a:t>
            </a:r>
            <a:endParaRPr lang="en-US" b="1"/>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v>Overall Desalination Cost to Produce ($/ML)</c:v>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'[Southern Water Corp Economics Case Study MCU Student Facing 220822 (1).xlsx]Economic Cost Analysis'!$A$232:$A$234</c:f>
              <c:strCache>
                <c:ptCount val="3"/>
                <c:pt idx="0">
                  <c:v>Kootha</c:v>
                </c:pt>
                <c:pt idx="1">
                  <c:v>Surjek</c:v>
                </c:pt>
                <c:pt idx="2">
                  <c:v>Jutik</c:v>
                </c:pt>
              </c:strCache>
            </c:strRef>
          </c:cat>
          <c:val>
            <c:numRef>
              <c:f>'[Southern Water Corp Economics Case Study MCU Student Facing 220822 (1).xlsx]Economic Cost Analysis'!$B$232:$B$234</c:f>
              <c:numCache>
                <c:formatCode>"$"#,##0.00;[Red]\-"$"#,##0.00</c:formatCode>
                <c:ptCount val="3"/>
                <c:pt idx="0" formatCode="&quot;$&quot;#,##0.00;[Red]\-&quot;$&quot;#,##0.00\ &quot;$/ML&quot;">
                  <c:v>25.001374005209883</c:v>
                </c:pt>
                <c:pt idx="1">
                  <c:v>54.231506516209798</c:v>
                </c:pt>
                <c:pt idx="2">
                  <c:v>35.80418919825496</c:v>
                </c:pt>
              </c:numCache>
            </c:numRef>
          </c:val>
          <c:extLst>
            <c:ext xmlns:c16="http://schemas.microsoft.com/office/drawing/2014/chart" uri="{C3380CC4-5D6E-409C-BE32-E72D297353CC}">
              <c16:uniqueId val="{00000000-C191-42B9-8A16-14584EDFC20B}"/>
            </c:ext>
          </c:extLst>
        </c:ser>
        <c:ser>
          <c:idx val="1"/>
          <c:order val="1"/>
          <c:tx>
            <c:v>Overall Average WBMP Market Price</c:v>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'[Southern Water Corp Economics Case Study MCU Student Facing 220822 (1).xlsx]Economic Cost Analysis'!$A$232:$A$234</c:f>
              <c:strCache>
                <c:ptCount val="3"/>
                <c:pt idx="0">
                  <c:v>Kootha</c:v>
                </c:pt>
                <c:pt idx="1">
                  <c:v>Surjek</c:v>
                </c:pt>
                <c:pt idx="2">
                  <c:v>Jutik</c:v>
                </c:pt>
              </c:strCache>
            </c:strRef>
          </c:cat>
          <c:val>
            <c:numRef>
              <c:f>'[Southern Water Corp Economics Case Study MCU Student Facing 220822 (1).xlsx]Economic Cost Analysis'!$C$232:$C$234</c:f>
              <c:numCache>
                <c:formatCode>"$"#,##0.00;[Red]\-"$"#,##0.00</c:formatCode>
                <c:ptCount val="3"/>
                <c:pt idx="0">
                  <c:v>76.8</c:v>
                </c:pt>
                <c:pt idx="1">
                  <c:v>76.8</c:v>
                </c:pt>
                <c:pt idx="2">
                  <c:v>76.8</c:v>
                </c:pt>
              </c:numCache>
            </c:numRef>
          </c:val>
          <c:extLst>
            <c:ext xmlns:c16="http://schemas.microsoft.com/office/drawing/2014/chart" uri="{C3380CC4-5D6E-409C-BE32-E72D297353CC}">
              <c16:uniqueId val="{00000001-C191-42B9-8A16-14584EDFC20B}"/>
            </c:ext>
          </c:extLst>
        </c:ser>
        <c:dLbls>
          <c:showLegendKey val="0"/>
          <c:showVal val="0"/>
          <c:showCatName val="0"/>
          <c:showSerName val="0"/>
          <c:showPercent val="0"/>
          <c:showBubbleSize val="0"/>
        </c:dLbls>
        <c:gapWidth val="219"/>
        <c:overlap val="-27"/>
        <c:axId val="1294053936"/>
        <c:axId val="1294052496"/>
      </c:barChart>
      <c:catAx>
        <c:axId val="12940539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94052496"/>
        <c:crosses val="autoZero"/>
        <c:auto val="1"/>
        <c:lblAlgn val="ctr"/>
        <c:lblOffset val="100"/>
        <c:noMultiLvlLbl val="0"/>
      </c:catAx>
      <c:valAx>
        <c:axId val="1294052496"/>
        <c:scaling>
          <c:orientation val="minMax"/>
        </c:scaling>
        <c:delete val="0"/>
        <c:axPos val="l"/>
        <c:majorGridlines>
          <c:spPr>
            <a:ln w="9525" cap="flat" cmpd="sng" algn="ctr">
              <a:solidFill>
                <a:schemeClr val="tx1">
                  <a:lumMod val="15000"/>
                  <a:lumOff val="85000"/>
                </a:schemeClr>
              </a:solidFill>
              <a:round/>
            </a:ln>
            <a:effectLst/>
          </c:spPr>
        </c:majorGridlines>
        <c:numFmt formatCode="&quot;$&quot;#,##0.00;[Red]\-&quot;$&quot;#,##0.00\ &quot;$/ML&quot;"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9405393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1"/>
              <a:t>Kootha Cost to Produce vs Volume of Water</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spPr>
            <a:ln w="19050" cap="rnd">
              <a:noFill/>
              <a:round/>
            </a:ln>
            <a:effectLst/>
          </c:spPr>
          <c:marker>
            <c:symbol val="circle"/>
            <c:size val="5"/>
            <c:spPr>
              <a:solidFill>
                <a:schemeClr val="accent1"/>
              </a:solidFill>
              <a:ln w="9525">
                <a:solidFill>
                  <a:schemeClr val="accent1"/>
                </a:solidFill>
              </a:ln>
              <a:effectLst/>
            </c:spPr>
          </c:marker>
          <c:xVal>
            <c:numRef>
              <c:f>'[Southern Water Corp Economics Case Study MCU Student Facing 220822 (1).xlsx]Economic Cost Analysis'!$G$21,'[Southern Water Corp Economics Case Study MCU Student Facing 220822 (1).xlsx]Economic Cost Analysis'!$G$21:$R$21</c:f>
              <c:numCache>
                <c:formatCode>#,##0.00_);[Red]\(#,##0.00\)</c:formatCode>
                <c:ptCount val="13"/>
                <c:pt idx="0">
                  <c:v>181.933291</c:v>
                </c:pt>
                <c:pt idx="1">
                  <c:v>181.933291</c:v>
                </c:pt>
                <c:pt idx="2">
                  <c:v>187.44394299999999</c:v>
                </c:pt>
                <c:pt idx="3">
                  <c:v>184.77365699999999</c:v>
                </c:pt>
                <c:pt idx="4">
                  <c:v>191.54109299999999</c:v>
                </c:pt>
                <c:pt idx="5">
                  <c:v>98.096062000000003</c:v>
                </c:pt>
                <c:pt idx="6">
                  <c:v>185.30685299999999</c:v>
                </c:pt>
                <c:pt idx="7">
                  <c:v>186.90143900000001</c:v>
                </c:pt>
                <c:pt idx="8">
                  <c:v>158.58676500000001</c:v>
                </c:pt>
                <c:pt idx="9">
                  <c:v>191.40367599999999</c:v>
                </c:pt>
                <c:pt idx="10">
                  <c:v>171.057864</c:v>
                </c:pt>
                <c:pt idx="11">
                  <c:v>169.28699900000001</c:v>
                </c:pt>
                <c:pt idx="12">
                  <c:v>142.50871699999999</c:v>
                </c:pt>
              </c:numCache>
            </c:numRef>
          </c:xVal>
          <c:yVal>
            <c:numRef>
              <c:f>'[Southern Water Corp Economics Case Study MCU Student Facing 220822 (1).xlsx]Economic Cost Analysis'!$G$22,'[Southern Water Corp Economics Case Study MCU Student Facing 220822 (1).xlsx]Economic Cost Analysis'!$G$22:$R$22</c:f>
              <c:numCache>
                <c:formatCode>"$"#,##0.00;[Red]\-"$"#,##0.00\ "$/ML"</c:formatCode>
                <c:ptCount val="13"/>
                <c:pt idx="0">
                  <c:v>19.008554460403097</c:v>
                </c:pt>
                <c:pt idx="1">
                  <c:v>19.008554460403097</c:v>
                </c:pt>
                <c:pt idx="2">
                  <c:v>25.492172623052561</c:v>
                </c:pt>
                <c:pt idx="3">
                  <c:v>20.246430814356369</c:v>
                </c:pt>
                <c:pt idx="4">
                  <c:v>18.538208897820557</c:v>
                </c:pt>
                <c:pt idx="5">
                  <c:v>37.173188734592117</c:v>
                </c:pt>
                <c:pt idx="6">
                  <c:v>18.926571259334377</c:v>
                </c:pt>
                <c:pt idx="7">
                  <c:v>28.088710165040506</c:v>
                </c:pt>
                <c:pt idx="8">
                  <c:v>27.869870996564565</c:v>
                </c:pt>
                <c:pt idx="9">
                  <c:v>23.038875551690033</c:v>
                </c:pt>
                <c:pt idx="10">
                  <c:v>25.83514265328515</c:v>
                </c:pt>
                <c:pt idx="11">
                  <c:v>27.720966236714666</c:v>
                </c:pt>
                <c:pt idx="12">
                  <c:v>37.542526065045898</c:v>
                </c:pt>
              </c:numCache>
            </c:numRef>
          </c:yVal>
          <c:smooth val="0"/>
          <c:extLst>
            <c:ext xmlns:c16="http://schemas.microsoft.com/office/drawing/2014/chart" uri="{C3380CC4-5D6E-409C-BE32-E72D297353CC}">
              <c16:uniqueId val="{00000000-1607-424E-A5F4-CF634AD42033}"/>
            </c:ext>
          </c:extLst>
        </c:ser>
        <c:dLbls>
          <c:showLegendKey val="0"/>
          <c:showVal val="0"/>
          <c:showCatName val="0"/>
          <c:showSerName val="0"/>
          <c:showPercent val="0"/>
          <c:showBubbleSize val="0"/>
        </c:dLbls>
        <c:axId val="1252383519"/>
        <c:axId val="1252383999"/>
      </c:scatterChart>
      <c:valAx>
        <c:axId val="1252383519"/>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800"/>
                  <a:t>Volume</a:t>
                </a:r>
                <a:r>
                  <a:rPr lang="en-US" sz="800" baseline="0"/>
                  <a:t> of Water (GL</a:t>
                </a:r>
                <a:r>
                  <a:rPr lang="en-US" baseline="0"/>
                  <a:t>)</a:t>
                </a:r>
              </a:p>
            </c:rich>
          </c:tx>
          <c:layout>
            <c:manualLayout>
              <c:xMode val="edge"/>
              <c:yMode val="edge"/>
              <c:x val="0.39154535602513302"/>
              <c:y val="0.87932397262248752"/>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0_);[Red]\(#,##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52383999"/>
        <c:crosses val="autoZero"/>
        <c:crossBetween val="midCat"/>
      </c:valAx>
      <c:valAx>
        <c:axId val="1252383999"/>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800"/>
                  <a:t>Desalination</a:t>
                </a:r>
                <a:r>
                  <a:rPr lang="en-US" sz="800" baseline="0"/>
                  <a:t> Cost to Produce ($/ML)</a:t>
                </a:r>
                <a:endParaRPr lang="en-US" sz="800"/>
              </a:p>
            </c:rich>
          </c:tx>
          <c:layout>
            <c:manualLayout>
              <c:xMode val="edge"/>
              <c:yMode val="edge"/>
              <c:x val="1.9600419492729299E-2"/>
              <c:y val="0.16185873598458683"/>
            </c:manualLayout>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quot;$&quot;#,##0.00;[Red]\-&quot;$&quot;#,##0.00\ &quot;$/ML&quot;"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52383519"/>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1"/>
              <a:t>Surjek</a:t>
            </a:r>
            <a:r>
              <a:rPr lang="en-US" b="1" baseline="0"/>
              <a:t> Cost to Produce vs Volume of Water</a:t>
            </a:r>
            <a:endParaRPr lang="en-US" b="1"/>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spPr>
            <a:ln w="19050" cap="rnd">
              <a:noFill/>
              <a:round/>
            </a:ln>
            <a:effectLst/>
          </c:spPr>
          <c:marker>
            <c:symbol val="circle"/>
            <c:size val="5"/>
            <c:spPr>
              <a:solidFill>
                <a:schemeClr val="accent1"/>
              </a:solidFill>
              <a:ln w="9525">
                <a:solidFill>
                  <a:schemeClr val="accent1"/>
                </a:solidFill>
              </a:ln>
              <a:effectLst/>
            </c:spPr>
          </c:marker>
          <c:xVal>
            <c:numRef>
              <c:f>'[Southern Water Corp Economics Case Study MCU Student Facing 220822 (1).xlsx]Economic Cost Analysis'!$G$32:$R$32</c:f>
              <c:numCache>
                <c:formatCode>#,##0.00_);[Red]\(#,##0.00\)</c:formatCode>
                <c:ptCount val="12"/>
                <c:pt idx="0">
                  <c:v>214.968999</c:v>
                </c:pt>
                <c:pt idx="1">
                  <c:v>228.199051</c:v>
                </c:pt>
                <c:pt idx="2">
                  <c:v>216.53646700000002</c:v>
                </c:pt>
                <c:pt idx="3">
                  <c:v>236.760276</c:v>
                </c:pt>
                <c:pt idx="4">
                  <c:v>232.052864</c:v>
                </c:pt>
                <c:pt idx="5">
                  <c:v>240.21016</c:v>
                </c:pt>
                <c:pt idx="6">
                  <c:v>288.160549</c:v>
                </c:pt>
                <c:pt idx="7">
                  <c:v>306.884524</c:v>
                </c:pt>
                <c:pt idx="8">
                  <c:v>367.65100600000005</c:v>
                </c:pt>
                <c:pt idx="9">
                  <c:v>351.99016599999999</c:v>
                </c:pt>
                <c:pt idx="10">
                  <c:v>362.822</c:v>
                </c:pt>
                <c:pt idx="11">
                  <c:v>260.31229999999999</c:v>
                </c:pt>
              </c:numCache>
            </c:numRef>
          </c:xVal>
          <c:yVal>
            <c:numRef>
              <c:f>'[Southern Water Corp Economics Case Study MCU Student Facing 220822 (1).xlsx]Economic Cost Analysis'!$G$33:$R$33</c:f>
              <c:numCache>
                <c:formatCode>"$"#,##0.00;[Red]\-"$"#,##0.00\ "$/ML"</c:formatCode>
                <c:ptCount val="12"/>
                <c:pt idx="0">
                  <c:v>52.749704483604205</c:v>
                </c:pt>
                <c:pt idx="1">
                  <c:v>59.863878813385597</c:v>
                </c:pt>
                <c:pt idx="2">
                  <c:v>63.762690282929732</c:v>
                </c:pt>
                <c:pt idx="3">
                  <c:v>78.188472724753353</c:v>
                </c:pt>
                <c:pt idx="4">
                  <c:v>86.296565119062237</c:v>
                </c:pt>
                <c:pt idx="5">
                  <c:v>53.948353573134469</c:v>
                </c:pt>
                <c:pt idx="6">
                  <c:v>48.540531907011328</c:v>
                </c:pt>
                <c:pt idx="7">
                  <c:v>53.6634853464152</c:v>
                </c:pt>
                <c:pt idx="8">
                  <c:v>40.836500744441324</c:v>
                </c:pt>
                <c:pt idx="9">
                  <c:v>45.840777989347593</c:v>
                </c:pt>
                <c:pt idx="10">
                  <c:v>52.15056777763202</c:v>
                </c:pt>
                <c:pt idx="11">
                  <c:v>32.611103369040954</c:v>
                </c:pt>
              </c:numCache>
            </c:numRef>
          </c:yVal>
          <c:smooth val="0"/>
          <c:extLst>
            <c:ext xmlns:c16="http://schemas.microsoft.com/office/drawing/2014/chart" uri="{C3380CC4-5D6E-409C-BE32-E72D297353CC}">
              <c16:uniqueId val="{00000000-9D3B-405F-9F78-87879CAF7FC4}"/>
            </c:ext>
          </c:extLst>
        </c:ser>
        <c:dLbls>
          <c:showLegendKey val="0"/>
          <c:showVal val="0"/>
          <c:showCatName val="0"/>
          <c:showSerName val="0"/>
          <c:showPercent val="0"/>
          <c:showBubbleSize val="0"/>
        </c:dLbls>
        <c:axId val="1238530543"/>
        <c:axId val="1238531503"/>
      </c:scatterChart>
      <c:valAx>
        <c:axId val="1238530543"/>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Volume</a:t>
                </a:r>
                <a:r>
                  <a:rPr lang="en-US" baseline="0"/>
                  <a:t> of Water (GL)</a:t>
                </a:r>
                <a:endParaRPr 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0_);[Red]\(#,##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38531503"/>
        <c:crosses val="autoZero"/>
        <c:crossBetween val="midCat"/>
      </c:valAx>
      <c:valAx>
        <c:axId val="1238531503"/>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800"/>
                  <a:t>Desalination Cost to Produce</a:t>
                </a:r>
                <a:r>
                  <a:rPr lang="en-US" sz="800" baseline="0"/>
                  <a:t> ($/ML)</a:t>
                </a:r>
                <a:endParaRPr lang="en-US" sz="800"/>
              </a:p>
            </c:rich>
          </c:tx>
          <c:layout>
            <c:manualLayout>
              <c:xMode val="edge"/>
              <c:yMode val="edge"/>
              <c:x val="3.1265008658863169E-2"/>
              <c:y val="0.21832567804024491"/>
            </c:manualLayout>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quot;$&quot;#,##0.00;[Red]\-&quot;$&quot;#,##0.00\ &quot;$/ML&quot;"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38530543"/>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1"/>
              <a:t>Jutik</a:t>
            </a:r>
            <a:r>
              <a:rPr lang="en-US" b="1" baseline="0"/>
              <a:t> Cost to Produce vs Volume Water </a:t>
            </a:r>
            <a:endParaRPr lang="en-US" b="1"/>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spPr>
            <a:ln w="19050" cap="rnd">
              <a:noFill/>
              <a:round/>
            </a:ln>
            <a:effectLst/>
          </c:spPr>
          <c:marker>
            <c:symbol val="circle"/>
            <c:size val="5"/>
            <c:spPr>
              <a:solidFill>
                <a:schemeClr val="accent1"/>
              </a:solidFill>
              <a:ln w="9525">
                <a:solidFill>
                  <a:schemeClr val="accent1"/>
                </a:solidFill>
              </a:ln>
              <a:effectLst/>
            </c:spPr>
          </c:marker>
          <c:xVal>
            <c:numRef>
              <c:f>'[Southern Water Corp Economics Case Study MCU Student Facing 220822 (1).xlsx]Economic Cost Analysis'!$G$43:$R$43</c:f>
              <c:numCache>
                <c:formatCode>#,##0.00_);[Red]\(#,##0.00\)</c:formatCode>
                <c:ptCount val="12"/>
                <c:pt idx="0">
                  <c:v>250.24199099999998</c:v>
                </c:pt>
                <c:pt idx="1">
                  <c:v>206.740703</c:v>
                </c:pt>
                <c:pt idx="2">
                  <c:v>201.23546099999996</c:v>
                </c:pt>
                <c:pt idx="3">
                  <c:v>174.36956599999999</c:v>
                </c:pt>
                <c:pt idx="4">
                  <c:v>204.09105</c:v>
                </c:pt>
                <c:pt idx="5">
                  <c:v>146.35666599999999</c:v>
                </c:pt>
                <c:pt idx="6">
                  <c:v>204.20249700000002</c:v>
                </c:pt>
                <c:pt idx="7">
                  <c:v>217.43019900000002</c:v>
                </c:pt>
                <c:pt idx="8">
                  <c:v>230.98220000000001</c:v>
                </c:pt>
                <c:pt idx="9">
                  <c:v>236.441136</c:v>
                </c:pt>
                <c:pt idx="10">
                  <c:v>241.40736899999999</c:v>
                </c:pt>
                <c:pt idx="11">
                  <c:v>220.380334</c:v>
                </c:pt>
              </c:numCache>
            </c:numRef>
          </c:xVal>
          <c:yVal>
            <c:numRef>
              <c:f>'[Southern Water Corp Economics Case Study MCU Student Facing 220822 (1).xlsx]Economic Cost Analysis'!$G$44:$R$44</c:f>
              <c:numCache>
                <c:formatCode>"$"#,##0.00_);[Red]\("$"#,##0.00\)</c:formatCode>
                <c:ptCount val="12"/>
                <c:pt idx="0">
                  <c:v>32.644395721309699</c:v>
                </c:pt>
                <c:pt idx="1">
                  <c:v>31.479124229144556</c:v>
                </c:pt>
                <c:pt idx="2">
                  <c:v>43.716430376785929</c:v>
                </c:pt>
                <c:pt idx="3">
                  <c:v>42.437461047529588</c:v>
                </c:pt>
                <c:pt idx="4">
                  <c:v>30.832306822249631</c:v>
                </c:pt>
                <c:pt idx="5">
                  <c:v>40.056607121314855</c:v>
                </c:pt>
                <c:pt idx="6">
                  <c:v>35.252643432800426</c:v>
                </c:pt>
                <c:pt idx="7">
                  <c:v>34.40970474928254</c:v>
                </c:pt>
                <c:pt idx="8">
                  <c:v>37.625793747462467</c:v>
                </c:pt>
                <c:pt idx="9">
                  <c:v>28.473377116074253</c:v>
                </c:pt>
                <c:pt idx="10">
                  <c:v>33.597819136852863</c:v>
                </c:pt>
                <c:pt idx="11">
                  <c:v>43.016148904686304</c:v>
                </c:pt>
              </c:numCache>
            </c:numRef>
          </c:yVal>
          <c:smooth val="0"/>
          <c:extLst>
            <c:ext xmlns:c16="http://schemas.microsoft.com/office/drawing/2014/chart" uri="{C3380CC4-5D6E-409C-BE32-E72D297353CC}">
              <c16:uniqueId val="{00000000-072E-4560-8D76-350D2BB79398}"/>
            </c:ext>
          </c:extLst>
        </c:ser>
        <c:dLbls>
          <c:showLegendKey val="0"/>
          <c:showVal val="0"/>
          <c:showCatName val="0"/>
          <c:showSerName val="0"/>
          <c:showPercent val="0"/>
          <c:showBubbleSize val="0"/>
        </c:dLbls>
        <c:axId val="830791776"/>
        <c:axId val="830793696"/>
      </c:scatterChart>
      <c:valAx>
        <c:axId val="830791776"/>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Volume</a:t>
                </a:r>
                <a:r>
                  <a:rPr lang="en-US" baseline="0"/>
                  <a:t> of Water (GL)</a:t>
                </a:r>
                <a:endParaRPr 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0_);[Red]\(#,##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30793696"/>
        <c:crosses val="autoZero"/>
        <c:crossBetween val="midCat"/>
      </c:valAx>
      <c:valAx>
        <c:axId val="83079369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800"/>
                  <a:t>Desalination Cost to Produce ($/ML)</a:t>
                </a:r>
              </a:p>
            </c:rich>
          </c:tx>
          <c:layout>
            <c:manualLayout>
              <c:xMode val="edge"/>
              <c:yMode val="edge"/>
              <c:x val="2.1695943734047023E-2"/>
              <c:y val="0.21593322448140717"/>
            </c:manualLayout>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quot;$&quot;#,##0.00_);[Red]\(&quot;$&quot;#,##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30791776"/>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Overall Scatter Plot Hard and</a:t>
            </a:r>
            <a:r>
              <a:rPr lang="en-US" baseline="0"/>
              <a:t> Soft Water (Macro)</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spPr>
            <a:ln w="19050" cap="rnd">
              <a:noFill/>
              <a:round/>
            </a:ln>
            <a:effectLst/>
          </c:spPr>
          <c:marker>
            <c:symbol val="circle"/>
            <c:size val="5"/>
            <c:spPr>
              <a:solidFill>
                <a:schemeClr val="accent1"/>
              </a:solidFill>
              <a:ln w="9525">
                <a:solidFill>
                  <a:schemeClr val="accent1"/>
                </a:solidFill>
              </a:ln>
              <a:effectLst/>
            </c:spPr>
          </c:marker>
          <c:xVal>
            <c:numRef>
              <c:f>'[Southern Water Corp Economics Case Study MCU Student Facing 220822 (1).xlsx]Economic Market Analysis'!$C$15:$N$15</c:f>
              <c:numCache>
                <c:formatCode>#,##0.00</c:formatCode>
                <c:ptCount val="12"/>
                <c:pt idx="0">
                  <c:v>86.391757235371969</c:v>
                </c:pt>
                <c:pt idx="1">
                  <c:v>86.829490475868141</c:v>
                </c:pt>
                <c:pt idx="2">
                  <c:v>81.49989122823844</c:v>
                </c:pt>
                <c:pt idx="3">
                  <c:v>72.569232168710826</c:v>
                </c:pt>
                <c:pt idx="4" formatCode="&quot;$&quot;#,##0.00">
                  <c:v>71.259354341223244</c:v>
                </c:pt>
                <c:pt idx="5" formatCode="&quot;$&quot;#,##0.00">
                  <c:v>72.156510799663252</c:v>
                </c:pt>
                <c:pt idx="6" formatCode="&quot;$&quot;#,##0.00">
                  <c:v>76.602720430107496</c:v>
                </c:pt>
                <c:pt idx="7" formatCode="&quot;$&quot;#,##0.00">
                  <c:v>74.932540098566292</c:v>
                </c:pt>
                <c:pt idx="8" formatCode="&quot;$&quot;#,##0.00">
                  <c:v>74.066319823232305</c:v>
                </c:pt>
                <c:pt idx="9" formatCode="&quot;$&quot;#,##0.00">
                  <c:v>75.093148943932377</c:v>
                </c:pt>
                <c:pt idx="10" formatCode="&quot;$&quot;#,##0.00">
                  <c:v>73.700956254509322</c:v>
                </c:pt>
                <c:pt idx="11" formatCode="&quot;$&quot;#,##0.00">
                  <c:v>74.376656830400748</c:v>
                </c:pt>
              </c:numCache>
            </c:numRef>
          </c:xVal>
          <c:yVal>
            <c:numRef>
              <c:f>'[Southern Water Corp Economics Case Study MCU Student Facing 220822 (1).xlsx]Economic Market Analysis'!$C$16:$N$16</c:f>
              <c:numCache>
                <c:formatCode>#,##0.00</c:formatCode>
                <c:ptCount val="12"/>
                <c:pt idx="0">
                  <c:v>2298.1901589653967</c:v>
                </c:pt>
                <c:pt idx="1">
                  <c:v>2406.0918962111036</c:v>
                </c:pt>
                <c:pt idx="2">
                  <c:v>2127.8145432709766</c:v>
                </c:pt>
                <c:pt idx="3">
                  <c:v>2185.7997542263706</c:v>
                </c:pt>
                <c:pt idx="4">
                  <c:v>2145.7837188661065</c:v>
                </c:pt>
                <c:pt idx="5">
                  <c:v>2229.7496611442612</c:v>
                </c:pt>
                <c:pt idx="6">
                  <c:v>2283.0502472527673</c:v>
                </c:pt>
                <c:pt idx="7">
                  <c:v>2201.0592458815067</c:v>
                </c:pt>
                <c:pt idx="8">
                  <c:v>2153.3431850899528</c:v>
                </c:pt>
                <c:pt idx="9">
                  <c:v>2098.9913812617792</c:v>
                </c:pt>
                <c:pt idx="10">
                  <c:v>2200.9293289926659</c:v>
                </c:pt>
                <c:pt idx="11">
                  <c:v>2312.1995397611418</c:v>
                </c:pt>
              </c:numCache>
            </c:numRef>
          </c:yVal>
          <c:smooth val="0"/>
          <c:extLst>
            <c:ext xmlns:c15="http://schemas.microsoft.com/office/drawing/2012/chart" uri="{02D57815-91ED-43cb-92C2-25804820EDAC}">
              <c15:filteredSeriesTitle>
                <c15:tx>
                  <c:strRef>
                    <c:extLst>
                      <c:ext uri="{02D57815-91ED-43cb-92C2-25804820EDAC}">
                        <c15:formulaRef>
                          <c15:sqref> </c15:sqref>
                        </c15:formulaRef>
                      </c:ext>
                    </c:extLst>
                  </c:strRef>
                </c15:tx>
              </c15:filteredSeriesTitle>
            </c:ext>
            <c:ext xmlns:c16="http://schemas.microsoft.com/office/drawing/2014/chart" uri="{C3380CC4-5D6E-409C-BE32-E72D297353CC}">
              <c16:uniqueId val="{00000000-29BA-4DE2-ADDB-5F8139EBB555}"/>
            </c:ext>
          </c:extLst>
        </c:ser>
        <c:dLbls>
          <c:showLegendKey val="0"/>
          <c:showVal val="0"/>
          <c:showCatName val="0"/>
          <c:showSerName val="0"/>
          <c:showPercent val="0"/>
          <c:showBubbleSize val="0"/>
        </c:dLbls>
        <c:axId val="576039296"/>
        <c:axId val="576046016"/>
      </c:scatterChart>
      <c:valAx>
        <c:axId val="576039296"/>
        <c:scaling>
          <c:orientation val="minMax"/>
        </c:scaling>
        <c:delete val="0"/>
        <c:axPos val="b"/>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76046016"/>
        <c:crosses val="autoZero"/>
        <c:crossBetween val="midCat"/>
      </c:valAx>
      <c:valAx>
        <c:axId val="576046016"/>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76039296"/>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Hard Water</a:t>
            </a:r>
            <a:r>
              <a:rPr lang="ru-RU"/>
              <a:t> </a:t>
            </a:r>
            <a:r>
              <a:rPr lang="en-US"/>
              <a:t>Scatter</a:t>
            </a:r>
            <a:r>
              <a:rPr lang="en-US" baseline="0"/>
              <a:t> Plot (Macro)</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'[Southern Water Corp Economics Case Study MCU Student Facing 220822 (1).xlsx]Economic Market Analysis'!$B$19</c:f>
              <c:strCache>
                <c:ptCount val="1"/>
                <c:pt idx="0">
                  <c:v>Avg. Quantity of Hard Water</c:v>
                </c:pt>
              </c:strCache>
            </c:strRef>
          </c:tx>
          <c:spPr>
            <a:ln w="19050" cap="rnd">
              <a:noFill/>
              <a:round/>
            </a:ln>
            <a:effectLst/>
          </c:spPr>
          <c:marker>
            <c:symbol val="circle"/>
            <c:size val="5"/>
            <c:spPr>
              <a:solidFill>
                <a:schemeClr val="accent1"/>
              </a:solidFill>
              <a:ln w="9525">
                <a:solidFill>
                  <a:schemeClr val="accent1"/>
                </a:solidFill>
              </a:ln>
              <a:effectLst/>
            </c:spPr>
          </c:marker>
          <c:xVal>
            <c:numRef>
              <c:f>'[Southern Water Corp Economics Case Study MCU Student Facing 220822 (1).xlsx]Economic Market Analysis'!$C$18:$N$18</c:f>
              <c:numCache>
                <c:formatCode>"$"#,##0.00</c:formatCode>
                <c:ptCount val="12"/>
                <c:pt idx="0">
                  <c:v>110.48381542382315</c:v>
                </c:pt>
                <c:pt idx="1">
                  <c:v>110.62720422979757</c:v>
                </c:pt>
                <c:pt idx="2">
                  <c:v>110.55818806730868</c:v>
                </c:pt>
                <c:pt idx="3">
                  <c:v>93.17518584656078</c:v>
                </c:pt>
                <c:pt idx="4">
                  <c:v>93.408910429176501</c:v>
                </c:pt>
                <c:pt idx="5">
                  <c:v>92.851211447811423</c:v>
                </c:pt>
                <c:pt idx="6">
                  <c:v>92.809567652329747</c:v>
                </c:pt>
                <c:pt idx="7">
                  <c:v>93.14548020527856</c:v>
                </c:pt>
                <c:pt idx="8">
                  <c:v>92.989220833333306</c:v>
                </c:pt>
                <c:pt idx="9">
                  <c:v>92.823577188940064</c:v>
                </c:pt>
                <c:pt idx="10">
                  <c:v>93.029854347041791</c:v>
                </c:pt>
                <c:pt idx="11">
                  <c:v>93.232935483870918</c:v>
                </c:pt>
              </c:numCache>
            </c:numRef>
          </c:xVal>
          <c:yVal>
            <c:numRef>
              <c:f>'[Southern Water Corp Economics Case Study MCU Student Facing 220822 (1).xlsx]Economic Market Analysis'!$C$19:$N$19</c:f>
              <c:numCache>
                <c:formatCode>#,##0.00</c:formatCode>
                <c:ptCount val="12"/>
                <c:pt idx="0">
                  <c:v>2391.3758824827114</c:v>
                </c:pt>
                <c:pt idx="1">
                  <c:v>2533.2689003303749</c:v>
                </c:pt>
                <c:pt idx="2">
                  <c:v>2203.7442618771042</c:v>
                </c:pt>
                <c:pt idx="3">
                  <c:v>2349.5141185681864</c:v>
                </c:pt>
                <c:pt idx="4">
                  <c:v>2243.584512119523</c:v>
                </c:pt>
                <c:pt idx="5">
                  <c:v>2359.3149577593058</c:v>
                </c:pt>
                <c:pt idx="6">
                  <c:v>2443.2652008227428</c:v>
                </c:pt>
                <c:pt idx="7">
                  <c:v>2300.8485926974759</c:v>
                </c:pt>
                <c:pt idx="8">
                  <c:v>2261.3424374589526</c:v>
                </c:pt>
                <c:pt idx="9">
                  <c:v>2188.7956099697999</c:v>
                </c:pt>
                <c:pt idx="10">
                  <c:v>2303.4374718156046</c:v>
                </c:pt>
                <c:pt idx="11">
                  <c:v>2443.6005061474129</c:v>
                </c:pt>
              </c:numCache>
            </c:numRef>
          </c:yVal>
          <c:smooth val="0"/>
          <c:extLst>
            <c:ext xmlns:c16="http://schemas.microsoft.com/office/drawing/2014/chart" uri="{C3380CC4-5D6E-409C-BE32-E72D297353CC}">
              <c16:uniqueId val="{00000000-D37B-47D4-AED1-845648170EF4}"/>
            </c:ext>
          </c:extLst>
        </c:ser>
        <c:dLbls>
          <c:showLegendKey val="0"/>
          <c:showVal val="0"/>
          <c:showCatName val="0"/>
          <c:showSerName val="0"/>
          <c:showPercent val="0"/>
          <c:showBubbleSize val="0"/>
        </c:dLbls>
        <c:axId val="659134496"/>
        <c:axId val="717530736"/>
      </c:scatterChart>
      <c:valAx>
        <c:axId val="659134496"/>
        <c:scaling>
          <c:orientation val="minMax"/>
        </c:scaling>
        <c:delete val="0"/>
        <c:axPos val="b"/>
        <c:majorGridlines>
          <c:spPr>
            <a:ln w="9525" cap="flat" cmpd="sng" algn="ctr">
              <a:solidFill>
                <a:schemeClr val="tx1">
                  <a:lumMod val="15000"/>
                  <a:lumOff val="85000"/>
                </a:schemeClr>
              </a:solidFill>
              <a:round/>
            </a:ln>
            <a:effectLst/>
          </c:spPr>
        </c:majorGridlines>
        <c:numFmt formatCode="&quot;$&quot;#,##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17530736"/>
        <c:crosses val="autoZero"/>
        <c:crossBetween val="midCat"/>
      </c:valAx>
      <c:valAx>
        <c:axId val="717530736"/>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59134496"/>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Soft Water</a:t>
            </a:r>
            <a:r>
              <a:rPr lang="ru-RU"/>
              <a:t> </a:t>
            </a:r>
            <a:r>
              <a:rPr lang="en-US"/>
              <a:t>Scatter</a:t>
            </a:r>
            <a:r>
              <a:rPr lang="en-US" baseline="0"/>
              <a:t> Plot (Macro)</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'[Southern Water Corp Economics Case Study MCU Student Facing 220822 (1).xlsx]Economic Market Analysis'!$B$22</c:f>
              <c:strCache>
                <c:ptCount val="1"/>
                <c:pt idx="0">
                  <c:v>Avg. Quantity of Soft Water</c:v>
                </c:pt>
              </c:strCache>
            </c:strRef>
          </c:tx>
          <c:spPr>
            <a:ln w="19050" cap="rnd">
              <a:noFill/>
              <a:round/>
            </a:ln>
            <a:effectLst/>
          </c:spPr>
          <c:marker>
            <c:symbol val="circle"/>
            <c:size val="5"/>
            <c:spPr>
              <a:solidFill>
                <a:schemeClr val="accent1"/>
              </a:solidFill>
              <a:ln w="9525">
                <a:solidFill>
                  <a:schemeClr val="accent1"/>
                </a:solidFill>
              </a:ln>
              <a:effectLst/>
            </c:spPr>
          </c:marker>
          <c:xVal>
            <c:numRef>
              <c:f>'[Southern Water Corp Economics Case Study MCU Student Facing 220822 (1).xlsx]Economic Market Analysis'!$C$21:$N$21</c:f>
              <c:numCache>
                <c:formatCode>"$"#,##0.00</c:formatCode>
                <c:ptCount val="12"/>
                <c:pt idx="0">
                  <c:v>62.299699046920772</c:v>
                </c:pt>
                <c:pt idx="1">
                  <c:v>63.031776721938691</c:v>
                </c:pt>
                <c:pt idx="2">
                  <c:v>52.441594389168138</c:v>
                </c:pt>
                <c:pt idx="3">
                  <c:v>51.963278490860944</c:v>
                </c:pt>
                <c:pt idx="4">
                  <c:v>49.10979825327</c:v>
                </c:pt>
                <c:pt idx="5">
                  <c:v>51.461810151515095</c:v>
                </c:pt>
                <c:pt idx="6">
                  <c:v>60.395873207885266</c:v>
                </c:pt>
                <c:pt idx="7">
                  <c:v>56.719599991853968</c:v>
                </c:pt>
                <c:pt idx="8">
                  <c:v>55.143418813131255</c:v>
                </c:pt>
                <c:pt idx="9">
                  <c:v>57.362720698924704</c:v>
                </c:pt>
                <c:pt idx="10">
                  <c:v>54.372058161976852</c:v>
                </c:pt>
                <c:pt idx="11">
                  <c:v>55.520378176930556</c:v>
                </c:pt>
              </c:numCache>
            </c:numRef>
          </c:xVal>
          <c:yVal>
            <c:numRef>
              <c:f>'[Southern Water Corp Economics Case Study MCU Student Facing 220822 (1).xlsx]Economic Market Analysis'!$C$22:$N$22</c:f>
              <c:numCache>
                <c:formatCode>#,##0.00</c:formatCode>
                <c:ptCount val="12"/>
                <c:pt idx="0">
                  <c:v>2205.0044354480824</c:v>
                </c:pt>
                <c:pt idx="1">
                  <c:v>2278.9148920918328</c:v>
                </c:pt>
                <c:pt idx="2">
                  <c:v>2051.8848246648477</c:v>
                </c:pt>
                <c:pt idx="3">
                  <c:v>2022.0853898845555</c:v>
                </c:pt>
                <c:pt idx="4">
                  <c:v>2047.9829256126895</c:v>
                </c:pt>
                <c:pt idx="5">
                  <c:v>2100.1843645292161</c:v>
                </c:pt>
                <c:pt idx="6">
                  <c:v>2122.8352936827923</c:v>
                </c:pt>
                <c:pt idx="7">
                  <c:v>2101.2698990655363</c:v>
                </c:pt>
                <c:pt idx="8">
                  <c:v>2045.3439327209553</c:v>
                </c:pt>
                <c:pt idx="9">
                  <c:v>2009.1871525537595</c:v>
                </c:pt>
                <c:pt idx="10">
                  <c:v>2098.4211861697281</c:v>
                </c:pt>
                <c:pt idx="11">
                  <c:v>2180.7985733748733</c:v>
                </c:pt>
              </c:numCache>
            </c:numRef>
          </c:yVal>
          <c:smooth val="0"/>
          <c:extLst>
            <c:ext xmlns:c16="http://schemas.microsoft.com/office/drawing/2014/chart" uri="{C3380CC4-5D6E-409C-BE32-E72D297353CC}">
              <c16:uniqueId val="{00000000-3018-444C-815A-1A4479FB3DB2}"/>
            </c:ext>
          </c:extLst>
        </c:ser>
        <c:dLbls>
          <c:showLegendKey val="0"/>
          <c:showVal val="0"/>
          <c:showCatName val="0"/>
          <c:showSerName val="0"/>
          <c:showPercent val="0"/>
          <c:showBubbleSize val="0"/>
        </c:dLbls>
        <c:axId val="570209360"/>
        <c:axId val="570211280"/>
      </c:scatterChart>
      <c:valAx>
        <c:axId val="570209360"/>
        <c:scaling>
          <c:orientation val="minMax"/>
        </c:scaling>
        <c:delete val="0"/>
        <c:axPos val="b"/>
        <c:majorGridlines>
          <c:spPr>
            <a:ln w="9525" cap="flat" cmpd="sng" algn="ctr">
              <a:solidFill>
                <a:schemeClr val="tx1">
                  <a:lumMod val="15000"/>
                  <a:lumOff val="85000"/>
                </a:schemeClr>
              </a:solidFill>
              <a:round/>
            </a:ln>
            <a:effectLst/>
          </c:spPr>
        </c:majorGridlines>
        <c:numFmt formatCode="&quot;$&quot;#,##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70211280"/>
        <c:crosses val="autoZero"/>
        <c:crossBetween val="midCat"/>
      </c:valAx>
      <c:valAx>
        <c:axId val="570211280"/>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70209360"/>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B2C4C2-2D36-4DCE-92DC-7F8FD612207D}" type="datetimeFigureOut">
              <a:rPr lang="en-AU" smtClean="0"/>
              <a:t>3/08/2023</a:t>
            </a:fld>
            <a:endParaRPr lang="en-AU"/>
          </a:p>
        </p:txBody>
      </p:sp>
      <p:sp>
        <p:nvSpPr>
          <p:cNvPr id="4" name="Slide Image Placeholder 3"/>
          <p:cNvSpPr>
            <a:spLocks noGrp="1" noRot="1" noChangeAspect="1"/>
          </p:cNvSpPr>
          <p:nvPr>
            <p:ph type="sldImg" idx="2"/>
          </p:nvPr>
        </p:nvSpPr>
        <p:spPr>
          <a:xfrm>
            <a:off x="1373188" y="1143000"/>
            <a:ext cx="4111625"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A352E8-A3D8-466D-9C64-BEFAB9E6BDD7}" type="slidenum">
              <a:rPr lang="en-AU" smtClean="0"/>
              <a:t>‹#›</a:t>
            </a:fld>
            <a:endParaRPr lang="en-AU"/>
          </a:p>
        </p:txBody>
      </p:sp>
    </p:spTree>
    <p:extLst>
      <p:ext uri="{BB962C8B-B14F-4D97-AF65-F5344CB8AC3E}">
        <p14:creationId xmlns:p14="http://schemas.microsoft.com/office/powerpoint/2010/main" val="25345672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1.xml"/><Relationship Id="rId1" Type="http://schemas.openxmlformats.org/officeDocument/2006/relationships/tags" Target="../tags/tag20.xml"/><Relationship Id="rId5" Type="http://schemas.openxmlformats.org/officeDocument/2006/relationships/image" Target="../media/image2.emf"/><Relationship Id="rId4" Type="http://schemas.openxmlformats.org/officeDocument/2006/relationships/oleObject" Target="../embeddings/oleObject2.bin"/></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bwMode="auto">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1241964051"/>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353" imgH="353" progId="TCLayout.ActiveDocument.1">
                  <p:embed/>
                </p:oleObj>
              </mc:Choice>
              <mc:Fallback>
                <p:oleObj name="think-cell Slide" r:id="rId4" imgW="353" imgH="353"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4" name="Working Draft Text" hidden="1"/>
          <p:cNvSpPr txBox="1">
            <a:spLocks noChangeArrowheads="1"/>
          </p:cNvSpPr>
          <p:nvPr/>
        </p:nvSpPr>
        <p:spPr bwMode="ltGray">
          <a:xfrm>
            <a:off x="4030876" y="132157"/>
            <a:ext cx="881652"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US" sz="800" b="1" baseline="0" noProof="0" dirty="0">
                <a:solidFill>
                  <a:schemeClr val="tx1"/>
                </a:solidFill>
                <a:latin typeface="+mn-lt"/>
                <a:ea typeface="Arial Unicode MS" pitchFamily="34" charset="-128"/>
                <a:cs typeface="Arial Unicode MS" pitchFamily="34" charset="-128"/>
              </a:rPr>
              <a:t>WORKING DRAFT</a:t>
            </a:r>
          </a:p>
        </p:txBody>
      </p:sp>
      <p:sp>
        <p:nvSpPr>
          <p:cNvPr id="7" name="Printed" hidden="1"/>
          <p:cNvSpPr txBox="1">
            <a:spLocks noChangeArrowheads="1"/>
          </p:cNvSpPr>
          <p:nvPr/>
        </p:nvSpPr>
        <p:spPr bwMode="ltGray">
          <a:xfrm>
            <a:off x="4030876" y="436846"/>
            <a:ext cx="2189702"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US" sz="800" baseline="0" noProof="0">
                <a:solidFill>
                  <a:schemeClr val="tx1"/>
                </a:solidFill>
                <a:latin typeface="+mn-lt"/>
                <a:ea typeface="Arial Unicode MS" pitchFamily="34" charset="-128"/>
                <a:cs typeface="Arial Unicode MS" pitchFamily="34" charset="-128"/>
              </a:rPr>
              <a:t>Printed 2/27/2017 7:03 AM India Standard Time</a:t>
            </a:r>
            <a:endParaRPr lang="en-US" sz="800" baseline="0" noProof="0" dirty="0">
              <a:solidFill>
                <a:schemeClr val="tx1"/>
              </a:solidFill>
              <a:latin typeface="+mn-lt"/>
              <a:ea typeface="Arial Unicode MS" pitchFamily="34" charset="-128"/>
              <a:cs typeface="Arial Unicode MS" pitchFamily="34" charset="-128"/>
            </a:endParaRPr>
          </a:p>
        </p:txBody>
      </p:sp>
      <p:sp>
        <p:nvSpPr>
          <p:cNvPr id="6" name="Working Draft" hidden="1"/>
          <p:cNvSpPr txBox="1">
            <a:spLocks noChangeArrowheads="1"/>
          </p:cNvSpPr>
          <p:nvPr/>
        </p:nvSpPr>
        <p:spPr bwMode="ltGray">
          <a:xfrm>
            <a:off x="4030876" y="277771"/>
            <a:ext cx="2922275"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AU" sz="800" baseline="0" noProof="0">
                <a:solidFill>
                  <a:schemeClr val="tx1"/>
                </a:solidFill>
                <a:latin typeface="+mn-lt"/>
                <a:ea typeface="Arial Unicode MS" pitchFamily="34" charset="-128"/>
                <a:cs typeface="Arial Unicode MS" pitchFamily="34" charset="-128"/>
              </a:rPr>
              <a:t>Last Modified 10/03/2017 4:54 PM W. Australia Standard Time</a:t>
            </a:r>
            <a:endParaRPr lang="en-US" sz="800" baseline="0" noProof="0" dirty="0">
              <a:solidFill>
                <a:schemeClr val="tx1"/>
              </a:solidFill>
              <a:latin typeface="+mn-lt"/>
              <a:ea typeface="Arial Unicode MS" pitchFamily="34" charset="-128"/>
              <a:cs typeface="Arial Unicode MS" pitchFamily="34" charset="-128"/>
            </a:endParaRPr>
          </a:p>
        </p:txBody>
      </p:sp>
      <p:sp>
        <p:nvSpPr>
          <p:cNvPr id="9" name="Document type" hidden="1"/>
          <p:cNvSpPr txBox="1">
            <a:spLocks noChangeArrowheads="1"/>
          </p:cNvSpPr>
          <p:nvPr/>
        </p:nvSpPr>
        <p:spPr bwMode="ltGray">
          <a:xfrm>
            <a:off x="4030876" y="5305595"/>
            <a:ext cx="4769712"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US" sz="1400" baseline="0" noProof="0" dirty="0">
                <a:solidFill>
                  <a:schemeClr val="tx1"/>
                </a:solidFill>
                <a:latin typeface="+mn-lt"/>
              </a:rPr>
              <a:t>Document type | Date</a:t>
            </a:r>
          </a:p>
        </p:txBody>
      </p:sp>
      <p:sp>
        <p:nvSpPr>
          <p:cNvPr id="19" name="doc id"/>
          <p:cNvSpPr>
            <a:spLocks noChangeArrowheads="1"/>
          </p:cNvSpPr>
          <p:nvPr userDrawn="1">
            <p:custDataLst>
              <p:tags r:id="rId2"/>
            </p:custDataLst>
          </p:nvPr>
        </p:nvSpPr>
        <p:spPr bwMode="auto">
          <a:xfrm>
            <a:off x="8132763" y="36513"/>
            <a:ext cx="657225" cy="122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pPr algn="r" defTabSz="895350"/>
            <a:endParaRPr lang="en-US" sz="800" baseline="0" noProof="0" dirty="0">
              <a:solidFill>
                <a:schemeClr val="bg1"/>
              </a:solidFill>
              <a:latin typeface="+mn-lt"/>
              <a:ea typeface="+mn-ea"/>
            </a:endParaRPr>
          </a:p>
        </p:txBody>
      </p:sp>
      <p:sp>
        <p:nvSpPr>
          <p:cNvPr id="13314" name="Rectangle 1026"/>
          <p:cNvSpPr>
            <a:spLocks noGrp="1" noChangeArrowheads="1"/>
          </p:cNvSpPr>
          <p:nvPr>
            <p:ph type="ctrTitle"/>
          </p:nvPr>
        </p:nvSpPr>
        <p:spPr bwMode="ltGray">
          <a:xfrm>
            <a:off x="4030876" y="650494"/>
            <a:ext cx="4769711" cy="984885"/>
          </a:xfrm>
          <a:prstGeom prst="rect">
            <a:avLst/>
          </a:prstGeom>
        </p:spPr>
        <p:txBody>
          <a:bodyPr wrap="square">
            <a:spAutoFit/>
          </a:bodyPr>
          <a:lstStyle>
            <a:lvl1pPr>
              <a:defRPr sz="3200" b="0" baseline="0">
                <a:solidFill>
                  <a:schemeClr val="tx1"/>
                </a:solidFill>
                <a:latin typeface="+mj-lt"/>
                <a:ea typeface="Arial Unicode MS" pitchFamily="34" charset="-128"/>
                <a:cs typeface="Arial Unicode MS" pitchFamily="34" charset="-128"/>
              </a:defRPr>
            </a:lvl1pPr>
          </a:lstStyle>
          <a:p>
            <a:pPr lvl="0"/>
            <a:r>
              <a:rPr lang="en-US" noProof="0"/>
              <a:t>Click to edit Master title style</a:t>
            </a:r>
            <a:endParaRPr lang="en-US" noProof="0" dirty="0"/>
          </a:p>
        </p:txBody>
      </p:sp>
      <p:sp>
        <p:nvSpPr>
          <p:cNvPr id="13315" name="Rectangle 1027"/>
          <p:cNvSpPr>
            <a:spLocks noGrp="1" noChangeArrowheads="1"/>
          </p:cNvSpPr>
          <p:nvPr>
            <p:ph type="subTitle" idx="1"/>
          </p:nvPr>
        </p:nvSpPr>
        <p:spPr bwMode="ltGray">
          <a:xfrm>
            <a:off x="4030876" y="1887470"/>
            <a:ext cx="4769712" cy="215444"/>
          </a:xfrm>
        </p:spPr>
        <p:txBody>
          <a:bodyPr wrap="square">
            <a:spAutoFit/>
          </a:bodyPr>
          <a:lstStyle>
            <a:lvl1pPr>
              <a:defRPr sz="1400" cap="none" baseline="0">
                <a:solidFill>
                  <a:schemeClr val="tx1"/>
                </a:solidFill>
                <a:latin typeface="+mj-lt"/>
                <a:ea typeface="Arial Unicode MS" pitchFamily="34" charset="-128"/>
                <a:cs typeface="Arial Unicode MS" pitchFamily="34" charset="-128"/>
              </a:defRPr>
            </a:lvl1pPr>
          </a:lstStyle>
          <a:p>
            <a:pPr lvl="0"/>
            <a:r>
              <a:rPr lang="en-US" noProof="0"/>
              <a:t>Click to edit Master subtitle style</a:t>
            </a:r>
            <a:endParaRPr lang="en-US" noProof="0" dirty="0"/>
          </a:p>
        </p:txBody>
      </p:sp>
      <p:sp>
        <p:nvSpPr>
          <p:cNvPr id="20" name="Rectangle 19"/>
          <p:cNvSpPr/>
          <p:nvPr userDrawn="1"/>
        </p:nvSpPr>
        <p:spPr bwMode="ltGray">
          <a:xfrm>
            <a:off x="3175" y="6233824"/>
            <a:ext cx="8958263" cy="487652"/>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2" name="Rectangle 11"/>
          <p:cNvSpPr/>
          <p:nvPr userDrawn="1"/>
        </p:nvSpPr>
        <p:spPr bwMode="ltGray">
          <a:xfrm>
            <a:off x="0" y="6187568"/>
            <a:ext cx="8961438" cy="45719"/>
          </a:xfrm>
          <a:prstGeom prst="rect">
            <a:avLst/>
          </a:prstGeom>
          <a:solidFill>
            <a:schemeClr val="accent4"/>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Tree>
    <p:extLst>
      <p:ext uri="{BB962C8B-B14F-4D97-AF65-F5344CB8AC3E}">
        <p14:creationId xmlns:p14="http://schemas.microsoft.com/office/powerpoint/2010/main" val="1118651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bg1"/>
        </a:solidFill>
        <a:effectLst/>
      </p:bgPr>
    </p:bg>
    <p:spTree>
      <p:nvGrpSpPr>
        <p:cNvPr id="1" name=""/>
        <p:cNvGrpSpPr/>
        <p:nvPr/>
      </p:nvGrpSpPr>
      <p:grpSpPr>
        <a:xfrm>
          <a:off x="0" y="0"/>
          <a:ext cx="0" cy="0"/>
          <a:chOff x="0" y="0"/>
          <a:chExt cx="0" cy="0"/>
        </a:xfrm>
      </p:grpSpPr>
      <p:sp>
        <p:nvSpPr>
          <p:cNvPr id="2" name="2. Slide Title"/>
          <p:cNvSpPr>
            <a:spLocks noGrp="1"/>
          </p:cNvSpPr>
          <p:nvPr>
            <p:ph type="title"/>
          </p:nvPr>
        </p:nvSpPr>
        <p:spPr bwMode="auto"/>
        <p:txBody>
          <a:bodyPr/>
          <a:lstStyle>
            <a:lvl1pPr>
              <a:defRPr>
                <a:latin typeface="+mj-lt"/>
                <a:ea typeface="Arial Unicode MS" pitchFamily="34" charset="-128"/>
                <a:cs typeface="Arial Unicode MS" pitchFamily="34" charset="-128"/>
              </a:defRPr>
            </a:lvl1pPr>
          </a:lstStyle>
          <a:p>
            <a:r>
              <a:rPr lang="en-US"/>
              <a:t>Click to edit Master title style</a:t>
            </a:r>
            <a:endParaRPr lang="en-US" dirty="0"/>
          </a:p>
        </p:txBody>
      </p:sp>
    </p:spTree>
    <p:extLst>
      <p:ext uri="{BB962C8B-B14F-4D97-AF65-F5344CB8AC3E}">
        <p14:creationId xmlns:p14="http://schemas.microsoft.com/office/powerpoint/2010/main" val="4483748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ags" Target="../tags/tag5.xml"/><Relationship Id="rId13" Type="http://schemas.openxmlformats.org/officeDocument/2006/relationships/tags" Target="../tags/tag10.xml"/><Relationship Id="rId18" Type="http://schemas.openxmlformats.org/officeDocument/2006/relationships/tags" Target="../tags/tag15.xml"/><Relationship Id="rId3" Type="http://schemas.openxmlformats.org/officeDocument/2006/relationships/theme" Target="../theme/theme1.xml"/><Relationship Id="rId21" Type="http://schemas.openxmlformats.org/officeDocument/2006/relationships/tags" Target="../tags/tag18.xml"/><Relationship Id="rId7" Type="http://schemas.openxmlformats.org/officeDocument/2006/relationships/tags" Target="../tags/tag4.xml"/><Relationship Id="rId12" Type="http://schemas.openxmlformats.org/officeDocument/2006/relationships/tags" Target="../tags/tag9.xml"/><Relationship Id="rId17" Type="http://schemas.openxmlformats.org/officeDocument/2006/relationships/tags" Target="../tags/tag14.xml"/><Relationship Id="rId2" Type="http://schemas.openxmlformats.org/officeDocument/2006/relationships/slideLayout" Target="../slideLayouts/slideLayout2.xml"/><Relationship Id="rId16" Type="http://schemas.openxmlformats.org/officeDocument/2006/relationships/tags" Target="../tags/tag13.xml"/><Relationship Id="rId20" Type="http://schemas.openxmlformats.org/officeDocument/2006/relationships/tags" Target="../tags/tag17.xml"/><Relationship Id="rId1" Type="http://schemas.openxmlformats.org/officeDocument/2006/relationships/slideLayout" Target="../slideLayouts/slideLayout1.xml"/><Relationship Id="rId6" Type="http://schemas.openxmlformats.org/officeDocument/2006/relationships/tags" Target="../tags/tag3.xml"/><Relationship Id="rId11" Type="http://schemas.openxmlformats.org/officeDocument/2006/relationships/tags" Target="../tags/tag8.xml"/><Relationship Id="rId24" Type="http://schemas.openxmlformats.org/officeDocument/2006/relationships/image" Target="../media/image1.emf"/><Relationship Id="rId5" Type="http://schemas.openxmlformats.org/officeDocument/2006/relationships/tags" Target="../tags/tag2.xml"/><Relationship Id="rId15" Type="http://schemas.openxmlformats.org/officeDocument/2006/relationships/tags" Target="../tags/tag12.xml"/><Relationship Id="rId23" Type="http://schemas.openxmlformats.org/officeDocument/2006/relationships/oleObject" Target="../embeddings/oleObject1.bin"/><Relationship Id="rId10" Type="http://schemas.openxmlformats.org/officeDocument/2006/relationships/tags" Target="../tags/tag7.xml"/><Relationship Id="rId19" Type="http://schemas.openxmlformats.org/officeDocument/2006/relationships/tags" Target="../tags/tag16.xml"/><Relationship Id="rId4" Type="http://schemas.openxmlformats.org/officeDocument/2006/relationships/tags" Target="../tags/tag1.xml"/><Relationship Id="rId9" Type="http://schemas.openxmlformats.org/officeDocument/2006/relationships/tags" Target="../tags/tag6.xml"/><Relationship Id="rId14" Type="http://schemas.openxmlformats.org/officeDocument/2006/relationships/tags" Target="../tags/tag11.xml"/><Relationship Id="rId22" Type="http://schemas.openxmlformats.org/officeDocument/2006/relationships/tags" Target="../tags/tag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4"/>
            </p:custDataLst>
            <p:extLst>
              <p:ext uri="{D42A27DB-BD31-4B8C-83A1-F6EECF244321}">
                <p14:modId xmlns:p14="http://schemas.microsoft.com/office/powerpoint/2010/main" val="2013237148"/>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name="think-cell Slide" r:id="rId23" imgW="270" imgH="270" progId="TCLayout.ActiveDocument.1">
                  <p:embed/>
                </p:oleObj>
              </mc:Choice>
              <mc:Fallback>
                <p:oleObj name="think-cell Slide" r:id="rId23" imgW="270" imgH="270" progId="TCLayout.ActiveDocument.1">
                  <p:embed/>
                  <p:pic>
                    <p:nvPicPr>
                      <p:cNvPr id="2" name="Object 1" hidden="1"/>
                      <p:cNvPicPr/>
                      <p:nvPr/>
                    </p:nvPicPr>
                    <p:blipFill>
                      <a:blip r:embed="rId24"/>
                      <a:stretch>
                        <a:fillRect/>
                      </a:stretch>
                    </p:blipFill>
                    <p:spPr>
                      <a:xfrm>
                        <a:off x="0" y="0"/>
                        <a:ext cx="158750" cy="158750"/>
                      </a:xfrm>
                      <a:prstGeom prst="rect">
                        <a:avLst/>
                      </a:prstGeom>
                    </p:spPr>
                  </p:pic>
                </p:oleObj>
              </mc:Fallback>
            </mc:AlternateContent>
          </a:graphicData>
        </a:graphic>
      </p:graphicFrame>
      <p:sp>
        <p:nvSpPr>
          <p:cNvPr id="1033" name="doc id"/>
          <p:cNvSpPr>
            <a:spLocks noChangeArrowheads="1"/>
          </p:cNvSpPr>
          <p:nvPr/>
        </p:nvSpPr>
        <p:spPr bwMode="auto">
          <a:xfrm>
            <a:off x="8132763" y="36513"/>
            <a:ext cx="657225" cy="122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pPr algn="r" defTabSz="895350"/>
            <a:endParaRPr lang="en-US" sz="800" baseline="0" noProof="0" dirty="0">
              <a:solidFill>
                <a:schemeClr val="accent6"/>
              </a:solidFill>
              <a:latin typeface="+mn-lt"/>
              <a:ea typeface="+mn-ea"/>
            </a:endParaRPr>
          </a:p>
        </p:txBody>
      </p:sp>
      <p:sp>
        <p:nvSpPr>
          <p:cNvPr id="1034" name="Working Draft" hidden="1"/>
          <p:cNvSpPr txBox="1">
            <a:spLocks noChangeArrowheads="1"/>
          </p:cNvSpPr>
          <p:nvPr/>
        </p:nvSpPr>
        <p:spPr bwMode="auto">
          <a:xfrm rot="5400000">
            <a:off x="7799945" y="1940591"/>
            <a:ext cx="2183290" cy="92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AU" sz="600" baseline="0" noProof="0">
                <a:solidFill>
                  <a:schemeClr val="accent6"/>
                </a:solidFill>
                <a:latin typeface="+mn-lt"/>
                <a:ea typeface="+mn-ea"/>
              </a:rPr>
              <a:t>Last Modified 10/03/2017 4:54 PM W. Australia Standard Time</a:t>
            </a:r>
            <a:endParaRPr lang="en-US" baseline="0" noProof="0" dirty="0">
              <a:solidFill>
                <a:schemeClr val="accent6"/>
              </a:solidFill>
              <a:latin typeface="+mn-lt"/>
              <a:ea typeface="+mn-ea"/>
            </a:endParaRPr>
          </a:p>
        </p:txBody>
      </p:sp>
      <p:sp>
        <p:nvSpPr>
          <p:cNvPr id="1035" name="Printed" hidden="1"/>
          <p:cNvSpPr txBox="1">
            <a:spLocks noChangeArrowheads="1"/>
          </p:cNvSpPr>
          <p:nvPr/>
        </p:nvSpPr>
        <p:spPr bwMode="auto">
          <a:xfrm rot="5400000">
            <a:off x="8074057" y="4114417"/>
            <a:ext cx="1635063" cy="92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US" sz="600" baseline="0" noProof="0">
                <a:solidFill>
                  <a:schemeClr val="accent6"/>
                </a:solidFill>
                <a:latin typeface="+mn-lt"/>
                <a:ea typeface="+mn-ea"/>
              </a:rPr>
              <a:t>Printed 2/27/2017 7:03 AM India Standard Time</a:t>
            </a:r>
            <a:endParaRPr lang="en-US" baseline="0" noProof="0" dirty="0">
              <a:solidFill>
                <a:schemeClr val="accent6"/>
              </a:solidFill>
              <a:latin typeface="+mn-lt"/>
              <a:ea typeface="+mn-ea"/>
            </a:endParaRPr>
          </a:p>
        </p:txBody>
      </p:sp>
      <p:sp>
        <p:nvSpPr>
          <p:cNvPr id="1036" name="Rectangle 286"/>
          <p:cNvSpPr>
            <a:spLocks noGrp="1" noChangeArrowheads="1"/>
          </p:cNvSpPr>
          <p:nvPr>
            <p:ph type="body" idx="1"/>
          </p:nvPr>
        </p:nvSpPr>
        <p:spPr bwMode="auto">
          <a:xfrm>
            <a:off x="2329657" y="2317778"/>
            <a:ext cx="4302125" cy="1231106"/>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9" name="Title Placeholder 2"/>
          <p:cNvSpPr>
            <a:spLocks noGrp="1" noChangeArrowheads="1"/>
          </p:cNvSpPr>
          <p:nvPr>
            <p:ph type="title"/>
          </p:nvPr>
        </p:nvSpPr>
        <p:spPr bwMode="auto">
          <a:xfrm>
            <a:off x="171451" y="185145"/>
            <a:ext cx="861853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pPr lvl="0"/>
            <a:r>
              <a:rPr lang="en-US" noProof="0"/>
              <a:t>Click to edit Master title style</a:t>
            </a:r>
            <a:endParaRPr lang="en-US" noProof="0" dirty="0"/>
          </a:p>
        </p:txBody>
      </p:sp>
      <p:sp>
        <p:nvSpPr>
          <p:cNvPr id="10" name="1. On-page tracker" hidden="1"/>
          <p:cNvSpPr>
            <a:spLocks noChangeArrowheads="1"/>
          </p:cNvSpPr>
          <p:nvPr/>
        </p:nvSpPr>
        <p:spPr bwMode="auto">
          <a:xfrm>
            <a:off x="171450" y="35048"/>
            <a:ext cx="490519"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en-US" sz="800" baseline="0" noProof="0" dirty="0">
                <a:solidFill>
                  <a:srgbClr val="808080"/>
                </a:solidFill>
                <a:latin typeface="+mn-lt"/>
                <a:ea typeface="+mj-ea"/>
              </a:rPr>
              <a:t>TRACKER</a:t>
            </a:r>
          </a:p>
        </p:txBody>
      </p:sp>
      <p:sp>
        <p:nvSpPr>
          <p:cNvPr id="11" name="3. Unit of measure" hidden="1"/>
          <p:cNvSpPr txBox="1">
            <a:spLocks noChangeArrowheads="1"/>
          </p:cNvSpPr>
          <p:nvPr/>
        </p:nvSpPr>
        <p:spPr bwMode="auto">
          <a:xfrm>
            <a:off x="171450" y="519908"/>
            <a:ext cx="8618537"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defTabSz="895350">
              <a:defRPr sz="2400">
                <a:solidFill>
                  <a:schemeClr val="tx1"/>
                </a:solidFill>
                <a:latin typeface="Arial" charset="0"/>
              </a:defRPr>
            </a:lvl1pPr>
            <a:lvl2pPr marL="447675" defTabSz="895350">
              <a:defRPr sz="2400">
                <a:solidFill>
                  <a:schemeClr val="tx1"/>
                </a:solidFill>
                <a:latin typeface="Arial" charset="0"/>
              </a:defRPr>
            </a:lvl2pPr>
            <a:lvl3pPr marL="895350" defTabSz="895350">
              <a:defRPr sz="2400">
                <a:solidFill>
                  <a:schemeClr val="tx1"/>
                </a:solidFill>
                <a:latin typeface="Arial" charset="0"/>
              </a:defRPr>
            </a:lvl3pPr>
            <a:lvl4pPr marL="1344613" defTabSz="895350">
              <a:defRPr sz="2400">
                <a:solidFill>
                  <a:schemeClr val="tx1"/>
                </a:solidFill>
                <a:latin typeface="Arial" charset="0"/>
              </a:defRPr>
            </a:lvl4pPr>
            <a:lvl5pPr marL="1792288" defTabSz="895350">
              <a:defRPr sz="2400">
                <a:solidFill>
                  <a:schemeClr val="tx1"/>
                </a:solidFill>
                <a:latin typeface="Arial" charset="0"/>
              </a:defRPr>
            </a:lvl5pPr>
            <a:lvl6pPr marL="2249488" defTabSz="895350" fontAlgn="base">
              <a:spcBef>
                <a:spcPct val="0"/>
              </a:spcBef>
              <a:spcAft>
                <a:spcPct val="0"/>
              </a:spcAft>
              <a:defRPr sz="2400">
                <a:solidFill>
                  <a:schemeClr val="tx1"/>
                </a:solidFill>
                <a:latin typeface="Arial" charset="0"/>
              </a:defRPr>
            </a:lvl6pPr>
            <a:lvl7pPr marL="2706688" defTabSz="895350" fontAlgn="base">
              <a:spcBef>
                <a:spcPct val="0"/>
              </a:spcBef>
              <a:spcAft>
                <a:spcPct val="0"/>
              </a:spcAft>
              <a:defRPr sz="2400">
                <a:solidFill>
                  <a:schemeClr val="tx1"/>
                </a:solidFill>
                <a:latin typeface="Arial" charset="0"/>
              </a:defRPr>
            </a:lvl7pPr>
            <a:lvl8pPr marL="3163888" defTabSz="895350" fontAlgn="base">
              <a:spcBef>
                <a:spcPct val="0"/>
              </a:spcBef>
              <a:spcAft>
                <a:spcPct val="0"/>
              </a:spcAft>
              <a:defRPr sz="2400">
                <a:solidFill>
                  <a:schemeClr val="tx1"/>
                </a:solidFill>
                <a:latin typeface="Arial" charset="0"/>
              </a:defRPr>
            </a:lvl8pPr>
            <a:lvl9pPr marL="3621088" defTabSz="895350" fontAlgn="base">
              <a:spcBef>
                <a:spcPct val="0"/>
              </a:spcBef>
              <a:spcAft>
                <a:spcPct val="0"/>
              </a:spcAft>
              <a:defRPr sz="2400">
                <a:solidFill>
                  <a:schemeClr val="tx1"/>
                </a:solidFill>
                <a:latin typeface="Arial" charset="0"/>
              </a:defRPr>
            </a:lvl9pPr>
          </a:lstStyle>
          <a:p>
            <a:pPr>
              <a:defRPr/>
            </a:pPr>
            <a:r>
              <a:rPr lang="en-US" sz="1600" baseline="0" noProof="0" dirty="0">
                <a:solidFill>
                  <a:srgbClr val="808080"/>
                </a:solidFill>
                <a:latin typeface="+mn-lt"/>
              </a:rPr>
              <a:t>Unit of measure</a:t>
            </a:r>
          </a:p>
        </p:txBody>
      </p:sp>
      <p:grpSp>
        <p:nvGrpSpPr>
          <p:cNvPr id="15" name="ACET" hidden="1"/>
          <p:cNvGrpSpPr>
            <a:grpSpLocks/>
          </p:cNvGrpSpPr>
          <p:nvPr/>
        </p:nvGrpSpPr>
        <p:grpSpPr bwMode="auto">
          <a:xfrm>
            <a:off x="2329657" y="1747865"/>
            <a:ext cx="4302125" cy="508000"/>
            <a:chOff x="915" y="710"/>
            <a:chExt cx="2686" cy="320"/>
          </a:xfrm>
        </p:grpSpPr>
        <p:cxnSp>
          <p:nvCxnSpPr>
            <p:cNvPr id="16" name="AutoShape 249"/>
            <p:cNvCxnSpPr>
              <a:cxnSpLocks noChangeShapeType="1"/>
              <a:stCxn id="17" idx="4"/>
              <a:endCxn id="17" idx="6"/>
            </p:cNvCxnSpPr>
            <p:nvPr/>
          </p:nvCxnSpPr>
          <p:spPr bwMode="auto">
            <a:xfrm>
              <a:off x="915" y="1030"/>
              <a:ext cx="2686" cy="0"/>
            </a:xfrm>
            <a:prstGeom prst="straightConnector1">
              <a:avLst/>
            </a:prstGeom>
            <a:noFill/>
            <a:ln w="9525">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 name="AutoShape 250"/>
            <p:cNvSpPr>
              <a:spLocks noChangeArrowheads="1"/>
            </p:cNvSpPr>
            <p:nvPr/>
          </p:nvSpPr>
          <p:spPr bwMode="auto">
            <a:xfrm>
              <a:off x="915" y="710"/>
              <a:ext cx="2686" cy="320"/>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18288" anchor="b">
              <a:spAutoFit/>
            </a:bodyPr>
            <a:lstStyle/>
            <a:p>
              <a:r>
                <a:rPr lang="en-US" b="1" baseline="0" noProof="0" dirty="0">
                  <a:latin typeface="+mn-lt"/>
                  <a:ea typeface="+mn-ea"/>
                </a:rPr>
                <a:t>Title</a:t>
              </a:r>
            </a:p>
            <a:p>
              <a:r>
                <a:rPr lang="en-US" baseline="0" noProof="0" dirty="0">
                  <a:solidFill>
                    <a:srgbClr val="808080"/>
                  </a:solidFill>
                  <a:latin typeface="+mn-lt"/>
                  <a:ea typeface="+mn-ea"/>
                </a:rPr>
                <a:t>Unit of measure</a:t>
              </a:r>
            </a:p>
          </p:txBody>
        </p:sp>
      </p:grpSp>
      <p:grpSp>
        <p:nvGrpSpPr>
          <p:cNvPr id="18" name="LegendBoxes" hidden="1"/>
          <p:cNvGrpSpPr>
            <a:grpSpLocks/>
          </p:cNvGrpSpPr>
          <p:nvPr/>
        </p:nvGrpSpPr>
        <p:grpSpPr bwMode="auto">
          <a:xfrm>
            <a:off x="8026400" y="237755"/>
            <a:ext cx="763588" cy="996951"/>
            <a:chOff x="4936" y="176"/>
            <a:chExt cx="481" cy="628"/>
          </a:xfrm>
        </p:grpSpPr>
        <p:sp>
          <p:nvSpPr>
            <p:cNvPr id="20" name="Legend1"/>
            <p:cNvSpPr>
              <a:spLocks noChangeArrowheads="1"/>
            </p:cNvSpPr>
            <p:nvPr/>
          </p:nvSpPr>
          <p:spPr bwMode="auto">
            <a:xfrm>
              <a:off x="5096" y="176"/>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a:latin typeface="+mn-lt"/>
                </a:rPr>
                <a:t>Legend</a:t>
              </a:r>
            </a:p>
          </p:txBody>
        </p:sp>
        <p:sp>
          <p:nvSpPr>
            <p:cNvPr id="21" name="LegendRectangle1"/>
            <p:cNvSpPr>
              <a:spLocks noChangeArrowheads="1"/>
            </p:cNvSpPr>
            <p:nvPr/>
          </p:nvSpPr>
          <p:spPr bwMode="auto">
            <a:xfrm>
              <a:off x="4936" y="183"/>
              <a:ext cx="104" cy="101"/>
            </a:xfrm>
            <a:prstGeom prst="rect">
              <a:avLst/>
            </a:prstGeom>
            <a:solidFill>
              <a:schemeClr val="accent1"/>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sp>
          <p:nvSpPr>
            <p:cNvPr id="22" name="Legend2"/>
            <p:cNvSpPr>
              <a:spLocks noChangeArrowheads="1"/>
            </p:cNvSpPr>
            <p:nvPr/>
          </p:nvSpPr>
          <p:spPr bwMode="auto">
            <a:xfrm>
              <a:off x="5096" y="346"/>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a:latin typeface="+mn-lt"/>
                </a:rPr>
                <a:t>Legend</a:t>
              </a:r>
            </a:p>
          </p:txBody>
        </p:sp>
        <p:sp>
          <p:nvSpPr>
            <p:cNvPr id="23" name="LegendRectangle2"/>
            <p:cNvSpPr>
              <a:spLocks noChangeArrowheads="1"/>
            </p:cNvSpPr>
            <p:nvPr/>
          </p:nvSpPr>
          <p:spPr bwMode="auto">
            <a:xfrm>
              <a:off x="4936" y="353"/>
              <a:ext cx="104" cy="101"/>
            </a:xfrm>
            <a:prstGeom prst="rect">
              <a:avLst/>
            </a:prstGeom>
            <a:solidFill>
              <a:schemeClr val="accent2"/>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sp>
          <p:nvSpPr>
            <p:cNvPr id="24" name="Legend3"/>
            <p:cNvSpPr>
              <a:spLocks noChangeArrowheads="1"/>
            </p:cNvSpPr>
            <p:nvPr/>
          </p:nvSpPr>
          <p:spPr bwMode="auto">
            <a:xfrm>
              <a:off x="5096" y="517"/>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a:latin typeface="+mn-lt"/>
                </a:rPr>
                <a:t>Legend</a:t>
              </a:r>
            </a:p>
          </p:txBody>
        </p:sp>
        <p:sp>
          <p:nvSpPr>
            <p:cNvPr id="25" name="LegendRectangle3"/>
            <p:cNvSpPr>
              <a:spLocks noChangeArrowheads="1"/>
            </p:cNvSpPr>
            <p:nvPr/>
          </p:nvSpPr>
          <p:spPr bwMode="auto">
            <a:xfrm>
              <a:off x="4936" y="524"/>
              <a:ext cx="104" cy="101"/>
            </a:xfrm>
            <a:prstGeom prst="rect">
              <a:avLst/>
            </a:prstGeom>
            <a:solidFill>
              <a:schemeClr val="hlink"/>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sp>
          <p:nvSpPr>
            <p:cNvPr id="26" name="Legend4"/>
            <p:cNvSpPr>
              <a:spLocks noChangeArrowheads="1"/>
            </p:cNvSpPr>
            <p:nvPr/>
          </p:nvSpPr>
          <p:spPr bwMode="auto">
            <a:xfrm>
              <a:off x="5096" y="688"/>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a:latin typeface="+mn-lt"/>
                </a:rPr>
                <a:t>Legend</a:t>
              </a:r>
            </a:p>
          </p:txBody>
        </p:sp>
        <p:sp>
          <p:nvSpPr>
            <p:cNvPr id="27" name="LegendRectangle4"/>
            <p:cNvSpPr>
              <a:spLocks noChangeArrowheads="1"/>
            </p:cNvSpPr>
            <p:nvPr/>
          </p:nvSpPr>
          <p:spPr bwMode="auto">
            <a:xfrm>
              <a:off x="4936" y="695"/>
              <a:ext cx="104" cy="101"/>
            </a:xfrm>
            <a:prstGeom prst="rect">
              <a:avLst/>
            </a:prstGeom>
            <a:solidFill>
              <a:schemeClr val="folHlink"/>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grpSp>
      <p:grpSp>
        <p:nvGrpSpPr>
          <p:cNvPr id="28" name="LegendLines" hidden="1"/>
          <p:cNvGrpSpPr>
            <a:grpSpLocks/>
          </p:cNvGrpSpPr>
          <p:nvPr/>
        </p:nvGrpSpPr>
        <p:grpSpPr bwMode="auto">
          <a:xfrm>
            <a:off x="7718425" y="237755"/>
            <a:ext cx="1071563" cy="730251"/>
            <a:chOff x="4750" y="176"/>
            <a:chExt cx="675" cy="460"/>
          </a:xfrm>
        </p:grpSpPr>
        <p:sp>
          <p:nvSpPr>
            <p:cNvPr id="29" name="LineLegend1"/>
            <p:cNvSpPr>
              <a:spLocks noChangeShapeType="1"/>
            </p:cNvSpPr>
            <p:nvPr/>
          </p:nvSpPr>
          <p:spPr bwMode="auto">
            <a:xfrm>
              <a:off x="4750" y="233"/>
              <a:ext cx="288" cy="0"/>
            </a:xfrm>
            <a:prstGeom prst="line">
              <a:avLst/>
            </a:prstGeom>
            <a:noFill/>
            <a:ln w="28575">
              <a:solidFill>
                <a:schemeClr val="accent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200">
                <a:latin typeface="+mn-lt"/>
              </a:endParaRPr>
            </a:p>
          </p:txBody>
        </p:sp>
        <p:sp>
          <p:nvSpPr>
            <p:cNvPr id="30" name="LineLegend2"/>
            <p:cNvSpPr>
              <a:spLocks noChangeShapeType="1"/>
            </p:cNvSpPr>
            <p:nvPr/>
          </p:nvSpPr>
          <p:spPr bwMode="auto">
            <a:xfrm>
              <a:off x="4750" y="402"/>
              <a:ext cx="288" cy="0"/>
            </a:xfrm>
            <a:prstGeom prst="line">
              <a:avLst/>
            </a:prstGeom>
            <a:noFill/>
            <a:ln w="28575">
              <a:solidFill>
                <a:schemeClr val="accent3"/>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200">
                <a:latin typeface="+mn-lt"/>
              </a:endParaRPr>
            </a:p>
          </p:txBody>
        </p:sp>
        <p:sp>
          <p:nvSpPr>
            <p:cNvPr id="31" name="LineLegend3"/>
            <p:cNvSpPr>
              <a:spLocks noChangeShapeType="1"/>
            </p:cNvSpPr>
            <p:nvPr/>
          </p:nvSpPr>
          <p:spPr bwMode="auto">
            <a:xfrm>
              <a:off x="4750" y="577"/>
              <a:ext cx="288" cy="0"/>
            </a:xfrm>
            <a:prstGeom prst="line">
              <a:avLst/>
            </a:prstGeom>
            <a:noFill/>
            <a:ln w="28575">
              <a:solidFill>
                <a:schemeClr val="accent3"/>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200">
                <a:latin typeface="+mn-lt"/>
              </a:endParaRPr>
            </a:p>
          </p:txBody>
        </p:sp>
        <p:sp>
          <p:nvSpPr>
            <p:cNvPr id="32" name="Legend1"/>
            <p:cNvSpPr>
              <a:spLocks noChangeArrowheads="1"/>
            </p:cNvSpPr>
            <p:nvPr/>
          </p:nvSpPr>
          <p:spPr bwMode="auto">
            <a:xfrm>
              <a:off x="5104" y="176"/>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a:latin typeface="+mn-lt"/>
                </a:rPr>
                <a:t>Legend</a:t>
              </a:r>
            </a:p>
          </p:txBody>
        </p:sp>
        <p:sp>
          <p:nvSpPr>
            <p:cNvPr id="33" name="Legend2"/>
            <p:cNvSpPr>
              <a:spLocks noChangeArrowheads="1"/>
            </p:cNvSpPr>
            <p:nvPr/>
          </p:nvSpPr>
          <p:spPr bwMode="auto">
            <a:xfrm>
              <a:off x="5104" y="344"/>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a:latin typeface="+mn-lt"/>
                </a:rPr>
                <a:t>Legend</a:t>
              </a:r>
            </a:p>
          </p:txBody>
        </p:sp>
        <p:sp>
          <p:nvSpPr>
            <p:cNvPr id="34" name="Legend3"/>
            <p:cNvSpPr>
              <a:spLocks noChangeArrowheads="1"/>
            </p:cNvSpPr>
            <p:nvPr/>
          </p:nvSpPr>
          <p:spPr bwMode="auto">
            <a:xfrm>
              <a:off x="5104" y="520"/>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a:latin typeface="+mn-lt"/>
                </a:rPr>
                <a:t>Legend</a:t>
              </a:r>
            </a:p>
          </p:txBody>
        </p:sp>
      </p:grpSp>
      <p:grpSp>
        <p:nvGrpSpPr>
          <p:cNvPr id="35" name="McK Sticker" hidden="1"/>
          <p:cNvGrpSpPr/>
          <p:nvPr/>
        </p:nvGrpSpPr>
        <p:grpSpPr bwMode="auto">
          <a:xfrm>
            <a:off x="8064982" y="237755"/>
            <a:ext cx="725006" cy="150811"/>
            <a:chOff x="8015769" y="285750"/>
            <a:chExt cx="725006" cy="150811"/>
          </a:xfrm>
        </p:grpSpPr>
        <p:sp>
          <p:nvSpPr>
            <p:cNvPr id="36" name="StickerRectangle"/>
            <p:cNvSpPr>
              <a:spLocks noChangeArrowheads="1"/>
            </p:cNvSpPr>
            <p:nvPr/>
          </p:nvSpPr>
          <p:spPr bwMode="auto">
            <a:xfrm>
              <a:off x="8015769" y="285750"/>
              <a:ext cx="725006" cy="150811"/>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7432" tIns="0" rIns="0" bIns="27432">
              <a:spAutoFit/>
            </a:bodyPr>
            <a:lstStyle/>
            <a:p>
              <a:pPr algn="r" defTabSz="895350">
                <a:buClr>
                  <a:schemeClr val="tx2"/>
                </a:buClr>
              </a:pPr>
              <a:r>
                <a:rPr lang="en-US" sz="800" dirty="0">
                  <a:solidFill>
                    <a:srgbClr val="808080"/>
                  </a:solidFill>
                  <a:latin typeface="+mn-lt"/>
                </a:rPr>
                <a:t>PRELIMINARY</a:t>
              </a:r>
            </a:p>
          </p:txBody>
        </p:sp>
        <p:cxnSp>
          <p:nvCxnSpPr>
            <p:cNvPr id="37" name="AutoShape 31"/>
            <p:cNvCxnSpPr>
              <a:cxnSpLocks noChangeShapeType="1"/>
              <a:stCxn id="36" idx="2"/>
              <a:endCxn id="36" idx="4"/>
            </p:cNvCxnSpPr>
            <p:nvPr/>
          </p:nvCxnSpPr>
          <p:spPr bwMode="auto">
            <a:xfrm>
              <a:off x="8015769" y="285750"/>
              <a:ext cx="0" cy="150811"/>
            </a:xfrm>
            <a:prstGeom prst="straightConnector1">
              <a:avLst/>
            </a:prstGeom>
            <a:noFill/>
            <a:ln w="9525">
              <a:solidFill>
                <a:srgbClr val="808080"/>
              </a:solidFill>
              <a:round/>
              <a:headEnd/>
              <a:tailEnd/>
            </a:ln>
            <a:extLst>
              <a:ext uri="{909E8E84-426E-40DD-AFC4-6F175D3DCCD1}">
                <a14:hiddenFill xmlns:a14="http://schemas.microsoft.com/office/drawing/2010/main">
                  <a:noFill/>
                </a14:hiddenFill>
              </a:ext>
            </a:extLst>
          </p:spPr>
        </p:cxnSp>
        <p:cxnSp>
          <p:nvCxnSpPr>
            <p:cNvPr id="38" name="AutoShape 32"/>
            <p:cNvCxnSpPr>
              <a:cxnSpLocks noChangeShapeType="1"/>
              <a:stCxn id="36" idx="4"/>
              <a:endCxn id="36" idx="6"/>
            </p:cNvCxnSpPr>
            <p:nvPr/>
          </p:nvCxnSpPr>
          <p:spPr bwMode="auto">
            <a:xfrm>
              <a:off x="8015769" y="436561"/>
              <a:ext cx="725006" cy="0"/>
            </a:xfrm>
            <a:prstGeom prst="straightConnector1">
              <a:avLst/>
            </a:prstGeom>
            <a:noFill/>
            <a:ln w="25400">
              <a:solidFill>
                <a:srgbClr val="808080"/>
              </a:solidFill>
              <a:round/>
              <a:headEnd/>
              <a:tailEnd/>
            </a:ln>
            <a:extLst>
              <a:ext uri="{909E8E84-426E-40DD-AFC4-6F175D3DCCD1}">
                <a14:hiddenFill xmlns:a14="http://schemas.microsoft.com/office/drawing/2010/main">
                  <a:noFill/>
                </a14:hiddenFill>
              </a:ext>
            </a:extLst>
          </p:spPr>
        </p:cxnSp>
      </p:grpSp>
      <p:sp>
        <p:nvSpPr>
          <p:cNvPr id="63" name="Slide Number"/>
          <p:cNvSpPr txBox="1">
            <a:spLocks/>
          </p:cNvSpPr>
          <p:nvPr/>
        </p:nvSpPr>
        <p:spPr bwMode="auto">
          <a:xfrm>
            <a:off x="8664954" y="6462552"/>
            <a:ext cx="125034" cy="123111"/>
          </a:xfrm>
          <a:prstGeom prst="rect">
            <a:avLst/>
          </a:prstGeom>
        </p:spPr>
        <p:txBody>
          <a:bodyPr vert="horz" wrap="none" lIns="0" tIns="0" rIns="0" bIns="0" rtlCol="0" anchor="b" anchorCtr="0">
            <a:spAutoFit/>
          </a:bodyPr>
          <a:lstStyle>
            <a:defPPr>
              <a:defRPr lang="en-US"/>
            </a:defPPr>
            <a:lvl1pPr>
              <a:defRPr sz="1000" baseline="0">
                <a:latin typeface="+mn-lt"/>
              </a:defRPr>
            </a:lvl1pPr>
          </a:lstStyle>
          <a:p>
            <a:pPr lvl="0" algn="r"/>
            <a:fld id="{42C328C1-A84F-4A39-A664-DBA00541A8C6}" type="slidenum">
              <a:rPr lang="en-US" sz="800" smtClean="0">
                <a:solidFill>
                  <a:schemeClr val="tx1"/>
                </a:solidFill>
              </a:rPr>
              <a:pPr lvl="0" algn="r"/>
              <a:t>‹#›</a:t>
            </a:fld>
            <a:endParaRPr lang="en-US" sz="800" dirty="0">
              <a:solidFill>
                <a:schemeClr val="tx1"/>
              </a:solidFill>
            </a:endParaRPr>
          </a:p>
        </p:txBody>
      </p:sp>
      <p:grpSp>
        <p:nvGrpSpPr>
          <p:cNvPr id="64" name="Moon" hidden="1"/>
          <p:cNvGrpSpPr>
            <a:grpSpLocks noChangeAspect="1"/>
          </p:cNvGrpSpPr>
          <p:nvPr>
            <p:custDataLst>
              <p:tags r:id="rId5"/>
            </p:custDataLst>
          </p:nvPr>
        </p:nvGrpSpPr>
        <p:grpSpPr bwMode="auto">
          <a:xfrm>
            <a:off x="7170608" y="764013"/>
            <a:ext cx="254000" cy="254000"/>
            <a:chOff x="1600" y="1600"/>
            <a:chExt cx="160" cy="160"/>
          </a:xfrm>
        </p:grpSpPr>
        <p:sp>
          <p:nvSpPr>
            <p:cNvPr id="65" name="Oval 90"/>
            <p:cNvSpPr>
              <a:spLocks noChangeAspect="1" noChangeArrowheads="1"/>
            </p:cNvSpPr>
            <p:nvPr>
              <p:custDataLst>
                <p:tags r:id="rId21"/>
              </p:custDataLst>
            </p:nvPr>
          </p:nvSpPr>
          <p:spPr bwMode="auto">
            <a:xfrm>
              <a:off x="1600" y="1600"/>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 name="Arc 91"/>
            <p:cNvSpPr>
              <a:spLocks noChangeAspect="1"/>
            </p:cNvSpPr>
            <p:nvPr>
              <p:custDataLst>
                <p:tags r:id="rId22"/>
              </p:custDataLst>
            </p:nvPr>
          </p:nvSpPr>
          <p:spPr bwMode="auto">
            <a:xfrm>
              <a:off x="1600" y="1600"/>
              <a:ext cx="160" cy="160"/>
            </a:xfrm>
            <a:prstGeom prst="arc">
              <a:avLst/>
            </a:prstGeom>
            <a:solidFill>
              <a:schemeClr val="accent3"/>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67" name="LegendMoons" hidden="1"/>
          <p:cNvGrpSpPr/>
          <p:nvPr/>
        </p:nvGrpSpPr>
        <p:grpSpPr bwMode="auto">
          <a:xfrm>
            <a:off x="7959558" y="237755"/>
            <a:ext cx="830430" cy="1306516"/>
            <a:chOff x="5428012" y="273840"/>
            <a:chExt cx="830430" cy="1306516"/>
          </a:xfrm>
        </p:grpSpPr>
        <p:sp>
          <p:nvSpPr>
            <p:cNvPr id="68" name="Legend1"/>
            <p:cNvSpPr>
              <a:spLocks noChangeArrowheads="1"/>
            </p:cNvSpPr>
            <p:nvPr/>
          </p:nvSpPr>
          <p:spPr bwMode="auto">
            <a:xfrm>
              <a:off x="5748687" y="286540"/>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dirty="0">
                  <a:latin typeface="+mn-lt"/>
                </a:rPr>
                <a:t>Legend</a:t>
              </a:r>
            </a:p>
          </p:txBody>
        </p:sp>
        <p:sp>
          <p:nvSpPr>
            <p:cNvPr id="69" name="Legend2"/>
            <p:cNvSpPr>
              <a:spLocks noChangeArrowheads="1"/>
            </p:cNvSpPr>
            <p:nvPr/>
          </p:nvSpPr>
          <p:spPr bwMode="auto">
            <a:xfrm>
              <a:off x="5748687" y="561178"/>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dirty="0">
                  <a:latin typeface="+mn-lt"/>
                </a:rPr>
                <a:t>Legend</a:t>
              </a:r>
            </a:p>
          </p:txBody>
        </p:sp>
        <p:sp>
          <p:nvSpPr>
            <p:cNvPr id="70" name="Legend3"/>
            <p:cNvSpPr>
              <a:spLocks noChangeArrowheads="1"/>
            </p:cNvSpPr>
            <p:nvPr/>
          </p:nvSpPr>
          <p:spPr bwMode="auto">
            <a:xfrm>
              <a:off x="5748687" y="835817"/>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dirty="0">
                  <a:latin typeface="+mn-lt"/>
                </a:rPr>
                <a:t>Legend</a:t>
              </a:r>
            </a:p>
          </p:txBody>
        </p:sp>
        <p:sp>
          <p:nvSpPr>
            <p:cNvPr id="71" name="Legend4"/>
            <p:cNvSpPr>
              <a:spLocks noChangeArrowheads="1"/>
            </p:cNvSpPr>
            <p:nvPr/>
          </p:nvSpPr>
          <p:spPr bwMode="auto">
            <a:xfrm>
              <a:off x="5748687" y="1107280"/>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a:latin typeface="+mn-lt"/>
                </a:rPr>
                <a:t>Legend</a:t>
              </a:r>
            </a:p>
          </p:txBody>
        </p:sp>
        <p:sp>
          <p:nvSpPr>
            <p:cNvPr id="72" name="Legend5"/>
            <p:cNvSpPr>
              <a:spLocks noChangeArrowheads="1"/>
            </p:cNvSpPr>
            <p:nvPr/>
          </p:nvSpPr>
          <p:spPr bwMode="auto">
            <a:xfrm>
              <a:off x="5748687" y="1383505"/>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dirty="0">
                  <a:latin typeface="+mn-lt"/>
                </a:rPr>
                <a:t>Legend</a:t>
              </a:r>
            </a:p>
          </p:txBody>
        </p:sp>
        <p:grpSp>
          <p:nvGrpSpPr>
            <p:cNvPr id="73" name="MoonLegend1"/>
            <p:cNvGrpSpPr>
              <a:grpSpLocks noChangeAspect="1"/>
            </p:cNvGrpSpPr>
            <p:nvPr userDrawn="1">
              <p:custDataLst>
                <p:tags r:id="rId6"/>
              </p:custDataLst>
            </p:nvPr>
          </p:nvGrpSpPr>
          <p:grpSpPr bwMode="auto">
            <a:xfrm>
              <a:off x="5428012" y="273840"/>
              <a:ext cx="209550" cy="209551"/>
              <a:chOff x="1694" y="2044"/>
              <a:chExt cx="160" cy="160"/>
            </a:xfrm>
          </p:grpSpPr>
          <p:sp>
            <p:nvSpPr>
              <p:cNvPr id="86" name="Oval 41"/>
              <p:cNvSpPr>
                <a:spLocks noChangeAspect="1" noChangeArrowheads="1"/>
              </p:cNvSpPr>
              <p:nvPr>
                <p:custDataLst>
                  <p:tags r:id="rId19"/>
                </p:custDataLst>
              </p:nvPr>
            </p:nvSpPr>
            <p:spPr bwMode="auto">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sp>
            <p:nvSpPr>
              <p:cNvPr id="87" name="Arc 42"/>
              <p:cNvSpPr>
                <a:spLocks noChangeAspect="1"/>
              </p:cNvSpPr>
              <p:nvPr>
                <p:custDataLst>
                  <p:tags r:id="rId20"/>
                </p:custDataLst>
              </p:nvPr>
            </p:nvSpPr>
            <p:spPr bwMode="auto">
              <a:xfrm>
                <a:off x="1694" y="2044"/>
                <a:ext cx="160" cy="160"/>
              </a:xfrm>
              <a:prstGeom prst="arc">
                <a:avLst>
                  <a:gd name="adj1" fmla="val 16200000"/>
                  <a:gd name="adj2" fmla="val 5400000"/>
                </a:avLst>
              </a:prstGeom>
              <a:solidFill>
                <a:schemeClr val="accent3"/>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grpSp>
        <p:grpSp>
          <p:nvGrpSpPr>
            <p:cNvPr id="74" name="MoonLegend2"/>
            <p:cNvGrpSpPr>
              <a:grpSpLocks noChangeAspect="1"/>
            </p:cNvGrpSpPr>
            <p:nvPr userDrawn="1">
              <p:custDataLst>
                <p:tags r:id="rId7"/>
              </p:custDataLst>
            </p:nvPr>
          </p:nvGrpSpPr>
          <p:grpSpPr bwMode="auto">
            <a:xfrm>
              <a:off x="5428012" y="548081"/>
              <a:ext cx="209550" cy="209551"/>
              <a:chOff x="1694" y="2044"/>
              <a:chExt cx="160" cy="160"/>
            </a:xfrm>
          </p:grpSpPr>
          <p:sp>
            <p:nvSpPr>
              <p:cNvPr id="84" name="Oval 41"/>
              <p:cNvSpPr>
                <a:spLocks noChangeAspect="1" noChangeArrowheads="1"/>
              </p:cNvSpPr>
              <p:nvPr>
                <p:custDataLst>
                  <p:tags r:id="rId17"/>
                </p:custDataLst>
              </p:nvPr>
            </p:nvSpPr>
            <p:spPr bwMode="auto">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sp>
            <p:nvSpPr>
              <p:cNvPr id="85" name="Arc 42"/>
              <p:cNvSpPr>
                <a:spLocks noChangeAspect="1"/>
              </p:cNvSpPr>
              <p:nvPr>
                <p:custDataLst>
                  <p:tags r:id="rId18"/>
                </p:custDataLst>
              </p:nvPr>
            </p:nvSpPr>
            <p:spPr bwMode="auto">
              <a:xfrm>
                <a:off x="1694" y="2044"/>
                <a:ext cx="160" cy="160"/>
              </a:xfrm>
              <a:prstGeom prst="arc">
                <a:avLst/>
              </a:prstGeom>
              <a:solidFill>
                <a:schemeClr val="accent3"/>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grpSp>
        <p:grpSp>
          <p:nvGrpSpPr>
            <p:cNvPr id="75" name="MoonLegend3"/>
            <p:cNvGrpSpPr>
              <a:grpSpLocks noChangeAspect="1"/>
            </p:cNvGrpSpPr>
            <p:nvPr userDrawn="1">
              <p:custDataLst>
                <p:tags r:id="rId8"/>
              </p:custDataLst>
            </p:nvPr>
          </p:nvGrpSpPr>
          <p:grpSpPr bwMode="auto">
            <a:xfrm>
              <a:off x="5428012" y="822322"/>
              <a:ext cx="209550" cy="209551"/>
              <a:chOff x="1694" y="2044"/>
              <a:chExt cx="160" cy="160"/>
            </a:xfrm>
          </p:grpSpPr>
          <p:sp>
            <p:nvSpPr>
              <p:cNvPr id="82" name="Oval 41"/>
              <p:cNvSpPr>
                <a:spLocks noChangeAspect="1" noChangeArrowheads="1"/>
              </p:cNvSpPr>
              <p:nvPr>
                <p:custDataLst>
                  <p:tags r:id="rId15"/>
                </p:custDataLst>
              </p:nvPr>
            </p:nvSpPr>
            <p:spPr bwMode="auto">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sp>
            <p:nvSpPr>
              <p:cNvPr id="83" name="Arc 42"/>
              <p:cNvSpPr>
                <a:spLocks noChangeAspect="1"/>
              </p:cNvSpPr>
              <p:nvPr>
                <p:custDataLst>
                  <p:tags r:id="rId16"/>
                </p:custDataLst>
              </p:nvPr>
            </p:nvSpPr>
            <p:spPr bwMode="auto">
              <a:xfrm>
                <a:off x="1694" y="2044"/>
                <a:ext cx="160" cy="160"/>
              </a:xfrm>
              <a:prstGeom prst="arc">
                <a:avLst>
                  <a:gd name="adj1" fmla="val 16200000"/>
                  <a:gd name="adj2" fmla="val 5400000"/>
                </a:avLst>
              </a:prstGeom>
              <a:solidFill>
                <a:schemeClr val="accent3"/>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grpSp>
        <p:grpSp>
          <p:nvGrpSpPr>
            <p:cNvPr id="76" name="MoonLegend4"/>
            <p:cNvGrpSpPr>
              <a:grpSpLocks noChangeAspect="1"/>
            </p:cNvGrpSpPr>
            <p:nvPr userDrawn="1">
              <p:custDataLst>
                <p:tags r:id="rId9"/>
              </p:custDataLst>
            </p:nvPr>
          </p:nvGrpSpPr>
          <p:grpSpPr bwMode="auto">
            <a:xfrm>
              <a:off x="5428012" y="1096563"/>
              <a:ext cx="209550" cy="209551"/>
              <a:chOff x="1694" y="2044"/>
              <a:chExt cx="160" cy="160"/>
            </a:xfrm>
          </p:grpSpPr>
          <p:sp>
            <p:nvSpPr>
              <p:cNvPr id="80" name="Oval 41"/>
              <p:cNvSpPr>
                <a:spLocks noChangeAspect="1" noChangeArrowheads="1"/>
              </p:cNvSpPr>
              <p:nvPr>
                <p:custDataLst>
                  <p:tags r:id="rId13"/>
                </p:custDataLst>
              </p:nvPr>
            </p:nvSpPr>
            <p:spPr bwMode="auto">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sp>
            <p:nvSpPr>
              <p:cNvPr id="81" name="Arc 42"/>
              <p:cNvSpPr>
                <a:spLocks noChangeAspect="1"/>
              </p:cNvSpPr>
              <p:nvPr>
                <p:custDataLst>
                  <p:tags r:id="rId14"/>
                </p:custDataLst>
              </p:nvPr>
            </p:nvSpPr>
            <p:spPr bwMode="auto">
              <a:xfrm>
                <a:off x="1694" y="2044"/>
                <a:ext cx="160" cy="160"/>
              </a:xfrm>
              <a:prstGeom prst="arc">
                <a:avLst>
                  <a:gd name="adj1" fmla="val 16200000"/>
                  <a:gd name="adj2" fmla="val 10800000"/>
                </a:avLst>
              </a:prstGeom>
              <a:solidFill>
                <a:schemeClr val="accent3"/>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grpSp>
        <p:grpSp>
          <p:nvGrpSpPr>
            <p:cNvPr id="77" name="MoonLegend5"/>
            <p:cNvGrpSpPr>
              <a:grpSpLocks noChangeAspect="1"/>
            </p:cNvGrpSpPr>
            <p:nvPr userDrawn="1">
              <p:custDataLst>
                <p:tags r:id="rId10"/>
              </p:custDataLst>
            </p:nvPr>
          </p:nvGrpSpPr>
          <p:grpSpPr bwMode="auto">
            <a:xfrm>
              <a:off x="5428012" y="1370805"/>
              <a:ext cx="209550" cy="209551"/>
              <a:chOff x="1694" y="2044"/>
              <a:chExt cx="160" cy="160"/>
            </a:xfrm>
          </p:grpSpPr>
          <p:sp>
            <p:nvSpPr>
              <p:cNvPr id="78" name="Oval 41"/>
              <p:cNvSpPr>
                <a:spLocks noChangeAspect="1" noChangeArrowheads="1"/>
              </p:cNvSpPr>
              <p:nvPr>
                <p:custDataLst>
                  <p:tags r:id="rId11"/>
                </p:custDataLst>
              </p:nvPr>
            </p:nvSpPr>
            <p:spPr bwMode="auto">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sp>
            <p:nvSpPr>
              <p:cNvPr id="79" name="Arc 42"/>
              <p:cNvSpPr>
                <a:spLocks noChangeAspect="1"/>
              </p:cNvSpPr>
              <p:nvPr>
                <p:custDataLst>
                  <p:tags r:id="rId12"/>
                </p:custDataLst>
              </p:nvPr>
            </p:nvSpPr>
            <p:spPr bwMode="auto">
              <a:xfrm>
                <a:off x="1694" y="2044"/>
                <a:ext cx="160" cy="160"/>
              </a:xfrm>
              <a:prstGeom prst="arc">
                <a:avLst>
                  <a:gd name="adj1" fmla="val 16200000"/>
                  <a:gd name="adj2" fmla="val 16200000"/>
                </a:avLst>
              </a:prstGeom>
              <a:solidFill>
                <a:schemeClr val="accent3"/>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grpSp>
      </p:grpSp>
      <p:grpSp>
        <p:nvGrpSpPr>
          <p:cNvPr id="3" name="Slide Elements" hidden="1"/>
          <p:cNvGrpSpPr/>
          <p:nvPr/>
        </p:nvGrpSpPr>
        <p:grpSpPr bwMode="auto">
          <a:xfrm>
            <a:off x="171450" y="6276179"/>
            <a:ext cx="7277099" cy="309484"/>
            <a:chOff x="171451" y="6321899"/>
            <a:chExt cx="7200000" cy="309484"/>
          </a:xfrm>
        </p:grpSpPr>
        <p:sp>
          <p:nvSpPr>
            <p:cNvPr id="89" name="4. Footnote"/>
            <p:cNvSpPr txBox="1">
              <a:spLocks noChangeArrowheads="1"/>
            </p:cNvSpPr>
            <p:nvPr/>
          </p:nvSpPr>
          <p:spPr bwMode="auto">
            <a:xfrm>
              <a:off x="171451" y="6321899"/>
              <a:ext cx="7200000"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lvl1pPr marL="104775" indent="-104775" defTabSz="895350">
                <a:defRPr lang="x-none" sz="2400">
                  <a:solidFill>
                    <a:schemeClr val="tx1"/>
                  </a:solidFill>
                  <a:latin typeface="Arial" charset="0"/>
                </a:defRPr>
              </a:lvl1pPr>
              <a:lvl2pPr marL="1031875" defTabSz="895350">
                <a:defRPr lang="x-none" sz="2400">
                  <a:solidFill>
                    <a:schemeClr val="tx1"/>
                  </a:solidFill>
                  <a:latin typeface="Arial" charset="0"/>
                </a:defRPr>
              </a:lvl2pPr>
              <a:lvl3pPr marL="1217613" defTabSz="895350">
                <a:defRPr lang="x-none" sz="2400">
                  <a:solidFill>
                    <a:schemeClr val="tx1"/>
                  </a:solidFill>
                  <a:latin typeface="Arial" charset="0"/>
                </a:defRPr>
              </a:lvl3pPr>
              <a:lvl4pPr marL="1404938" defTabSz="895350">
                <a:defRPr lang="x-none" sz="2400">
                  <a:solidFill>
                    <a:schemeClr val="tx1"/>
                  </a:solidFill>
                  <a:latin typeface="Arial" charset="0"/>
                </a:defRPr>
              </a:lvl4pPr>
              <a:lvl5pPr marL="1792288" defTabSz="895350">
                <a:defRPr lang="x-none" sz="2400">
                  <a:solidFill>
                    <a:schemeClr val="tx1"/>
                  </a:solidFill>
                  <a:latin typeface="Arial" charset="0"/>
                </a:defRPr>
              </a:lvl5pPr>
              <a:lvl6pPr marL="2249488" defTabSz="895350" fontAlgn="base">
                <a:spcBef>
                  <a:spcPct val="0"/>
                </a:spcBef>
                <a:spcAft>
                  <a:spcPct val="0"/>
                </a:spcAft>
                <a:defRPr lang="x-none" sz="2400">
                  <a:solidFill>
                    <a:schemeClr val="tx1"/>
                  </a:solidFill>
                  <a:latin typeface="Arial" charset="0"/>
                </a:defRPr>
              </a:lvl6pPr>
              <a:lvl7pPr marL="2706688" defTabSz="895350" fontAlgn="base">
                <a:spcBef>
                  <a:spcPct val="0"/>
                </a:spcBef>
                <a:spcAft>
                  <a:spcPct val="0"/>
                </a:spcAft>
                <a:defRPr lang="x-none" sz="2400">
                  <a:solidFill>
                    <a:schemeClr val="tx1"/>
                  </a:solidFill>
                  <a:latin typeface="Arial" charset="0"/>
                </a:defRPr>
              </a:lvl7pPr>
              <a:lvl8pPr marL="3163888" defTabSz="895350" fontAlgn="base">
                <a:spcBef>
                  <a:spcPct val="0"/>
                </a:spcBef>
                <a:spcAft>
                  <a:spcPct val="0"/>
                </a:spcAft>
                <a:defRPr lang="x-none" sz="2400">
                  <a:solidFill>
                    <a:schemeClr val="tx1"/>
                  </a:solidFill>
                  <a:latin typeface="Arial" charset="0"/>
                </a:defRPr>
              </a:lvl8pPr>
              <a:lvl9pPr marL="3621088" defTabSz="895350" fontAlgn="base">
                <a:spcBef>
                  <a:spcPct val="0"/>
                </a:spcBef>
                <a:spcAft>
                  <a:spcPct val="0"/>
                </a:spcAft>
                <a:defRPr lang="x-none" sz="2400">
                  <a:solidFill>
                    <a:schemeClr val="tx1"/>
                  </a:solidFill>
                  <a:latin typeface="Arial" charset="0"/>
                </a:defRPr>
              </a:lvl9pPr>
            </a:lstStyle>
            <a:p>
              <a:pPr marL="85725" indent="-85725">
                <a:defRPr lang="x-none"/>
              </a:pPr>
              <a:r>
                <a:rPr lang="x-none" sz="800" baseline="0" dirty="0">
                  <a:solidFill>
                    <a:schemeClr val="tx1"/>
                  </a:solidFill>
                  <a:latin typeface="+mn-lt"/>
                  <a:ea typeface="+mn-ea"/>
                </a:rPr>
                <a:t>1 Footnote</a:t>
              </a:r>
            </a:p>
          </p:txBody>
        </p:sp>
        <p:sp>
          <p:nvSpPr>
            <p:cNvPr id="90" name="5. Source"/>
            <p:cNvSpPr>
              <a:spLocks noChangeArrowheads="1"/>
            </p:cNvSpPr>
            <p:nvPr/>
          </p:nvSpPr>
          <p:spPr bwMode="auto">
            <a:xfrm>
              <a:off x="171451" y="6508272"/>
              <a:ext cx="7200000"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p>
              <a:pPr marL="409575" indent="-409575" defTabSz="895350">
                <a:tabLst>
                  <a:tab pos="409575" algn="l"/>
                </a:tabLst>
              </a:pPr>
              <a:r>
                <a:rPr lang="x-none" sz="800" baseline="0" dirty="0">
                  <a:solidFill>
                    <a:schemeClr val="tx1"/>
                  </a:solidFill>
                  <a:latin typeface="+mn-lt"/>
                  <a:ea typeface="+mn-ea"/>
                </a:rPr>
                <a:t>Source : Source</a:t>
              </a:r>
            </a:p>
          </p:txBody>
        </p:sp>
      </p:grpSp>
      <p:sp>
        <p:nvSpPr>
          <p:cNvPr id="62" name="Rectangle 61"/>
          <p:cNvSpPr/>
          <p:nvPr/>
        </p:nvSpPr>
        <p:spPr bwMode="auto">
          <a:xfrm>
            <a:off x="0" y="6674787"/>
            <a:ext cx="8961438" cy="45719"/>
          </a:xfrm>
          <a:prstGeom prst="rect">
            <a:avLst/>
          </a:prstGeom>
          <a:solidFill>
            <a:schemeClr val="accent5"/>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Tree>
    <p:extLst>
      <p:ext uri="{BB962C8B-B14F-4D97-AF65-F5344CB8AC3E}">
        <p14:creationId xmlns:p14="http://schemas.microsoft.com/office/powerpoint/2010/main" val="3629404267"/>
      </p:ext>
    </p:extLst>
  </p:cSld>
  <p:clrMap bg1="lt1" tx1="dk1" bg2="lt2" tx2="dk2" accent1="accent1" accent2="accent2" accent3="accent3" accent4="accent4" accent5="accent5" accent6="accent6" hlink="hlink" folHlink="folHlink"/>
  <p:sldLayoutIdLst>
    <p:sldLayoutId id="2147483688" r:id="rId1"/>
    <p:sldLayoutId id="2147483689" r:id="rId2"/>
  </p:sldLayoutIdLst>
  <p:hf hdr="0" ftr="0" dt="0"/>
  <p:txStyles>
    <p:titleStyle>
      <a:lvl1pPr algn="l" defTabSz="895350" rtl="0" eaLnBrk="1" fontAlgn="base" hangingPunct="1">
        <a:spcBef>
          <a:spcPct val="0"/>
        </a:spcBef>
        <a:spcAft>
          <a:spcPct val="0"/>
        </a:spcAft>
        <a:tabLst>
          <a:tab pos="269875" algn="l"/>
        </a:tabLst>
        <a:defRPr sz="2000" b="0" baseline="0">
          <a:solidFill>
            <a:schemeClr val="accent3"/>
          </a:solidFill>
          <a:latin typeface="+mj-lt"/>
          <a:ea typeface="Arial Unicode MS" pitchFamily="34" charset="-128"/>
          <a:cs typeface="Arial Unicode MS" pitchFamily="34" charset="-128"/>
        </a:defRPr>
      </a:lvl1pPr>
      <a:lvl2pPr algn="l" defTabSz="895350" rtl="0" eaLnBrk="1" fontAlgn="base" hangingPunct="1">
        <a:spcBef>
          <a:spcPct val="0"/>
        </a:spcBef>
        <a:spcAft>
          <a:spcPct val="0"/>
        </a:spcAft>
        <a:defRPr sz="1900" b="1">
          <a:solidFill>
            <a:schemeClr val="tx2"/>
          </a:solidFill>
          <a:latin typeface="Arial" charset="0"/>
        </a:defRPr>
      </a:lvl2pPr>
      <a:lvl3pPr algn="l" defTabSz="895350" rtl="0" eaLnBrk="1" fontAlgn="base" hangingPunct="1">
        <a:spcBef>
          <a:spcPct val="0"/>
        </a:spcBef>
        <a:spcAft>
          <a:spcPct val="0"/>
        </a:spcAft>
        <a:defRPr sz="1900" b="1">
          <a:solidFill>
            <a:schemeClr val="tx2"/>
          </a:solidFill>
          <a:latin typeface="Arial" charset="0"/>
        </a:defRPr>
      </a:lvl3pPr>
      <a:lvl4pPr algn="l" defTabSz="895350" rtl="0" eaLnBrk="1" fontAlgn="base" hangingPunct="1">
        <a:spcBef>
          <a:spcPct val="0"/>
        </a:spcBef>
        <a:spcAft>
          <a:spcPct val="0"/>
        </a:spcAft>
        <a:defRPr sz="1900" b="1">
          <a:solidFill>
            <a:schemeClr val="tx2"/>
          </a:solidFill>
          <a:latin typeface="Arial" charset="0"/>
        </a:defRPr>
      </a:lvl4pPr>
      <a:lvl5pPr algn="l" defTabSz="895350" rtl="0" eaLnBrk="1" fontAlgn="base" hangingPunct="1">
        <a:spcBef>
          <a:spcPct val="0"/>
        </a:spcBef>
        <a:spcAft>
          <a:spcPct val="0"/>
        </a:spcAft>
        <a:defRPr sz="1900" b="1">
          <a:solidFill>
            <a:schemeClr val="tx2"/>
          </a:solidFill>
          <a:latin typeface="Arial" charset="0"/>
        </a:defRPr>
      </a:lvl5pPr>
      <a:lvl6pPr marL="457200" algn="l" defTabSz="895350" rtl="0" eaLnBrk="1" fontAlgn="base" hangingPunct="1">
        <a:spcBef>
          <a:spcPct val="0"/>
        </a:spcBef>
        <a:spcAft>
          <a:spcPct val="0"/>
        </a:spcAft>
        <a:defRPr sz="1900" b="1">
          <a:solidFill>
            <a:schemeClr val="tx2"/>
          </a:solidFill>
          <a:latin typeface="Arial" charset="0"/>
        </a:defRPr>
      </a:lvl6pPr>
      <a:lvl7pPr marL="914400" algn="l" defTabSz="895350" rtl="0" eaLnBrk="1" fontAlgn="base" hangingPunct="1">
        <a:spcBef>
          <a:spcPct val="0"/>
        </a:spcBef>
        <a:spcAft>
          <a:spcPct val="0"/>
        </a:spcAft>
        <a:defRPr sz="1900" b="1">
          <a:solidFill>
            <a:schemeClr val="tx2"/>
          </a:solidFill>
          <a:latin typeface="Arial" charset="0"/>
        </a:defRPr>
      </a:lvl7pPr>
      <a:lvl8pPr marL="1371600" algn="l" defTabSz="895350" rtl="0" eaLnBrk="1" fontAlgn="base" hangingPunct="1">
        <a:spcBef>
          <a:spcPct val="0"/>
        </a:spcBef>
        <a:spcAft>
          <a:spcPct val="0"/>
        </a:spcAft>
        <a:defRPr sz="1900" b="1">
          <a:solidFill>
            <a:schemeClr val="tx2"/>
          </a:solidFill>
          <a:latin typeface="Arial" charset="0"/>
        </a:defRPr>
      </a:lvl8pPr>
      <a:lvl9pPr marL="1828800" algn="l" defTabSz="895350" rtl="0" eaLnBrk="1" fontAlgn="base" hangingPunct="1">
        <a:spcBef>
          <a:spcPct val="0"/>
        </a:spcBef>
        <a:spcAft>
          <a:spcPct val="0"/>
        </a:spcAft>
        <a:defRPr sz="1900" b="1">
          <a:solidFill>
            <a:schemeClr val="tx2"/>
          </a:solidFill>
          <a:latin typeface="Arial" charset="0"/>
        </a:defRPr>
      </a:lvl9pPr>
    </p:titleStyle>
    <p:bodyStyle>
      <a:lvl1pPr marL="0" indent="0" algn="l" defTabSz="895350" rtl="0" eaLnBrk="1" fontAlgn="base" hangingPunct="1">
        <a:spcBef>
          <a:spcPct val="0"/>
        </a:spcBef>
        <a:spcAft>
          <a:spcPct val="0"/>
        </a:spcAft>
        <a:buClr>
          <a:schemeClr val="tx2"/>
        </a:buClr>
        <a:defRPr sz="1600" baseline="0">
          <a:solidFill>
            <a:schemeClr val="tx1"/>
          </a:solidFill>
          <a:latin typeface="+mn-lt"/>
          <a:ea typeface="Arial Unicode MS" pitchFamily="34" charset="-128"/>
          <a:cs typeface="Arial Unicode MS" pitchFamily="34" charset="-128"/>
        </a:defRPr>
      </a:lvl1pPr>
      <a:lvl2pPr marL="193675" indent="-192088" algn="l" defTabSz="895350" rtl="0" eaLnBrk="1" fontAlgn="base" hangingPunct="1">
        <a:spcBef>
          <a:spcPct val="0"/>
        </a:spcBef>
        <a:spcAft>
          <a:spcPct val="0"/>
        </a:spcAft>
        <a:buClr>
          <a:schemeClr val="tx2"/>
        </a:buClr>
        <a:buSzPct val="125000"/>
        <a:buFont typeface="Arial" charset="0"/>
        <a:buChar char="▪"/>
        <a:defRPr sz="1600" baseline="0">
          <a:solidFill>
            <a:schemeClr val="tx1"/>
          </a:solidFill>
          <a:latin typeface="+mn-lt"/>
          <a:ea typeface="Arial Unicode MS" pitchFamily="34" charset="-128"/>
          <a:cs typeface="Arial Unicode MS" pitchFamily="34" charset="-128"/>
        </a:defRPr>
      </a:lvl2pPr>
      <a:lvl3pPr marL="457200" indent="-261938" algn="l" defTabSz="895350"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ea typeface="Arial Unicode MS" pitchFamily="34" charset="-128"/>
          <a:cs typeface="Arial Unicode MS" pitchFamily="34" charset="-128"/>
        </a:defRPr>
      </a:lvl3pPr>
      <a:lvl4pPr marL="614363" indent="-155575" algn="l" defTabSz="895350"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ea typeface="Arial Unicode MS" pitchFamily="34" charset="-128"/>
          <a:cs typeface="Arial Unicode MS" pitchFamily="34" charset="-128"/>
        </a:defRPr>
      </a:lvl4pPr>
      <a:lvl5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ea typeface="Arial Unicode MS" pitchFamily="34" charset="-128"/>
          <a:cs typeface="Arial Unicode MS" pitchFamily="34" charset="-128"/>
        </a:defRPr>
      </a:lvl5pPr>
      <a:lvl6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6pPr>
      <a:lvl7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7pPr>
      <a:lvl8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8pPr>
      <a:lvl9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2.xml"/><Relationship Id="rId4" Type="http://schemas.openxmlformats.org/officeDocument/2006/relationships/chart" Target="../charts/chart5.xml"/></Relationships>
</file>

<file path=ppt/slides/_rels/slide4.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chart" Target="../charts/chart6.xml"/><Relationship Id="rId1" Type="http://schemas.openxmlformats.org/officeDocument/2006/relationships/slideLayout" Target="../slideLayouts/slideLayout2.xml"/><Relationship Id="rId4" Type="http://schemas.openxmlformats.org/officeDocument/2006/relationships/chart" Target="../charts/char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37C96-13BD-4F0C-B379-77591A183D9B}"/>
              </a:ext>
            </a:extLst>
          </p:cNvPr>
          <p:cNvSpPr>
            <a:spLocks noGrp="1"/>
          </p:cNvSpPr>
          <p:nvPr>
            <p:ph type="title"/>
          </p:nvPr>
        </p:nvSpPr>
        <p:spPr>
          <a:xfrm>
            <a:off x="171451" y="185145"/>
            <a:ext cx="8737599" cy="553998"/>
          </a:xfrm>
        </p:spPr>
        <p:txBody>
          <a:bodyPr/>
          <a:lstStyle/>
          <a:p>
            <a:pPr algn="just"/>
            <a:r>
              <a:rPr lang="en-GB" sz="1200" b="1" dirty="0"/>
              <a:t>With a estimated </a:t>
            </a:r>
            <a:r>
              <a:rPr lang="en-US" sz="1200" b="1" dirty="0"/>
              <a:t>22.03%</a:t>
            </a:r>
            <a:r>
              <a:rPr lang="en-GB" sz="1200" b="1" dirty="0"/>
              <a:t> reduction in Surjek’s Revenues ($</a:t>
            </a:r>
            <a:r>
              <a:rPr lang="en-US" sz="1200" b="1" dirty="0"/>
              <a:t>158 </a:t>
            </a:r>
            <a:r>
              <a:rPr lang="en-GB" sz="1200" b="1" dirty="0"/>
              <a:t>M) due to the Maintenance Outage, Quarter 4 presents the best balance of revenue-loss mitigation with respect to market pricing, as opposed to Quarter 1 which represents the highest demand (2406.09 GL) and Water Balancing Market Prices (86.36).</a:t>
            </a:r>
            <a:endParaRPr lang="en-AU" sz="1200" b="1" dirty="0"/>
          </a:p>
        </p:txBody>
      </p:sp>
      <p:cxnSp>
        <p:nvCxnSpPr>
          <p:cNvPr id="16" name="Straight Connector 15">
            <a:extLst>
              <a:ext uri="{FF2B5EF4-FFF2-40B4-BE49-F238E27FC236}">
                <a16:creationId xmlns:a16="http://schemas.microsoft.com/office/drawing/2014/main" id="{B5D26C0C-ABE4-436D-9169-215E6A514CFF}"/>
              </a:ext>
            </a:extLst>
          </p:cNvPr>
          <p:cNvCxnSpPr/>
          <p:nvPr/>
        </p:nvCxnSpPr>
        <p:spPr>
          <a:xfrm>
            <a:off x="171451" y="894698"/>
            <a:ext cx="8439149"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graphicFrame>
        <p:nvGraphicFramePr>
          <p:cNvPr id="3" name="Chart 2">
            <a:extLst>
              <a:ext uri="{FF2B5EF4-FFF2-40B4-BE49-F238E27FC236}">
                <a16:creationId xmlns:a16="http://schemas.microsoft.com/office/drawing/2014/main" id="{1D9E7BDF-E2E4-05E9-0229-A6A41FCE8EE0}"/>
              </a:ext>
            </a:extLst>
          </p:cNvPr>
          <p:cNvGraphicFramePr>
            <a:graphicFrameLocks/>
          </p:cNvGraphicFramePr>
          <p:nvPr>
            <p:extLst>
              <p:ext uri="{D42A27DB-BD31-4B8C-83A1-F6EECF244321}">
                <p14:modId xmlns:p14="http://schemas.microsoft.com/office/powerpoint/2010/main" val="4198179741"/>
              </p:ext>
            </p:extLst>
          </p:nvPr>
        </p:nvGraphicFramePr>
        <p:xfrm>
          <a:off x="329609" y="1103310"/>
          <a:ext cx="8280991" cy="526558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7484770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37C96-13BD-4F0C-B379-77591A183D9B}"/>
              </a:ext>
            </a:extLst>
          </p:cNvPr>
          <p:cNvSpPr>
            <a:spLocks noGrp="1"/>
          </p:cNvSpPr>
          <p:nvPr>
            <p:ph type="title"/>
          </p:nvPr>
        </p:nvSpPr>
        <p:spPr>
          <a:xfrm>
            <a:off x="171451" y="185145"/>
            <a:ext cx="8737599" cy="553998"/>
          </a:xfrm>
        </p:spPr>
        <p:txBody>
          <a:bodyPr/>
          <a:lstStyle/>
          <a:p>
            <a:r>
              <a:rPr lang="en-GB" sz="1200" b="1" dirty="0"/>
              <a:t>Of the three Desalination Plants, all three remain profitable at current market prices by a favourable margin; Clearly </a:t>
            </a:r>
            <a:r>
              <a:rPr lang="en-GB" sz="1200" b="1" dirty="0" err="1"/>
              <a:t>Kootha</a:t>
            </a:r>
            <a:r>
              <a:rPr lang="en-GB" sz="1200" b="1" dirty="0"/>
              <a:t> is the most cost-effective $ 25$ /ML) followed by </a:t>
            </a:r>
            <a:r>
              <a:rPr lang="en-GB" sz="1200" b="1" dirty="0" err="1"/>
              <a:t>Jutik</a:t>
            </a:r>
            <a:r>
              <a:rPr lang="en-GB" sz="1200" b="1" dirty="0"/>
              <a:t> ($35.8 /ML) and lastly </a:t>
            </a:r>
            <a:r>
              <a:rPr lang="en-GB" sz="1200" b="1" dirty="0" err="1"/>
              <a:t>Surjek</a:t>
            </a:r>
            <a:r>
              <a:rPr lang="en-GB" sz="1200" b="1" dirty="0"/>
              <a:t> ($ 35.8 /ML) which is consistent across the July-2013 to June-2014 period. </a:t>
            </a:r>
            <a:endParaRPr lang="en-AU" sz="1200" b="1" dirty="0"/>
          </a:p>
        </p:txBody>
      </p:sp>
      <p:cxnSp>
        <p:nvCxnSpPr>
          <p:cNvPr id="17" name="Straight Connector 16">
            <a:extLst>
              <a:ext uri="{FF2B5EF4-FFF2-40B4-BE49-F238E27FC236}">
                <a16:creationId xmlns:a16="http://schemas.microsoft.com/office/drawing/2014/main" id="{8F01DE78-159E-4563-BC40-E7848615A3AD}"/>
              </a:ext>
            </a:extLst>
          </p:cNvPr>
          <p:cNvCxnSpPr/>
          <p:nvPr/>
        </p:nvCxnSpPr>
        <p:spPr>
          <a:xfrm>
            <a:off x="171451" y="894698"/>
            <a:ext cx="8439149"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graphicFrame>
        <p:nvGraphicFramePr>
          <p:cNvPr id="3" name="Chart 2">
            <a:extLst>
              <a:ext uri="{FF2B5EF4-FFF2-40B4-BE49-F238E27FC236}">
                <a16:creationId xmlns:a16="http://schemas.microsoft.com/office/drawing/2014/main" id="{4E8F9761-223E-5E48-9BF9-7EB1DF6589C5}"/>
              </a:ext>
            </a:extLst>
          </p:cNvPr>
          <p:cNvGraphicFramePr>
            <a:graphicFrameLocks/>
          </p:cNvGraphicFramePr>
          <p:nvPr>
            <p:extLst>
              <p:ext uri="{D42A27DB-BD31-4B8C-83A1-F6EECF244321}">
                <p14:modId xmlns:p14="http://schemas.microsoft.com/office/powerpoint/2010/main" val="4015004428"/>
              </p:ext>
            </p:extLst>
          </p:nvPr>
        </p:nvGraphicFramePr>
        <p:xfrm>
          <a:off x="308344" y="1158954"/>
          <a:ext cx="8439148" cy="515678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6676576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37C96-13BD-4F0C-B379-77591A183D9B}"/>
              </a:ext>
            </a:extLst>
          </p:cNvPr>
          <p:cNvSpPr>
            <a:spLocks noGrp="1"/>
          </p:cNvSpPr>
          <p:nvPr>
            <p:ph type="title"/>
          </p:nvPr>
        </p:nvSpPr>
        <p:spPr>
          <a:xfrm>
            <a:off x="171451" y="185145"/>
            <a:ext cx="8737599" cy="553998"/>
          </a:xfrm>
        </p:spPr>
        <p:txBody>
          <a:bodyPr/>
          <a:lstStyle/>
          <a:p>
            <a:pPr algn="just"/>
            <a:r>
              <a:rPr lang="en-US" sz="1200" b="1" dirty="0"/>
              <a:t>Contrasting the Cost to Produce against the Volume of Water Produced highlights clear that desalination cost to produce  declining with volume with costs rapidly dwindling across all plants as volume surges, with this being particularly noticeable across the </a:t>
            </a:r>
            <a:r>
              <a:rPr lang="en-US" sz="1200" b="1" dirty="0" err="1"/>
              <a:t>Kootha</a:t>
            </a:r>
            <a:r>
              <a:rPr lang="en-US" sz="1200" b="1" dirty="0"/>
              <a:t> and </a:t>
            </a:r>
            <a:r>
              <a:rPr lang="en-US" sz="1200" b="1" dirty="0" err="1"/>
              <a:t>Surjek</a:t>
            </a:r>
            <a:r>
              <a:rPr lang="en-US" sz="1200" b="1" dirty="0"/>
              <a:t> Plants with costs dropping as much as 50%. </a:t>
            </a:r>
            <a:endParaRPr lang="en-AU" sz="1200" b="1" dirty="0"/>
          </a:p>
        </p:txBody>
      </p:sp>
      <p:cxnSp>
        <p:nvCxnSpPr>
          <p:cNvPr id="16" name="Straight Connector 15">
            <a:extLst>
              <a:ext uri="{FF2B5EF4-FFF2-40B4-BE49-F238E27FC236}">
                <a16:creationId xmlns:a16="http://schemas.microsoft.com/office/drawing/2014/main" id="{B5D26C0C-ABE4-436D-9169-215E6A514CFF}"/>
              </a:ext>
            </a:extLst>
          </p:cNvPr>
          <p:cNvCxnSpPr/>
          <p:nvPr/>
        </p:nvCxnSpPr>
        <p:spPr>
          <a:xfrm>
            <a:off x="171451" y="940918"/>
            <a:ext cx="8439149"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graphicFrame>
        <p:nvGraphicFramePr>
          <p:cNvPr id="3" name="Chart 2">
            <a:extLst>
              <a:ext uri="{FF2B5EF4-FFF2-40B4-BE49-F238E27FC236}">
                <a16:creationId xmlns:a16="http://schemas.microsoft.com/office/drawing/2014/main" id="{0CE6E677-B11F-26DD-60CD-4A13BD20BC6C}"/>
              </a:ext>
            </a:extLst>
          </p:cNvPr>
          <p:cNvGraphicFramePr>
            <a:graphicFrameLocks/>
          </p:cNvGraphicFramePr>
          <p:nvPr>
            <p:extLst>
              <p:ext uri="{D42A27DB-BD31-4B8C-83A1-F6EECF244321}">
                <p14:modId xmlns:p14="http://schemas.microsoft.com/office/powerpoint/2010/main" val="2574633527"/>
              </p:ext>
            </p:extLst>
          </p:nvPr>
        </p:nvGraphicFramePr>
        <p:xfrm>
          <a:off x="171451" y="1059926"/>
          <a:ext cx="4201014" cy="2677467"/>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 name="Chart 3">
            <a:extLst>
              <a:ext uri="{FF2B5EF4-FFF2-40B4-BE49-F238E27FC236}">
                <a16:creationId xmlns:a16="http://schemas.microsoft.com/office/drawing/2014/main" id="{CC39D6EC-0BE2-08EA-8A6A-1BBE6E771C87}"/>
              </a:ext>
            </a:extLst>
          </p:cNvPr>
          <p:cNvGraphicFramePr>
            <a:graphicFrameLocks/>
          </p:cNvGraphicFramePr>
          <p:nvPr>
            <p:extLst>
              <p:ext uri="{D42A27DB-BD31-4B8C-83A1-F6EECF244321}">
                <p14:modId xmlns:p14="http://schemas.microsoft.com/office/powerpoint/2010/main" val="743752612"/>
              </p:ext>
            </p:extLst>
          </p:nvPr>
        </p:nvGraphicFramePr>
        <p:xfrm>
          <a:off x="1900158" y="3827109"/>
          <a:ext cx="4672092" cy="2709221"/>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 name="Chart 4">
            <a:extLst>
              <a:ext uri="{FF2B5EF4-FFF2-40B4-BE49-F238E27FC236}">
                <a16:creationId xmlns:a16="http://schemas.microsoft.com/office/drawing/2014/main" id="{D287D019-77BC-F5AD-CB20-6D471CF54E98}"/>
              </a:ext>
            </a:extLst>
          </p:cNvPr>
          <p:cNvGraphicFramePr>
            <a:graphicFrameLocks/>
          </p:cNvGraphicFramePr>
          <p:nvPr>
            <p:extLst>
              <p:ext uri="{D42A27DB-BD31-4B8C-83A1-F6EECF244321}">
                <p14:modId xmlns:p14="http://schemas.microsoft.com/office/powerpoint/2010/main" val="1010912889"/>
              </p:ext>
            </p:extLst>
          </p:nvPr>
        </p:nvGraphicFramePr>
        <p:xfrm>
          <a:off x="4480719" y="1030635"/>
          <a:ext cx="4309268" cy="2706758"/>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8442866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37C96-13BD-4F0C-B379-77591A183D9B}"/>
              </a:ext>
            </a:extLst>
          </p:cNvPr>
          <p:cNvSpPr>
            <a:spLocks noGrp="1"/>
          </p:cNvSpPr>
          <p:nvPr>
            <p:ph type="title"/>
          </p:nvPr>
        </p:nvSpPr>
        <p:spPr>
          <a:xfrm>
            <a:off x="171451" y="185145"/>
            <a:ext cx="8737599" cy="646331"/>
          </a:xfrm>
        </p:spPr>
        <p:txBody>
          <a:bodyPr/>
          <a:lstStyle/>
          <a:p>
            <a:pPr algn="just"/>
            <a:r>
              <a:rPr lang="en-US" sz="1400" b="1" dirty="0"/>
              <a:t>Drilling down further from a product-perspective, reveals two different patterns of elasticity where both tends to be relatively price inelastic with an average </a:t>
            </a:r>
            <a:r>
              <a:rPr lang="en-US" sz="1400" b="1" dirty="0" err="1"/>
              <a:t>EoD</a:t>
            </a:r>
            <a:r>
              <a:rPr lang="en-US" sz="1400" b="1" dirty="0"/>
              <a:t> of 0.9, whilst &lt;Soft or Hard Water&gt; is more representative of an elastic relationship with an average </a:t>
            </a:r>
            <a:r>
              <a:rPr lang="en-US" sz="1400" b="1" dirty="0" err="1"/>
              <a:t>EoD</a:t>
            </a:r>
            <a:r>
              <a:rPr lang="en-US" sz="1400" b="1" dirty="0"/>
              <a:t> of 41.49.</a:t>
            </a:r>
            <a:endParaRPr lang="en-AU" sz="1400" b="1" dirty="0"/>
          </a:p>
        </p:txBody>
      </p:sp>
      <p:cxnSp>
        <p:nvCxnSpPr>
          <p:cNvPr id="16" name="Straight Connector 15">
            <a:extLst>
              <a:ext uri="{FF2B5EF4-FFF2-40B4-BE49-F238E27FC236}">
                <a16:creationId xmlns:a16="http://schemas.microsoft.com/office/drawing/2014/main" id="{B5D26C0C-ABE4-436D-9169-215E6A514CFF}"/>
              </a:ext>
            </a:extLst>
          </p:cNvPr>
          <p:cNvCxnSpPr/>
          <p:nvPr/>
        </p:nvCxnSpPr>
        <p:spPr>
          <a:xfrm>
            <a:off x="171451" y="940918"/>
            <a:ext cx="8439149"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graphicFrame>
        <p:nvGraphicFramePr>
          <p:cNvPr id="3" name="Chart 2">
            <a:extLst>
              <a:ext uri="{FF2B5EF4-FFF2-40B4-BE49-F238E27FC236}">
                <a16:creationId xmlns:a16="http://schemas.microsoft.com/office/drawing/2014/main" id="{D465D945-D843-3A58-54A2-29CC7827AC39}"/>
              </a:ext>
            </a:extLst>
          </p:cNvPr>
          <p:cNvGraphicFramePr>
            <a:graphicFrameLocks/>
          </p:cNvGraphicFramePr>
          <p:nvPr>
            <p:extLst>
              <p:ext uri="{D42A27DB-BD31-4B8C-83A1-F6EECF244321}">
                <p14:modId xmlns:p14="http://schemas.microsoft.com/office/powerpoint/2010/main" val="2187802518"/>
              </p:ext>
            </p:extLst>
          </p:nvPr>
        </p:nvGraphicFramePr>
        <p:xfrm>
          <a:off x="171451" y="1050362"/>
          <a:ext cx="4036217" cy="2378636"/>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 name="Chart 3">
            <a:extLst>
              <a:ext uri="{FF2B5EF4-FFF2-40B4-BE49-F238E27FC236}">
                <a16:creationId xmlns:a16="http://schemas.microsoft.com/office/drawing/2014/main" id="{2B7A8F4C-DC93-8555-0011-5D3FAB9F3D7D}"/>
              </a:ext>
            </a:extLst>
          </p:cNvPr>
          <p:cNvGraphicFramePr>
            <a:graphicFrameLocks/>
          </p:cNvGraphicFramePr>
          <p:nvPr>
            <p:extLst>
              <p:ext uri="{D42A27DB-BD31-4B8C-83A1-F6EECF244321}">
                <p14:modId xmlns:p14="http://schemas.microsoft.com/office/powerpoint/2010/main" val="1487894659"/>
              </p:ext>
            </p:extLst>
          </p:nvPr>
        </p:nvGraphicFramePr>
        <p:xfrm>
          <a:off x="4480719" y="1050363"/>
          <a:ext cx="3956050" cy="2378637"/>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 name="Chart 4">
            <a:extLst>
              <a:ext uri="{FF2B5EF4-FFF2-40B4-BE49-F238E27FC236}">
                <a16:creationId xmlns:a16="http://schemas.microsoft.com/office/drawing/2014/main" id="{C83C32FD-5889-6C03-ED1B-1CAF2799F0FE}"/>
              </a:ext>
            </a:extLst>
          </p:cNvPr>
          <p:cNvGraphicFramePr>
            <a:graphicFrameLocks/>
          </p:cNvGraphicFramePr>
          <p:nvPr>
            <p:extLst>
              <p:ext uri="{D42A27DB-BD31-4B8C-83A1-F6EECF244321}">
                <p14:modId xmlns:p14="http://schemas.microsoft.com/office/powerpoint/2010/main" val="3442801714"/>
              </p:ext>
            </p:extLst>
          </p:nvPr>
        </p:nvGraphicFramePr>
        <p:xfrm>
          <a:off x="2321719" y="3657600"/>
          <a:ext cx="4507706" cy="2428875"/>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53435859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NAME" val="MoonShape"/>
  <p:tag name="ANGLE" val="4"/>
</p:tagLst>
</file>

<file path=ppt/tags/tag11.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12.xml><?xml version="1.0" encoding="utf-8"?>
<p:tagLst xmlns:a="http://schemas.openxmlformats.org/drawingml/2006/main" xmlns:r="http://schemas.openxmlformats.org/officeDocument/2006/relationships" xmlns:p="http://schemas.openxmlformats.org/presentationml/2006/main">
  <p:tag name="NAME" val="MoonShape"/>
  <p:tag name="ANGLE" val="3"/>
</p:tagLst>
</file>

<file path=ppt/tags/tag13.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14.xml><?xml version="1.0" encoding="utf-8"?>
<p:tagLst xmlns:a="http://schemas.openxmlformats.org/drawingml/2006/main" xmlns:r="http://schemas.openxmlformats.org/officeDocument/2006/relationships" xmlns:p="http://schemas.openxmlformats.org/presentationml/2006/main">
  <p:tag name="NAME" val="MoonShape"/>
  <p:tag name="ANGLE" val="2"/>
</p:tagLst>
</file>

<file path=ppt/tags/tag15.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16.xml><?xml version="1.0" encoding="utf-8"?>
<p:tagLst xmlns:a="http://schemas.openxmlformats.org/drawingml/2006/main" xmlns:r="http://schemas.openxmlformats.org/officeDocument/2006/relationships" xmlns:p="http://schemas.openxmlformats.org/presentationml/2006/main">
  <p:tag name="NAME" val="MoonShape"/>
  <p:tag name="ANGLE" val="1"/>
</p:tagLst>
</file>

<file path=ppt/tags/tag17.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18.xml><?xml version="1.0" encoding="utf-8"?>
<p:tagLst xmlns:a="http://schemas.openxmlformats.org/drawingml/2006/main" xmlns:r="http://schemas.openxmlformats.org/officeDocument/2006/relationships" xmlns:p="http://schemas.openxmlformats.org/presentationml/2006/main">
  <p:tag name="NAME" val="MoonShape"/>
  <p:tag name="ANGLE" val="2"/>
</p:tagLst>
</file>

<file path=ppt/tags/tag19.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2.xml><?xml version="1.0" encoding="utf-8"?>
<p:tagLst xmlns:a="http://schemas.openxmlformats.org/drawingml/2006/main" xmlns:r="http://schemas.openxmlformats.org/officeDocument/2006/relationships" xmlns:p="http://schemas.openxmlformats.org/presentationml/2006/main">
  <p:tag name="NAME" val="Moon"/>
  <p:tag name="TYPE" val="McK Moon"/>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KdZkZuRo4kO5KlulchSHLg"/>
</p:tagLst>
</file>

<file path=ppt/tags/tag3.xml><?xml version="1.0" encoding="utf-8"?>
<p:tagLst xmlns:a="http://schemas.openxmlformats.org/drawingml/2006/main" xmlns:r="http://schemas.openxmlformats.org/officeDocument/2006/relationships" xmlns:p="http://schemas.openxmlformats.org/presentationml/2006/main">
  <p:tag name="NAME" val="Moon"/>
</p:tagLst>
</file>

<file path=ppt/tags/tag4.xml><?xml version="1.0" encoding="utf-8"?>
<p:tagLst xmlns:a="http://schemas.openxmlformats.org/drawingml/2006/main" xmlns:r="http://schemas.openxmlformats.org/officeDocument/2006/relationships" xmlns:p="http://schemas.openxmlformats.org/presentationml/2006/main">
  <p:tag name="NAME" val="Moon"/>
</p:tagLst>
</file>

<file path=ppt/tags/tag5.xml><?xml version="1.0" encoding="utf-8"?>
<p:tagLst xmlns:a="http://schemas.openxmlformats.org/drawingml/2006/main" xmlns:r="http://schemas.openxmlformats.org/officeDocument/2006/relationships" xmlns:p="http://schemas.openxmlformats.org/presentationml/2006/main">
  <p:tag name="NAME" val="Moon"/>
</p:tagLst>
</file>

<file path=ppt/tags/tag6.xml><?xml version="1.0" encoding="utf-8"?>
<p:tagLst xmlns:a="http://schemas.openxmlformats.org/drawingml/2006/main" xmlns:r="http://schemas.openxmlformats.org/officeDocument/2006/relationships" xmlns:p="http://schemas.openxmlformats.org/presentationml/2006/main">
  <p:tag name="NAME" val="Moon"/>
</p:tagLst>
</file>

<file path=ppt/tags/tag7.xml><?xml version="1.0" encoding="utf-8"?>
<p:tagLst xmlns:a="http://schemas.openxmlformats.org/drawingml/2006/main" xmlns:r="http://schemas.openxmlformats.org/officeDocument/2006/relationships" xmlns:p="http://schemas.openxmlformats.org/presentationml/2006/main">
  <p:tag name="NAME" val="Moon"/>
</p:tagLst>
</file>

<file path=ppt/tags/tag8.xml><?xml version="1.0" encoding="utf-8"?>
<p:tagLst xmlns:a="http://schemas.openxmlformats.org/drawingml/2006/main" xmlns:r="http://schemas.openxmlformats.org/officeDocument/2006/relationships" xmlns:p="http://schemas.openxmlformats.org/presentationml/2006/main">
  <p:tag name="NAME" val="MoonShape"/>
  <p:tag name="ANGLE" val="5"/>
</p:tagLst>
</file>

<file path=ppt/tags/tag9.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heme/theme1.xml><?xml version="1.0" encoding="utf-8"?>
<a:theme xmlns:a="http://schemas.openxmlformats.org/drawingml/2006/main" name="1_Synergy_CF_YNR013">
  <a:themeElements>
    <a:clrScheme name="Current">
      <a:dk1>
        <a:srgbClr val="000000"/>
      </a:dk1>
      <a:lt1>
        <a:srgbClr val="FFFFFF"/>
      </a:lt1>
      <a:dk2>
        <a:srgbClr val="FBC14E"/>
      </a:dk2>
      <a:lt2>
        <a:srgbClr val="FFFFFF"/>
      </a:lt2>
      <a:accent1>
        <a:srgbClr val="99AABE"/>
      </a:accent1>
      <a:accent2>
        <a:srgbClr val="406085"/>
      </a:accent2>
      <a:accent3>
        <a:srgbClr val="002C46"/>
      </a:accent3>
      <a:accent4>
        <a:srgbClr val="FBC14E"/>
      </a:accent4>
      <a:accent5>
        <a:srgbClr val="379BBD"/>
      </a:accent5>
      <a:accent6>
        <a:srgbClr val="808080"/>
      </a:accent6>
      <a:hlink>
        <a:srgbClr val="002C46"/>
      </a:hlink>
      <a:folHlink>
        <a:srgbClr val="FBC14E"/>
      </a:folHlink>
    </a:clrScheme>
    <a:fontScheme name="McKJapanese">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9525">
          <a:solidFill>
            <a:schemeClr val="accent6"/>
          </a:solidFill>
        </a:ln>
      </a:spPr>
      <a:bodyPr rtlCol="0" anchor="ctr"/>
      <a:lstStyle>
        <a:defPPr algn="ctr">
          <a:defRPr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6"/>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Current">
        <a:dk1>
          <a:srgbClr val="000000"/>
        </a:dk1>
        <a:lt1>
          <a:srgbClr val="FFFFFF"/>
        </a:lt1>
        <a:dk2>
          <a:srgbClr val="FBC14E"/>
        </a:dk2>
        <a:lt2>
          <a:srgbClr val="FFFFFF"/>
        </a:lt2>
        <a:accent1>
          <a:srgbClr val="99AABE"/>
        </a:accent1>
        <a:accent2>
          <a:srgbClr val="406085"/>
        </a:accent2>
        <a:accent3>
          <a:srgbClr val="002C46"/>
        </a:accent3>
        <a:accent4>
          <a:srgbClr val="FBC14E"/>
        </a:accent4>
        <a:accent5>
          <a:srgbClr val="379BBD"/>
        </a:accent5>
        <a:accent6>
          <a:srgbClr val="808080"/>
        </a:accent6>
        <a:hlink>
          <a:srgbClr val="002C46"/>
        </a:hlink>
        <a:folHlink>
          <a:srgbClr val="FBC14E"/>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Synergy_CF_YNR013.potx" id="{5B0B8770-4875-4F3D-A851-ED2332DB7D84}" vid="{3E5BE603-DDA9-4662-BF9D-F22E8644910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15542</TotalTime>
  <Words>316</Words>
  <Application>Microsoft Office PowerPoint</Application>
  <PresentationFormat>Custom</PresentationFormat>
  <Paragraphs>18</Paragraphs>
  <Slides>4</Slides>
  <Notes>0</Notes>
  <HiddenSlides>0</HiddenSlides>
  <MMClips>0</MMClips>
  <ScaleCrop>false</ScaleCrop>
  <HeadingPairs>
    <vt:vector size="8" baseType="variant">
      <vt:variant>
        <vt:lpstr>Fonts Used</vt:lpstr>
      </vt:variant>
      <vt:variant>
        <vt:i4>2</vt:i4>
      </vt:variant>
      <vt:variant>
        <vt:lpstr>Theme</vt:lpstr>
      </vt:variant>
      <vt:variant>
        <vt:i4>1</vt:i4>
      </vt:variant>
      <vt:variant>
        <vt:lpstr>Embedded OLE Servers</vt:lpstr>
      </vt:variant>
      <vt:variant>
        <vt:i4>1</vt:i4>
      </vt:variant>
      <vt:variant>
        <vt:lpstr>Slide Titles</vt:lpstr>
      </vt:variant>
      <vt:variant>
        <vt:i4>4</vt:i4>
      </vt:variant>
    </vt:vector>
  </HeadingPairs>
  <TitlesOfParts>
    <vt:vector size="8" baseType="lpstr">
      <vt:lpstr>Arial</vt:lpstr>
      <vt:lpstr>Calibri</vt:lpstr>
      <vt:lpstr>1_Synergy_CF_YNR013</vt:lpstr>
      <vt:lpstr>think-cell Slide</vt:lpstr>
      <vt:lpstr>With a estimated 22.03% reduction in Surjek’s Revenues ($158 M) due to the Maintenance Outage, Quarter 4 presents the best balance of revenue-loss mitigation with respect to market pricing, as opposed to Quarter 1 which represents the highest demand (2406.09 GL) and Water Balancing Market Prices (86.36).</vt:lpstr>
      <vt:lpstr>Of the three Desalination Plants, all three remain profitable at current market prices by a favourable margin; Clearly Kootha is the most cost-effective $ 25$ /ML) followed by Jutik ($35.8 /ML) and lastly Surjek ($ 35.8 /ML) which is consistent across the July-2013 to June-2014 period. </vt:lpstr>
      <vt:lpstr>Contrasting the Cost to Produce against the Volume of Water Produced highlights clear that desalination cost to produce  declining with volume with costs rapidly dwindling across all plants as volume surges, with this being particularly noticeable across the Kootha and Surjek Plants with costs dropping as much as 50%. </vt:lpstr>
      <vt:lpstr>Drilling down further from a product-perspective, reveals two different patterns of elasticity where both tends to be relatively price inelastic with an average EoD of 0.9, whilst &lt;Soft or Hard Water&gt; is more representative of an elastic relationship with an average EoD of 41.49.</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Through focusing our efforts on the units with the majority of questions; we can be confident that we are improving the overall User Experience etc.</dc:title>
  <dc:creator>Christopher H</dc:creator>
  <cp:lastModifiedBy>Mahfuza Vohidova</cp:lastModifiedBy>
  <cp:revision>75</cp:revision>
  <dcterms:created xsi:type="dcterms:W3CDTF">2020-04-12T13:23:13Z</dcterms:created>
  <dcterms:modified xsi:type="dcterms:W3CDTF">2023-08-03T14:29:22Z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2023-07-22T13:15:13Z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40526205-2132-45a6-b56a-b157f1370e1a</vt:lpwstr>
  </property>
  <property fmtid="{D5CDD505-2E9C-101B-9397-08002B2CF9AE}" pid="7" name="MSIP_Label_defa4170-0d19-0005-0004-bc88714345d2_ActionId">
    <vt:lpwstr>7c421116-551f-4030-b886-60c2cacae1d1</vt:lpwstr>
  </property>
  <property fmtid="{D5CDD505-2E9C-101B-9397-08002B2CF9AE}" pid="8" name="MSIP_Label_defa4170-0d19-0005-0004-bc88714345d2_ContentBits">
    <vt:lpwstr>0</vt:lpwstr>
  </property>
</Properties>
</file>