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2808" autoAdjust="0"/>
  </p:normalViewPr>
  <p:slideViewPr>
    <p:cSldViewPr snapToGrid="0">
      <p:cViewPr>
        <p:scale>
          <a:sx n="60" d="100"/>
          <a:sy n="60" d="100"/>
        </p:scale>
        <p:origin x="14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xel\Desktop\Springboard\Case%20study\Southern%20Water%20Corp%20Financial%20Case%20Study%20MCU%20Student%20Facing%201705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xel\Desktop\Springboard\Case%20study\Southern%20Water%20Corp%20Financial%20Case%20Study%20MCU%20Student%20Facing%201705202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xel\Desktop\Springboard\Case%20study\Southern%20Water%20Corp%20Financial%20Case%20Study%20MCU%20Student%20Facing%201705202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xel\Desktop\Springboard\Case%20study\Southern%20Water%20Corp%20Financial%20Case%20Study%20MCU%20Student%20Facing%201705202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xel\Desktop\Springboard\Case%20study\Southern%20Water%20Corp%20Financial%20Case%20Study%20MCU%20Student%20Facing%201705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xel\Desktop\Springboard\Case%20study\Southern%20Water%20Corp%20Financial%20Case%20Study%20MCU%20Student%20Facing%20170520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xel\Desktop\Springboard\Case%20study\Southern%20Water%20Corp%20Financial%20Case%20Study%20MCU%20Student%20Facing%20170520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xel\Desktop\Springboard\Case%20study\Southern%20Water%20Corp%20Financial%20Case%20Study%20MCU%20Student%20Facing%20170520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xel\Desktop\Springboard\Case%20study\Southern%20Water%20Corp%20Financial%20Case%20Study%20MCU%20Student%20Facing%20170520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xel\Desktop\Springboard\Case%20study\Southern%20Water%20Corp%20Financial%20Case%20Study%20MCU%20Student%20Facing%20170520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xel\Desktop\Springboard\Case%20study\Southern%20Water%20Corp%20Financial%20Case%20Study%20MCU%20Student%20Facing%201705202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Contribution by segment for each unit</a:t>
            </a:r>
          </a:p>
        </c:rich>
      </c:tx>
      <c:layout>
        <c:manualLayout>
          <c:xMode val="edge"/>
          <c:yMode val="edge"/>
          <c:x val="0.15249222052921863"/>
          <c:y val="3.01121142774495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'Revenue Analysis'!$A$62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Analysis'!$B$62:$D$62</c:f>
              <c:numCache>
                <c:formatCode>0.0%</c:formatCode>
                <c:ptCount val="3"/>
                <c:pt idx="0">
                  <c:v>0.52320475368890484</c:v>
                </c:pt>
                <c:pt idx="1">
                  <c:v>0.25754754000336344</c:v>
                </c:pt>
                <c:pt idx="2">
                  <c:v>0.21924770630773166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54-43E5-B76D-7FE6DBE619B5}"/>
            </c:ext>
          </c:extLst>
        </c:ser>
        <c:ser>
          <c:idx val="1"/>
          <c:order val="1"/>
          <c:tx>
            <c:strRef>
              <c:f>'Revenue Analysis'!$A$63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Analysis'!$B$63:$D$63</c:f>
              <c:numCache>
                <c:formatCode>0.0%</c:formatCode>
                <c:ptCount val="3"/>
                <c:pt idx="0">
                  <c:v>0.40764341953130878</c:v>
                </c:pt>
                <c:pt idx="1">
                  <c:v>0.34887778413286691</c:v>
                </c:pt>
                <c:pt idx="2">
                  <c:v>0.24347879633582434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54-43E5-B76D-7FE6DBE619B5}"/>
            </c:ext>
          </c:extLst>
        </c:ser>
        <c:ser>
          <c:idx val="2"/>
          <c:order val="2"/>
          <c:tx>
            <c:strRef>
              <c:f>'Revenue Analysis'!$A$64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Analysis'!$B$64:$D$64</c:f>
              <c:numCache>
                <c:formatCode>0.0%</c:formatCode>
                <c:ptCount val="3"/>
                <c:pt idx="0">
                  <c:v>0.41462998885337127</c:v>
                </c:pt>
                <c:pt idx="1">
                  <c:v>0.35498085766522613</c:v>
                </c:pt>
                <c:pt idx="2">
                  <c:v>0.23038915348140254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54-43E5-B76D-7FE6DBE61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82121231"/>
        <c:axId val="1682121711"/>
        <c:axId val="0"/>
      </c:bar3DChart>
      <c:catAx>
        <c:axId val="1682121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121711"/>
        <c:crosses val="autoZero"/>
        <c:auto val="1"/>
        <c:lblAlgn val="ctr"/>
        <c:lblOffset val="100"/>
        <c:noMultiLvlLbl val="0"/>
      </c:catAx>
      <c:valAx>
        <c:axId val="168212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121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Relationship between the Chemical Expenditure and Water 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Analysis'!$E$105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Analysis'!$F$105:$Q$105</c:f>
              <c:numCache>
                <c:formatCode>"$"#,##0.00_);\("$"#,##0.00\)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0-476B-8231-EA712F6C8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66250191"/>
        <c:axId val="1866254511"/>
      </c:barChart>
      <c:lineChart>
        <c:grouping val="standard"/>
        <c:varyColors val="0"/>
        <c:ser>
          <c:idx val="1"/>
          <c:order val="1"/>
          <c:tx>
            <c:strRef>
              <c:f>'Expenses Analysis'!$A$108</c:f>
              <c:strCache>
                <c:ptCount val="1"/>
                <c:pt idx="0">
                  <c:v>Water Production Actuals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Analysis'!$F$108:$Q$108</c:f>
              <c:numCache>
                <c:formatCode>"$"#,##0.00_);\("$"#,##0.00\)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40-476B-8231-EA712F6C8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0263999"/>
        <c:axId val="1830263519"/>
      </c:lineChart>
      <c:dateAx>
        <c:axId val="186625019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254511"/>
        <c:crosses val="autoZero"/>
        <c:auto val="1"/>
        <c:lblOffset val="100"/>
        <c:baseTimeUnit val="months"/>
      </c:dateAx>
      <c:valAx>
        <c:axId val="1866254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250191"/>
        <c:crosses val="autoZero"/>
        <c:crossBetween val="between"/>
      </c:valAx>
      <c:valAx>
        <c:axId val="1830263519"/>
        <c:scaling>
          <c:orientation val="minMax"/>
        </c:scaling>
        <c:delete val="0"/>
        <c:axPos val="r"/>
        <c:numFmt formatCode="&quot;$&quot;#,##0.00_);\(&quot;$&quot;#,##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263999"/>
        <c:crosses val="max"/>
        <c:crossBetween val="between"/>
      </c:valAx>
      <c:catAx>
        <c:axId val="1830263999"/>
        <c:scaling>
          <c:orientation val="minMax"/>
        </c:scaling>
        <c:delete val="1"/>
        <c:axPos val="b"/>
        <c:majorTickMark val="out"/>
        <c:minorTickMark val="none"/>
        <c:tickLblPos val="nextTo"/>
        <c:crossAx val="18302635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EBIT for 3 Plants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36-4C80-9BF6-D168A6FA044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36-4C80-9BF6-D168A6FA044A}"/>
              </c:ext>
            </c:extLst>
          </c:dPt>
          <c:dLbls>
            <c:dLbl>
              <c:idx val="0"/>
              <c:layout>
                <c:manualLayout>
                  <c:x val="2.777777777777777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36-4C80-9BF6-D168A6FA044A}"/>
                </c:ext>
              </c:extLst>
            </c:dLbl>
            <c:dLbl>
              <c:idx val="1"/>
              <c:layout>
                <c:manualLayout>
                  <c:x val="2.2222222222222119E-2"/>
                  <c:y val="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6-4C80-9BF6-D168A6FA044A}"/>
                </c:ext>
              </c:extLst>
            </c:dLbl>
            <c:dLbl>
              <c:idx val="2"/>
              <c:layout>
                <c:manualLayout>
                  <c:x val="-2.7777777777777779E-3"/>
                  <c:y val="5.3557888597258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6-4C80-9BF6-D168A6FA04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'EBIT Analysis'!$A$23:$A$25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Analysis'!$Q$23:$Q$25</c:f>
              <c:numCache>
                <c:formatCode>"$"#,##0.00;[Red]\-"$"#,##0.00</c:formatCode>
                <c:ptCount val="3"/>
                <c:pt idx="0">
                  <c:v>19721133.205825493</c:v>
                </c:pt>
                <c:pt idx="1">
                  <c:v>22936250.129034102</c:v>
                </c:pt>
                <c:pt idx="2">
                  <c:v>72941736.097194403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6-4C80-9BF6-D168A6FA0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9052736"/>
        <c:axId val="779047936"/>
      </c:barChart>
      <c:catAx>
        <c:axId val="77905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047936"/>
        <c:crosses val="autoZero"/>
        <c:auto val="1"/>
        <c:lblAlgn val="ctr"/>
        <c:lblOffset val="100"/>
        <c:noMultiLvlLbl val="0"/>
      </c:catAx>
      <c:valAx>
        <c:axId val="7790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05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EBIT</a:t>
            </a:r>
            <a:r>
              <a:rPr lang="en-US" baseline="0"/>
              <a:t> Margin Ober 12 Month Period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'EBIT Analysis'!$A$56:$B$56</c:f>
              <c:strCache>
                <c:ptCount val="2"/>
                <c:pt idx="0">
                  <c:v>Kootha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Analysis'!$E$56:$P$56</c:f>
              <c:numCache>
                <c:formatCode>0.00%</c:formatCode>
                <c:ptCount val="12"/>
                <c:pt idx="0">
                  <c:v>0.41529437933894875</c:v>
                </c:pt>
                <c:pt idx="1">
                  <c:v>0.16120151183040166</c:v>
                </c:pt>
                <c:pt idx="2">
                  <c:v>0.28887410723655493</c:v>
                </c:pt>
                <c:pt idx="3">
                  <c:v>0.32001932998338012</c:v>
                </c:pt>
                <c:pt idx="4">
                  <c:v>0.33869312626258291</c:v>
                </c:pt>
                <c:pt idx="5">
                  <c:v>0.34820783846476255</c:v>
                </c:pt>
                <c:pt idx="6">
                  <c:v>0.32889058147025918</c:v>
                </c:pt>
                <c:pt idx="7">
                  <c:v>0.36170053874987812</c:v>
                </c:pt>
                <c:pt idx="8">
                  <c:v>0.3957450352355435</c:v>
                </c:pt>
                <c:pt idx="9">
                  <c:v>0.17121060352256295</c:v>
                </c:pt>
                <c:pt idx="10">
                  <c:v>0.13014434409940612</c:v>
                </c:pt>
                <c:pt idx="11">
                  <c:v>-3.2015452692863752E-2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9E-48CD-BC77-86DB495DD86F}"/>
            </c:ext>
          </c:extLst>
        </c:ser>
        <c:ser>
          <c:idx val="1"/>
          <c:order val="1"/>
          <c:tx>
            <c:strRef>
              <c:f>'EBIT Analysis'!$A$57:$B$57</c:f>
              <c:strCache>
                <c:ptCount val="2"/>
                <c:pt idx="0">
                  <c:v>Surjek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Analysis'!$E$57:$P$57</c:f>
              <c:numCache>
                <c:formatCode>0.00%</c:formatCode>
                <c:ptCount val="12"/>
                <c:pt idx="0">
                  <c:v>0.3455956940538133</c:v>
                </c:pt>
                <c:pt idx="1">
                  <c:v>6.4599684274176436E-2</c:v>
                </c:pt>
                <c:pt idx="2">
                  <c:v>0.14433359289184161</c:v>
                </c:pt>
                <c:pt idx="3">
                  <c:v>-0.22177748431522884</c:v>
                </c:pt>
                <c:pt idx="4">
                  <c:v>-0.44766201795834271</c:v>
                </c:pt>
                <c:pt idx="5">
                  <c:v>0.16732145063494736</c:v>
                </c:pt>
                <c:pt idx="6">
                  <c:v>0.37427618015254988</c:v>
                </c:pt>
                <c:pt idx="7">
                  <c:v>0.11368942332287189</c:v>
                </c:pt>
                <c:pt idx="8">
                  <c:v>0.23574321478746135</c:v>
                </c:pt>
                <c:pt idx="9">
                  <c:v>0.11675504697526991</c:v>
                </c:pt>
                <c:pt idx="10">
                  <c:v>-0.29356581548975247</c:v>
                </c:pt>
                <c:pt idx="11">
                  <c:v>0.47482161130642109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9E-48CD-BC77-86DB495DD86F}"/>
            </c:ext>
          </c:extLst>
        </c:ser>
        <c:ser>
          <c:idx val="2"/>
          <c:order val="2"/>
          <c:tx>
            <c:strRef>
              <c:f>'EBIT Analysis'!$A$58:$B$58</c:f>
              <c:strCache>
                <c:ptCount val="2"/>
                <c:pt idx="0">
                  <c:v>Jutik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Analysis'!$E$58:$P$58</c:f>
              <c:numCache>
                <c:formatCode>0.00%</c:formatCode>
                <c:ptCount val="12"/>
                <c:pt idx="0">
                  <c:v>0.35762388953297342</c:v>
                </c:pt>
                <c:pt idx="1">
                  <c:v>0.5013107546263732</c:v>
                </c:pt>
                <c:pt idx="2">
                  <c:v>0.33532439120342417</c:v>
                </c:pt>
                <c:pt idx="3">
                  <c:v>0.37373471996246976</c:v>
                </c:pt>
                <c:pt idx="4">
                  <c:v>0.47039691903281722</c:v>
                </c:pt>
                <c:pt idx="5">
                  <c:v>0.47313004208100951</c:v>
                </c:pt>
                <c:pt idx="6">
                  <c:v>0.5353020289864372</c:v>
                </c:pt>
                <c:pt idx="7">
                  <c:v>0.52577909011510338</c:v>
                </c:pt>
                <c:pt idx="8">
                  <c:v>0.38588068285200638</c:v>
                </c:pt>
                <c:pt idx="9">
                  <c:v>0.55152119278952894</c:v>
                </c:pt>
                <c:pt idx="10">
                  <c:v>0.43228332459198315</c:v>
                </c:pt>
                <c:pt idx="11">
                  <c:v>0.37303495544431575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9E-48CD-BC77-86DB495DD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5570000"/>
        <c:axId val="1335569520"/>
      </c:lineChart>
      <c:dateAx>
        <c:axId val="133557000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569520"/>
        <c:crosses val="autoZero"/>
        <c:auto val="1"/>
        <c:lblOffset val="100"/>
        <c:baseTimeUnit val="months"/>
      </c:dateAx>
      <c:valAx>
        <c:axId val="133556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57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$ Contribution</a:t>
            </a:r>
            <a:r>
              <a:rPr lang="en-US" baseline="0"/>
              <a:t> by segment for each unit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'Revenue Analysis'!$A$57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Analysis'!$B$56:$D$56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Analysis'!$B$57:$D$57</c:f>
              <c:numCache>
                <c:formatCode>"$"#,##0.00;[Red]\-"$"#,##0.00</c:formatCode>
                <c:ptCount val="3"/>
                <c:pt idx="0">
                  <c:v>37118738.908649988</c:v>
                </c:pt>
                <c:pt idx="1">
                  <c:v>18271699.227782957</c:v>
                </c:pt>
                <c:pt idx="2">
                  <c:v>15554519.161720002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23-46CF-A978-6B650327CE56}"/>
            </c:ext>
          </c:extLst>
        </c:ser>
        <c:ser>
          <c:idx val="1"/>
          <c:order val="1"/>
          <c:tx>
            <c:strRef>
              <c:f>'Revenue Analysis'!$A$58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Analysis'!$B$56:$D$56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Analysis'!$B$58:$D$58</c:f>
              <c:numCache>
                <c:formatCode>"$"#,##0.00;[Red]\-"$"#,##0.00</c:formatCode>
                <c:ptCount val="3"/>
                <c:pt idx="0">
                  <c:v>82448062.153750017</c:v>
                </c:pt>
                <c:pt idx="1">
                  <c:v>70562398.047100008</c:v>
                </c:pt>
                <c:pt idx="2">
                  <c:v>49244888.96814999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23-46CF-A978-6B650327CE56}"/>
            </c:ext>
          </c:extLst>
        </c:ser>
        <c:ser>
          <c:idx val="2"/>
          <c:order val="2"/>
          <c:tx>
            <c:strRef>
              <c:f>'Revenue Analysis'!$A$59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Analysis'!$B$56:$D$56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Analysis'!$B$59:$D$59</c:f>
              <c:numCache>
                <c:formatCode>"$"#,##0.00;[Red]\-"$"#,##0.00</c:formatCode>
                <c:ptCount val="3"/>
                <c:pt idx="0">
                  <c:v>67860510.573750004</c:v>
                </c:pt>
                <c:pt idx="1">
                  <c:v>58098022.074299999</c:v>
                </c:pt>
                <c:pt idx="2">
                  <c:v>37706692.728949994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23-46CF-A978-6B650327C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33016303"/>
        <c:axId val="1933018223"/>
        <c:axId val="0"/>
      </c:bar3DChart>
      <c:catAx>
        <c:axId val="1933016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018223"/>
        <c:crosses val="autoZero"/>
        <c:auto val="1"/>
        <c:lblAlgn val="ctr"/>
        <c:lblOffset val="100"/>
        <c:noMultiLvlLbl val="0"/>
      </c:catAx>
      <c:valAx>
        <c:axId val="193301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016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Kootha Revenues (Jul -13 to Jul - 14)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Analysis'!$C$34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12"/>
              <c:pt idx="0">
                <c:v>Jul - 13</c:v>
              </c:pt>
              <c:pt idx="1">
                <c:v> Aug - 13</c:v>
              </c:pt>
              <c:pt idx="2">
                <c:v> Sep -13</c:v>
              </c:pt>
              <c:pt idx="3">
                <c:v> Oct - 13</c:v>
              </c:pt>
              <c:pt idx="4">
                <c:v> Nov - 13</c:v>
              </c:pt>
              <c:pt idx="5">
                <c:v> Dec - 13</c:v>
              </c:pt>
              <c:pt idx="6">
                <c:v> Jan - 14</c:v>
              </c:pt>
              <c:pt idx="7">
                <c:v> Feb - 14</c:v>
              </c:pt>
              <c:pt idx="8">
                <c:v> Mar - 14</c:v>
              </c:pt>
              <c:pt idx="9">
                <c:v> Apr - 14</c:v>
              </c:pt>
              <c:pt idx="10">
                <c:v> May - 14</c:v>
              </c:pt>
              <c:pt idx="11">
                <c:v> Jun - 14</c:v>
              </c:pt>
            </c:strLit>
          </c:cat>
          <c:val>
            <c:numRef>
              <c:f>'Revenue Analysis'!$D$34:$P$34</c:f>
              <c:numCache>
                <c:formatCode>"$"#,##0.00;[Red]\-"$"#,##0.00</c:formatCode>
                <c:ptCount val="13"/>
                <c:pt idx="1">
                  <c:v>3094536.9986999994</c:v>
                </c:pt>
                <c:pt idx="2">
                  <c:v>2980521.8105250001</c:v>
                </c:pt>
                <c:pt idx="3">
                  <c:v>2752413.7409999999</c:v>
                </c:pt>
                <c:pt idx="4">
                  <c:v>2732151.9371999996</c:v>
                </c:pt>
                <c:pt idx="5">
                  <c:v>2885028.0122999996</c:v>
                </c:pt>
                <c:pt idx="6">
                  <c:v>2815308.3782250006</c:v>
                </c:pt>
                <c:pt idx="7">
                  <c:v>4092821.3597249994</c:v>
                </c:pt>
                <c:pt idx="8">
                  <c:v>3622839.5636999998</c:v>
                </c:pt>
                <c:pt idx="9">
                  <c:v>3818238.1009499999</c:v>
                </c:pt>
                <c:pt idx="10">
                  <c:v>2789853.534825</c:v>
                </c:pt>
                <c:pt idx="11">
                  <c:v>2822646.2911499999</c:v>
                </c:pt>
                <c:pt idx="12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65-4833-803F-0EB49825A39C}"/>
            </c:ext>
          </c:extLst>
        </c:ser>
        <c:ser>
          <c:idx val="1"/>
          <c:order val="1"/>
          <c:tx>
            <c:strRef>
              <c:f>'Revenue Analysis'!$C$35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12"/>
              <c:pt idx="0">
                <c:v>Jul - 13</c:v>
              </c:pt>
              <c:pt idx="1">
                <c:v> Aug - 13</c:v>
              </c:pt>
              <c:pt idx="2">
                <c:v> Sep -13</c:v>
              </c:pt>
              <c:pt idx="3">
                <c:v> Oct - 13</c:v>
              </c:pt>
              <c:pt idx="4">
                <c:v> Nov - 13</c:v>
              </c:pt>
              <c:pt idx="5">
                <c:v> Dec - 13</c:v>
              </c:pt>
              <c:pt idx="6">
                <c:v> Jan - 14</c:v>
              </c:pt>
              <c:pt idx="7">
                <c:v> Feb - 14</c:v>
              </c:pt>
              <c:pt idx="8">
                <c:v> Mar - 14</c:v>
              </c:pt>
              <c:pt idx="9">
                <c:v> Apr - 14</c:v>
              </c:pt>
              <c:pt idx="10">
                <c:v> May - 14</c:v>
              </c:pt>
              <c:pt idx="11">
                <c:v> Jun - 14</c:v>
              </c:pt>
            </c:strLit>
          </c:cat>
          <c:val>
            <c:numRef>
              <c:f>'Revenue Analysis'!$D$35:$P$35</c:f>
              <c:numCache>
                <c:formatCode>"$"#,##0.00;[Red]\-"$"#,##0.00</c:formatCode>
                <c:ptCount val="13"/>
                <c:pt idx="1">
                  <c:v>1523285.8376100748</c:v>
                </c:pt>
                <c:pt idx="2">
                  <c:v>1467161.8612309312</c:v>
                </c:pt>
                <c:pt idx="3">
                  <c:v>1354875.66400725</c:v>
                </c:pt>
                <c:pt idx="4">
                  <c:v>1344901.7910867</c:v>
                </c:pt>
                <c:pt idx="5">
                  <c:v>1420155.039054675</c:v>
                </c:pt>
                <c:pt idx="6">
                  <c:v>1385835.5491812564</c:v>
                </c:pt>
                <c:pt idx="7">
                  <c:v>2014691.3143246307</c:v>
                </c:pt>
                <c:pt idx="8">
                  <c:v>1783342.7752313251</c:v>
                </c:pt>
                <c:pt idx="9">
                  <c:v>1879527.7051926372</c:v>
                </c:pt>
                <c:pt idx="10">
                  <c:v>1373305.4025176065</c:v>
                </c:pt>
                <c:pt idx="11">
                  <c:v>1389447.6368185873</c:v>
                </c:pt>
                <c:pt idx="12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65-4833-803F-0EB49825A39C}"/>
            </c:ext>
          </c:extLst>
        </c:ser>
        <c:ser>
          <c:idx val="2"/>
          <c:order val="2"/>
          <c:tx>
            <c:strRef>
              <c:f>'Revenue Analysis'!$C$36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2"/>
              <c:pt idx="0">
                <c:v>Jul - 13</c:v>
              </c:pt>
              <c:pt idx="1">
                <c:v> Aug - 13</c:v>
              </c:pt>
              <c:pt idx="2">
                <c:v> Sep -13</c:v>
              </c:pt>
              <c:pt idx="3">
                <c:v> Oct - 13</c:v>
              </c:pt>
              <c:pt idx="4">
                <c:v> Nov - 13</c:v>
              </c:pt>
              <c:pt idx="5">
                <c:v> Dec - 13</c:v>
              </c:pt>
              <c:pt idx="6">
                <c:v> Jan - 14</c:v>
              </c:pt>
              <c:pt idx="7">
                <c:v> Feb - 14</c:v>
              </c:pt>
              <c:pt idx="8">
                <c:v> Mar - 14</c:v>
              </c:pt>
              <c:pt idx="9">
                <c:v> Apr - 14</c:v>
              </c:pt>
              <c:pt idx="10">
                <c:v> May - 14</c:v>
              </c:pt>
              <c:pt idx="11">
                <c:v> Jun - 14</c:v>
              </c:pt>
            </c:strLit>
          </c:cat>
          <c:val>
            <c:numRef>
              <c:f>'Revenue Analysis'!$D$36:$P$36</c:f>
              <c:numCache>
                <c:formatCode>"$"#,##0.00;[Red]\-"$"#,##0.00</c:formatCode>
                <c:ptCount val="13"/>
                <c:pt idx="1">
                  <c:v>1296758.36136</c:v>
                </c:pt>
                <c:pt idx="2">
                  <c:v>1248980.56822</c:v>
                </c:pt>
                <c:pt idx="3">
                  <c:v>1153392.4247999999</c:v>
                </c:pt>
                <c:pt idx="4">
                  <c:v>1144901.76416</c:v>
                </c:pt>
                <c:pt idx="5">
                  <c:v>1208964.11944</c:v>
                </c:pt>
                <c:pt idx="6">
                  <c:v>1179748.2727800002</c:v>
                </c:pt>
                <c:pt idx="7">
                  <c:v>1715087.0459799999</c:v>
                </c:pt>
                <c:pt idx="8">
                  <c:v>1518142.2933600002</c:v>
                </c:pt>
                <c:pt idx="9">
                  <c:v>1600023.58516</c:v>
                </c:pt>
                <c:pt idx="10">
                  <c:v>1169081.4812600003</c:v>
                </c:pt>
                <c:pt idx="11">
                  <c:v>1182823.2077200001</c:v>
                </c:pt>
                <c:pt idx="12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65-4833-803F-0EB49825A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6975776"/>
        <c:axId val="1446964736"/>
      </c:lineChart>
      <c:catAx>
        <c:axId val="1446975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964736"/>
        <c:crossesAt val="0"/>
        <c:auto val="0"/>
        <c:lblAlgn val="ctr"/>
        <c:lblOffset val="100"/>
        <c:noMultiLvlLbl val="0"/>
      </c:catAx>
      <c:valAx>
        <c:axId val="144696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Profit Centre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97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362611817080579"/>
          <c:y val="0.14630198282024973"/>
          <c:w val="0.8144576336051581"/>
          <c:h val="0.14300456719104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Surjek Revenue (Jul-13 to Jul - 14)</a:t>
            </a: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Analysis'!$C$37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12"/>
              <c:pt idx="0">
                <c:v>Jul - 13</c:v>
              </c:pt>
              <c:pt idx="1">
                <c:v> Aug - 13</c:v>
              </c:pt>
              <c:pt idx="2">
                <c:v> Sep -13</c:v>
              </c:pt>
              <c:pt idx="3">
                <c:v> Oct - 13</c:v>
              </c:pt>
              <c:pt idx="4">
                <c:v> Nov - 13</c:v>
              </c:pt>
              <c:pt idx="5">
                <c:v> Dec - 13</c:v>
              </c:pt>
              <c:pt idx="6">
                <c:v> Jan - 14</c:v>
              </c:pt>
              <c:pt idx="7">
                <c:v> Feb -14</c:v>
              </c:pt>
              <c:pt idx="8">
                <c:v> Mar - 14</c:v>
              </c:pt>
              <c:pt idx="9">
                <c:v> Apr - 14</c:v>
              </c:pt>
              <c:pt idx="10">
                <c:v> May - 14</c:v>
              </c:pt>
              <c:pt idx="11">
                <c:v> Jun - 14</c:v>
              </c:pt>
            </c:strLit>
          </c:cat>
          <c:val>
            <c:numRef>
              <c:f>'Revenue Analysis'!$D$37:$P$37</c:f>
              <c:numCache>
                <c:formatCode>"$"#,##0.00;[Red]\-"$"#,##0.00</c:formatCode>
                <c:ptCount val="13"/>
                <c:pt idx="1">
                  <c:v>7220021.2387499996</c:v>
                </c:pt>
                <c:pt idx="2">
                  <c:v>6085131.0149999997</c:v>
                </c:pt>
                <c:pt idx="3">
                  <c:v>6723291.7162500005</c:v>
                </c:pt>
                <c:pt idx="4">
                  <c:v>6313180.5299999993</c:v>
                </c:pt>
                <c:pt idx="5">
                  <c:v>5763708.6674999995</c:v>
                </c:pt>
                <c:pt idx="6">
                  <c:v>6484566.5099999998</c:v>
                </c:pt>
                <c:pt idx="7">
                  <c:v>9314190.6750000007</c:v>
                </c:pt>
                <c:pt idx="8">
                  <c:v>6750396.1374999993</c:v>
                </c:pt>
                <c:pt idx="9">
                  <c:v>8185283.6587499995</c:v>
                </c:pt>
                <c:pt idx="10">
                  <c:v>6778514.602500001</c:v>
                </c:pt>
                <c:pt idx="11">
                  <c:v>6094707.7050000001</c:v>
                </c:pt>
                <c:pt idx="12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F7-461C-975D-09EE36E344C0}"/>
            </c:ext>
          </c:extLst>
        </c:ser>
        <c:ser>
          <c:idx val="1"/>
          <c:order val="1"/>
          <c:tx>
            <c:strRef>
              <c:f>'Revenue Analysis'!$C$38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12"/>
              <c:pt idx="0">
                <c:v>Jul - 13</c:v>
              </c:pt>
              <c:pt idx="1">
                <c:v> Aug - 13</c:v>
              </c:pt>
              <c:pt idx="2">
                <c:v> Sep -13</c:v>
              </c:pt>
              <c:pt idx="3">
                <c:v> Oct - 13</c:v>
              </c:pt>
              <c:pt idx="4">
                <c:v> Nov - 13</c:v>
              </c:pt>
              <c:pt idx="5">
                <c:v> Dec - 13</c:v>
              </c:pt>
              <c:pt idx="6">
                <c:v> Jan - 14</c:v>
              </c:pt>
              <c:pt idx="7">
                <c:v> Feb -14</c:v>
              </c:pt>
              <c:pt idx="8">
                <c:v> Mar - 14</c:v>
              </c:pt>
              <c:pt idx="9">
                <c:v> Apr - 14</c:v>
              </c:pt>
              <c:pt idx="10">
                <c:v> May - 14</c:v>
              </c:pt>
              <c:pt idx="11">
                <c:v> Jun - 14</c:v>
              </c:pt>
            </c:strLit>
          </c:cat>
          <c:val>
            <c:numRef>
              <c:f>'Revenue Analysis'!$D$38:$P$38</c:f>
              <c:numCache>
                <c:formatCode>"$"#,##0.00;[Red]\-"$"#,##0.00</c:formatCode>
                <c:ptCount val="13"/>
                <c:pt idx="1">
                  <c:v>5968550.8906999994</c:v>
                </c:pt>
                <c:pt idx="2">
                  <c:v>5030374.9724000003</c:v>
                </c:pt>
                <c:pt idx="3">
                  <c:v>5557921.1521000005</c:v>
                </c:pt>
                <c:pt idx="4">
                  <c:v>5218895.9047999997</c:v>
                </c:pt>
                <c:pt idx="5">
                  <c:v>4764665.8318000007</c:v>
                </c:pt>
                <c:pt idx="6">
                  <c:v>5360574.9815999996</c:v>
                </c:pt>
                <c:pt idx="7">
                  <c:v>7699730.9580000006</c:v>
                </c:pt>
                <c:pt idx="8">
                  <c:v>6985660.807</c:v>
                </c:pt>
                <c:pt idx="9">
                  <c:v>6766501.1579</c:v>
                </c:pt>
                <c:pt idx="10">
                  <c:v>6603572.0713999998</c:v>
                </c:pt>
                <c:pt idx="11">
                  <c:v>5038291.7028000001</c:v>
                </c:pt>
                <c:pt idx="12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F7-461C-975D-09EE36E344C0}"/>
            </c:ext>
          </c:extLst>
        </c:ser>
        <c:ser>
          <c:idx val="2"/>
          <c:order val="2"/>
          <c:tx>
            <c:strRef>
              <c:f>'Revenue Analysis'!$C$39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2"/>
              <c:pt idx="0">
                <c:v>Jul - 13</c:v>
              </c:pt>
              <c:pt idx="1">
                <c:v> Aug - 13</c:v>
              </c:pt>
              <c:pt idx="2">
                <c:v> Sep -13</c:v>
              </c:pt>
              <c:pt idx="3">
                <c:v> Oct - 13</c:v>
              </c:pt>
              <c:pt idx="4">
                <c:v> Nov - 13</c:v>
              </c:pt>
              <c:pt idx="5">
                <c:v> Dec - 13</c:v>
              </c:pt>
              <c:pt idx="6">
                <c:v> Jan - 14</c:v>
              </c:pt>
              <c:pt idx="7">
                <c:v> Feb -14</c:v>
              </c:pt>
              <c:pt idx="8">
                <c:v> Mar - 14</c:v>
              </c:pt>
              <c:pt idx="9">
                <c:v> Apr - 14</c:v>
              </c:pt>
              <c:pt idx="10">
                <c:v> May - 14</c:v>
              </c:pt>
              <c:pt idx="11">
                <c:v> Jun - 14</c:v>
              </c:pt>
            </c:strLit>
          </c:cat>
          <c:val>
            <c:numRef>
              <c:f>'Revenue Analysis'!$D$39:$P$39</c:f>
              <c:numCache>
                <c:formatCode>"$"#,##0.00;[Red]\-"$"#,##0.00</c:formatCode>
                <c:ptCount val="13"/>
                <c:pt idx="1">
                  <c:v>4139478.8435499985</c:v>
                </c:pt>
                <c:pt idx="2">
                  <c:v>3488808.4485999988</c:v>
                </c:pt>
                <c:pt idx="3">
                  <c:v>3854687.2506499989</c:v>
                </c:pt>
                <c:pt idx="4">
                  <c:v>3619556.8371999986</c:v>
                </c:pt>
                <c:pt idx="5">
                  <c:v>3304526.302699999</c:v>
                </c:pt>
                <c:pt idx="6">
                  <c:v>3717818.1323999991</c:v>
                </c:pt>
                <c:pt idx="7">
                  <c:v>5340135.9869999988</c:v>
                </c:pt>
                <c:pt idx="8">
                  <c:v>4844893.7854999984</c:v>
                </c:pt>
                <c:pt idx="9">
                  <c:v>4692895.9643499991</c:v>
                </c:pt>
                <c:pt idx="10">
                  <c:v>4886348.3721000003</c:v>
                </c:pt>
                <c:pt idx="11">
                  <c:v>3494299.084199999</c:v>
                </c:pt>
                <c:pt idx="12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F7-461C-975D-09EE36E344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4370240"/>
        <c:axId val="244366880"/>
      </c:lineChart>
      <c:catAx>
        <c:axId val="24437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66880"/>
        <c:crosses val="autoZero"/>
        <c:auto val="1"/>
        <c:lblAlgn val="ctr"/>
        <c:lblOffset val="100"/>
        <c:noMultiLvlLbl val="0"/>
      </c:catAx>
      <c:valAx>
        <c:axId val="24436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Profit Centre </a:t>
                </a:r>
              </a:p>
            </c:rich>
          </c:tx>
          <c:layout>
            <c:manualLayout>
              <c:xMode val="edge"/>
              <c:yMode val="edge"/>
              <c:x val="2.1538462961629621E-2"/>
              <c:y val="0.409196103046124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70240"/>
        <c:crosses val="autoZero"/>
        <c:crossBetween val="between"/>
      </c:valAx>
      <c:spPr>
        <a:solidFill>
          <a:schemeClr val="bg1"/>
        </a:solidFill>
        <a:ln>
          <a:solidFill>
            <a:schemeClr val="bg1">
              <a:lumMod val="95000"/>
            </a:scheme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>
          <a:lumMod val="95000"/>
        </a:schemeClr>
      </a:solidFill>
      <a:round/>
    </a:ln>
    <a:effectLst/>
  </c:spPr>
  <c:txPr>
    <a:bodyPr/>
    <a:lstStyle/>
    <a:p>
      <a:pPr>
        <a:defRPr lang="en-US" sz="1000" b="0" i="0" u="none" strike="noStrike" kern="1200" baseline="0">
          <a:solidFill>
            <a:sysClr val="windowText" lastClr="000000">
              <a:lumMod val="65000"/>
              <a:lumOff val="35000"/>
            </a:sys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 Revenues (Jul -13 to Jul - 14)</a:t>
            </a: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Analysis'!$C$40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12"/>
              <c:pt idx="0">
                <c:v>Jul - 13</c:v>
              </c:pt>
              <c:pt idx="1">
                <c:v> Aug - 13</c:v>
              </c:pt>
              <c:pt idx="2">
                <c:v> Sep - 13</c:v>
              </c:pt>
              <c:pt idx="3">
                <c:v> Oct - 13</c:v>
              </c:pt>
              <c:pt idx="4">
                <c:v> Nov - 13</c:v>
              </c:pt>
              <c:pt idx="5">
                <c:v> Dec -13</c:v>
              </c:pt>
              <c:pt idx="6">
                <c:v> Jan - 14</c:v>
              </c:pt>
              <c:pt idx="7">
                <c:v> Feb - 14</c:v>
              </c:pt>
              <c:pt idx="8">
                <c:v> Mar - 14</c:v>
              </c:pt>
              <c:pt idx="9">
                <c:v> Apr - 14</c:v>
              </c:pt>
              <c:pt idx="10">
                <c:v> May - 14</c:v>
              </c:pt>
              <c:pt idx="11">
                <c:v> Jun - 14</c:v>
              </c:pt>
            </c:strLit>
          </c:cat>
          <c:val>
            <c:numRef>
              <c:f>'Revenue Analysis'!$D$40:$P$40</c:f>
              <c:numCache>
                <c:formatCode>"$"#,##0.00;[Red]\-"$"#,##0.00</c:formatCode>
                <c:ptCount val="13"/>
                <c:pt idx="1">
                  <c:v>5298686.1637500003</c:v>
                </c:pt>
                <c:pt idx="2">
                  <c:v>5854268.2837499995</c:v>
                </c:pt>
                <c:pt idx="3">
                  <c:v>5098113.7162500005</c:v>
                </c:pt>
                <c:pt idx="4">
                  <c:v>4506567.6112500001</c:v>
                </c:pt>
                <c:pt idx="5">
                  <c:v>4950718.5187500007</c:v>
                </c:pt>
                <c:pt idx="6">
                  <c:v>4219638.2549999999</c:v>
                </c:pt>
                <c:pt idx="7">
                  <c:v>6454620.584999999</c:v>
                </c:pt>
                <c:pt idx="8">
                  <c:v>6573684.678749999</c:v>
                </c:pt>
                <c:pt idx="9">
                  <c:v>5896579.8487499999</c:v>
                </c:pt>
                <c:pt idx="10">
                  <c:v>6254734.0800000001</c:v>
                </c:pt>
                <c:pt idx="11">
                  <c:v>6161098.0612500003</c:v>
                </c:pt>
                <c:pt idx="12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97-4AD5-A22C-69F8037E9B19}"/>
            </c:ext>
          </c:extLst>
        </c:ser>
        <c:ser>
          <c:idx val="1"/>
          <c:order val="1"/>
          <c:tx>
            <c:strRef>
              <c:f>'Revenue Analysis'!$C$41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12"/>
              <c:pt idx="0">
                <c:v>Jul - 13</c:v>
              </c:pt>
              <c:pt idx="1">
                <c:v> Aug - 13</c:v>
              </c:pt>
              <c:pt idx="2">
                <c:v> Sep - 13</c:v>
              </c:pt>
              <c:pt idx="3">
                <c:v> Oct - 13</c:v>
              </c:pt>
              <c:pt idx="4">
                <c:v> Nov - 13</c:v>
              </c:pt>
              <c:pt idx="5">
                <c:v> Dec -13</c:v>
              </c:pt>
              <c:pt idx="6">
                <c:v> Jan - 14</c:v>
              </c:pt>
              <c:pt idx="7">
                <c:v> Feb - 14</c:v>
              </c:pt>
              <c:pt idx="8">
                <c:v> Mar - 14</c:v>
              </c:pt>
              <c:pt idx="9">
                <c:v> Apr - 14</c:v>
              </c:pt>
              <c:pt idx="10">
                <c:v> May - 14</c:v>
              </c:pt>
              <c:pt idx="11">
                <c:v> Jun - 14</c:v>
              </c:pt>
            </c:strLit>
          </c:cat>
          <c:val>
            <c:numRef>
              <c:f>'Revenue Analysis'!$D$41:$P$41</c:f>
              <c:numCache>
                <c:formatCode>"$"#,##0.00;[Red]\-"$"#,##0.00</c:formatCode>
                <c:ptCount val="13"/>
                <c:pt idx="1">
                  <c:v>4380247.2286999999</c:v>
                </c:pt>
                <c:pt idx="2">
                  <c:v>3839528.4479</c:v>
                </c:pt>
                <c:pt idx="3">
                  <c:v>5214440.6721000001</c:v>
                </c:pt>
                <c:pt idx="4">
                  <c:v>4725429.2253</c:v>
                </c:pt>
                <c:pt idx="5">
                  <c:v>4092593.9755000006</c:v>
                </c:pt>
                <c:pt idx="6">
                  <c:v>4488234.2907999996</c:v>
                </c:pt>
                <c:pt idx="7">
                  <c:v>5335819.6836000001</c:v>
                </c:pt>
                <c:pt idx="8">
                  <c:v>5434246.0011</c:v>
                </c:pt>
                <c:pt idx="9">
                  <c:v>4874506.0082999999</c:v>
                </c:pt>
                <c:pt idx="10">
                  <c:v>5170580.1728000008</c:v>
                </c:pt>
                <c:pt idx="11">
                  <c:v>5093174.3973000003</c:v>
                </c:pt>
                <c:pt idx="12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97-4AD5-A22C-69F8037E9B19}"/>
            </c:ext>
          </c:extLst>
        </c:ser>
        <c:ser>
          <c:idx val="2"/>
          <c:order val="2"/>
          <c:tx>
            <c:strRef>
              <c:f>'Revenue Analysis'!$C$42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2"/>
              <c:pt idx="0">
                <c:v>Jul - 13</c:v>
              </c:pt>
              <c:pt idx="1">
                <c:v> Aug - 13</c:v>
              </c:pt>
              <c:pt idx="2">
                <c:v> Sep - 13</c:v>
              </c:pt>
              <c:pt idx="3">
                <c:v> Oct - 13</c:v>
              </c:pt>
              <c:pt idx="4">
                <c:v> Nov - 13</c:v>
              </c:pt>
              <c:pt idx="5">
                <c:v> Dec -13</c:v>
              </c:pt>
              <c:pt idx="6">
                <c:v> Jan - 14</c:v>
              </c:pt>
              <c:pt idx="7">
                <c:v> Feb - 14</c:v>
              </c:pt>
              <c:pt idx="8">
                <c:v> Mar - 14</c:v>
              </c:pt>
              <c:pt idx="9">
                <c:v> Apr - 14</c:v>
              </c:pt>
              <c:pt idx="10">
                <c:v> May - 14</c:v>
              </c:pt>
              <c:pt idx="11">
                <c:v> Jun - 14</c:v>
              </c:pt>
            </c:strLit>
          </c:cat>
          <c:val>
            <c:numRef>
              <c:f>'Revenue Analysis'!$D$42:$P$42</c:f>
              <c:numCache>
                <c:formatCode>"$"#,##0.00;[Red]\-"$"#,##0.00</c:formatCode>
                <c:ptCount val="13"/>
                <c:pt idx="1">
                  <c:v>3037913.400549999</c:v>
                </c:pt>
                <c:pt idx="2">
                  <c:v>3356447.1493499991</c:v>
                </c:pt>
                <c:pt idx="3">
                  <c:v>2922918.5306499992</c:v>
                </c:pt>
                <c:pt idx="4">
                  <c:v>2583765.4304499994</c:v>
                </c:pt>
                <c:pt idx="5">
                  <c:v>2838411.9507499994</c:v>
                </c:pt>
                <c:pt idx="6">
                  <c:v>2419259.2661999995</c:v>
                </c:pt>
                <c:pt idx="7">
                  <c:v>3700649.1353999986</c:v>
                </c:pt>
                <c:pt idx="8">
                  <c:v>3768912.5491499985</c:v>
                </c:pt>
                <c:pt idx="9">
                  <c:v>3380705.7799499989</c:v>
                </c:pt>
                <c:pt idx="10">
                  <c:v>3586047.5391999991</c:v>
                </c:pt>
                <c:pt idx="11">
                  <c:v>3032362.88845</c:v>
                </c:pt>
                <c:pt idx="12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97-4AD5-A22C-69F8037E9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3197392"/>
        <c:axId val="1453198352"/>
      </c:lineChart>
      <c:catAx>
        <c:axId val="1453197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198352"/>
        <c:crosses val="autoZero"/>
        <c:auto val="1"/>
        <c:lblAlgn val="ctr"/>
        <c:lblOffset val="100"/>
        <c:noMultiLvlLbl val="0"/>
      </c:catAx>
      <c:valAx>
        <c:axId val="145319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 Centre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197392"/>
        <c:crosses val="autoZero"/>
        <c:crossBetween val="between"/>
      </c:valAx>
      <c:spPr>
        <a:solidFill>
          <a:schemeClr val="bg1"/>
        </a:solidFill>
        <a:ln>
          <a:solidFill>
            <a:schemeClr val="bg1">
              <a:lumMod val="95000"/>
            </a:scheme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Cost Centre Element</a:t>
            </a:r>
            <a:r>
              <a:rPr lang="en-US" baseline="0"/>
              <a:t> (2013 - 2014)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'Expenses Analysis'!$D$49:$D$56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Analysis'!$R$49:$R$56</c:f>
              <c:numCache>
                <c:formatCode>"$"#,##0.00;[Red]\-"$"#,##0.00</c:formatCode>
                <c:ptCount val="8"/>
                <c:pt idx="0">
                  <c:v>78413350.257664919</c:v>
                </c:pt>
                <c:pt idx="1">
                  <c:v>38717591.397570275</c:v>
                </c:pt>
                <c:pt idx="2">
                  <c:v>36414827.690372624</c:v>
                </c:pt>
                <c:pt idx="3">
                  <c:v>31752797.278513506</c:v>
                </c:pt>
                <c:pt idx="4">
                  <c:v>16735122.996921198</c:v>
                </c:pt>
                <c:pt idx="5">
                  <c:v>21090666.556378298</c:v>
                </c:pt>
                <c:pt idx="6">
                  <c:v>10813424.6638656</c:v>
                </c:pt>
                <c:pt idx="7">
                  <c:v>87328631.570812494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CE-42F5-9BE8-81D53F0EB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9605936"/>
        <c:axId val="2019612656"/>
      </c:barChart>
      <c:catAx>
        <c:axId val="201960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612656"/>
        <c:crosses val="autoZero"/>
        <c:auto val="1"/>
        <c:lblAlgn val="ctr"/>
        <c:lblOffset val="100"/>
        <c:noMultiLvlLbl val="0"/>
      </c:catAx>
      <c:valAx>
        <c:axId val="201961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60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Surjek Expenses (2013 - 2014)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6C-409C-9E08-3C7832AE6CA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6C-409C-9E08-3C7832AE6CA6}"/>
              </c:ext>
            </c:extLst>
          </c:dPt>
          <c:dLbls>
            <c:dLbl>
              <c:idx val="5"/>
              <c:layout>
                <c:manualLayout>
                  <c:x val="9.6618342786967612E-3"/>
                  <c:y val="-2.1390374331550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A6C-409C-9E08-3C7832AE6C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'Expenses Analysis'!$D$25:$D$32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  <c:extLst/>
            </c:strRef>
          </c:cat>
          <c:val>
            <c:numRef>
              <c:f>'Expenses Analysis'!$R$25:$R$32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6C-409C-9E08-3C7832AE6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8600655"/>
        <c:axId val="1608600175"/>
      </c:barChart>
      <c:catAx>
        <c:axId val="1608600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600175"/>
        <c:crosses val="autoZero"/>
        <c:auto val="1"/>
        <c:lblAlgn val="ctr"/>
        <c:lblOffset val="100"/>
        <c:noMultiLvlLbl val="0"/>
      </c:catAx>
      <c:valAx>
        <c:axId val="160860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600655"/>
        <c:crosses val="autoZero"/>
        <c:crossBetween val="between"/>
      </c:valAx>
      <c:spPr>
        <a:solidFill>
          <a:schemeClr val="bg1"/>
        </a:solidFill>
        <a:ln>
          <a:solidFill>
            <a:schemeClr val="accent1">
              <a:lumMod val="20000"/>
              <a:lumOff val="80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Kootha Expenses (2013 - 2014)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C3-4639-9102-F05816E22A6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C3-4639-9102-F05816E22A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  <c:extLst/>
            </c:strRef>
          </c:cat>
          <c:val>
            <c:numRef>
              <c:f>'Expenses Analysis'!$R$15:$R$22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C3-4639-9102-F05816E22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66257391"/>
        <c:axId val="1866257871"/>
      </c:barChart>
      <c:catAx>
        <c:axId val="186625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257871"/>
        <c:crosses val="autoZero"/>
        <c:auto val="1"/>
        <c:lblAlgn val="ctr"/>
        <c:lblOffset val="100"/>
        <c:noMultiLvlLbl val="0"/>
      </c:catAx>
      <c:valAx>
        <c:axId val="186625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257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 Expenses (2013 - 2014)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2E-4466-9FAC-64452906F08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2E-4466-9FAC-64452906F08D}"/>
              </c:ext>
            </c:extLst>
          </c:dPt>
          <c:dLbls>
            <c:dLbl>
              <c:idx val="1"/>
              <c:layout>
                <c:manualLayout>
                  <c:x val="0"/>
                  <c:y val="4.199472982674032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92E-4466-9FAC-64452906F08D}"/>
                </c:ext>
              </c:extLst>
            </c:dLbl>
            <c:dLbl>
              <c:idx val="2"/>
              <c:layout>
                <c:manualLayout>
                  <c:x val="-2.2346376579027052E-3"/>
                  <c:y val="1.9708424308136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2E-4466-9FAC-64452906F08D}"/>
                </c:ext>
              </c:extLst>
            </c:dLbl>
            <c:dLbl>
              <c:idx val="3"/>
              <c:layout>
                <c:manualLayout>
                  <c:x val="2.4581014236929224E-2"/>
                  <c:y val="8.935949439667802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92E-4466-9FAC-64452906F08D}"/>
                </c:ext>
              </c:extLst>
            </c:dLbl>
            <c:dLbl>
              <c:idx val="7"/>
              <c:layout>
                <c:manualLayout>
                  <c:x val="-2.905028955273479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2E-4466-9FAC-64452906F08D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'Expenses Analysis'!$D$35:$D$42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  <c:extLst/>
            </c:strRef>
          </c:cat>
          <c:val>
            <c:numRef>
              <c:f>'Expenses Analysis'!$R$35:$R$42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92E-4466-9FAC-64452906F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3407119"/>
        <c:axId val="1693415759"/>
      </c:barChart>
      <c:catAx>
        <c:axId val="169340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415759"/>
        <c:crosses val="autoZero"/>
        <c:auto val="0"/>
        <c:lblAlgn val="ctr"/>
        <c:lblOffset val="100"/>
        <c:noMultiLvlLbl val="0"/>
      </c:catAx>
      <c:valAx>
        <c:axId val="169341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407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US" sz="1400" b="1" dirty="0"/>
              <a:t>Segmentation of the revenues by unit, reveals that of the three (3) customer segments, Private Water Hedge Sales( $187M) are the most popular, followed by Public Sales  ($ 147 M) and lastly Residential Sales ($ 102,5M ).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>
            <a:cxnSpLocks/>
          </p:cNvCxnSpPr>
          <p:nvPr/>
        </p:nvCxnSpPr>
        <p:spPr>
          <a:xfrm>
            <a:off x="303213" y="925033"/>
            <a:ext cx="830738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BA3BB3-EE4E-304B-7AE1-5EC4F537C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246169"/>
              </p:ext>
            </p:extLst>
          </p:nvPr>
        </p:nvGraphicFramePr>
        <p:xfrm>
          <a:off x="882501" y="3896546"/>
          <a:ext cx="7049387" cy="263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0ABD7-44BA-B6FD-6D34-A3FB00487B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831850"/>
              </p:ext>
            </p:extLst>
          </p:nvPr>
        </p:nvGraphicFramePr>
        <p:xfrm>
          <a:off x="882501" y="888884"/>
          <a:ext cx="6868633" cy="297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Of the ($</a:t>
            </a:r>
            <a:r>
              <a:rPr lang="en-US" sz="1400" b="1" dirty="0"/>
              <a:t>437 M</a:t>
            </a:r>
            <a:r>
              <a:rPr lang="en-GB" sz="1400" b="1" dirty="0"/>
              <a:t>)¹ in Revenue Sales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Sales Volumes ($ 202 M), with </a:t>
            </a:r>
            <a:r>
              <a:rPr lang="en-GB" sz="1400" b="1" dirty="0" err="1"/>
              <a:t>Jutik</a:t>
            </a:r>
            <a:r>
              <a:rPr lang="en-GB" sz="1400" b="1" dirty="0"/>
              <a:t> ($ 163 M) and </a:t>
            </a:r>
            <a:r>
              <a:rPr lang="en-GB" sz="1400" b="1" dirty="0" err="1"/>
              <a:t>Kootha</a:t>
            </a:r>
            <a:r>
              <a:rPr lang="en-GB" sz="1400" b="1" dirty="0"/>
              <a:t> ($ 71 M)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244362" y="941535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76D7872-8989-9D30-8206-91EF5BB46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836245"/>
              </p:ext>
            </p:extLst>
          </p:nvPr>
        </p:nvGraphicFramePr>
        <p:xfrm>
          <a:off x="179225" y="942957"/>
          <a:ext cx="8439149" cy="2699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E99173-8BEF-2F77-71E3-1999EBD910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37244"/>
              </p:ext>
            </p:extLst>
          </p:nvPr>
        </p:nvGraphicFramePr>
        <p:xfrm>
          <a:off x="106326" y="3793502"/>
          <a:ext cx="4374393" cy="2742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FDF760-38AD-7596-05CC-1102AEC7A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797734"/>
              </p:ext>
            </p:extLst>
          </p:nvPr>
        </p:nvGraphicFramePr>
        <p:xfrm>
          <a:off x="4480719" y="3793502"/>
          <a:ext cx="4428331" cy="292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3765"/>
            <a:ext cx="9046977" cy="646331"/>
          </a:xfrm>
        </p:spPr>
        <p:txBody>
          <a:bodyPr/>
          <a:lstStyle/>
          <a:p>
            <a:br>
              <a:rPr lang="ru-RU" sz="1400" b="1" dirty="0"/>
            </a:br>
            <a:r>
              <a:rPr lang="en-GB" sz="1400" b="1" dirty="0"/>
              <a:t>Targeted Expense Analysis reveals an interesting trend; Overall Costs sharply increase from December, with </a:t>
            </a:r>
            <a:r>
              <a:rPr lang="en-US" sz="1400" b="1" dirty="0"/>
              <a:t>Chemical and Labour Cost</a:t>
            </a:r>
            <a:r>
              <a:rPr lang="en-GB" sz="1400" b="1" dirty="0"/>
              <a:t>, contributing  </a:t>
            </a:r>
            <a:r>
              <a:rPr lang="en-US" sz="1400" b="1" dirty="0"/>
              <a:t>$ 166 M </a:t>
            </a:r>
            <a:r>
              <a:rPr lang="en-GB" sz="1400" b="1" dirty="0"/>
              <a:t> (51,5%)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84065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802CE8-9B6D-A4FE-9544-CE3B121E41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44191"/>
              </p:ext>
            </p:extLst>
          </p:nvPr>
        </p:nvGraphicFramePr>
        <p:xfrm>
          <a:off x="425303" y="1392870"/>
          <a:ext cx="8185297" cy="434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 </a:t>
            </a:r>
            <a:r>
              <a:rPr lang="en-GB" sz="1400" b="1" dirty="0" err="1"/>
              <a:t>Surjek</a:t>
            </a:r>
            <a:r>
              <a:rPr lang="en-GB" sz="1400" b="1" dirty="0"/>
              <a:t> with  $179 M worth of expenses, contrasted to a much lower spend from </a:t>
            </a:r>
            <a:r>
              <a:rPr lang="en-US" sz="1400" b="1" dirty="0" err="1"/>
              <a:t>Kootha</a:t>
            </a:r>
            <a:r>
              <a:rPr lang="en-GB" sz="1400" b="1" dirty="0"/>
              <a:t> $51 M and </a:t>
            </a:r>
            <a:r>
              <a:rPr lang="en-GB" sz="1400" b="1" dirty="0" err="1"/>
              <a:t>Surjek</a:t>
            </a:r>
            <a:r>
              <a:rPr lang="en-GB" sz="1400" b="1" dirty="0"/>
              <a:t> $ 91 M,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DDCDC-3E10-4265-8E28-C256F42C790A}"/>
              </a:ext>
            </a:extLst>
          </p:cNvPr>
          <p:cNvSpPr/>
          <p:nvPr/>
        </p:nvSpPr>
        <p:spPr>
          <a:xfrm>
            <a:off x="303213" y="1238975"/>
            <a:ext cx="3665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br>
              <a:rPr lang="en-AU" sz="1200" b="1" dirty="0"/>
            </a:br>
            <a:endParaRPr lang="en-AU" sz="12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9A03972-59AA-2C8D-2085-26AC0412FB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554643"/>
              </p:ext>
            </p:extLst>
          </p:nvPr>
        </p:nvGraphicFramePr>
        <p:xfrm>
          <a:off x="5029199" y="808319"/>
          <a:ext cx="6858001" cy="300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9F327F-3E96-5394-CBFE-DCAEEA0E6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194975"/>
              </p:ext>
            </p:extLst>
          </p:nvPr>
        </p:nvGraphicFramePr>
        <p:xfrm>
          <a:off x="-2158409" y="841737"/>
          <a:ext cx="7102550" cy="3109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E0D653-B77E-C0A2-A16C-580047B034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30832"/>
              </p:ext>
            </p:extLst>
          </p:nvPr>
        </p:nvGraphicFramePr>
        <p:xfrm>
          <a:off x="171451" y="3980514"/>
          <a:ext cx="8579144" cy="2450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9" y="200547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US" sz="1400" b="1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3E659-7992-4D86-97D9-71CDE4327174}"/>
              </a:ext>
            </a:extLst>
          </p:cNvPr>
          <p:cNvSpPr/>
          <p:nvPr/>
        </p:nvSpPr>
        <p:spPr>
          <a:xfrm>
            <a:off x="303213" y="1238975"/>
            <a:ext cx="3665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br>
              <a:rPr lang="en-AU" sz="1200" b="1" dirty="0"/>
            </a:br>
            <a:endParaRPr lang="en-AU" sz="12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F483B4-30B4-E973-1FB4-F7A82343F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515020"/>
              </p:ext>
            </p:extLst>
          </p:nvPr>
        </p:nvGraphicFramePr>
        <p:xfrm>
          <a:off x="754913" y="1238975"/>
          <a:ext cx="7612910" cy="4821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US" sz="1350" b="1" dirty="0"/>
              <a:t>Concluding our analysis, </a:t>
            </a:r>
            <a:r>
              <a:rPr lang="en-US" sz="1350" b="1" dirty="0" err="1"/>
              <a:t>Jutik</a:t>
            </a:r>
            <a:r>
              <a:rPr lang="en-US" sz="1350" b="1" dirty="0"/>
              <a:t> has the highest overall EBIT contributions ($ 73 M), followed by  </a:t>
            </a:r>
            <a:r>
              <a:rPr lang="en-US" sz="1350" b="1" dirty="0" err="1"/>
              <a:t>Surjek</a:t>
            </a:r>
            <a:r>
              <a:rPr lang="en-US" sz="1350" b="1" dirty="0"/>
              <a:t> ($ 23 M) , and lastly Kootha ($ 19.7M). However, from an EBIT  Margin (%) perspective, Kootha has a higher margin than that of </a:t>
            </a:r>
            <a:r>
              <a:rPr lang="en-US" sz="1350" b="1" dirty="0" err="1"/>
              <a:t>Jutik</a:t>
            </a:r>
            <a:r>
              <a:rPr lang="en-US" sz="1350" b="1" dirty="0"/>
              <a:t>, indicative of a lower revenue-to-expense ratio.¹</a:t>
            </a:r>
            <a:endParaRPr lang="en-AU" sz="135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D0ED9C-5523-4B1C-A07E-11C1F219EC79}"/>
              </a:ext>
            </a:extLst>
          </p:cNvPr>
          <p:cNvSpPr/>
          <p:nvPr/>
        </p:nvSpPr>
        <p:spPr>
          <a:xfrm>
            <a:off x="134995" y="1040872"/>
            <a:ext cx="3665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br>
              <a:rPr lang="en-AU" sz="1200" b="1" dirty="0"/>
            </a:br>
            <a:endParaRPr lang="en-AU" sz="12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F65250-7F7E-DE8A-749D-50F1171B7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623135"/>
              </p:ext>
            </p:extLst>
          </p:nvPr>
        </p:nvGraphicFramePr>
        <p:xfrm>
          <a:off x="2232421" y="952484"/>
          <a:ext cx="4615658" cy="2420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2013AC-ECB1-1B0F-C2E5-C3C42119C9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755976"/>
              </p:ext>
            </p:extLst>
          </p:nvPr>
        </p:nvGraphicFramePr>
        <p:xfrm>
          <a:off x="1716485" y="3554183"/>
          <a:ext cx="56475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15388</TotalTime>
  <Words>402</Words>
  <Application>Microsoft Office PowerPoint</Application>
  <PresentationFormat>Custom</PresentationFormat>
  <Paragraphs>37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1_Synergy_CF_YNR013</vt:lpstr>
      <vt:lpstr>think-cell Slide</vt:lpstr>
      <vt:lpstr>Segmentation of the revenues by unit, reveals that of the three (3) customer segments, Private Water Hedge Sales( $187M) are the most popular, followed by Public Sales  ($ 147 M) and lastly Residential Sales ($ 102,5M ).</vt:lpstr>
      <vt:lpstr>Of the ($437 M)¹ in Revenue Sales over the July-2013 to June-2014 Period, Surjek provides close to 50% of Sales Volumes ($ 202 M), with Jutik ($ 163 M) and Kootha ($ 71 M) providing the remaining.</vt:lpstr>
      <vt:lpstr> Targeted Expense Analysis reveals an interesting trend; Overall Costs sharply increase from December, with Chemical and Labour Cost, contributing  $ 166 M  (51,5%) towards the overall cost-base. </vt:lpstr>
      <vt:lpstr>Further analysis singles-out  Surjek with  $179 M worth of expenses, contrasted to a much lower spend from Kootha $51 M and Surjek $ 91 M,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($ 73 M), followed by  Surjek ($ 23 M) , and lastly Kootha ($ 19.7M). However, from an EBIT  Margin (%) perspective, Kootha has a higher margin than that of Jutik, indicative of a lower revenue-to-expense ratio.¹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Mahfuza Vohidova</cp:lastModifiedBy>
  <cp:revision>78</cp:revision>
  <dcterms:created xsi:type="dcterms:W3CDTF">2020-04-12T13:23:13Z</dcterms:created>
  <dcterms:modified xsi:type="dcterms:W3CDTF">2023-08-03T14:16:45Z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2023-07-13T01:32:09Z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40526205-2132-45a6-b56a-b157f1370e1a</vt:lpwstr>
  </property>
  <property fmtid="{D5CDD505-2E9C-101B-9397-08002B2CF9AE}" pid="7" name="MSIP_Label_defa4170-0d19-0005-0004-bc88714345d2_ActionId">
    <vt:lpwstr>9cd158d6-398f-412b-89d1-c8750d585fbc</vt:lpwstr>
  </property>
  <property fmtid="{D5CDD505-2E9C-101B-9397-08002B2CF9AE}" pid="8" name="MSIP_Label_defa4170-0d19-0005-0004-bc88714345d2_ContentBits">
    <vt:lpwstr>0</vt:lpwstr>
  </property>
</Properties>
</file>