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8"/>
  </p:notesMasterIdLst>
  <p:handoutMasterIdLst>
    <p:handoutMasterId r:id="rId59"/>
  </p:handoutMasterIdLst>
  <p:sldIdLst>
    <p:sldId id="266" r:id="rId2"/>
    <p:sldId id="271" r:id="rId3"/>
    <p:sldId id="453" r:id="rId4"/>
    <p:sldId id="458" r:id="rId5"/>
    <p:sldId id="459" r:id="rId6"/>
    <p:sldId id="461" r:id="rId7"/>
    <p:sldId id="462" r:id="rId8"/>
    <p:sldId id="463" r:id="rId9"/>
    <p:sldId id="464" r:id="rId10"/>
    <p:sldId id="406" r:id="rId11"/>
    <p:sldId id="407" r:id="rId12"/>
    <p:sldId id="408" r:id="rId13"/>
    <p:sldId id="409" r:id="rId14"/>
    <p:sldId id="410" r:id="rId15"/>
    <p:sldId id="415" r:id="rId16"/>
    <p:sldId id="416" r:id="rId17"/>
    <p:sldId id="417" r:id="rId18"/>
    <p:sldId id="418" r:id="rId19"/>
    <p:sldId id="419" r:id="rId20"/>
    <p:sldId id="420" r:id="rId21"/>
    <p:sldId id="421" r:id="rId22"/>
    <p:sldId id="465" r:id="rId23"/>
    <p:sldId id="467" r:id="rId24"/>
    <p:sldId id="424" r:id="rId25"/>
    <p:sldId id="425" r:id="rId26"/>
    <p:sldId id="426" r:id="rId27"/>
    <p:sldId id="427" r:id="rId28"/>
    <p:sldId id="428" r:id="rId29"/>
    <p:sldId id="429" r:id="rId30"/>
    <p:sldId id="430" r:id="rId31"/>
    <p:sldId id="468" r:id="rId32"/>
    <p:sldId id="469" r:id="rId33"/>
    <p:sldId id="470" r:id="rId34"/>
    <p:sldId id="471" r:id="rId35"/>
    <p:sldId id="472" r:id="rId36"/>
    <p:sldId id="473" r:id="rId37"/>
    <p:sldId id="492" r:id="rId38"/>
    <p:sldId id="474" r:id="rId39"/>
    <p:sldId id="475" r:id="rId40"/>
    <p:sldId id="476" r:id="rId41"/>
    <p:sldId id="479" r:id="rId42"/>
    <p:sldId id="480" r:id="rId43"/>
    <p:sldId id="481" r:id="rId44"/>
    <p:sldId id="483" r:id="rId45"/>
    <p:sldId id="484" r:id="rId46"/>
    <p:sldId id="485" r:id="rId47"/>
    <p:sldId id="486" r:id="rId48"/>
    <p:sldId id="487" r:id="rId49"/>
    <p:sldId id="482" r:id="rId50"/>
    <p:sldId id="488" r:id="rId51"/>
    <p:sldId id="491" r:id="rId52"/>
    <p:sldId id="489" r:id="rId53"/>
    <p:sldId id="490" r:id="rId54"/>
    <p:sldId id="477" r:id="rId55"/>
    <p:sldId id="326" r:id="rId56"/>
    <p:sldId id="277" r:id="rId57"/>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990033"/>
    <a:srgbClr val="FFD7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89455" autoAdjust="0"/>
  </p:normalViewPr>
  <p:slideViewPr>
    <p:cSldViewPr>
      <p:cViewPr varScale="1">
        <p:scale>
          <a:sx n="63" d="100"/>
          <a:sy n="63" d="100"/>
        </p:scale>
        <p:origin x="48" y="9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cs.senecac.on.ca/~wei.song/int222/code/lecture5/introCSS/bg_new_100.html"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s://scs.senecac.on.ca/~wei.song/int222/code/lecture5/introCSS/bg_new_origin.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cs.senecac.on.ca/~wei.song/int222/code/lecture5/introCSS/bg_new_100.html"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scs.senecac.on.ca/~wei.song/int222/code/lecture5/introCSS/bg_new_origin.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reference.sitepoint.com/css/elementtypeselector" TargetMode="External"/><Relationship Id="rId3" Type="http://schemas.openxmlformats.org/officeDocument/2006/relationships/hyperlink" Target="http://reference.sitepoint.com/css/cascade" TargetMode="External"/><Relationship Id="rId7" Type="http://schemas.openxmlformats.org/officeDocument/2006/relationships/hyperlink" Target="http://reference.sitepoint.com/css/pseudoclasse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reference.sitepoint.com/css/attributeselector" TargetMode="External"/><Relationship Id="rId5" Type="http://schemas.openxmlformats.org/officeDocument/2006/relationships/hyperlink" Target="http://reference.sitepoint.com/css/classselector" TargetMode="External"/><Relationship Id="rId4" Type="http://schemas.openxmlformats.org/officeDocument/2006/relationships/hyperlink" Target="http://reference.sitepoint.com/css/idselector" TargetMode="External"/><Relationship Id="rId9" Type="http://schemas.openxmlformats.org/officeDocument/2006/relationships/hyperlink" Target="http://reference.sitepoint.com/css/pseudoelement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mazon.com/dp/0596529309?tag=stevsoud-20&amp;camp=14573&amp;creative=327641&amp;linkCode=as1&amp;creativeASIN=0596529309&amp;adid=1S1KP4EV129EN37422C0&amp;"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web2expo.com/webexsf2009/public/schedule/detail/5889"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reference.sitepoint.com/css/classselector" TargetMode="External"/><Relationship Id="rId3" Type="http://schemas.openxmlformats.org/officeDocument/2006/relationships/hyperlink" Target="http://reference.sitepoint.com/css/inheritancecascade" TargetMode="External"/><Relationship Id="rId7" Type="http://schemas.openxmlformats.org/officeDocument/2006/relationships/hyperlink" Target="http://reference.sitepoint.com/css/universalselector"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eference.sitepoint.com/css/elementtypeselector" TargetMode="External"/><Relationship Id="rId11" Type="http://schemas.openxmlformats.org/officeDocument/2006/relationships/hyperlink" Target="http://reference.sitepoint.com/css/pseudoclasses" TargetMode="External"/><Relationship Id="rId5" Type="http://schemas.openxmlformats.org/officeDocument/2006/relationships/hyperlink" Target="http://reference.sitepoint.com/css/pseudoelements" TargetMode="External"/><Relationship Id="rId10" Type="http://schemas.openxmlformats.org/officeDocument/2006/relationships/hyperlink" Target="http://reference.sitepoint.com/css/attributeselector" TargetMode="External"/><Relationship Id="rId4" Type="http://schemas.openxmlformats.org/officeDocument/2006/relationships/hyperlink" Target="http://reference.sitepoint.com/css/selectors" TargetMode="External"/><Relationship Id="rId9" Type="http://schemas.openxmlformats.org/officeDocument/2006/relationships/hyperlink" Target="http://reference.sitepoint.com/css/idselecto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37</a:t>
            </a:fld>
            <a:endParaRPr lang="en-US" altLang="en-US"/>
          </a:p>
        </p:txBody>
      </p:sp>
    </p:spTree>
    <p:extLst>
      <p:ext uri="{BB962C8B-B14F-4D97-AF65-F5344CB8AC3E}">
        <p14:creationId xmlns:p14="http://schemas.microsoft.com/office/powerpoint/2010/main" val="78315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pPr>
              <a:buFont typeface="Wingdings" panose="05000000000000000000" pitchFamily="2" charset="2"/>
              <a:buChar char="Ø"/>
            </a:pPr>
            <a:r>
              <a:rPr lang="en-CA" altLang="en-US" sz="1200" dirty="0"/>
              <a:t>Before CSS3, the background image size was determined by the </a:t>
            </a:r>
            <a:r>
              <a:rPr lang="en-CA" altLang="en-US" sz="1200" dirty="0">
                <a:effectLst>
                  <a:outerShdw blurRad="38100" dist="38100" dir="2700000" algn="tl">
                    <a:srgbClr val="000000">
                      <a:alpha val="43137"/>
                    </a:srgbClr>
                  </a:outerShdw>
                </a:effectLst>
              </a:rPr>
              <a:t>actual size </a:t>
            </a:r>
            <a:r>
              <a:rPr lang="en-CA" altLang="en-US" sz="1200" dirty="0"/>
              <a:t>of the image. </a:t>
            </a:r>
          </a:p>
          <a:p>
            <a:pPr>
              <a:buFont typeface="Wingdings" panose="05000000000000000000" pitchFamily="2" charset="2"/>
              <a:buChar char="Ø"/>
            </a:pPr>
            <a:r>
              <a:rPr lang="en-CA" altLang="en-US" sz="1200" dirty="0"/>
              <a:t>In CSS3 it is possible to </a:t>
            </a:r>
            <a:r>
              <a:rPr lang="en-CA" altLang="en-US" sz="1200" dirty="0">
                <a:effectLst>
                  <a:outerShdw blurRad="38100" dist="38100" dir="2700000" algn="tl">
                    <a:srgbClr val="000000">
                      <a:alpha val="43137"/>
                    </a:srgbClr>
                  </a:outerShdw>
                </a:effectLst>
              </a:rPr>
              <a:t>specify the size </a:t>
            </a:r>
            <a:r>
              <a:rPr lang="en-CA" altLang="en-US" sz="1200" dirty="0"/>
              <a:t>of the background image, which allows us to </a:t>
            </a:r>
            <a:r>
              <a:rPr lang="en-CA" altLang="en-US" sz="1200" dirty="0">
                <a:effectLst>
                  <a:outerShdw blurRad="38100" dist="38100" dir="2700000" algn="tl">
                    <a:srgbClr val="000000">
                      <a:alpha val="43137"/>
                    </a:srgbClr>
                  </a:outerShdw>
                </a:effectLst>
              </a:rPr>
              <a:t>re-use background images</a:t>
            </a:r>
            <a:r>
              <a:rPr lang="en-CA" altLang="en-US" sz="1200" dirty="0"/>
              <a:t> in different contexts.</a:t>
            </a:r>
          </a:p>
          <a:p>
            <a:pPr>
              <a:buFont typeface="Wingdings" panose="05000000000000000000" pitchFamily="2" charset="2"/>
              <a:buChar char="Ø"/>
            </a:pPr>
            <a:r>
              <a:rPr lang="en-CA" altLang="en-US" sz="1200" dirty="0"/>
              <a:t>You can specify the size in </a:t>
            </a:r>
            <a:r>
              <a:rPr lang="en-CA" altLang="en-US" sz="1200" dirty="0">
                <a:effectLst>
                  <a:outerShdw blurRad="38100" dist="38100" dir="2700000" algn="tl">
                    <a:srgbClr val="000000">
                      <a:alpha val="43137"/>
                    </a:srgbClr>
                  </a:outerShdw>
                </a:effectLst>
              </a:rPr>
              <a:t>pixels</a:t>
            </a:r>
            <a:r>
              <a:rPr lang="en-CA" altLang="en-US" sz="1200" dirty="0"/>
              <a:t> or in </a:t>
            </a:r>
            <a:r>
              <a:rPr lang="en-CA" altLang="en-US" sz="1200" dirty="0">
                <a:effectLst>
                  <a:outerShdw blurRad="38100" dist="38100" dir="2700000" algn="tl">
                    <a:srgbClr val="000000">
                      <a:alpha val="43137"/>
                    </a:srgbClr>
                  </a:outerShdw>
                </a:effectLst>
              </a:rPr>
              <a:t>percentages</a:t>
            </a:r>
            <a:r>
              <a:rPr lang="en-CA" altLang="en-US" sz="1200" dirty="0"/>
              <a:t>.</a:t>
            </a:r>
          </a:p>
          <a:p>
            <a:pPr>
              <a:buFont typeface="Wingdings" panose="05000000000000000000" pitchFamily="2" charset="2"/>
              <a:buChar char="Ø"/>
            </a:pPr>
            <a:r>
              <a:rPr lang="en-CA" altLang="en-US" sz="1200" dirty="0"/>
              <a:t>If you specify the size as a percentage, the size is </a:t>
            </a:r>
            <a:r>
              <a:rPr lang="en-CA" altLang="en-US" sz="1200" dirty="0">
                <a:effectLst>
                  <a:outerShdw blurRad="38100" dist="38100" dir="2700000" algn="tl">
                    <a:srgbClr val="000000">
                      <a:alpha val="43137"/>
                    </a:srgbClr>
                  </a:outerShdw>
                </a:effectLst>
              </a:rPr>
              <a:t>relative to the width and height of the parent </a:t>
            </a:r>
            <a:r>
              <a:rPr lang="en-CA" altLang="en-US" sz="1200" dirty="0"/>
              <a:t>element.</a:t>
            </a:r>
          </a:p>
          <a:p>
            <a:pPr>
              <a:buFont typeface="Wingdings" panose="05000000000000000000" pitchFamily="2" charset="2"/>
              <a:buChar char="Ø"/>
            </a:pPr>
            <a:endParaRPr lang="en-CA" altLang="en-US" sz="12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CA" altLang="en-US" dirty="0"/>
              <a:t>Stretch the background image to completely fill the </a:t>
            </a:r>
            <a:r>
              <a:rPr lang="en-CA" altLang="en-US" dirty="0">
                <a:solidFill>
                  <a:srgbClr val="0000FF"/>
                </a:solidFill>
              </a:rPr>
              <a:t>content area</a:t>
            </a:r>
            <a:r>
              <a:rPr lang="en-CA" altLang="en-US" dirty="0"/>
              <a:t>:</a:t>
            </a:r>
            <a:endParaRPr lang="en-US" altLang="en-US"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en-US" sz="1200" dirty="0">
                <a:hlinkClick r:id="rId3"/>
              </a:rPr>
              <a:t>Bg_new_100.html</a:t>
            </a:r>
            <a:endParaRPr lang="en-US" altLang="en-US" sz="1200" dirty="0"/>
          </a:p>
          <a:p>
            <a:pPr eaLnBrk="1" hangingPunct="1"/>
            <a:r>
              <a:rPr lang="en-US" altLang="en-US" sz="1200" dirty="0"/>
              <a:t> p {</a:t>
            </a:r>
          </a:p>
          <a:p>
            <a:pPr eaLnBrk="1" hangingPunct="1"/>
            <a:r>
              <a:rPr lang="en-US" altLang="en-US" sz="1200" dirty="0"/>
              <a:t>              </a:t>
            </a:r>
            <a:r>
              <a:rPr lang="en-US" altLang="en-US" sz="1200" dirty="0" err="1"/>
              <a:t>background:url</a:t>
            </a:r>
            <a:r>
              <a:rPr lang="en-US" altLang="en-US" sz="1200" dirty="0"/>
              <a:t>(seneca_logo.gif);</a:t>
            </a:r>
          </a:p>
          <a:p>
            <a:pPr eaLnBrk="1" hangingPunct="1"/>
            <a:r>
              <a:rPr lang="en-US" altLang="en-US" sz="1200" dirty="0"/>
              <a:t>              background-size: 100% 100%;</a:t>
            </a:r>
          </a:p>
          <a:p>
            <a:pPr eaLnBrk="1" hangingPunct="1"/>
            <a:r>
              <a:rPr lang="en-US" altLang="en-US" sz="1200" dirty="0"/>
              <a:t>              -moz-background-size:100% 100%;  /* Firefox 3.6 */</a:t>
            </a:r>
          </a:p>
          <a:p>
            <a:pPr eaLnBrk="1" hangingPunct="1"/>
            <a:r>
              <a:rPr lang="en-US" altLang="en-US" sz="1200" dirty="0"/>
              <a:t>              background-repeat: no-repeat;</a:t>
            </a:r>
          </a:p>
          <a:p>
            <a:pPr eaLnBrk="1" hangingPunct="1"/>
            <a:r>
              <a:rPr lang="en-US" altLang="en-US" sz="1200" dirty="0"/>
              <a:t>              padding-top: 40px;</a:t>
            </a:r>
          </a:p>
          <a:p>
            <a:pPr eaLnBrk="1" hangingPunct="1"/>
            <a:r>
              <a:rPr lang="en-US" altLang="en-US" sz="1200" dirty="0"/>
              <a:t>        }</a:t>
            </a:r>
          </a:p>
          <a:p>
            <a:pPr eaLnBrk="1" hangingPunct="1"/>
            <a:endParaRPr lang="en-US" altLang="en-US" sz="1200" dirty="0"/>
          </a:p>
          <a:p>
            <a:pPr eaLnBrk="1" hangingPunct="1"/>
            <a:endParaRPr lang="en-US" altLang="en-US" sz="1200" dirty="0"/>
          </a:p>
          <a:p>
            <a:pPr eaLnBrk="1" hangingPunct="1"/>
            <a:endParaRPr lang="en-US" altLang="en-US" sz="1200" dirty="0"/>
          </a:p>
          <a:p>
            <a:pPr>
              <a:buFont typeface="Wingdings" panose="05000000000000000000" pitchFamily="2" charset="2"/>
              <a:buChar char="Ø"/>
            </a:pPr>
            <a:r>
              <a:rPr lang="en-US" altLang="en-US" sz="1200" dirty="0"/>
              <a:t>Property “</a:t>
            </a:r>
            <a:r>
              <a:rPr lang="en-US" altLang="en-US" sz="1200" dirty="0">
                <a:solidFill>
                  <a:srgbClr val="0000CC"/>
                </a:solidFill>
                <a:effectLst>
                  <a:outerShdw blurRad="38100" dist="38100" dir="2700000" algn="tl">
                    <a:srgbClr val="000000">
                      <a:alpha val="43137"/>
                    </a:srgbClr>
                  </a:outerShdw>
                </a:effectLst>
              </a:rPr>
              <a:t>background-origin</a:t>
            </a:r>
            <a:r>
              <a:rPr lang="en-US" altLang="en-US" sz="1200" dirty="0"/>
              <a:t>”:</a:t>
            </a:r>
          </a:p>
          <a:p>
            <a:pPr>
              <a:buFont typeface="Wingdings" panose="05000000000000000000" pitchFamily="2" charset="2"/>
              <a:buChar char="Ø"/>
            </a:pPr>
            <a:r>
              <a:rPr lang="en-CA" altLang="en-US" sz="1200" dirty="0"/>
              <a:t>Specifies the </a:t>
            </a:r>
            <a:r>
              <a:rPr lang="en-CA" altLang="en-US" sz="1200" u="sng" dirty="0"/>
              <a:t>positioning area</a:t>
            </a:r>
            <a:r>
              <a:rPr lang="en-CA" altLang="en-US" sz="1200" dirty="0"/>
              <a:t> of the background images.</a:t>
            </a:r>
          </a:p>
          <a:p>
            <a:pPr>
              <a:buFont typeface="Wingdings" panose="05000000000000000000" pitchFamily="2" charset="2"/>
              <a:buChar char="Ø"/>
            </a:pPr>
            <a:r>
              <a:rPr lang="en-CA" altLang="en-US" sz="1200" dirty="0"/>
              <a:t>The background image can be placed within the </a:t>
            </a:r>
            <a:r>
              <a:rPr lang="en-CA" altLang="en-US" sz="1200" u="sng" dirty="0"/>
              <a:t>content-box</a:t>
            </a:r>
            <a:r>
              <a:rPr lang="en-CA" altLang="en-US" sz="1200" dirty="0"/>
              <a:t>, </a:t>
            </a:r>
            <a:r>
              <a:rPr lang="en-CA" altLang="en-US" sz="1200" u="sng" dirty="0"/>
              <a:t>padding-box</a:t>
            </a:r>
            <a:r>
              <a:rPr lang="en-CA" altLang="en-US" sz="1200" dirty="0"/>
              <a:t>, or </a:t>
            </a:r>
            <a:r>
              <a:rPr lang="en-CA" altLang="en-US" sz="1200" u="sng" dirty="0"/>
              <a:t>border-box</a:t>
            </a:r>
            <a:r>
              <a:rPr lang="en-CA" altLang="en-US" sz="1200" dirty="0"/>
              <a:t> area.</a:t>
            </a:r>
          </a:p>
          <a:p>
            <a:pPr eaLnBrk="1" hangingPunct="1"/>
            <a:endParaRPr lang="en-US" alt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hlinkClick r:id="rId4"/>
              </a:rPr>
              <a:t>Bg_new_origin.html</a:t>
            </a:r>
            <a:endParaRPr lang="en-US" altLang="en-US" dirty="0"/>
          </a:p>
          <a:p>
            <a:pPr eaLnBrk="1" hangingPunct="1"/>
            <a:endParaRPr lang="en-US" altLang="en-US" sz="1200" dirty="0"/>
          </a:p>
          <a:p>
            <a:pPr eaLnBrk="1" hangingPunct="1"/>
            <a:endParaRPr lang="en-US" altLang="en-US" sz="1200" dirty="0"/>
          </a:p>
          <a:p>
            <a:pPr>
              <a:buFont typeface="Wingdings" panose="05000000000000000000" pitchFamily="2" charset="2"/>
              <a:buChar char="Ø"/>
            </a:pPr>
            <a:endParaRPr lang="en-CA" altLang="en-US" sz="1200" dirty="0"/>
          </a:p>
          <a:p>
            <a:endParaRPr lang="en-US" altLang="en-US" dirty="0"/>
          </a:p>
        </p:txBody>
      </p:sp>
      <p:sp>
        <p:nvSpPr>
          <p:cNvPr id="66564" name="Slide Number Placeholder 3"/>
          <p:cNvSpPr txBox="1">
            <a:spLocks noGrp="1"/>
          </p:cNvSpPr>
          <p:nvPr/>
        </p:nvSpPr>
        <p:spPr bwMode="auto">
          <a:xfrm>
            <a:off x="3884414" y="8660259"/>
            <a:ext cx="2972098" cy="45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77" tIns="45639" rIns="91277" bIns="45639" anchor="b"/>
          <a:lstStyle>
            <a:lvl1pPr defTabSz="966788" eaLnBrk="0" hangingPunct="0">
              <a:defRPr>
                <a:solidFill>
                  <a:schemeClr val="tx1"/>
                </a:solidFill>
                <a:latin typeface="Comic Sans MS" pitchFamily="66" charset="0"/>
                <a:cs typeface="Arial" charset="0"/>
              </a:defRPr>
            </a:lvl1pPr>
            <a:lvl2pPr marL="742950" indent="-285750" defTabSz="966788" eaLnBrk="0" hangingPunct="0">
              <a:defRPr>
                <a:solidFill>
                  <a:schemeClr val="tx1"/>
                </a:solidFill>
                <a:latin typeface="Comic Sans MS" pitchFamily="66" charset="0"/>
                <a:cs typeface="Arial" charset="0"/>
              </a:defRPr>
            </a:lvl2pPr>
            <a:lvl3pPr marL="1143000" indent="-228600" defTabSz="966788" eaLnBrk="0" hangingPunct="0">
              <a:defRPr>
                <a:solidFill>
                  <a:schemeClr val="tx1"/>
                </a:solidFill>
                <a:latin typeface="Comic Sans MS" pitchFamily="66" charset="0"/>
                <a:cs typeface="Arial" charset="0"/>
              </a:defRPr>
            </a:lvl3pPr>
            <a:lvl4pPr marL="1600200" indent="-228600" defTabSz="966788" eaLnBrk="0" hangingPunct="0">
              <a:defRPr>
                <a:solidFill>
                  <a:schemeClr val="tx1"/>
                </a:solidFill>
                <a:latin typeface="Comic Sans MS" pitchFamily="66" charset="0"/>
                <a:cs typeface="Arial" charset="0"/>
              </a:defRPr>
            </a:lvl4pPr>
            <a:lvl5pPr marL="2057400" indent="-228600" defTabSz="966788" eaLnBrk="0" hangingPunct="0">
              <a:defRPr>
                <a:solidFill>
                  <a:schemeClr val="tx1"/>
                </a:solidFill>
                <a:latin typeface="Comic Sans MS" pitchFamily="66" charset="0"/>
                <a:cs typeface="Arial" charset="0"/>
              </a:defRPr>
            </a:lvl5pPr>
            <a:lvl6pPr marL="2514600" indent="-228600" defTabSz="966788" eaLnBrk="0" fontAlgn="base" hangingPunct="0">
              <a:spcBef>
                <a:spcPct val="0"/>
              </a:spcBef>
              <a:spcAft>
                <a:spcPct val="0"/>
              </a:spcAft>
              <a:defRPr>
                <a:solidFill>
                  <a:schemeClr val="tx1"/>
                </a:solidFill>
                <a:latin typeface="Comic Sans MS" pitchFamily="66" charset="0"/>
                <a:cs typeface="Arial" charset="0"/>
              </a:defRPr>
            </a:lvl6pPr>
            <a:lvl7pPr marL="2971800" indent="-228600" defTabSz="966788" eaLnBrk="0" fontAlgn="base" hangingPunct="0">
              <a:spcBef>
                <a:spcPct val="0"/>
              </a:spcBef>
              <a:spcAft>
                <a:spcPct val="0"/>
              </a:spcAft>
              <a:defRPr>
                <a:solidFill>
                  <a:schemeClr val="tx1"/>
                </a:solidFill>
                <a:latin typeface="Comic Sans MS" pitchFamily="66" charset="0"/>
                <a:cs typeface="Arial" charset="0"/>
              </a:defRPr>
            </a:lvl7pPr>
            <a:lvl8pPr marL="3429000" indent="-228600" defTabSz="966788" eaLnBrk="0" fontAlgn="base" hangingPunct="0">
              <a:spcBef>
                <a:spcPct val="0"/>
              </a:spcBef>
              <a:spcAft>
                <a:spcPct val="0"/>
              </a:spcAft>
              <a:defRPr>
                <a:solidFill>
                  <a:schemeClr val="tx1"/>
                </a:solidFill>
                <a:latin typeface="Comic Sans MS" pitchFamily="66" charset="0"/>
                <a:cs typeface="Arial" charset="0"/>
              </a:defRPr>
            </a:lvl8pPr>
            <a:lvl9pPr marL="3886200" indent="-228600" defTabSz="966788"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EF3B489B-9B5B-4D40-B8E2-01D3AAC5771C}" type="slidenum">
              <a:rPr lang="en-CA" altLang="en-US" sz="1200">
                <a:latin typeface="Arial" charset="0"/>
              </a:rPr>
              <a:pPr algn="r" eaLnBrk="1" hangingPunct="1"/>
              <a:t>47</a:t>
            </a:fld>
            <a:endParaRPr lang="en-CA" altLang="en-US" sz="1200">
              <a:latin typeface="Arial" charset="0"/>
            </a:endParaRPr>
          </a:p>
        </p:txBody>
      </p:sp>
    </p:spTree>
    <p:extLst>
      <p:ext uri="{BB962C8B-B14F-4D97-AF65-F5344CB8AC3E}">
        <p14:creationId xmlns:p14="http://schemas.microsoft.com/office/powerpoint/2010/main" val="963607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pPr>
              <a:buFont typeface="Wingdings" panose="05000000000000000000" pitchFamily="2" charset="2"/>
              <a:buChar char="Ø"/>
            </a:pPr>
            <a:r>
              <a:rPr lang="en-CA" altLang="en-US" sz="1200" dirty="0"/>
              <a:t>Before CSS3, the background image size was determined by the </a:t>
            </a:r>
            <a:r>
              <a:rPr lang="en-CA" altLang="en-US" sz="1200" dirty="0">
                <a:effectLst>
                  <a:outerShdw blurRad="38100" dist="38100" dir="2700000" algn="tl">
                    <a:srgbClr val="000000">
                      <a:alpha val="43137"/>
                    </a:srgbClr>
                  </a:outerShdw>
                </a:effectLst>
              </a:rPr>
              <a:t>actual size </a:t>
            </a:r>
            <a:r>
              <a:rPr lang="en-CA" altLang="en-US" sz="1200" dirty="0"/>
              <a:t>of the image. </a:t>
            </a:r>
          </a:p>
          <a:p>
            <a:pPr>
              <a:buFont typeface="Wingdings" panose="05000000000000000000" pitchFamily="2" charset="2"/>
              <a:buChar char="Ø"/>
            </a:pPr>
            <a:r>
              <a:rPr lang="en-CA" altLang="en-US" sz="1200" dirty="0"/>
              <a:t>In CSS3 it is possible to </a:t>
            </a:r>
            <a:r>
              <a:rPr lang="en-CA" altLang="en-US" sz="1200" dirty="0">
                <a:effectLst>
                  <a:outerShdw blurRad="38100" dist="38100" dir="2700000" algn="tl">
                    <a:srgbClr val="000000">
                      <a:alpha val="43137"/>
                    </a:srgbClr>
                  </a:outerShdw>
                </a:effectLst>
              </a:rPr>
              <a:t>specify the size </a:t>
            </a:r>
            <a:r>
              <a:rPr lang="en-CA" altLang="en-US" sz="1200" dirty="0"/>
              <a:t>of the background image, which allows us to </a:t>
            </a:r>
            <a:r>
              <a:rPr lang="en-CA" altLang="en-US" sz="1200" dirty="0">
                <a:effectLst>
                  <a:outerShdw blurRad="38100" dist="38100" dir="2700000" algn="tl">
                    <a:srgbClr val="000000">
                      <a:alpha val="43137"/>
                    </a:srgbClr>
                  </a:outerShdw>
                </a:effectLst>
              </a:rPr>
              <a:t>re-use background images</a:t>
            </a:r>
            <a:r>
              <a:rPr lang="en-CA" altLang="en-US" sz="1200" dirty="0"/>
              <a:t> in different contexts.</a:t>
            </a:r>
          </a:p>
          <a:p>
            <a:pPr>
              <a:buFont typeface="Wingdings" panose="05000000000000000000" pitchFamily="2" charset="2"/>
              <a:buChar char="Ø"/>
            </a:pPr>
            <a:r>
              <a:rPr lang="en-CA" altLang="en-US" sz="1200" dirty="0"/>
              <a:t>You can specify the size in </a:t>
            </a:r>
            <a:r>
              <a:rPr lang="en-CA" altLang="en-US" sz="1200" dirty="0">
                <a:effectLst>
                  <a:outerShdw blurRad="38100" dist="38100" dir="2700000" algn="tl">
                    <a:srgbClr val="000000">
                      <a:alpha val="43137"/>
                    </a:srgbClr>
                  </a:outerShdw>
                </a:effectLst>
              </a:rPr>
              <a:t>pixels</a:t>
            </a:r>
            <a:r>
              <a:rPr lang="en-CA" altLang="en-US" sz="1200" dirty="0"/>
              <a:t> or in </a:t>
            </a:r>
            <a:r>
              <a:rPr lang="en-CA" altLang="en-US" sz="1200" dirty="0">
                <a:effectLst>
                  <a:outerShdw blurRad="38100" dist="38100" dir="2700000" algn="tl">
                    <a:srgbClr val="000000">
                      <a:alpha val="43137"/>
                    </a:srgbClr>
                  </a:outerShdw>
                </a:effectLst>
              </a:rPr>
              <a:t>percentages</a:t>
            </a:r>
            <a:r>
              <a:rPr lang="en-CA" altLang="en-US" sz="1200" dirty="0"/>
              <a:t>.</a:t>
            </a:r>
          </a:p>
          <a:p>
            <a:pPr>
              <a:buFont typeface="Wingdings" panose="05000000000000000000" pitchFamily="2" charset="2"/>
              <a:buChar char="Ø"/>
            </a:pPr>
            <a:r>
              <a:rPr lang="en-CA" altLang="en-US" sz="1200" dirty="0"/>
              <a:t>If you specify the size as a percentage, the size is </a:t>
            </a:r>
            <a:r>
              <a:rPr lang="en-CA" altLang="en-US" sz="1200" dirty="0">
                <a:effectLst>
                  <a:outerShdw blurRad="38100" dist="38100" dir="2700000" algn="tl">
                    <a:srgbClr val="000000">
                      <a:alpha val="43137"/>
                    </a:srgbClr>
                  </a:outerShdw>
                </a:effectLst>
              </a:rPr>
              <a:t>relative to the width and height of the parent </a:t>
            </a:r>
            <a:r>
              <a:rPr lang="en-CA" altLang="en-US" sz="1200" dirty="0"/>
              <a:t>element.</a:t>
            </a:r>
          </a:p>
          <a:p>
            <a:pPr>
              <a:buFont typeface="Wingdings" panose="05000000000000000000" pitchFamily="2" charset="2"/>
              <a:buChar char="Ø"/>
            </a:pPr>
            <a:endParaRPr lang="en-CA" altLang="en-US" sz="12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CA" altLang="en-US" dirty="0"/>
              <a:t>Stretch the background image to completely fill the </a:t>
            </a:r>
            <a:r>
              <a:rPr lang="en-CA" altLang="en-US" dirty="0">
                <a:solidFill>
                  <a:srgbClr val="0000FF"/>
                </a:solidFill>
              </a:rPr>
              <a:t>content area</a:t>
            </a:r>
            <a:r>
              <a:rPr lang="en-CA" altLang="en-US" dirty="0"/>
              <a:t>:</a:t>
            </a:r>
            <a:endParaRPr lang="en-US" altLang="en-US"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en-US" sz="1200" dirty="0">
                <a:hlinkClick r:id="rId3"/>
              </a:rPr>
              <a:t>Bg_new_100.html</a:t>
            </a:r>
            <a:endParaRPr lang="en-US" altLang="en-US" sz="1200" dirty="0"/>
          </a:p>
          <a:p>
            <a:pPr eaLnBrk="1" hangingPunct="1"/>
            <a:r>
              <a:rPr lang="en-US" altLang="en-US" sz="1200" dirty="0"/>
              <a:t> p {</a:t>
            </a:r>
          </a:p>
          <a:p>
            <a:pPr eaLnBrk="1" hangingPunct="1"/>
            <a:r>
              <a:rPr lang="en-US" altLang="en-US" sz="1200" dirty="0"/>
              <a:t>              </a:t>
            </a:r>
            <a:r>
              <a:rPr lang="en-US" altLang="en-US" sz="1200" dirty="0" err="1"/>
              <a:t>background:url</a:t>
            </a:r>
            <a:r>
              <a:rPr lang="en-US" altLang="en-US" sz="1200" dirty="0"/>
              <a:t>(seneca_logo.gif);</a:t>
            </a:r>
          </a:p>
          <a:p>
            <a:pPr eaLnBrk="1" hangingPunct="1"/>
            <a:r>
              <a:rPr lang="en-US" altLang="en-US" sz="1200" dirty="0"/>
              <a:t>              background-size: 100% 100%;</a:t>
            </a:r>
          </a:p>
          <a:p>
            <a:pPr eaLnBrk="1" hangingPunct="1"/>
            <a:r>
              <a:rPr lang="en-US" altLang="en-US" sz="1200" dirty="0"/>
              <a:t>              -moz-background-size:100% 100%;  /* Firefox 3.6 */</a:t>
            </a:r>
          </a:p>
          <a:p>
            <a:pPr eaLnBrk="1" hangingPunct="1"/>
            <a:r>
              <a:rPr lang="en-US" altLang="en-US" sz="1200" dirty="0"/>
              <a:t>              background-repeat: no-repeat;</a:t>
            </a:r>
          </a:p>
          <a:p>
            <a:pPr eaLnBrk="1" hangingPunct="1"/>
            <a:r>
              <a:rPr lang="en-US" altLang="en-US" sz="1200" dirty="0"/>
              <a:t>              padding-top: 40px;</a:t>
            </a:r>
          </a:p>
          <a:p>
            <a:pPr eaLnBrk="1" hangingPunct="1"/>
            <a:r>
              <a:rPr lang="en-US" altLang="en-US" sz="1200" dirty="0"/>
              <a:t>        }</a:t>
            </a:r>
          </a:p>
          <a:p>
            <a:pPr eaLnBrk="1" hangingPunct="1"/>
            <a:endParaRPr lang="en-US" altLang="en-US" sz="1200" dirty="0"/>
          </a:p>
          <a:p>
            <a:pPr eaLnBrk="1" hangingPunct="1"/>
            <a:endParaRPr lang="en-US" altLang="en-US" sz="1200" dirty="0"/>
          </a:p>
          <a:p>
            <a:pPr eaLnBrk="1" hangingPunct="1"/>
            <a:endParaRPr lang="en-US" altLang="en-US" sz="1200" dirty="0"/>
          </a:p>
          <a:p>
            <a:pPr>
              <a:buFont typeface="Wingdings" panose="05000000000000000000" pitchFamily="2" charset="2"/>
              <a:buChar char="Ø"/>
            </a:pPr>
            <a:r>
              <a:rPr lang="en-US" altLang="en-US" sz="1200" dirty="0"/>
              <a:t>Property “</a:t>
            </a:r>
            <a:r>
              <a:rPr lang="en-US" altLang="en-US" sz="1200" dirty="0">
                <a:solidFill>
                  <a:srgbClr val="0000CC"/>
                </a:solidFill>
                <a:effectLst>
                  <a:outerShdw blurRad="38100" dist="38100" dir="2700000" algn="tl">
                    <a:srgbClr val="000000">
                      <a:alpha val="43137"/>
                    </a:srgbClr>
                  </a:outerShdw>
                </a:effectLst>
              </a:rPr>
              <a:t>background-origin</a:t>
            </a:r>
            <a:r>
              <a:rPr lang="en-US" altLang="en-US" sz="1200" dirty="0"/>
              <a:t>”:</a:t>
            </a:r>
          </a:p>
          <a:p>
            <a:pPr>
              <a:buFont typeface="Wingdings" panose="05000000000000000000" pitchFamily="2" charset="2"/>
              <a:buChar char="Ø"/>
            </a:pPr>
            <a:r>
              <a:rPr lang="en-CA" altLang="en-US" sz="1200" dirty="0"/>
              <a:t>Specifies the </a:t>
            </a:r>
            <a:r>
              <a:rPr lang="en-CA" altLang="en-US" sz="1200" u="sng" dirty="0"/>
              <a:t>positioning area</a:t>
            </a:r>
            <a:r>
              <a:rPr lang="en-CA" altLang="en-US" sz="1200" dirty="0"/>
              <a:t> of the background images.</a:t>
            </a:r>
          </a:p>
          <a:p>
            <a:pPr>
              <a:buFont typeface="Wingdings" panose="05000000000000000000" pitchFamily="2" charset="2"/>
              <a:buChar char="Ø"/>
            </a:pPr>
            <a:r>
              <a:rPr lang="en-CA" altLang="en-US" sz="1200" dirty="0"/>
              <a:t>The background image can be placed within the </a:t>
            </a:r>
            <a:r>
              <a:rPr lang="en-CA" altLang="en-US" sz="1200" u="sng" dirty="0"/>
              <a:t>content-box</a:t>
            </a:r>
            <a:r>
              <a:rPr lang="en-CA" altLang="en-US" sz="1200" dirty="0"/>
              <a:t>, </a:t>
            </a:r>
            <a:r>
              <a:rPr lang="en-CA" altLang="en-US" sz="1200" u="sng" dirty="0"/>
              <a:t>padding-box</a:t>
            </a:r>
            <a:r>
              <a:rPr lang="en-CA" altLang="en-US" sz="1200" dirty="0"/>
              <a:t>, or </a:t>
            </a:r>
            <a:r>
              <a:rPr lang="en-CA" altLang="en-US" sz="1200" u="sng" dirty="0"/>
              <a:t>border-box</a:t>
            </a:r>
            <a:r>
              <a:rPr lang="en-CA" altLang="en-US" sz="1200" dirty="0"/>
              <a:t> area.</a:t>
            </a:r>
          </a:p>
          <a:p>
            <a:pPr eaLnBrk="1" hangingPunct="1"/>
            <a:endParaRPr lang="en-US" alt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hlinkClick r:id="rId4"/>
              </a:rPr>
              <a:t>Bg_new_origin.html</a:t>
            </a:r>
            <a:endParaRPr lang="en-US" altLang="en-US" dirty="0"/>
          </a:p>
          <a:p>
            <a:pPr eaLnBrk="1" hangingPunct="1"/>
            <a:endParaRPr lang="en-US" altLang="en-US" sz="1200" dirty="0"/>
          </a:p>
          <a:p>
            <a:pPr eaLnBrk="1" hangingPunct="1"/>
            <a:endParaRPr lang="en-US" altLang="en-US" sz="1200" dirty="0"/>
          </a:p>
          <a:p>
            <a:pPr>
              <a:buFont typeface="Wingdings" panose="05000000000000000000" pitchFamily="2" charset="2"/>
              <a:buChar char="Ø"/>
            </a:pPr>
            <a:endParaRPr lang="en-CA" altLang="en-US" sz="1200" dirty="0"/>
          </a:p>
          <a:p>
            <a:endParaRPr lang="en-US" altLang="en-US" dirty="0"/>
          </a:p>
        </p:txBody>
      </p:sp>
      <p:sp>
        <p:nvSpPr>
          <p:cNvPr id="66564" name="Slide Number Placeholder 3"/>
          <p:cNvSpPr txBox="1">
            <a:spLocks noGrp="1"/>
          </p:cNvSpPr>
          <p:nvPr/>
        </p:nvSpPr>
        <p:spPr bwMode="auto">
          <a:xfrm>
            <a:off x="3884414" y="8660259"/>
            <a:ext cx="2972098" cy="45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77" tIns="45639" rIns="91277" bIns="45639" anchor="b"/>
          <a:lstStyle>
            <a:lvl1pPr defTabSz="966788" eaLnBrk="0" hangingPunct="0">
              <a:defRPr>
                <a:solidFill>
                  <a:schemeClr val="tx1"/>
                </a:solidFill>
                <a:latin typeface="Comic Sans MS" pitchFamily="66" charset="0"/>
                <a:cs typeface="Arial" charset="0"/>
              </a:defRPr>
            </a:lvl1pPr>
            <a:lvl2pPr marL="742950" indent="-285750" defTabSz="966788" eaLnBrk="0" hangingPunct="0">
              <a:defRPr>
                <a:solidFill>
                  <a:schemeClr val="tx1"/>
                </a:solidFill>
                <a:latin typeface="Comic Sans MS" pitchFamily="66" charset="0"/>
                <a:cs typeface="Arial" charset="0"/>
              </a:defRPr>
            </a:lvl2pPr>
            <a:lvl3pPr marL="1143000" indent="-228600" defTabSz="966788" eaLnBrk="0" hangingPunct="0">
              <a:defRPr>
                <a:solidFill>
                  <a:schemeClr val="tx1"/>
                </a:solidFill>
                <a:latin typeface="Comic Sans MS" pitchFamily="66" charset="0"/>
                <a:cs typeface="Arial" charset="0"/>
              </a:defRPr>
            </a:lvl3pPr>
            <a:lvl4pPr marL="1600200" indent="-228600" defTabSz="966788" eaLnBrk="0" hangingPunct="0">
              <a:defRPr>
                <a:solidFill>
                  <a:schemeClr val="tx1"/>
                </a:solidFill>
                <a:latin typeface="Comic Sans MS" pitchFamily="66" charset="0"/>
                <a:cs typeface="Arial" charset="0"/>
              </a:defRPr>
            </a:lvl4pPr>
            <a:lvl5pPr marL="2057400" indent="-228600" defTabSz="966788" eaLnBrk="0" hangingPunct="0">
              <a:defRPr>
                <a:solidFill>
                  <a:schemeClr val="tx1"/>
                </a:solidFill>
                <a:latin typeface="Comic Sans MS" pitchFamily="66" charset="0"/>
                <a:cs typeface="Arial" charset="0"/>
              </a:defRPr>
            </a:lvl5pPr>
            <a:lvl6pPr marL="2514600" indent="-228600" defTabSz="966788" eaLnBrk="0" fontAlgn="base" hangingPunct="0">
              <a:spcBef>
                <a:spcPct val="0"/>
              </a:spcBef>
              <a:spcAft>
                <a:spcPct val="0"/>
              </a:spcAft>
              <a:defRPr>
                <a:solidFill>
                  <a:schemeClr val="tx1"/>
                </a:solidFill>
                <a:latin typeface="Comic Sans MS" pitchFamily="66" charset="0"/>
                <a:cs typeface="Arial" charset="0"/>
              </a:defRPr>
            </a:lvl6pPr>
            <a:lvl7pPr marL="2971800" indent="-228600" defTabSz="966788" eaLnBrk="0" fontAlgn="base" hangingPunct="0">
              <a:spcBef>
                <a:spcPct val="0"/>
              </a:spcBef>
              <a:spcAft>
                <a:spcPct val="0"/>
              </a:spcAft>
              <a:defRPr>
                <a:solidFill>
                  <a:schemeClr val="tx1"/>
                </a:solidFill>
                <a:latin typeface="Comic Sans MS" pitchFamily="66" charset="0"/>
                <a:cs typeface="Arial" charset="0"/>
              </a:defRPr>
            </a:lvl7pPr>
            <a:lvl8pPr marL="3429000" indent="-228600" defTabSz="966788" eaLnBrk="0" fontAlgn="base" hangingPunct="0">
              <a:spcBef>
                <a:spcPct val="0"/>
              </a:spcBef>
              <a:spcAft>
                <a:spcPct val="0"/>
              </a:spcAft>
              <a:defRPr>
                <a:solidFill>
                  <a:schemeClr val="tx1"/>
                </a:solidFill>
                <a:latin typeface="Comic Sans MS" pitchFamily="66" charset="0"/>
                <a:cs typeface="Arial" charset="0"/>
              </a:defRPr>
            </a:lvl8pPr>
            <a:lvl9pPr marL="3886200" indent="-228600" defTabSz="966788"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EF3B489B-9B5B-4D40-B8E2-01D3AAC5771C}" type="slidenum">
              <a:rPr lang="en-CA" altLang="en-US" sz="1200">
                <a:latin typeface="Arial" charset="0"/>
              </a:rPr>
              <a:pPr algn="r" eaLnBrk="1" hangingPunct="1"/>
              <a:t>48</a:t>
            </a:fld>
            <a:endParaRPr lang="en-CA" altLang="en-US" sz="1200">
              <a:latin typeface="Arial" charset="0"/>
            </a:endParaRPr>
          </a:p>
        </p:txBody>
      </p:sp>
    </p:spTree>
    <p:extLst>
      <p:ext uri="{BB962C8B-B14F-4D97-AF65-F5344CB8AC3E}">
        <p14:creationId xmlns:p14="http://schemas.microsoft.com/office/powerpoint/2010/main" val="359835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i="1" dirty="0"/>
              <a:t>http://reference.sitepoint.com/css/specificity</a:t>
            </a:r>
          </a:p>
          <a:p>
            <a:r>
              <a:rPr lang="en-US" i="1" dirty="0"/>
              <a:t>Specificity</a:t>
            </a:r>
            <a:r>
              <a:rPr lang="en-US" dirty="0"/>
              <a:t> is a mechanism within the CSS cascade that aids conflict resolution. The concept of specificity states that when two or more declarations that apply to the same element, and set the same property, have the same </a:t>
            </a:r>
            <a:r>
              <a:rPr lang="en-US" dirty="0">
                <a:hlinkClick r:id="rId3"/>
              </a:rPr>
              <a:t>importance and origin</a:t>
            </a:r>
            <a:r>
              <a:rPr lang="en-US" dirty="0"/>
              <a:t>, the declaration with the most specific selector will take precedence.</a:t>
            </a:r>
          </a:p>
          <a:p>
            <a:endParaRPr lang="en-US" dirty="0"/>
          </a:p>
          <a:p>
            <a:r>
              <a:rPr lang="en-US" b="1" dirty="0"/>
              <a:t>Calculating Specificity</a:t>
            </a:r>
          </a:p>
          <a:p>
            <a:r>
              <a:rPr lang="en-US" dirty="0"/>
              <a:t>Here’s a simplified description of the process by which the specificity of the selectors of two or more declarations is compared:</a:t>
            </a:r>
          </a:p>
          <a:p>
            <a:r>
              <a:rPr lang="en-US" dirty="0"/>
              <a:t>If one declaration is from a style attribute, rather than a rule with a selector (an inline style), it has the highest specificity. If none of the declarations are inline, proceed to step two.</a:t>
            </a:r>
          </a:p>
          <a:p>
            <a:r>
              <a:rPr lang="en-US" dirty="0"/>
              <a:t>Count the </a:t>
            </a:r>
            <a:r>
              <a:rPr lang="en-US" dirty="0">
                <a:hlinkClick r:id="rId4" tooltip="matches an element with a specific id attribute value"/>
              </a:rPr>
              <a:t>ID selectors</a:t>
            </a:r>
            <a:r>
              <a:rPr lang="en-US" dirty="0"/>
              <a:t>. The declaration with the highest count has the highest specificity. If two or more have the same number of ID selectors, or they all have zero ID selectors, proceed to step three.</a:t>
            </a:r>
          </a:p>
          <a:p>
            <a:r>
              <a:rPr lang="en-US" dirty="0"/>
              <a:t>Count the </a:t>
            </a:r>
            <a:r>
              <a:rPr lang="en-US" dirty="0">
                <a:hlinkClick r:id="rId5" tooltip="selects elements with a specified class attribute value"/>
              </a:rPr>
              <a:t>class selectors</a:t>
            </a:r>
            <a:r>
              <a:rPr lang="en-US" dirty="0"/>
              <a:t> (for example, .test), </a:t>
            </a:r>
            <a:r>
              <a:rPr lang="en-US" dirty="0">
                <a:hlinkClick r:id="rId6" tooltip="selects elements based on attribute values"/>
              </a:rPr>
              <a:t>attribute selectors</a:t>
            </a:r>
            <a:r>
              <a:rPr lang="en-US" dirty="0"/>
              <a:t> (for example, [type="submit"]), and </a:t>
            </a:r>
            <a:r>
              <a:rPr lang="en-US" dirty="0">
                <a:hlinkClick r:id="rId7"/>
              </a:rPr>
              <a:t>pseudo-classes</a:t>
            </a:r>
            <a:r>
              <a:rPr lang="en-US" dirty="0"/>
              <a:t> (for example, :hover). The declaration with the highest total has the highest specificity. If two or more have the same total, or they all have totals of zero, proceed to step four.</a:t>
            </a:r>
          </a:p>
          <a:p>
            <a:r>
              <a:rPr lang="en-US" dirty="0"/>
              <a:t>Count the </a:t>
            </a:r>
            <a:r>
              <a:rPr lang="en-US" dirty="0">
                <a:hlinkClick r:id="rId8" tooltip="matches elements with the specified element type name"/>
              </a:rPr>
              <a:t>element type selectors</a:t>
            </a:r>
            <a:r>
              <a:rPr lang="en-US" dirty="0"/>
              <a:t> (for example div) and </a:t>
            </a:r>
            <a:r>
              <a:rPr lang="en-US" dirty="0">
                <a:hlinkClick r:id="rId9"/>
              </a:rPr>
              <a:t>pseudo-elements</a:t>
            </a:r>
            <a:r>
              <a:rPr lang="en-US" dirty="0"/>
              <a:t> (for example, :first-letter). The declaration with the highest total has the highest specificity.</a:t>
            </a:r>
          </a:p>
          <a:p>
            <a:r>
              <a:rPr lang="en-US" dirty="0"/>
              <a:t>If two or more selectors have the same specificity, then, according to the rules of the CSS cascade, the latter specified rule takes precedence.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1" dirty="0"/>
              <a:t>The Cascading Order &amp; internal priorities</a:t>
            </a:r>
          </a:p>
          <a:p>
            <a:r>
              <a:rPr lang="en-CA" dirty="0"/>
              <a:t>http://monc.se/kitchen/38/cascading-order-and-inheritance-in-css</a:t>
            </a:r>
          </a:p>
          <a:p>
            <a:endParaRPr lang="en-CA" dirty="0"/>
          </a:p>
          <a:p>
            <a:r>
              <a:rPr lang="en-CA" dirty="0"/>
              <a:t>My </a:t>
            </a:r>
            <a:r>
              <a:rPr lang="en-CA" dirty="0" err="1"/>
              <a:t>simplely</a:t>
            </a:r>
            <a:r>
              <a:rPr lang="en-CA" dirty="0"/>
              <a:t> say:</a:t>
            </a:r>
            <a:r>
              <a:rPr lang="en-CA" baseline="0" dirty="0"/>
              <a:t> more </a:t>
            </a:r>
            <a:r>
              <a:rPr lang="en-CA" baseline="0" dirty="0" err="1"/>
              <a:t>spicific</a:t>
            </a:r>
            <a:r>
              <a:rPr lang="en-CA" baseline="0" dirty="0"/>
              <a:t> -&gt;  more priority</a:t>
            </a:r>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don’t use @import</a:t>
            </a:r>
          </a:p>
          <a:p>
            <a:r>
              <a:rPr lang="en-US" dirty="0"/>
              <a:t>April 9, 2009 12:32 am </a:t>
            </a:r>
          </a:p>
          <a:p>
            <a:r>
              <a:rPr lang="en-US" dirty="0"/>
              <a:t>In Chapter 5 of </a:t>
            </a:r>
            <a:r>
              <a:rPr lang="en-US" i="1" dirty="0">
                <a:hlinkClick r:id="rId3"/>
              </a:rPr>
              <a:t>High Performance Web Sites</a:t>
            </a:r>
            <a:r>
              <a:rPr lang="en-US" dirty="0"/>
              <a:t>, I briefly mention that @import has a negative impact on web page performance. I dug into this deeper for my talk at </a:t>
            </a:r>
            <a:r>
              <a:rPr lang="en-US" dirty="0">
                <a:hlinkClick r:id="rId4"/>
              </a:rPr>
              <a:t>Web 2.0 Expo</a:t>
            </a:r>
            <a:r>
              <a:rPr lang="en-US" dirty="0"/>
              <a:t>, creating several test pages and HTTP waterfall charts, all shown below. The </a:t>
            </a:r>
            <a:r>
              <a:rPr lang="en-US" dirty="0" err="1"/>
              <a:t>bottomline</a:t>
            </a:r>
            <a:r>
              <a:rPr lang="en-US" dirty="0"/>
              <a:t> is: use LINK instead of @import if you want </a:t>
            </a:r>
            <a:r>
              <a:rPr lang="en-US" dirty="0" err="1"/>
              <a:t>stylesheets</a:t>
            </a:r>
            <a:r>
              <a:rPr lang="en-US" dirty="0"/>
              <a:t> to download in parallel resulting in a faster page.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CSS Selectors</a:t>
            </a:r>
          </a:p>
          <a:p>
            <a:r>
              <a:rPr lang="en-US" dirty="0"/>
              <a:t>A selector is a pattern;</a:t>
            </a:r>
          </a:p>
          <a:p>
            <a:r>
              <a:rPr lang="en-US" dirty="0"/>
              <a:t>it’s the part of a CSS rule that matches a set of elements in an HTML or XML document. </a:t>
            </a:r>
          </a:p>
          <a:p>
            <a:endParaRPr lang="en-US" dirty="0"/>
          </a:p>
          <a:p>
            <a:r>
              <a:rPr lang="en-US" dirty="0"/>
              <a:t>The declarations that appear in the block that follows the selector are applied to all elements that match this pattern, unless they’re overridden by another rule in the </a:t>
            </a:r>
            <a:r>
              <a:rPr lang="en-US" dirty="0">
                <a:hlinkClick r:id="rId3"/>
              </a:rPr>
              <a:t>cascade</a:t>
            </a:r>
            <a:r>
              <a:rPr lang="en-US" dirty="0"/>
              <a:t>.</a:t>
            </a:r>
          </a:p>
          <a:p>
            <a:r>
              <a:rPr lang="en-US" dirty="0"/>
              <a:t>As is discussed briefly in </a:t>
            </a:r>
            <a:r>
              <a:rPr lang="en-US" dirty="0">
                <a:hlinkClick r:id="rId4"/>
              </a:rPr>
              <a:t>Selectors</a:t>
            </a:r>
            <a:r>
              <a:rPr lang="en-US" dirty="0"/>
              <a:t>, a selector can contain a chain of one or more simple selectors separated by </a:t>
            </a:r>
            <a:r>
              <a:rPr lang="en-US" dirty="0" err="1"/>
              <a:t>combinators</a:t>
            </a:r>
            <a:r>
              <a:rPr lang="en-US" dirty="0"/>
              <a:t>. A </a:t>
            </a:r>
            <a:r>
              <a:rPr lang="en-US" dirty="0">
                <a:hlinkClick r:id="rId5"/>
              </a:rPr>
              <a:t>pseudo-element</a:t>
            </a:r>
            <a:r>
              <a:rPr lang="en-US" dirty="0"/>
              <a:t>—for example, :first-line—can also be included after the last simple selector in the chain.</a:t>
            </a:r>
          </a:p>
          <a:p>
            <a:r>
              <a:rPr lang="en-US" dirty="0"/>
              <a:t>A simple selector contains either an </a:t>
            </a:r>
            <a:r>
              <a:rPr lang="en-US" dirty="0">
                <a:hlinkClick r:id="rId6" tooltip="matches elements with the specified element type name"/>
              </a:rPr>
              <a:t>element type selector</a:t>
            </a:r>
            <a:r>
              <a:rPr lang="en-US" dirty="0"/>
              <a:t>, such as h1, or the </a:t>
            </a:r>
            <a:r>
              <a:rPr lang="en-US" dirty="0">
                <a:hlinkClick r:id="rId7" tooltip="matches any element type"/>
              </a:rPr>
              <a:t>universal selector</a:t>
            </a:r>
            <a:r>
              <a:rPr lang="en-US" dirty="0"/>
              <a:t>, *. The universal selector can be considered to be implied (and can therefore be omitted) if it isn’t the only component of the simple selector.</a:t>
            </a:r>
          </a:p>
          <a:p>
            <a:r>
              <a:rPr lang="en-US" dirty="0"/>
              <a:t>A simple selector can also contain </a:t>
            </a:r>
            <a:r>
              <a:rPr lang="en-US" dirty="0">
                <a:hlinkClick r:id="rId8" tooltip="selects elements with a specified class attribute value"/>
              </a:rPr>
              <a:t>class selectors</a:t>
            </a:r>
            <a:r>
              <a:rPr lang="en-US" dirty="0"/>
              <a:t>—for example, .warning, </a:t>
            </a:r>
            <a:r>
              <a:rPr lang="en-US" dirty="0">
                <a:hlinkClick r:id="rId9" tooltip="matches an element with a specific id attribute value"/>
              </a:rPr>
              <a:t>ID selectors</a:t>
            </a:r>
            <a:r>
              <a:rPr lang="en-US" dirty="0"/>
              <a:t>—for example, #menu, </a:t>
            </a:r>
            <a:r>
              <a:rPr lang="en-US" dirty="0">
                <a:hlinkClick r:id="rId10" tooltip="selects elements based on attribute values"/>
              </a:rPr>
              <a:t>attribute selectors</a:t>
            </a:r>
            <a:r>
              <a:rPr lang="en-US" dirty="0"/>
              <a:t>—for example, [type="submit"], and </a:t>
            </a:r>
            <a:r>
              <a:rPr lang="en-US" dirty="0">
                <a:hlinkClick r:id="rId11"/>
              </a:rPr>
              <a:t>pseudo-classes</a:t>
            </a:r>
            <a:r>
              <a:rPr lang="en-US" dirty="0"/>
              <a:t>—for example, :hover. These act like modifiers on a type selector (or the universal selector), and qualify the selector, as if to say “but only if …”</a:t>
            </a:r>
          </a:p>
          <a:p>
            <a:endParaRPr lang="en-US" dirty="0"/>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type selector like the above </a:t>
            </a:r>
            <a:r>
              <a:rPr lang="en-US" dirty="0" err="1"/>
              <a:t>ul</a:t>
            </a:r>
            <a:r>
              <a:rPr lang="en-US" dirty="0"/>
              <a:t> matches all the elements within an HTML or XML document that are marked up as follows:</a:t>
            </a:r>
          </a:p>
        </p:txBody>
      </p:sp>
      <p:sp>
        <p:nvSpPr>
          <p:cNvPr id="4" name="Slide Number Placeholder 3"/>
          <p:cNvSpPr>
            <a:spLocks noGrp="1"/>
          </p:cNvSpPr>
          <p:nvPr>
            <p:ph type="sldNum" sz="quarter" idx="10"/>
          </p:nvPr>
        </p:nvSpPr>
        <p:spPr/>
        <p:txBody>
          <a:bodyPr/>
          <a:lstStyle/>
          <a:p>
            <a:fld id="{47E56D61-891B-4934-B088-536617AE3781}"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effectLst>
                  <a:outerShdw blurRad="38100" dist="38100" dir="2700000" algn="tl">
                    <a:srgbClr val="000000">
                      <a:alpha val="43137"/>
                    </a:srgbClr>
                  </a:outerShdw>
                </a:effectLst>
              </a:rPr>
              <a:t>class vs id</a:t>
            </a:r>
            <a:endParaRPr lang="en-CA" dirty="0"/>
          </a:p>
          <a:p>
            <a:endParaRPr lang="en-CA" dirty="0"/>
          </a:p>
          <a:p>
            <a:pPr>
              <a:buFont typeface="Wingdings" panose="05000000000000000000" pitchFamily="2" charset="2"/>
              <a:buChar char="Ø"/>
            </a:pPr>
            <a:r>
              <a:rPr lang="en-CA" sz="2200" dirty="0"/>
              <a:t>Class:</a:t>
            </a:r>
          </a:p>
          <a:p>
            <a:pPr lvl="1" indent="-342900"/>
            <a:r>
              <a:rPr lang="en-CA" sz="2100" dirty="0"/>
              <a:t>You can use the same class on multiple elements. </a:t>
            </a:r>
          </a:p>
          <a:p>
            <a:pPr lvl="1" indent="-342900"/>
            <a:r>
              <a:rPr lang="en-CA" sz="2100" dirty="0"/>
              <a:t>You can use multiple classes on the same element. </a:t>
            </a:r>
          </a:p>
          <a:p>
            <a:pPr lvl="1" indent="-342900"/>
            <a:r>
              <a:rPr lang="en-CA" sz="2100" dirty="0"/>
              <a:t>one element can have more than one class, delimited by space:</a:t>
            </a:r>
          </a:p>
          <a:p>
            <a:pPr marL="400050" lvl="1" indent="0">
              <a:buNone/>
            </a:pPr>
            <a:r>
              <a:rPr lang="en-CA" sz="2000" dirty="0"/>
              <a:t>       &lt;div class="widget big"&gt;&lt;/div&gt; </a:t>
            </a:r>
          </a:p>
          <a:p>
            <a:pPr>
              <a:buFont typeface="Wingdings" panose="05000000000000000000" pitchFamily="2" charset="2"/>
              <a:buChar char="Ø"/>
            </a:pPr>
            <a:r>
              <a:rPr lang="en-CA" sz="2400" dirty="0"/>
              <a:t>id: </a:t>
            </a:r>
          </a:p>
          <a:p>
            <a:pPr lvl="1"/>
            <a:r>
              <a:rPr lang="en-CA" sz="2100" dirty="0"/>
              <a:t>Each element can have only one ID. </a:t>
            </a:r>
          </a:p>
          <a:p>
            <a:pPr lvl="1"/>
            <a:r>
              <a:rPr lang="en-CA" sz="2100" dirty="0"/>
              <a:t>The value of any id attribute should be unique in a web page.</a:t>
            </a:r>
          </a:p>
          <a:p>
            <a:pPr>
              <a:buFont typeface="Wingdings" panose="05000000000000000000" pitchFamily="2" charset="2"/>
              <a:buChar char="Ø"/>
            </a:pPr>
            <a:endParaRPr lang="en-CA" sz="1000" dirty="0"/>
          </a:p>
          <a:p>
            <a:pPr>
              <a:buFont typeface="Wingdings" panose="05000000000000000000" pitchFamily="2" charset="2"/>
              <a:buChar char="Ø"/>
            </a:pPr>
            <a:r>
              <a:rPr lang="en-CA" sz="2400" dirty="0"/>
              <a:t>Elements can have both class and id attribute:</a:t>
            </a:r>
          </a:p>
          <a:p>
            <a:pPr marL="400050" lvl="1" indent="0">
              <a:buNone/>
            </a:pPr>
            <a:r>
              <a:rPr lang="en-CA" sz="2000" dirty="0"/>
              <a:t>     &lt;li id="ipod_299" class="item"&gt; </a:t>
            </a:r>
          </a:p>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19</a:t>
            </a:fld>
            <a:endParaRPr lang="en-US" altLang="en-US"/>
          </a:p>
        </p:txBody>
      </p:sp>
    </p:spTree>
    <p:extLst>
      <p:ext uri="{BB962C8B-B14F-4D97-AF65-F5344CB8AC3E}">
        <p14:creationId xmlns:p14="http://schemas.microsoft.com/office/powerpoint/2010/main" val="1251887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&lt;div&gt;</a:t>
            </a:r>
            <a:r>
              <a:rPr lang="en-CA" baseline="0" dirty="0"/>
              <a:t> is used to group one or more block-level elements. Whereas &lt;span&gt; is a inline level element and is use within a block-level element.</a:t>
            </a:r>
          </a:p>
          <a:p>
            <a:pPr marL="228600" indent="-228600">
              <a:buAutoNum type="arabicPeriod"/>
            </a:pPr>
            <a:r>
              <a:rPr lang="en-CA" baseline="0" dirty="0"/>
              <a:t>&lt;div&gt; tags can contain &lt;p&gt;, &lt;h1&gt;, … tags. &lt;p&gt; tags can contain &lt;span&gt; tags. </a:t>
            </a:r>
          </a:p>
          <a:p>
            <a:pPr marL="228600" indent="-228600">
              <a:buAutoNum type="arabicPeriod"/>
            </a:pPr>
            <a:r>
              <a:rPr lang="en-CA" baseline="0" dirty="0"/>
              <a:t>Both &lt;div&gt; and &lt;span&gt; are non-semantic elements, telling nothing about contents. HTML5 introduces a number of semantic elements,  such as &lt;section&gt;, &lt;article&gt;, &lt;main&gt;, and &lt;aside&gt;, to replace &lt;div&gt; tags. Use these sematic tags as you can. </a:t>
            </a:r>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22</a:t>
            </a:fld>
            <a:endParaRPr lang="en-US" altLang="en-US"/>
          </a:p>
        </p:txBody>
      </p:sp>
    </p:spTree>
    <p:extLst>
      <p:ext uri="{BB962C8B-B14F-4D97-AF65-F5344CB8AC3E}">
        <p14:creationId xmlns:p14="http://schemas.microsoft.com/office/powerpoint/2010/main" val="402904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cs.senecac.on.ca/~wei.song/web222/code/css-intro/css_internal_inlin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s.senecac.on.ca/~wei.song/web222/code/css-intro/css_external.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nicolasgallagher.com/about-normalize-css/" TargetMode="External"/><Relationship Id="rId2" Type="http://schemas.openxmlformats.org/officeDocument/2006/relationships/hyperlink" Target="https://cssreset.com/what-is-a-css-reset/" TargetMode="External"/><Relationship Id="rId1" Type="http://schemas.openxmlformats.org/officeDocument/2006/relationships/slideLayout" Target="../slideLayouts/slideLayout2.xml"/><Relationship Id="rId6" Type="http://schemas.openxmlformats.org/officeDocument/2006/relationships/hyperlink" Target="https://scs.senecac.on.ca/~wei.song/web222/code/css-intro/consistency-normalize.html" TargetMode="External"/><Relationship Id="rId5" Type="http://schemas.openxmlformats.org/officeDocument/2006/relationships/hyperlink" Target="https://scs.senecac.on.ca/~wei.song/web222/code/css-intro/consistency-reset.html" TargetMode="External"/><Relationship Id="rId4" Type="http://schemas.openxmlformats.org/officeDocument/2006/relationships/hyperlink" Target="https://scs.senecac.on.ca/~wei.song/web222/code/css-intro/consistency-default.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cs.senecac.on.ca/~wei.song/web222/code/css-intro/css_selector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cs.senecac.on.ca/~wei.song/web222/code/css-intro/css-group-tag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cs.senecac.on.ca/~wei.song/web222/code/css-intro/font-unit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s.senecac.on.ca/~wei.song/web222/code/css-intro/text.html"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scs.senecac.on.ca/~wei.song/web222/code/css-intro/font.html"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ss-tricks.com/snippets/css/using-font-fac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fonts.google.com/specimen/Lobster" TargetMode="External"/><Relationship Id="rId2" Type="http://schemas.openxmlformats.org/officeDocument/2006/relationships/hyperlink" Target="https://fonts.google.com/" TargetMode="External"/><Relationship Id="rId1" Type="http://schemas.openxmlformats.org/officeDocument/2006/relationships/slideLayout" Target="../slideLayouts/slideLayout7.xml"/><Relationship Id="rId5" Type="http://schemas.openxmlformats.org/officeDocument/2006/relationships/hyperlink" Target="https://scs.senecac.on.ca/~wei.song/web222/code/css-intro/font-2.html" TargetMode="External"/><Relationship Id="rId4" Type="http://schemas.openxmlformats.org/officeDocument/2006/relationships/hyperlink" Target="https://fonts.googleapis.com/css?family=Lobs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s://scs.senecac.on.ca/~wei.song/web222/code/css-intro/text_css3.html"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scs.senecac.on.ca/~wei.song/web222/code/css-intro/text_css3.html"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s://scs.senecac.on.ca/~wei.song/web222/code/css-properties/css_list.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oogle.ca/url?sa=t&amp;rct=j&amp;q=&amp;esrc=s&amp;source=web&amp;cd=6&amp;ved=0CEIQFjAF&amp;url=https://developer.mozilla.org/en-US/docs/Web/CSS/list-style-type&amp;ei=QXUwVMO3Cs6lyATU3ICwDA&amp;usg=AFQjCNGSQepkRuyZYsxY1MiQZ3v7FKy2eg&amp;sig2=dCjQ5xXhx9bI_zTwMJBOxQ"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cs.senecac.on.ca/~wei.song/web222/code/css-properties/bg.css" TargetMode="External"/><Relationship Id="rId2" Type="http://schemas.openxmlformats.org/officeDocument/2006/relationships/hyperlink" Target="https://scs.senecac.on.ca/~wei.song/web222/code/css-properties/bg.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scs.senecac.on.ca/~wei.song/web222/code/css-properties/bg_new.html"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s://scs.senecac.on.ca/~wei.song/web222/code/css-properties/bg_new_origin.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hyperlink" Target="https://scs.senecac.on.ca/~wei.song/web222/code/css-properties/css_link-as-button.html" TargetMode="External"/><Relationship Id="rId2" Type="http://schemas.openxmlformats.org/officeDocument/2006/relationships/hyperlink" Target="https://scs.senecac.on.ca/~wei.song/web222/code/css-properties/css_link.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www.w3schools.com/jsref/prop_style_fontweight.asp" TargetMode="External"/><Relationship Id="rId13" Type="http://schemas.openxmlformats.org/officeDocument/2006/relationships/hyperlink" Target="http://www.w3schools.com/jsref/prop_style_minwidth.asp" TargetMode="External"/><Relationship Id="rId3" Type="http://schemas.openxmlformats.org/officeDocument/2006/relationships/hyperlink" Target="http://www.w3schools.com/jsref/prop_style_border.asp" TargetMode="External"/><Relationship Id="rId7" Type="http://schemas.openxmlformats.org/officeDocument/2006/relationships/hyperlink" Target="http://www.w3schools.com/jsref/prop_style_fontsize.asp" TargetMode="External"/><Relationship Id="rId12" Type="http://schemas.openxmlformats.org/officeDocument/2006/relationships/hyperlink" Target="http://www.w3schools.com/jsref/prop_style_minheight.asp" TargetMode="External"/><Relationship Id="rId2" Type="http://schemas.openxmlformats.org/officeDocument/2006/relationships/hyperlink" Target="http://www.w3schools.com/jsref/prop_style_backgroundcolor.asp" TargetMode="External"/><Relationship Id="rId1" Type="http://schemas.openxmlformats.org/officeDocument/2006/relationships/slideLayout" Target="../slideLayouts/slideLayout2.xml"/><Relationship Id="rId6" Type="http://schemas.openxmlformats.org/officeDocument/2006/relationships/hyperlink" Target="http://www.w3schools.com/jsref/prop_style_display.asp" TargetMode="External"/><Relationship Id="rId11" Type="http://schemas.openxmlformats.org/officeDocument/2006/relationships/hyperlink" Target="http://www.w3schools.com/jsref/prop_style_textdecoration.asp" TargetMode="External"/><Relationship Id="rId5" Type="http://schemas.openxmlformats.org/officeDocument/2006/relationships/hyperlink" Target="http://www.w3schools.com/jsref/prop_style_color.asp" TargetMode="External"/><Relationship Id="rId10" Type="http://schemas.openxmlformats.org/officeDocument/2006/relationships/hyperlink" Target="http://www.w3schools.com/jsref/prop_style_padding.asp" TargetMode="External"/><Relationship Id="rId4" Type="http://schemas.openxmlformats.org/officeDocument/2006/relationships/hyperlink" Target="http://www.w3schools.com/jsref/prop_style_bordercolor.asp" TargetMode="External"/><Relationship Id="rId9" Type="http://schemas.openxmlformats.org/officeDocument/2006/relationships/hyperlink" Target="http://www.w3schools.com/jsref/prop_style_margin.asp" TargetMode="External"/><Relationship Id="rId14" Type="http://schemas.openxmlformats.org/officeDocument/2006/relationships/hyperlink" Target="http://www.w3schools.com/jsref/prop_style_visibility.asp"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s://callmenick.com/dev/jquery-functions-javascript-equivalent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scs.senecac.on.ca/~wei.song/web222/code/css-dom/css-dom.html"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reference.sitepoint.com/css/selectorref" TargetMode="External"/><Relationship Id="rId2" Type="http://schemas.openxmlformats.org/officeDocument/2006/relationships/hyperlink" Target="http://reference.sitepoint.com/css" TargetMode="External"/><Relationship Id="rId1" Type="http://schemas.openxmlformats.org/officeDocument/2006/relationships/slideLayout" Target="../slideLayouts/slideLayout2.xml"/><Relationship Id="rId4" Type="http://schemas.openxmlformats.org/officeDocument/2006/relationships/hyperlink" Target="http://reference.sitepoint.com/css/propertyref"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3000" dirty="0">
                <a:effectLst>
                  <a:outerShdw blurRad="38100" dist="38100" dir="2700000" algn="tl">
                    <a:srgbClr val="000000">
                      <a:alpha val="43137"/>
                    </a:srgbClr>
                  </a:outerShdw>
                </a:effectLst>
                <a:latin typeface="Tahoma (Body)"/>
              </a:rPr>
              <a:t>Week 8: Introduction to CSS</a:t>
            </a:r>
            <a:endParaRPr lang="en-CA" sz="3000" dirty="0">
              <a:effectLst>
                <a:outerShdw blurRad="38100" dist="38100" dir="2700000" algn="tl">
                  <a:srgbClr val="000000">
                    <a:alpha val="43137"/>
                  </a:srgbClr>
                </a:outerShdw>
              </a:effectLst>
            </a:endParaRPr>
          </a:p>
        </p:txBody>
      </p:sp>
      <p:sp>
        <p:nvSpPr>
          <p:cNvPr id="7" name="Rectangle 4">
            <a:extLst>
              <a:ext uri="{FF2B5EF4-FFF2-40B4-BE49-F238E27FC236}">
                <a16:creationId xmlns:a16="http://schemas.microsoft.com/office/drawing/2014/main" id="{BDC59CDC-33CA-4F5A-BD97-904D132CD1FD}"/>
              </a:ext>
            </a:extLst>
          </p:cNvPr>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Where to place your CSS</a:t>
            </a: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US" sz="2800" dirty="0"/>
              <a:t>CSS can be implemented/added in an html document in three different ways:</a:t>
            </a:r>
          </a:p>
          <a:p>
            <a:pPr lvl="1"/>
            <a:r>
              <a:rPr lang="en-US" dirty="0">
                <a:solidFill>
                  <a:srgbClr val="0000CC"/>
                </a:solidFill>
                <a:effectLst>
                  <a:outerShdw blurRad="38100" dist="38100" dir="2700000" algn="tl">
                    <a:srgbClr val="000000">
                      <a:alpha val="43137"/>
                    </a:srgbClr>
                  </a:outerShdw>
                </a:effectLst>
                <a:ea typeface="+mn-ea"/>
                <a:cs typeface="+mn-cs"/>
              </a:rPr>
              <a:t>Inline</a:t>
            </a:r>
          </a:p>
          <a:p>
            <a:pPr lvl="1"/>
            <a:r>
              <a:rPr lang="en-US" dirty="0">
                <a:solidFill>
                  <a:srgbClr val="0000CC"/>
                </a:solidFill>
                <a:effectLst>
                  <a:outerShdw blurRad="38100" dist="38100" dir="2700000" algn="tl">
                    <a:srgbClr val="000000">
                      <a:alpha val="43137"/>
                    </a:srgbClr>
                  </a:outerShdw>
                </a:effectLst>
                <a:ea typeface="+mn-ea"/>
                <a:cs typeface="+mn-cs"/>
              </a:rPr>
              <a:t>Internal</a:t>
            </a:r>
            <a:r>
              <a:rPr lang="en-US" sz="2400" dirty="0">
                <a:effectLst>
                  <a:outerShdw blurRad="38100" dist="38100" dir="2700000" algn="tl">
                    <a:srgbClr val="000000">
                      <a:alpha val="43137"/>
                    </a:srgbClr>
                  </a:outerShdw>
                </a:effectLst>
              </a:rPr>
              <a:t> </a:t>
            </a:r>
            <a:r>
              <a:rPr lang="en-US" sz="2400" dirty="0"/>
              <a:t>Embedded</a:t>
            </a:r>
          </a:p>
          <a:p>
            <a:pPr lvl="1"/>
            <a:r>
              <a:rPr lang="en-US" dirty="0">
                <a:solidFill>
                  <a:srgbClr val="0000CC"/>
                </a:solidFill>
                <a:effectLst>
                  <a:outerShdw blurRad="38100" dist="38100" dir="2700000" algn="tl">
                    <a:srgbClr val="000000">
                      <a:alpha val="43137"/>
                    </a:srgbClr>
                  </a:outerShdw>
                </a:effectLst>
                <a:ea typeface="+mn-ea"/>
                <a:cs typeface="+mn-cs"/>
              </a:rPr>
              <a:t>External</a:t>
            </a:r>
          </a:p>
          <a:p>
            <a:pPr>
              <a:buFont typeface="Wingdings" panose="05000000000000000000" pitchFamily="2" charset="2"/>
              <a:buChar char="Ø"/>
            </a:pPr>
            <a:r>
              <a:rPr lang="en-CA" sz="2800" dirty="0"/>
              <a:t>In addition, each browser has it Browser default CSS settings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10</a:t>
            </a:fld>
            <a:endParaRPr lang="en-CA" altLang="en-US"/>
          </a:p>
        </p:txBody>
      </p:sp>
    </p:spTree>
    <p:extLst>
      <p:ext uri="{BB962C8B-B14F-4D97-AF65-F5344CB8AC3E}">
        <p14:creationId xmlns:p14="http://schemas.microsoft.com/office/powerpoint/2010/main" val="17825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124"/>
            <a:ext cx="8229600" cy="1096962"/>
          </a:xfrm>
        </p:spPr>
        <p:txBody>
          <a:bodyPr>
            <a:normAutofit/>
          </a:bodyPr>
          <a:lstStyle/>
          <a:p>
            <a:r>
              <a:rPr lang="en-CA" sz="4000" dirty="0">
                <a:effectLst>
                  <a:outerShdw blurRad="38100" dist="38100" dir="2700000" algn="tl">
                    <a:srgbClr val="000000">
                      <a:alpha val="43137"/>
                    </a:srgbClr>
                  </a:outerShdw>
                </a:effectLst>
              </a:rPr>
              <a:t>Implementing CSS in HTML</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24000"/>
            <a:ext cx="8229600" cy="1600200"/>
          </a:xfrm>
        </p:spPr>
        <p:txBody>
          <a:bodyPr>
            <a:normAutofit fontScale="77500" lnSpcReduction="20000"/>
          </a:bodyPr>
          <a:lstStyle/>
          <a:p>
            <a:pPr marL="0" indent="0">
              <a:buNone/>
            </a:pPr>
            <a:r>
              <a:rPr lang="en-US" sz="3600" dirty="0"/>
              <a:t>1</a:t>
            </a:r>
            <a:r>
              <a:rPr lang="en-US" sz="3600" dirty="0">
                <a:effectLst/>
              </a:rPr>
              <a:t>. </a:t>
            </a:r>
            <a:r>
              <a:rPr lang="en-US" sz="3100" dirty="0">
                <a:effectLst/>
              </a:rPr>
              <a:t>Browser default</a:t>
            </a:r>
          </a:p>
          <a:p>
            <a:pPr lvl="1">
              <a:buNone/>
            </a:pPr>
            <a:r>
              <a:rPr lang="en-US" dirty="0"/>
              <a:t>Rules are set by the browser for the various tags</a:t>
            </a:r>
          </a:p>
          <a:p>
            <a:pPr lvl="0">
              <a:buNone/>
            </a:pPr>
            <a:r>
              <a:rPr lang="en-US" sz="3100" dirty="0"/>
              <a:t>2</a:t>
            </a:r>
            <a:r>
              <a:rPr lang="en-US" sz="3100" dirty="0">
                <a:effectLst/>
              </a:rPr>
              <a:t>. Inline</a:t>
            </a:r>
          </a:p>
          <a:p>
            <a:pPr lvl="1">
              <a:buNone/>
            </a:pPr>
            <a:r>
              <a:rPr lang="en-US" dirty="0"/>
              <a:t>CSS rule is applied on a element using style attribute, e.g.</a:t>
            </a:r>
          </a:p>
          <a:p>
            <a:endParaRPr lang="en-US" dirty="0"/>
          </a:p>
        </p:txBody>
      </p:sp>
      <p:sp>
        <p:nvSpPr>
          <p:cNvPr id="4" name="Content Placeholder 2"/>
          <p:cNvSpPr txBox="1">
            <a:spLocks/>
          </p:cNvSpPr>
          <p:nvPr/>
        </p:nvSpPr>
        <p:spPr>
          <a:xfrm>
            <a:off x="533400" y="2590800"/>
            <a:ext cx="82296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97114" y="3873533"/>
            <a:ext cx="8470303" cy="1097047"/>
          </a:xfrm>
          <a:prstGeom prst="rect">
            <a:avLst/>
          </a:prstGeom>
          <a:ln>
            <a:solidFill>
              <a:schemeClr val="accent1"/>
            </a:solidFill>
          </a:ln>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100" b="0" i="0" u="none" strike="noStrike" kern="1200" cap="none" spc="0" normalizeH="0" baseline="0" noProof="0" dirty="0">
                <a:ln>
                  <a:noFill/>
                </a:ln>
                <a:solidFill>
                  <a:schemeClr val="tx1"/>
                </a:solidFill>
                <a:effectLst/>
                <a:uLnTx/>
                <a:uFillTx/>
                <a:latin typeface="+mn-lt"/>
                <a:ea typeface="+mn-ea"/>
                <a:cs typeface="+mn-cs"/>
              </a:rPr>
              <a:t>3. Internal Embedded</a:t>
            </a:r>
          </a:p>
          <a:p>
            <a:pPr marL="800100" lvl="1" indent="-342900" fontAlgn="auto">
              <a:spcBef>
                <a:spcPct val="20000"/>
              </a:spcBef>
              <a:spcAft>
                <a:spcPts val="0"/>
              </a:spcAf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CSS rules are included in the head part of an html document and can be used anywhere in the html document, e</a:t>
            </a:r>
            <a:r>
              <a:rPr lang="en-US" sz="2800" dirty="0">
                <a:latin typeface="+mn-lt"/>
              </a:rPr>
              <a:t>.g.</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827314" y="2992799"/>
            <a:ext cx="7315200" cy="707886"/>
          </a:xfrm>
          <a:prstGeom prst="rect">
            <a:avLst/>
          </a:prstGeom>
          <a:solidFill>
            <a:schemeClr val="accent1">
              <a:lumMod val="20000"/>
              <a:lumOff val="80000"/>
            </a:schemeClr>
          </a:solidFill>
        </p:spPr>
        <p:txBody>
          <a:bodyPr wrap="square" rtlCol="0">
            <a:spAutoFit/>
          </a:bodyPr>
          <a:lstStyle/>
          <a:p>
            <a:r>
              <a:rPr lang="en-CA" sz="2000" dirty="0"/>
              <a:t> &lt;</a:t>
            </a:r>
            <a:r>
              <a:rPr lang="en-CA" sz="2000" dirty="0">
                <a:solidFill>
                  <a:srgbClr val="0000CC"/>
                </a:solidFill>
                <a:effectLst>
                  <a:outerShdw blurRad="38100" dist="38100" dir="2700000" algn="tl">
                    <a:srgbClr val="000000">
                      <a:alpha val="43137"/>
                    </a:srgbClr>
                  </a:outerShdw>
                </a:effectLst>
              </a:rPr>
              <a:t>p</a:t>
            </a:r>
            <a:r>
              <a:rPr lang="en-CA" sz="2000" dirty="0"/>
              <a:t>&gt;&lt;</a:t>
            </a:r>
            <a:r>
              <a:rPr lang="en-CA" sz="2000" dirty="0" err="1">
                <a:solidFill>
                  <a:srgbClr val="0000CC"/>
                </a:solidFill>
                <a:effectLst>
                  <a:outerShdw blurRad="38100" dist="38100" dir="2700000" algn="tl">
                    <a:srgbClr val="000000">
                      <a:alpha val="43137"/>
                    </a:srgbClr>
                  </a:outerShdw>
                </a:effectLst>
              </a:rPr>
              <a:t>img</a:t>
            </a:r>
            <a:r>
              <a:rPr lang="en-CA" sz="2000" dirty="0"/>
              <a:t> </a:t>
            </a:r>
            <a:r>
              <a:rPr lang="en-CA" sz="2000" dirty="0" err="1">
                <a:solidFill>
                  <a:srgbClr val="990033"/>
                </a:solidFill>
                <a:effectLst>
                  <a:outerShdw blurRad="38100" dist="38100" dir="2700000" algn="tl">
                    <a:srgbClr val="000000">
                      <a:alpha val="43137"/>
                    </a:srgbClr>
                  </a:outerShdw>
                </a:effectLst>
              </a:rPr>
              <a:t>src</a:t>
            </a:r>
            <a:r>
              <a:rPr lang="en-CA" sz="2000" dirty="0"/>
              <a:t>="logo.png" </a:t>
            </a:r>
            <a:r>
              <a:rPr lang="en-CA" sz="2000" dirty="0">
                <a:solidFill>
                  <a:srgbClr val="990033"/>
                </a:solidFill>
                <a:effectLst>
                  <a:outerShdw blurRad="38100" dist="38100" dir="2700000" algn="tl">
                    <a:srgbClr val="000000">
                      <a:alpha val="43137"/>
                    </a:srgbClr>
                  </a:outerShdw>
                </a:effectLst>
              </a:rPr>
              <a:t>alt</a:t>
            </a:r>
            <a:r>
              <a:rPr lang="en-CA" sz="2000" dirty="0"/>
              <a:t>="Seneca College"      </a:t>
            </a:r>
          </a:p>
          <a:p>
            <a:pPr marL="0" lvl="1"/>
            <a:r>
              <a:rPr lang="en-CA" sz="2000" dirty="0">
                <a:solidFill>
                  <a:srgbClr val="0000CC"/>
                </a:solidFill>
                <a:effectLst>
                  <a:outerShdw blurRad="38100" dist="38100" dir="2700000" algn="tl">
                    <a:srgbClr val="000000">
                      <a:alpha val="43137"/>
                    </a:srgbClr>
                  </a:outerShdw>
                </a:effectLst>
              </a:rPr>
              <a:t>                </a:t>
            </a:r>
            <a:r>
              <a:rPr lang="en-CA" sz="2000" dirty="0">
                <a:solidFill>
                  <a:srgbClr val="990033"/>
                </a:solidFill>
                <a:effectLst>
                  <a:outerShdw blurRad="38100" dist="38100" dir="2700000" algn="tl">
                    <a:srgbClr val="000000">
                      <a:alpha val="43137"/>
                    </a:srgbClr>
                  </a:outerShdw>
                </a:effectLst>
              </a:rPr>
              <a:t>style</a:t>
            </a:r>
            <a:r>
              <a:rPr lang="en-CA" sz="2000" dirty="0">
                <a:effectLst>
                  <a:outerShdw blurRad="38100" dist="38100" dir="2700000" algn="tl">
                    <a:srgbClr val="000000">
                      <a:alpha val="43137"/>
                    </a:srgbClr>
                  </a:outerShdw>
                </a:effectLst>
              </a:rPr>
              <a:t>="width:195px;height:43px"</a:t>
            </a:r>
            <a:r>
              <a:rPr lang="en-CA" sz="2000" dirty="0"/>
              <a:t>&gt;&lt;/</a:t>
            </a:r>
            <a:r>
              <a:rPr lang="en-CA" sz="2000" dirty="0">
                <a:solidFill>
                  <a:srgbClr val="0000CC"/>
                </a:solidFill>
                <a:effectLst>
                  <a:outerShdw blurRad="38100" dist="38100" dir="2700000" algn="tl">
                    <a:srgbClr val="000000">
                      <a:alpha val="43137"/>
                    </a:srgbClr>
                  </a:outerShdw>
                </a:effectLst>
              </a:rPr>
              <a:t>p</a:t>
            </a:r>
            <a:r>
              <a:rPr lang="en-CA" sz="2000" dirty="0"/>
              <a:t>&gt;</a:t>
            </a:r>
          </a:p>
        </p:txBody>
      </p:sp>
      <p:sp>
        <p:nvSpPr>
          <p:cNvPr id="7" name="TextBox 6"/>
          <p:cNvSpPr txBox="1"/>
          <p:nvPr/>
        </p:nvSpPr>
        <p:spPr>
          <a:xfrm>
            <a:off x="1028700" y="4970580"/>
            <a:ext cx="7239000" cy="1015663"/>
          </a:xfrm>
          <a:prstGeom prst="rect">
            <a:avLst/>
          </a:prstGeom>
          <a:solidFill>
            <a:schemeClr val="accent1">
              <a:lumMod val="20000"/>
              <a:lumOff val="80000"/>
            </a:schemeClr>
          </a:solidFill>
        </p:spPr>
        <p:txBody>
          <a:bodyPr wrap="square" rtlCol="0">
            <a:spAutoFit/>
          </a:bodyPr>
          <a:lstStyle/>
          <a:p>
            <a:r>
              <a:rPr lang="en-US" sz="2000" dirty="0"/>
              <a:t>        &lt;</a:t>
            </a:r>
            <a:r>
              <a:rPr lang="en-US" sz="2000" dirty="0">
                <a:solidFill>
                  <a:srgbClr val="0000CC"/>
                </a:solidFill>
                <a:effectLst>
                  <a:outerShdw blurRad="38100" dist="38100" dir="2700000" algn="tl">
                    <a:srgbClr val="000000">
                      <a:alpha val="43137"/>
                    </a:srgbClr>
                  </a:outerShdw>
                </a:effectLst>
              </a:rPr>
              <a:t>style</a:t>
            </a:r>
            <a:r>
              <a:rPr lang="en-US" sz="2000" dirty="0"/>
              <a:t>&gt;</a:t>
            </a:r>
          </a:p>
          <a:p>
            <a:r>
              <a:rPr lang="en-US" sz="2000" dirty="0"/>
              <a:t>             </a:t>
            </a:r>
            <a:r>
              <a:rPr lang="en-US" sz="2000" dirty="0">
                <a:solidFill>
                  <a:srgbClr val="0000CC"/>
                </a:solidFill>
                <a:effectLst>
                  <a:outerShdw blurRad="38100" dist="38100" dir="2700000" algn="tl">
                    <a:srgbClr val="000000">
                      <a:alpha val="43137"/>
                    </a:srgbClr>
                  </a:outerShdw>
                </a:effectLst>
              </a:rPr>
              <a:t>p</a:t>
            </a:r>
            <a:r>
              <a:rPr lang="en-US" sz="2000" dirty="0"/>
              <a:t> { </a:t>
            </a:r>
            <a:r>
              <a:rPr lang="en-US" sz="2000" dirty="0">
                <a:solidFill>
                  <a:srgbClr val="990033"/>
                </a:solidFill>
                <a:effectLst>
                  <a:outerShdw blurRad="38100" dist="38100" dir="2700000" algn="tl">
                    <a:srgbClr val="000000">
                      <a:alpha val="43137"/>
                    </a:srgbClr>
                  </a:outerShdw>
                </a:effectLst>
              </a:rPr>
              <a:t>background-color</a:t>
            </a:r>
            <a:r>
              <a:rPr lang="en-US" sz="2000" dirty="0"/>
              <a:t>: yellow; }</a:t>
            </a:r>
          </a:p>
          <a:p>
            <a:r>
              <a:rPr lang="en-US" sz="2000" dirty="0"/>
              <a:t>        &lt;/</a:t>
            </a:r>
            <a:r>
              <a:rPr lang="en-US" sz="2000" dirty="0">
                <a:solidFill>
                  <a:srgbClr val="0000CC"/>
                </a:solidFill>
                <a:effectLst>
                  <a:outerShdw blurRad="38100" dist="38100" dir="2700000" algn="tl">
                    <a:srgbClr val="000000">
                      <a:alpha val="43137"/>
                    </a:srgbClr>
                  </a:outerShdw>
                </a:effectLst>
              </a:rPr>
              <a:t>style</a:t>
            </a:r>
            <a:r>
              <a:rPr lang="en-US" sz="2000" dirty="0"/>
              <a:t>&gt;</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a:p>
        </p:txBody>
      </p:sp>
      <p:sp>
        <p:nvSpPr>
          <p:cNvPr id="9" name="TextBox 8"/>
          <p:cNvSpPr txBox="1"/>
          <p:nvPr/>
        </p:nvSpPr>
        <p:spPr>
          <a:xfrm>
            <a:off x="567612" y="5861051"/>
            <a:ext cx="6984776"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dirty="0">
                <a:solidFill>
                  <a:prstClr val="black"/>
                </a:solidFill>
                <a:hlinkClick r:id="rId3"/>
              </a:rPr>
              <a:t>css_internal_inline.html</a:t>
            </a:r>
            <a:r>
              <a:rPr lang="en-US" sz="2000" dirty="0">
                <a:solidFill>
                  <a:prstClr val="black"/>
                </a:solidFill>
              </a:rPr>
              <a:t>			</a:t>
            </a:r>
            <a:endParaRPr lang="en-CA" dirty="0"/>
          </a:p>
        </p:txBody>
      </p:sp>
    </p:spTree>
    <p:extLst>
      <p:ext uri="{BB962C8B-B14F-4D97-AF65-F5344CB8AC3E}">
        <p14:creationId xmlns:p14="http://schemas.microsoft.com/office/powerpoint/2010/main" val="11711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solidFill>
                  <a:srgbClr val="000000"/>
                </a:solidFill>
                <a:effectLst>
                  <a:outerShdw blurRad="38100" dist="38100" dir="2700000" algn="tl">
                    <a:srgbClr val="000000">
                      <a:alpha val="43137"/>
                    </a:srgbClr>
                  </a:outerShdw>
                </a:effectLst>
              </a:rPr>
              <a:t>Implementing CSS in HTML</a:t>
            </a:r>
            <a:endParaRPr lang="en-US" dirty="0"/>
          </a:p>
        </p:txBody>
      </p:sp>
      <p:sp>
        <p:nvSpPr>
          <p:cNvPr id="3" name="Content Placeholder 2"/>
          <p:cNvSpPr>
            <a:spLocks noGrp="1"/>
          </p:cNvSpPr>
          <p:nvPr>
            <p:ph idx="1"/>
          </p:nvPr>
        </p:nvSpPr>
        <p:spPr>
          <a:xfrm>
            <a:off x="495300" y="1484784"/>
            <a:ext cx="8229600" cy="1180727"/>
          </a:xfrm>
        </p:spPr>
        <p:txBody>
          <a:bodyPr>
            <a:noAutofit/>
          </a:bodyPr>
          <a:lstStyle/>
          <a:p>
            <a:pPr>
              <a:buNone/>
            </a:pPr>
            <a:r>
              <a:rPr lang="en-US" sz="2800" dirty="0"/>
              <a:t>4. External</a:t>
            </a:r>
          </a:p>
          <a:p>
            <a:pPr lvl="1">
              <a:buNone/>
            </a:pPr>
            <a:r>
              <a:rPr lang="en-US" sz="2400" dirty="0"/>
              <a:t>CSS rules are in a separate CSS file referenced from any html document using the html </a:t>
            </a:r>
            <a:r>
              <a:rPr lang="en-US" sz="2400" dirty="0">
                <a:solidFill>
                  <a:srgbClr val="0000CC"/>
                </a:solidFill>
              </a:rPr>
              <a:t>&lt;link...&gt; </a:t>
            </a:r>
            <a:r>
              <a:rPr lang="en-US" sz="2400" dirty="0"/>
              <a:t>tag</a:t>
            </a:r>
          </a:p>
        </p:txBody>
      </p:sp>
      <p:sp>
        <p:nvSpPr>
          <p:cNvPr id="4" name="Content Placeholder 2"/>
          <p:cNvSpPr txBox="1">
            <a:spLocks/>
          </p:cNvSpPr>
          <p:nvPr/>
        </p:nvSpPr>
        <p:spPr>
          <a:xfrm>
            <a:off x="1016631" y="3499793"/>
            <a:ext cx="7924800" cy="433263"/>
          </a:xfrm>
          <a:prstGeom prst="rect">
            <a:avLst/>
          </a:prstGeom>
          <a:ln>
            <a:solidFill>
              <a:schemeClr val="accent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or the @import CSS feature</a:t>
            </a:r>
          </a:p>
        </p:txBody>
      </p:sp>
      <p:sp>
        <p:nvSpPr>
          <p:cNvPr id="5" name="TextBox 4"/>
          <p:cNvSpPr txBox="1"/>
          <p:nvPr/>
        </p:nvSpPr>
        <p:spPr>
          <a:xfrm>
            <a:off x="942392" y="2963363"/>
            <a:ext cx="7391400" cy="400110"/>
          </a:xfrm>
          <a:prstGeom prst="rect">
            <a:avLst/>
          </a:prstGeom>
          <a:solidFill>
            <a:schemeClr val="accent1">
              <a:lumMod val="20000"/>
              <a:lumOff val="80000"/>
            </a:schemeClr>
          </a:solidFill>
        </p:spPr>
        <p:txBody>
          <a:bodyPr wrap="square" rtlCol="0">
            <a:spAutoFit/>
          </a:bodyPr>
          <a:lstStyle/>
          <a:p>
            <a:r>
              <a:rPr lang="en-US" dirty="0"/>
              <a:t>   </a:t>
            </a:r>
            <a:r>
              <a:rPr lang="en-CA" sz="2000" dirty="0"/>
              <a:t>&lt;</a:t>
            </a:r>
            <a:r>
              <a:rPr lang="en-CA" sz="2000" dirty="0">
                <a:solidFill>
                  <a:srgbClr val="0000CC"/>
                </a:solidFill>
                <a:effectLst>
                  <a:outerShdw blurRad="38100" dist="38100" dir="2700000" algn="tl">
                    <a:srgbClr val="000000">
                      <a:alpha val="43137"/>
                    </a:srgbClr>
                  </a:outerShdw>
                </a:effectLst>
              </a:rPr>
              <a:t>link</a:t>
            </a:r>
            <a:r>
              <a:rPr lang="en-CA" sz="2000" dirty="0"/>
              <a:t> </a:t>
            </a:r>
            <a:r>
              <a:rPr lang="en-CA" sz="2000" dirty="0" err="1">
                <a:solidFill>
                  <a:srgbClr val="990033"/>
                </a:solidFill>
                <a:effectLst>
                  <a:outerShdw blurRad="38100" dist="38100" dir="2700000" algn="tl">
                    <a:srgbClr val="000000">
                      <a:alpha val="43137"/>
                    </a:srgbClr>
                  </a:outerShdw>
                </a:effectLst>
              </a:rPr>
              <a:t>rel</a:t>
            </a:r>
            <a:r>
              <a:rPr lang="en-CA" sz="2000" dirty="0"/>
              <a:t>="stylesheet" </a:t>
            </a:r>
            <a:r>
              <a:rPr lang="en-CA" sz="2000" dirty="0" err="1">
                <a:solidFill>
                  <a:srgbClr val="990033"/>
                </a:solidFill>
                <a:effectLst>
                  <a:outerShdw blurRad="38100" dist="38100" dir="2700000" algn="tl">
                    <a:srgbClr val="000000">
                      <a:alpha val="43137"/>
                    </a:srgbClr>
                  </a:outerShdw>
                </a:effectLst>
              </a:rPr>
              <a:t>href</a:t>
            </a:r>
            <a:r>
              <a:rPr lang="en-CA" sz="2000" dirty="0"/>
              <a:t>="mystyle.css" </a:t>
            </a:r>
            <a:r>
              <a:rPr lang="en-CA" sz="2000" dirty="0">
                <a:solidFill>
                  <a:srgbClr val="990033"/>
                </a:solidFill>
                <a:effectLst>
                  <a:outerShdw blurRad="38100" dist="38100" dir="2700000" algn="tl">
                    <a:srgbClr val="000000">
                      <a:alpha val="43137"/>
                    </a:srgbClr>
                  </a:outerShdw>
                </a:effectLst>
              </a:rPr>
              <a:t>type</a:t>
            </a:r>
            <a:r>
              <a:rPr lang="en-CA" sz="2000" dirty="0"/>
              <a:t>="text/</a:t>
            </a:r>
            <a:r>
              <a:rPr lang="en-CA" sz="2000" dirty="0" err="1"/>
              <a:t>css</a:t>
            </a:r>
            <a:r>
              <a:rPr lang="en-CA" sz="2000" dirty="0"/>
              <a:t>" /&gt;</a:t>
            </a:r>
            <a:endParaRPr lang="en-US" dirty="0"/>
          </a:p>
        </p:txBody>
      </p:sp>
      <p:sp>
        <p:nvSpPr>
          <p:cNvPr id="6" name="TextBox 5"/>
          <p:cNvSpPr txBox="1"/>
          <p:nvPr/>
        </p:nvSpPr>
        <p:spPr>
          <a:xfrm>
            <a:off x="1181707" y="4149080"/>
            <a:ext cx="6912768" cy="1015663"/>
          </a:xfrm>
          <a:prstGeom prst="rect">
            <a:avLst/>
          </a:prstGeom>
          <a:solidFill>
            <a:schemeClr val="accent1">
              <a:lumMod val="20000"/>
              <a:lumOff val="80000"/>
            </a:schemeClr>
          </a:solidFill>
        </p:spPr>
        <p:txBody>
          <a:bodyPr wrap="square" rtlCol="0">
            <a:spAutoFit/>
          </a:bodyPr>
          <a:lstStyle/>
          <a:p>
            <a:r>
              <a:rPr lang="en-US" sz="2000" dirty="0"/>
              <a:t>     &lt;</a:t>
            </a:r>
            <a:r>
              <a:rPr lang="en-US" sz="2000" dirty="0">
                <a:solidFill>
                  <a:srgbClr val="0000CC"/>
                </a:solidFill>
                <a:effectLst>
                  <a:outerShdw blurRad="38100" dist="38100" dir="2700000" algn="tl">
                    <a:srgbClr val="000000">
                      <a:alpha val="43137"/>
                    </a:srgbClr>
                  </a:outerShdw>
                </a:effectLst>
              </a:rPr>
              <a:t>style</a:t>
            </a:r>
            <a:r>
              <a:rPr lang="en-US" sz="2000" dirty="0"/>
              <a:t> </a:t>
            </a:r>
            <a:r>
              <a:rPr lang="en-US" sz="2000" dirty="0">
                <a:solidFill>
                  <a:srgbClr val="990033"/>
                </a:solidFill>
                <a:effectLst>
                  <a:outerShdw blurRad="38100" dist="38100" dir="2700000" algn="tl">
                    <a:srgbClr val="000000">
                      <a:alpha val="43137"/>
                    </a:srgbClr>
                  </a:outerShdw>
                </a:effectLst>
              </a:rPr>
              <a:t>type</a:t>
            </a:r>
            <a:r>
              <a:rPr lang="en-US" sz="2000" dirty="0"/>
              <a:t>='text/</a:t>
            </a:r>
            <a:r>
              <a:rPr lang="en-US" sz="2000" dirty="0" err="1"/>
              <a:t>css</a:t>
            </a:r>
            <a:r>
              <a:rPr lang="en-US" sz="2000" dirty="0"/>
              <a:t>' </a:t>
            </a:r>
            <a:r>
              <a:rPr lang="en-US" sz="2000" dirty="0">
                <a:solidFill>
                  <a:srgbClr val="990033"/>
                </a:solidFill>
                <a:effectLst>
                  <a:outerShdw blurRad="38100" dist="38100" dir="2700000" algn="tl">
                    <a:srgbClr val="000000">
                      <a:alpha val="43137"/>
                    </a:srgbClr>
                  </a:outerShdw>
                </a:effectLst>
              </a:rPr>
              <a:t>media</a:t>
            </a:r>
            <a:r>
              <a:rPr lang="en-US" sz="2000" dirty="0"/>
              <a:t>='screen'&gt;</a:t>
            </a:r>
          </a:p>
          <a:p>
            <a:r>
              <a:rPr lang="en-US" sz="2000" dirty="0"/>
              <a:t>        @import </a:t>
            </a:r>
            <a:r>
              <a:rPr lang="en-US" sz="2000" dirty="0" err="1">
                <a:solidFill>
                  <a:srgbClr val="990033"/>
                </a:solidFill>
                <a:effectLst>
                  <a:outerShdw blurRad="38100" dist="38100" dir="2700000" algn="tl">
                    <a:srgbClr val="000000">
                      <a:alpha val="43137"/>
                    </a:srgbClr>
                  </a:outerShdw>
                </a:effectLst>
              </a:rPr>
              <a:t>url</a:t>
            </a:r>
            <a:r>
              <a:rPr lang="en-US" sz="2000" dirty="0"/>
              <a:t>(http://www...../company.css);</a:t>
            </a:r>
          </a:p>
          <a:p>
            <a:r>
              <a:rPr lang="en-US" sz="2000" dirty="0"/>
              <a:t>     &lt;/</a:t>
            </a:r>
            <a:r>
              <a:rPr lang="en-US" sz="2000" dirty="0">
                <a:solidFill>
                  <a:srgbClr val="0000CC"/>
                </a:solidFill>
                <a:effectLst>
                  <a:outerShdw blurRad="38100" dist="38100" dir="2700000" algn="tl">
                    <a:srgbClr val="000000">
                      <a:alpha val="43137"/>
                    </a:srgbClr>
                  </a:outerShdw>
                </a:effectLst>
              </a:rPr>
              <a:t>style</a:t>
            </a:r>
            <a:r>
              <a:rPr lang="en-US" sz="2000" dirty="0"/>
              <a:t>&gt;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8" name="TextBox 7"/>
          <p:cNvSpPr txBox="1"/>
          <p:nvPr/>
        </p:nvSpPr>
        <p:spPr>
          <a:xfrm>
            <a:off x="914400" y="5514255"/>
            <a:ext cx="2848857" cy="461665"/>
          </a:xfrm>
          <a:prstGeom prst="rect">
            <a:avLst/>
          </a:prstGeom>
          <a:noFill/>
        </p:spPr>
        <p:txBody>
          <a:bodyPr wrap="none" rtlCol="0">
            <a:spAutoFit/>
          </a:bodyPr>
          <a:lstStyle/>
          <a:p>
            <a:pPr marL="285750" indent="-285750">
              <a:buFont typeface="Wingdings" panose="05000000000000000000" pitchFamily="2" charset="2"/>
              <a:buChar char="q"/>
            </a:pPr>
            <a:r>
              <a:rPr lang="en-CA" sz="2400" dirty="0">
                <a:hlinkClick r:id="rId3"/>
              </a:rPr>
              <a:t>css_external.html</a:t>
            </a:r>
            <a:endParaRPr lang="en-CA" sz="2400" dirty="0"/>
          </a:p>
        </p:txBody>
      </p:sp>
    </p:spTree>
    <p:extLst>
      <p:ext uri="{BB962C8B-B14F-4D97-AF65-F5344CB8AC3E}">
        <p14:creationId xmlns:p14="http://schemas.microsoft.com/office/powerpoint/2010/main" val="136612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CSS – Multiple Style Sheets</a:t>
            </a:r>
            <a:endParaRPr lang="en-CA" sz="4000" dirty="0"/>
          </a:p>
        </p:txBody>
      </p:sp>
      <p:sp>
        <p:nvSpPr>
          <p:cNvPr id="3" name="Content Placeholder 2"/>
          <p:cNvSpPr>
            <a:spLocks noGrp="1"/>
          </p:cNvSpPr>
          <p:nvPr>
            <p:ph idx="1"/>
          </p:nvPr>
        </p:nvSpPr>
        <p:spPr/>
        <p:txBody>
          <a:bodyPr/>
          <a:lstStyle/>
          <a:p>
            <a:pPr eaLnBrk="1" hangingPunct="1">
              <a:spcBef>
                <a:spcPct val="0"/>
              </a:spcBef>
              <a:buClrTx/>
              <a:buSzTx/>
              <a:buFont typeface="Wingdings" panose="05000000000000000000" pitchFamily="2" charset="2"/>
              <a:buChar char="Ø"/>
            </a:pPr>
            <a:r>
              <a:rPr lang="en-US" sz="2800" kern="1200" dirty="0">
                <a:solidFill>
                  <a:prstClr val="black"/>
                </a:solidFill>
                <a:effectLst>
                  <a:outerShdw blurRad="38100" dist="38100" dir="2700000" algn="tl">
                    <a:srgbClr val="000000">
                      <a:alpha val="43137"/>
                    </a:srgbClr>
                  </a:outerShdw>
                </a:effectLst>
                <a:latin typeface="Tahoma" pitchFamily="34" charset="0"/>
              </a:rPr>
              <a:t>The priority order for CSS sources</a:t>
            </a:r>
          </a:p>
          <a:p>
            <a:pPr lvl="1" eaLnBrk="1" hangingPunct="1">
              <a:spcBef>
                <a:spcPct val="0"/>
              </a:spcBef>
              <a:buClrTx/>
            </a:pPr>
            <a:r>
              <a:rPr lang="en-CA" sz="2400" kern="1200" dirty="0">
                <a:solidFill>
                  <a:prstClr val="black"/>
                </a:solidFill>
                <a:effectLst/>
                <a:latin typeface="Tahoma" pitchFamily="34" charset="0"/>
              </a:rPr>
              <a:t>If a CSS property of an element has different values in different CSS rules, </a:t>
            </a:r>
            <a:r>
              <a:rPr lang="en-US" sz="2400" kern="1200" dirty="0">
                <a:solidFill>
                  <a:prstClr val="black"/>
                </a:solidFill>
                <a:effectLst>
                  <a:outerShdw blurRad="38100" dist="38100" dir="2700000" algn="tl">
                    <a:srgbClr val="000000">
                      <a:alpha val="43137"/>
                    </a:srgbClr>
                  </a:outerShdw>
                </a:effectLst>
                <a:latin typeface="Tahoma" pitchFamily="34" charset="0"/>
              </a:rPr>
              <a:t>the priority order</a:t>
            </a:r>
            <a:r>
              <a:rPr lang="en-CA" sz="2400" kern="1200" dirty="0">
                <a:solidFill>
                  <a:prstClr val="black"/>
                </a:solidFill>
                <a:effectLst/>
                <a:latin typeface="Tahoma" pitchFamily="34" charset="0"/>
              </a:rPr>
              <a:t> will be:</a:t>
            </a:r>
            <a:endParaRPr lang="en-US" sz="2800" kern="1200" dirty="0">
              <a:solidFill>
                <a:prstClr val="black"/>
              </a:solidFill>
              <a:effectLst>
                <a:outerShdw blurRad="38100" dist="38100" dir="2700000" algn="tl">
                  <a:srgbClr val="000000">
                    <a:alpha val="43137"/>
                  </a:srgbClr>
                </a:outerShdw>
              </a:effectLst>
              <a:latin typeface="Tahoma" pitchFamily="34" charset="0"/>
            </a:endParaRPr>
          </a:p>
          <a:p>
            <a:pPr marL="857250" lvl="2" indent="0" eaLnBrk="1" hangingPunct="1">
              <a:spcBef>
                <a:spcPct val="0"/>
              </a:spcBef>
              <a:buClrTx/>
              <a:buNone/>
            </a:pPr>
            <a:r>
              <a:rPr lang="en-US" sz="1800" kern="1200" dirty="0">
                <a:solidFill>
                  <a:prstClr val="black"/>
                </a:solidFill>
                <a:effectLst/>
                <a:latin typeface="Tahoma" pitchFamily="34" charset="0"/>
              </a:rPr>
              <a:t> (from highest to lowest)</a:t>
            </a:r>
          </a:p>
          <a:p>
            <a:pPr marL="914400" lvl="2" indent="0" eaLnBrk="1" hangingPunct="1">
              <a:spcBef>
                <a:spcPct val="0"/>
              </a:spcBef>
              <a:buClrTx/>
              <a:buNone/>
            </a:pPr>
            <a:r>
              <a:rPr lang="en-CA" sz="2000" kern="1200" dirty="0">
                <a:solidFill>
                  <a:prstClr val="black"/>
                </a:solidFill>
                <a:effectLst/>
                <a:latin typeface="Tahoma" pitchFamily="34" charset="0"/>
                <a:ea typeface="+mn-ea"/>
                <a:cs typeface="+mn-cs"/>
              </a:rPr>
              <a:t>Inline, </a:t>
            </a:r>
            <a:r>
              <a:rPr lang="en-US" sz="2000" kern="1200" dirty="0">
                <a:solidFill>
                  <a:prstClr val="black"/>
                </a:solidFill>
                <a:effectLst/>
                <a:latin typeface="Tahoma" pitchFamily="34" charset="0"/>
                <a:ea typeface="+mn-ea"/>
                <a:cs typeface="+mn-cs"/>
              </a:rPr>
              <a:t>Internal Embedded, External, Browser default</a:t>
            </a:r>
          </a:p>
        </p:txBody>
      </p:sp>
      <p:sp>
        <p:nvSpPr>
          <p:cNvPr id="4" name="Slide Number Placeholder 3"/>
          <p:cNvSpPr>
            <a:spLocks noGrp="1"/>
          </p:cNvSpPr>
          <p:nvPr>
            <p:ph type="sldNum" sz="quarter" idx="12"/>
          </p:nvPr>
        </p:nvSpPr>
        <p:spPr>
          <a:xfrm>
            <a:off x="6541572" y="6237312"/>
            <a:ext cx="2289175" cy="476250"/>
          </a:xfrm>
        </p:spPr>
        <p:txBody>
          <a:bodyPr/>
          <a:lstStyle/>
          <a:p>
            <a:pPr>
              <a:defRPr/>
            </a:pPr>
            <a:fld id="{F25ECEE5-C433-4A70-8537-4B10DA0D0402}" type="slidenum">
              <a:rPr lang="en-CA" altLang="en-US" smtClean="0"/>
              <a:pPr>
                <a:defRPr/>
              </a:pPr>
              <a:t>13</a:t>
            </a:fld>
            <a:endParaRPr lang="en-CA" altLang="en-US"/>
          </a:p>
        </p:txBody>
      </p:sp>
      <p:sp>
        <p:nvSpPr>
          <p:cNvPr id="5" name="TextBox 4"/>
          <p:cNvSpPr txBox="1"/>
          <p:nvPr/>
        </p:nvSpPr>
        <p:spPr>
          <a:xfrm>
            <a:off x="1043609" y="3717032"/>
            <a:ext cx="2232248" cy="2031325"/>
          </a:xfrm>
          <a:prstGeom prst="rect">
            <a:avLst/>
          </a:prstGeom>
          <a:noFill/>
        </p:spPr>
        <p:txBody>
          <a:bodyPr wrap="square" rtlCol="0">
            <a:spAutoFit/>
          </a:bodyPr>
          <a:lstStyle/>
          <a:p>
            <a:r>
              <a:rPr lang="en-CA" dirty="0"/>
              <a:t>e.g., external CSS:</a:t>
            </a:r>
          </a:p>
          <a:p>
            <a:endParaRPr lang="en-CA" dirty="0"/>
          </a:p>
          <a:p>
            <a:r>
              <a:rPr lang="en-CA" dirty="0"/>
              <a:t>h3 {</a:t>
            </a:r>
            <a:br>
              <a:rPr lang="en-CA" dirty="0"/>
            </a:br>
            <a:r>
              <a:rPr lang="en-CA" dirty="0"/>
              <a:t>   </a:t>
            </a:r>
            <a:r>
              <a:rPr lang="en-CA" dirty="0" err="1"/>
              <a:t>color:red</a:t>
            </a:r>
            <a:r>
              <a:rPr lang="en-CA" dirty="0"/>
              <a:t>;</a:t>
            </a:r>
            <a:br>
              <a:rPr lang="en-CA" dirty="0"/>
            </a:br>
            <a:r>
              <a:rPr lang="en-CA" dirty="0"/>
              <a:t>   </a:t>
            </a:r>
            <a:r>
              <a:rPr lang="en-CA" dirty="0" err="1"/>
              <a:t>text-align:left</a:t>
            </a:r>
            <a:r>
              <a:rPr lang="en-CA" dirty="0"/>
              <a:t>;</a:t>
            </a:r>
            <a:br>
              <a:rPr lang="en-CA" dirty="0"/>
            </a:br>
            <a:r>
              <a:rPr lang="en-CA" dirty="0"/>
              <a:t>   font-size:8pt;</a:t>
            </a:r>
            <a:br>
              <a:rPr lang="en-CA" dirty="0"/>
            </a:br>
            <a:r>
              <a:rPr lang="en-CA" dirty="0"/>
              <a:t>} </a:t>
            </a:r>
          </a:p>
        </p:txBody>
      </p:sp>
      <p:sp>
        <p:nvSpPr>
          <p:cNvPr id="6" name="TextBox 5"/>
          <p:cNvSpPr txBox="1"/>
          <p:nvPr/>
        </p:nvSpPr>
        <p:spPr>
          <a:xfrm>
            <a:off x="3469364" y="3717032"/>
            <a:ext cx="2047868" cy="1754326"/>
          </a:xfrm>
          <a:prstGeom prst="rect">
            <a:avLst/>
          </a:prstGeom>
          <a:noFill/>
        </p:spPr>
        <p:txBody>
          <a:bodyPr wrap="none" rtlCol="0">
            <a:spAutoFit/>
          </a:bodyPr>
          <a:lstStyle/>
          <a:p>
            <a:r>
              <a:rPr lang="en-CA" dirty="0"/>
              <a:t>e.g., Internal CSS:</a:t>
            </a:r>
          </a:p>
          <a:p>
            <a:endParaRPr lang="en-CA" dirty="0"/>
          </a:p>
          <a:p>
            <a:r>
              <a:rPr lang="en-CA" dirty="0"/>
              <a:t>h3 {</a:t>
            </a:r>
            <a:br>
              <a:rPr lang="en-CA" dirty="0"/>
            </a:br>
            <a:r>
              <a:rPr lang="en-CA" dirty="0"/>
              <a:t>   </a:t>
            </a:r>
            <a:r>
              <a:rPr lang="en-CA" dirty="0" err="1"/>
              <a:t>text-align:right</a:t>
            </a:r>
            <a:r>
              <a:rPr lang="en-CA" dirty="0"/>
              <a:t>;</a:t>
            </a:r>
            <a:br>
              <a:rPr lang="en-CA" dirty="0"/>
            </a:br>
            <a:r>
              <a:rPr lang="en-CA" dirty="0"/>
              <a:t>   font-size:20pt;</a:t>
            </a:r>
            <a:br>
              <a:rPr lang="en-CA" dirty="0"/>
            </a:br>
            <a:r>
              <a:rPr lang="en-CA" dirty="0"/>
              <a:t>} </a:t>
            </a:r>
          </a:p>
        </p:txBody>
      </p:sp>
      <p:sp>
        <p:nvSpPr>
          <p:cNvPr id="7" name="TextBox 6"/>
          <p:cNvSpPr txBox="1"/>
          <p:nvPr/>
        </p:nvSpPr>
        <p:spPr>
          <a:xfrm>
            <a:off x="6228184" y="3717032"/>
            <a:ext cx="2232248" cy="1477328"/>
          </a:xfrm>
          <a:prstGeom prst="rect">
            <a:avLst/>
          </a:prstGeom>
          <a:noFill/>
        </p:spPr>
        <p:txBody>
          <a:bodyPr wrap="square" rtlCol="0">
            <a:spAutoFit/>
          </a:bodyPr>
          <a:lstStyle/>
          <a:p>
            <a:r>
              <a:rPr lang="en-CA" dirty="0"/>
              <a:t>Final results for h3:</a:t>
            </a:r>
          </a:p>
          <a:p>
            <a:endParaRPr lang="en-CA" dirty="0"/>
          </a:p>
          <a:p>
            <a:r>
              <a:rPr lang="en-CA" dirty="0" err="1"/>
              <a:t>color:red</a:t>
            </a:r>
            <a:r>
              <a:rPr lang="en-CA" dirty="0"/>
              <a:t>;</a:t>
            </a:r>
            <a:br>
              <a:rPr lang="en-CA" dirty="0"/>
            </a:br>
            <a:r>
              <a:rPr lang="en-CA" dirty="0" err="1"/>
              <a:t>text-align:right</a:t>
            </a:r>
            <a:r>
              <a:rPr lang="en-CA" dirty="0"/>
              <a:t>;</a:t>
            </a:r>
            <a:br>
              <a:rPr lang="en-CA" dirty="0"/>
            </a:br>
            <a:r>
              <a:rPr lang="en-CA" dirty="0"/>
              <a:t>font-size:20pt; </a:t>
            </a:r>
          </a:p>
        </p:txBody>
      </p:sp>
    </p:spTree>
    <p:extLst>
      <p:ext uri="{BB962C8B-B14F-4D97-AF65-F5344CB8AC3E}">
        <p14:creationId xmlns:p14="http://schemas.microsoft.com/office/powerpoint/2010/main" val="263693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CSS Cross-browser Consistency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CSS reset and normalization</a:t>
            </a:r>
          </a:p>
          <a:p>
            <a:pPr lvl="1"/>
            <a:r>
              <a:rPr lang="en-CA" sz="2400" dirty="0">
                <a:hlinkClick r:id="rId2"/>
              </a:rPr>
              <a:t>CSS reset</a:t>
            </a:r>
            <a:r>
              <a:rPr lang="en-CA" sz="2400" dirty="0"/>
              <a:t>: reset.css (resets the browser defaults)</a:t>
            </a:r>
          </a:p>
          <a:p>
            <a:pPr lvl="1"/>
            <a:r>
              <a:rPr lang="en-CA" sz="2400" dirty="0">
                <a:hlinkClick r:id="rId3"/>
              </a:rPr>
              <a:t>CSS Normalization</a:t>
            </a:r>
            <a:r>
              <a:rPr lang="en-CA" sz="2400" dirty="0"/>
              <a:t>: normalize.css (attempts to provide better cross-browser consistency of the default styling)</a:t>
            </a:r>
          </a:p>
          <a:p>
            <a:pPr>
              <a:buFont typeface="Wingdings" panose="05000000000000000000" pitchFamily="2" charset="2"/>
              <a:buChar char="Ø"/>
            </a:pPr>
            <a:endParaRPr lang="en-CA" sz="2800" dirty="0"/>
          </a:p>
          <a:p>
            <a:pPr>
              <a:buFont typeface="Wingdings" panose="05000000000000000000" pitchFamily="2" charset="2"/>
              <a:buChar char="Ø"/>
            </a:pPr>
            <a:r>
              <a:rPr lang="en-CA" sz="2800" dirty="0"/>
              <a:t>Demos</a:t>
            </a:r>
          </a:p>
          <a:p>
            <a:pPr marL="400050" lvl="1" indent="0">
              <a:buNone/>
            </a:pPr>
            <a:r>
              <a:rPr lang="en-CA" sz="2400" dirty="0">
                <a:effectLst/>
                <a:hlinkClick r:id="rId4"/>
              </a:rPr>
              <a:t>consistency-default.html</a:t>
            </a:r>
            <a:endParaRPr lang="en-CA" sz="2400" dirty="0">
              <a:effectLst/>
            </a:endParaRPr>
          </a:p>
          <a:p>
            <a:pPr marL="400050" lvl="1" indent="0">
              <a:buNone/>
            </a:pPr>
            <a:r>
              <a:rPr lang="en-CA" sz="2400" dirty="0">
                <a:effectLst/>
                <a:hlinkClick r:id="rId5"/>
              </a:rPr>
              <a:t>consistency-reset.html</a:t>
            </a:r>
            <a:endParaRPr lang="en-CA" sz="2400" dirty="0">
              <a:effectLst/>
            </a:endParaRPr>
          </a:p>
          <a:p>
            <a:pPr marL="400050" lvl="1" indent="0">
              <a:buNone/>
            </a:pPr>
            <a:r>
              <a:rPr lang="en-CA" sz="2400" dirty="0">
                <a:effectLst/>
                <a:hlinkClick r:id="rId6"/>
              </a:rPr>
              <a:t>consistency-normalize.html</a:t>
            </a:r>
            <a:endParaRPr lang="en-CA" sz="2400" dirty="0">
              <a:effectLst/>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14</a:t>
            </a:fld>
            <a:endParaRPr lang="en-CA" altLang="en-US"/>
          </a:p>
        </p:txBody>
      </p:sp>
    </p:spTree>
    <p:extLst>
      <p:ext uri="{BB962C8B-B14F-4D97-AF65-F5344CB8AC3E}">
        <p14:creationId xmlns:p14="http://schemas.microsoft.com/office/powerpoint/2010/main" val="116777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Basic CSS Selectors</a:t>
            </a:r>
            <a:endParaRPr lang="en-US" sz="4000" dirty="0"/>
          </a:p>
        </p:txBody>
      </p:sp>
      <p:sp>
        <p:nvSpPr>
          <p:cNvPr id="3" name="Content Placeholder 2"/>
          <p:cNvSpPr>
            <a:spLocks noGrp="1"/>
          </p:cNvSpPr>
          <p:nvPr>
            <p:ph idx="1"/>
          </p:nvPr>
        </p:nvSpPr>
        <p:spPr>
          <a:xfrm>
            <a:off x="762000" y="1600200"/>
            <a:ext cx="7772400" cy="4525963"/>
          </a:xfrm>
        </p:spPr>
        <p:txBody>
          <a:bodyPr/>
          <a:lstStyle/>
          <a:p>
            <a:pPr>
              <a:buFont typeface="Wingdings" panose="05000000000000000000" pitchFamily="2" charset="2"/>
              <a:buChar char="Ø"/>
            </a:pPr>
            <a:r>
              <a:rPr lang="en-US" dirty="0"/>
              <a:t>Selectors:</a:t>
            </a:r>
          </a:p>
          <a:p>
            <a:pPr lvl="1"/>
            <a:r>
              <a:rPr lang="en-US" dirty="0"/>
              <a:t>HTML tag Selectors</a:t>
            </a:r>
          </a:p>
          <a:p>
            <a:pPr lvl="1"/>
            <a:r>
              <a:rPr lang="en-US" dirty="0"/>
              <a:t>Class Selectors</a:t>
            </a:r>
          </a:p>
          <a:p>
            <a:pPr lvl="1"/>
            <a:r>
              <a:rPr lang="en-US" dirty="0"/>
              <a:t>Id Selectors</a:t>
            </a:r>
          </a:p>
          <a:p>
            <a:pPr lvl="1"/>
            <a:r>
              <a:rPr lang="en-US" dirty="0"/>
              <a:t>Contextual Selectors</a:t>
            </a:r>
          </a:p>
          <a:p>
            <a:pPr lvl="1"/>
            <a:r>
              <a:rPr lang="en-US" dirty="0"/>
              <a:t>Grouping Selectors</a:t>
            </a:r>
          </a:p>
          <a:p>
            <a:pPr lvl="1"/>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5925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CC"/>
                </a:solidFill>
                <a:effectLst>
                  <a:outerShdw blurRad="38100" dist="38100" dir="2700000" algn="tl">
                    <a:srgbClr val="000000">
                      <a:alpha val="43137"/>
                    </a:srgbClr>
                  </a:outerShdw>
                </a:effectLst>
              </a:rPr>
              <a:t>Tag</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lstStyle/>
          <a:p>
            <a:pPr marL="566738" indent="-457200">
              <a:buFont typeface="Wingdings" panose="05000000000000000000" pitchFamily="2" charset="2"/>
              <a:buChar char="Ø"/>
            </a:pPr>
            <a:r>
              <a:rPr lang="en-US" dirty="0"/>
              <a:t>HTML </a:t>
            </a:r>
            <a:r>
              <a:rPr lang="en-US" dirty="0">
                <a:solidFill>
                  <a:srgbClr val="0000CC"/>
                </a:solidFill>
                <a:effectLst>
                  <a:outerShdw blurRad="38100" dist="38100" dir="2700000" algn="tl">
                    <a:srgbClr val="000000">
                      <a:alpha val="43137"/>
                    </a:srgbClr>
                  </a:outerShdw>
                </a:effectLst>
              </a:rPr>
              <a:t>tag</a:t>
            </a:r>
            <a:r>
              <a:rPr lang="en-US" dirty="0">
                <a:effectLst>
                  <a:outerShdw blurRad="38100" dist="38100" dir="2700000" algn="tl">
                    <a:srgbClr val="000000">
                      <a:alpha val="43137"/>
                    </a:srgbClr>
                  </a:outerShdw>
                </a:effectLst>
              </a:rPr>
              <a:t>/type</a:t>
            </a:r>
            <a:r>
              <a:rPr lang="en-US" dirty="0"/>
              <a:t> Selectors</a:t>
            </a:r>
          </a:p>
          <a:p>
            <a:pPr lvl="1"/>
            <a:r>
              <a:rPr lang="en-US" dirty="0"/>
              <a:t>Any </a:t>
            </a:r>
            <a:r>
              <a:rPr lang="en-US" dirty="0">
                <a:effectLst>
                  <a:outerShdw blurRad="38100" dist="38100" dir="2700000" algn="tl">
                    <a:srgbClr val="000000">
                      <a:alpha val="43137"/>
                    </a:srgbClr>
                  </a:outerShdw>
                </a:effectLst>
              </a:rPr>
              <a:t>html tag is a possible CSS selector</a:t>
            </a:r>
            <a:r>
              <a:rPr lang="en-US" dirty="0"/>
              <a:t>. The selector is simply the tag that is linked to a particular style, e.g. </a:t>
            </a:r>
          </a:p>
          <a:p>
            <a:pPr lvl="3">
              <a:buNone/>
            </a:pPr>
            <a:r>
              <a:rPr lang="en-US" sz="2400" dirty="0">
                <a:solidFill>
                  <a:srgbClr val="0000CC"/>
                </a:solidFill>
                <a:effectLst>
                  <a:outerShdw blurRad="38100" dist="38100" dir="2700000" algn="tl">
                    <a:srgbClr val="000000">
                      <a:alpha val="43137"/>
                    </a:srgbClr>
                  </a:outerShdw>
                </a:effectLst>
              </a:rPr>
              <a:t>p </a:t>
            </a:r>
            <a:r>
              <a:rPr lang="en-US" sz="2400" dirty="0">
                <a:effectLst>
                  <a:outerShdw blurRad="38100" dist="38100" dir="2700000" algn="tl">
                    <a:srgbClr val="000000">
                      <a:alpha val="43137"/>
                    </a:srgbClr>
                  </a:outerShdw>
                </a:effectLst>
              </a:rPr>
              <a:t>{ </a:t>
            </a:r>
            <a:r>
              <a:rPr lang="en-US" sz="2400" dirty="0">
                <a:solidFill>
                  <a:srgbClr val="7030A0"/>
                </a:solidFill>
                <a:effectLst/>
              </a:rPr>
              <a:t>text-indent</a:t>
            </a:r>
            <a:r>
              <a:rPr lang="en-US" sz="2400" dirty="0">
                <a:effectLst>
                  <a:outerShdw blurRad="38100" dist="38100" dir="2700000" algn="tl">
                    <a:srgbClr val="000000">
                      <a:alpha val="43137"/>
                    </a:srgbClr>
                  </a:outerShdw>
                </a:effectLst>
              </a:rPr>
              <a:t>: 20px; } </a:t>
            </a:r>
          </a:p>
          <a:p>
            <a:pPr lvl="1"/>
            <a:r>
              <a:rPr lang="en-US" dirty="0"/>
              <a:t>the selector in above example is the </a:t>
            </a:r>
            <a:r>
              <a:rPr lang="en-US" dirty="0">
                <a:solidFill>
                  <a:srgbClr val="0000CC"/>
                </a:solidFill>
                <a:effectLst/>
              </a:rPr>
              <a:t>p</a:t>
            </a:r>
            <a:r>
              <a:rPr lang="en-US" dirty="0"/>
              <a:t> tag</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37259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Class</a:t>
            </a:r>
            <a:r>
              <a:rPr lang="en-US" sz="4000" dirty="0">
                <a:effectLst>
                  <a:outerShdw blurRad="38100" dist="38100" dir="2700000" algn="tl">
                    <a:srgbClr val="000000">
                      <a:alpha val="43137"/>
                    </a:srgbClr>
                  </a:outerShdw>
                </a:effectLst>
              </a:rPr>
              <a:t> Selectors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a:buFont typeface="Wingdings" panose="05000000000000000000" pitchFamily="2" charset="2"/>
              <a:buChar char="Ø"/>
            </a:pPr>
            <a:r>
              <a:rPr lang="en-US" sz="3000" dirty="0"/>
              <a:t>A class selector matches elements based on the values of their class attribute. </a:t>
            </a:r>
          </a:p>
          <a:p>
            <a:pPr lvl="1"/>
            <a:r>
              <a:rPr lang="en-US" sz="2600" dirty="0"/>
              <a:t>e.g.</a:t>
            </a:r>
          </a:p>
          <a:p>
            <a:pPr lvl="2">
              <a:buNone/>
            </a:pPr>
            <a:r>
              <a:rPr lang="en-US" sz="2800" dirty="0">
                <a:solidFill>
                  <a:srgbClr val="0000CC"/>
                </a:solidFill>
                <a:effectLst>
                  <a:outerShdw blurRad="38100" dist="38100" dir="2700000" algn="tl">
                    <a:srgbClr val="000000">
                      <a:alpha val="43137"/>
                    </a:srgbClr>
                  </a:outerShdw>
                </a:effectLst>
              </a:rPr>
              <a:t>.</a:t>
            </a:r>
            <a:r>
              <a:rPr lang="en-US" sz="2600" dirty="0">
                <a:solidFill>
                  <a:srgbClr val="0000CC"/>
                </a:solidFill>
                <a:effectLst>
                  <a:outerShdw blurRad="38100" dist="38100" dir="2700000" algn="tl">
                    <a:srgbClr val="000000">
                      <a:alpha val="43137"/>
                    </a:srgbClr>
                  </a:outerShdw>
                </a:effectLst>
              </a:rPr>
              <a:t>type1</a:t>
            </a:r>
            <a:r>
              <a:rPr lang="en-US" sz="2600" dirty="0"/>
              <a:t> { </a:t>
            </a:r>
            <a:r>
              <a:rPr lang="en-US" sz="2600" dirty="0" err="1">
                <a:solidFill>
                  <a:srgbClr val="7030A0"/>
                </a:solidFill>
              </a:rPr>
              <a:t>text-decoration</a:t>
            </a:r>
            <a:r>
              <a:rPr lang="en-US" sz="2600" dirty="0" err="1"/>
              <a:t>:underline</a:t>
            </a:r>
            <a:r>
              <a:rPr lang="en-US" sz="2600" dirty="0"/>
              <a:t>; }</a:t>
            </a:r>
          </a:p>
          <a:p>
            <a:pPr lvl="2">
              <a:buNone/>
            </a:pPr>
            <a:endParaRPr lang="en-US" sz="1600" dirty="0"/>
          </a:p>
          <a:p>
            <a:pPr lvl="1"/>
            <a:r>
              <a:rPr lang="en-US" sz="2600" dirty="0"/>
              <a:t>The class selector “.type1” matches both of the following elements:</a:t>
            </a:r>
          </a:p>
          <a:p>
            <a:pPr lvl="2">
              <a:buNone/>
            </a:pPr>
            <a:r>
              <a:rPr lang="en-US" sz="2600" dirty="0"/>
              <a:t>&lt;</a:t>
            </a:r>
            <a:r>
              <a:rPr lang="en-US" sz="2600" dirty="0">
                <a:solidFill>
                  <a:srgbClr val="0000CC"/>
                </a:solidFill>
                <a:effectLst>
                  <a:outerShdw blurRad="38100" dist="38100" dir="2700000" algn="tl">
                    <a:srgbClr val="000000">
                      <a:alpha val="43137"/>
                    </a:srgbClr>
                  </a:outerShdw>
                </a:effectLst>
              </a:rPr>
              <a:t>h5</a:t>
            </a:r>
            <a:r>
              <a:rPr lang="en-US" sz="2600" dirty="0"/>
              <a:t> </a:t>
            </a:r>
            <a:r>
              <a:rPr lang="en-US" sz="2600" dirty="0">
                <a:solidFill>
                  <a:srgbClr val="7030A0"/>
                </a:solidFill>
              </a:rPr>
              <a:t>class</a:t>
            </a:r>
            <a:r>
              <a:rPr lang="en-US" sz="2600" dirty="0"/>
              <a:t>="</a:t>
            </a:r>
            <a:r>
              <a:rPr lang="en-US" sz="2600" dirty="0">
                <a:effectLst>
                  <a:outerShdw blurRad="38100" dist="38100" dir="2700000" algn="tl">
                    <a:srgbClr val="000000">
                      <a:alpha val="43137"/>
                    </a:srgbClr>
                  </a:outerShdw>
                </a:effectLst>
              </a:rPr>
              <a:t>type1  </a:t>
            </a:r>
            <a:r>
              <a:rPr lang="en-US" sz="2600" dirty="0">
                <a:effectLst/>
              </a:rPr>
              <a:t>type2</a:t>
            </a:r>
            <a:r>
              <a:rPr lang="en-US" sz="2600" dirty="0"/>
              <a:t>" &gt;..............&lt;/</a:t>
            </a:r>
            <a:r>
              <a:rPr lang="en-US" sz="2600" dirty="0">
                <a:solidFill>
                  <a:srgbClr val="0000CC"/>
                </a:solidFill>
                <a:effectLst>
                  <a:outerShdw blurRad="38100" dist="38100" dir="2700000" algn="tl">
                    <a:srgbClr val="000000">
                      <a:alpha val="43137"/>
                    </a:srgbClr>
                  </a:outerShdw>
                </a:effectLst>
              </a:rPr>
              <a:t>h5</a:t>
            </a:r>
            <a:r>
              <a:rPr lang="en-US" sz="2600" dirty="0"/>
              <a:t>&gt;</a:t>
            </a:r>
          </a:p>
          <a:p>
            <a:pPr lvl="2">
              <a:buNone/>
            </a:pPr>
            <a:r>
              <a:rPr lang="en-US" sz="2600" dirty="0"/>
              <a:t>&lt;</a:t>
            </a:r>
            <a:r>
              <a:rPr lang="en-US" sz="2600" dirty="0">
                <a:solidFill>
                  <a:srgbClr val="0000CC"/>
                </a:solidFill>
                <a:effectLst>
                  <a:outerShdw blurRad="38100" dist="38100" dir="2700000" algn="tl">
                    <a:srgbClr val="000000">
                      <a:alpha val="43137"/>
                    </a:srgbClr>
                  </a:outerShdw>
                </a:effectLst>
              </a:rPr>
              <a:t>p</a:t>
            </a:r>
            <a:r>
              <a:rPr lang="en-US" sz="2600" dirty="0"/>
              <a:t> </a:t>
            </a:r>
            <a:r>
              <a:rPr lang="en-US" sz="2600" dirty="0">
                <a:solidFill>
                  <a:srgbClr val="7030A0"/>
                </a:solidFill>
              </a:rPr>
              <a:t>class</a:t>
            </a:r>
            <a:r>
              <a:rPr lang="en-US" sz="2600" dirty="0"/>
              <a:t>="</a:t>
            </a:r>
            <a:r>
              <a:rPr lang="en-US" sz="2600" dirty="0">
                <a:effectLst>
                  <a:outerShdw blurRad="38100" dist="38100" dir="2700000" algn="tl">
                    <a:srgbClr val="000000">
                      <a:alpha val="43137"/>
                    </a:srgbClr>
                  </a:outerShdw>
                </a:effectLst>
              </a:rPr>
              <a:t>type1</a:t>
            </a:r>
            <a:r>
              <a:rPr lang="en-US" sz="2600" dirty="0"/>
              <a:t>" &gt;..............&lt;/</a:t>
            </a:r>
            <a:r>
              <a:rPr lang="en-US" sz="2600" dirty="0">
                <a:solidFill>
                  <a:srgbClr val="0000CC"/>
                </a:solidFill>
                <a:effectLst/>
              </a:rPr>
              <a:t>p</a:t>
            </a:r>
            <a:r>
              <a:rPr lang="en-US" sz="2600" dirty="0"/>
              <a:t>&gt;</a:t>
            </a:r>
          </a:p>
          <a:p>
            <a:pPr lvl="2">
              <a:buNone/>
            </a:pPr>
            <a:endParaRPr lang="en-US" sz="2200" dirty="0"/>
          </a:p>
          <a:p>
            <a:pPr>
              <a:buFont typeface="Wingdings" panose="05000000000000000000" pitchFamily="2" charset="2"/>
              <a:buChar char="Ø"/>
            </a:pPr>
            <a:r>
              <a:rPr lang="en-US" sz="3000" dirty="0"/>
              <a:t>The class attribute can have same value for different elements within an HTML document.</a:t>
            </a:r>
          </a:p>
        </p:txBody>
      </p:sp>
    </p:spTree>
    <p:extLst>
      <p:ext uri="{BB962C8B-B14F-4D97-AF65-F5344CB8AC3E}">
        <p14:creationId xmlns:p14="http://schemas.microsoft.com/office/powerpoint/2010/main" val="336764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Class</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a:xfrm>
            <a:off x="323528" y="1371600"/>
            <a:ext cx="8540750" cy="4756175"/>
          </a:xfrm>
        </p:spPr>
        <p:txBody>
          <a:bodyPr>
            <a:normAutofit/>
          </a:bodyPr>
          <a:lstStyle/>
          <a:p>
            <a:pPr>
              <a:buFont typeface="Wingdings" panose="05000000000000000000" pitchFamily="2" charset="2"/>
              <a:buChar char="Ø"/>
            </a:pPr>
            <a:r>
              <a:rPr lang="en-US" sz="2800" dirty="0"/>
              <a:t>A class selector can also be used with the tag it is associated with – e.g. the </a:t>
            </a:r>
            <a:r>
              <a:rPr lang="en-US" sz="2800" dirty="0">
                <a:solidFill>
                  <a:srgbClr val="0000CC"/>
                </a:solidFill>
                <a:effectLst>
                  <a:outerShdw blurRad="38100" dist="38100" dir="2700000" algn="tl">
                    <a:srgbClr val="000000">
                      <a:alpha val="43137"/>
                    </a:srgbClr>
                  </a:outerShdw>
                </a:effectLst>
              </a:rPr>
              <a:t>p</a:t>
            </a:r>
            <a:r>
              <a:rPr lang="en-US" sz="2800" dirty="0"/>
              <a:t> tag: </a:t>
            </a:r>
          </a:p>
          <a:p>
            <a:pPr lvl="1">
              <a:buNone/>
            </a:pPr>
            <a:r>
              <a:rPr lang="en-US" sz="2400" b="1" dirty="0">
                <a:solidFill>
                  <a:srgbClr val="0000CC"/>
                </a:solidFill>
              </a:rPr>
              <a:t>  </a:t>
            </a:r>
            <a:r>
              <a:rPr lang="en-US" sz="2000" dirty="0">
                <a:solidFill>
                  <a:srgbClr val="006600"/>
                </a:solidFill>
                <a:effectLst>
                  <a:outerShdw blurRad="38100" dist="38100" dir="2700000" algn="tl">
                    <a:srgbClr val="000000">
                      <a:alpha val="43137"/>
                    </a:srgbClr>
                  </a:outerShdw>
                </a:effectLst>
              </a:rPr>
              <a:t>/* all paragraphs with class value “note” matches */</a:t>
            </a:r>
          </a:p>
          <a:p>
            <a:pPr lvl="1">
              <a:buNone/>
            </a:pPr>
            <a:r>
              <a:rPr lang="en-US" sz="2400" dirty="0">
                <a:solidFill>
                  <a:srgbClr val="0000CC"/>
                </a:solidFill>
                <a:effectLst>
                  <a:outerShdw blurRad="38100" dist="38100" dir="2700000" algn="tl">
                    <a:srgbClr val="000000">
                      <a:alpha val="43137"/>
                    </a:srgbClr>
                  </a:outerShdw>
                </a:effectLst>
              </a:rPr>
              <a:t>  </a:t>
            </a:r>
            <a:r>
              <a:rPr lang="en-US" sz="2400" dirty="0" err="1">
                <a:solidFill>
                  <a:srgbClr val="0000CC"/>
                </a:solidFill>
                <a:effectLst>
                  <a:outerShdw blurRad="38100" dist="38100" dir="2700000" algn="tl">
                    <a:srgbClr val="000000">
                      <a:alpha val="43137"/>
                    </a:srgbClr>
                  </a:outerShdw>
                </a:effectLst>
              </a:rPr>
              <a:t>p.note</a:t>
            </a:r>
            <a:r>
              <a:rPr lang="en-US" sz="2400" dirty="0">
                <a:solidFill>
                  <a:srgbClr val="0000CC"/>
                </a:solidFill>
                <a:effectLst>
                  <a:outerShdw blurRad="38100" dist="38100" dir="2700000" algn="tl">
                    <a:srgbClr val="000000">
                      <a:alpha val="43137"/>
                    </a:srgbClr>
                  </a:outerShdw>
                </a:effectLst>
              </a:rPr>
              <a:t> </a:t>
            </a:r>
            <a:r>
              <a:rPr lang="en-US" sz="2400" dirty="0"/>
              <a:t>{ font-weight: bold; }</a:t>
            </a:r>
          </a:p>
          <a:p>
            <a:pPr lvl="1">
              <a:buNone/>
            </a:pPr>
            <a:endParaRPr lang="en-US" sz="1400" dirty="0"/>
          </a:p>
          <a:p>
            <a:pPr>
              <a:buFont typeface="Wingdings" panose="05000000000000000000" pitchFamily="2" charset="2"/>
              <a:buChar char="Ø"/>
            </a:pPr>
            <a:r>
              <a:rPr lang="en-US" sz="2800" dirty="0"/>
              <a:t>In this case, only the first &lt;p&gt; element of the followings matches:</a:t>
            </a:r>
          </a:p>
          <a:p>
            <a:pPr lvl="1">
              <a:buNone/>
            </a:pPr>
            <a:r>
              <a:rPr lang="en-US" sz="2400" dirty="0"/>
              <a:t>&lt;</a:t>
            </a:r>
            <a:r>
              <a:rPr lang="en-US" sz="2400" dirty="0">
                <a:solidFill>
                  <a:srgbClr val="0000CC"/>
                </a:solidFill>
                <a:effectLst>
                  <a:outerShdw blurRad="38100" dist="38100" dir="2700000" algn="tl">
                    <a:srgbClr val="000000">
                      <a:alpha val="43137"/>
                    </a:srgbClr>
                  </a:outerShdw>
                </a:effectLst>
              </a:rPr>
              <a:t>p</a:t>
            </a:r>
            <a:r>
              <a:rPr lang="en-US" sz="2400" dirty="0"/>
              <a:t> </a:t>
            </a:r>
            <a:r>
              <a:rPr lang="en-US" sz="2400" dirty="0">
                <a:solidFill>
                  <a:srgbClr val="7030A0"/>
                </a:solidFill>
              </a:rPr>
              <a:t>class</a:t>
            </a:r>
            <a:r>
              <a:rPr lang="en-US" sz="2400" dirty="0"/>
              <a:t>="note" &gt;..............&lt;/</a:t>
            </a:r>
            <a:r>
              <a:rPr lang="en-US" sz="2400" dirty="0">
                <a:solidFill>
                  <a:srgbClr val="0000CC"/>
                </a:solidFill>
                <a:effectLst>
                  <a:outerShdw blurRad="38100" dist="38100" dir="2700000" algn="tl">
                    <a:srgbClr val="000000">
                      <a:alpha val="43137"/>
                    </a:srgbClr>
                  </a:outerShdw>
                </a:effectLst>
              </a:rPr>
              <a:t>p</a:t>
            </a:r>
            <a:r>
              <a:rPr lang="en-US" sz="2400" dirty="0"/>
              <a:t>&gt;</a:t>
            </a:r>
          </a:p>
          <a:p>
            <a:pPr lvl="1">
              <a:buNone/>
            </a:pPr>
            <a:r>
              <a:rPr lang="en-US" sz="2400" dirty="0"/>
              <a:t>&lt;</a:t>
            </a:r>
            <a:r>
              <a:rPr lang="en-US" sz="2400" dirty="0">
                <a:solidFill>
                  <a:srgbClr val="0000CC"/>
                </a:solidFill>
                <a:effectLst>
                  <a:outerShdw blurRad="38100" dist="38100" dir="2700000" algn="tl">
                    <a:srgbClr val="000000">
                      <a:alpha val="43137"/>
                    </a:srgbClr>
                  </a:outerShdw>
                </a:effectLst>
              </a:rPr>
              <a:t>h3</a:t>
            </a:r>
            <a:r>
              <a:rPr lang="en-US" sz="2400" dirty="0"/>
              <a:t> </a:t>
            </a:r>
            <a:r>
              <a:rPr lang="en-US" sz="2400" dirty="0">
                <a:solidFill>
                  <a:srgbClr val="7030A0"/>
                </a:solidFill>
              </a:rPr>
              <a:t>class</a:t>
            </a:r>
            <a:r>
              <a:rPr lang="en-US" sz="2400" dirty="0"/>
              <a:t>="note" &gt;..............&lt;/</a:t>
            </a:r>
            <a:r>
              <a:rPr lang="en-US" sz="2400" dirty="0">
                <a:solidFill>
                  <a:srgbClr val="0000CC"/>
                </a:solidFill>
                <a:effectLst>
                  <a:outerShdw blurRad="38100" dist="38100" dir="2700000" algn="tl">
                    <a:srgbClr val="000000">
                      <a:alpha val="43137"/>
                    </a:srgbClr>
                  </a:outerShdw>
                </a:effectLst>
              </a:rPr>
              <a:t>h3</a:t>
            </a:r>
            <a:r>
              <a:rPr lang="en-US" sz="2400" dirty="0"/>
              <a:t>&gt;</a:t>
            </a:r>
          </a:p>
          <a:p>
            <a:pPr lvl="1">
              <a:buNone/>
            </a:pPr>
            <a:r>
              <a:rPr lang="en-US" sz="2400" dirty="0"/>
              <a:t>&lt;</a:t>
            </a:r>
            <a:r>
              <a:rPr lang="en-US" sz="2400" dirty="0">
                <a:solidFill>
                  <a:srgbClr val="0000CC"/>
                </a:solidFill>
                <a:effectLst>
                  <a:outerShdw blurRad="38100" dist="38100" dir="2700000" algn="tl">
                    <a:srgbClr val="000000">
                      <a:alpha val="43137"/>
                    </a:srgbClr>
                  </a:outerShdw>
                </a:effectLst>
              </a:rPr>
              <a:t>p</a:t>
            </a:r>
            <a:r>
              <a:rPr lang="en-US" sz="2400" dirty="0"/>
              <a:t>&gt;......&lt;</a:t>
            </a:r>
            <a:r>
              <a:rPr lang="en-US" sz="2400" dirty="0">
                <a:solidFill>
                  <a:srgbClr val="0000CC"/>
                </a:solidFill>
                <a:effectLst>
                  <a:outerShdw blurRad="38100" dist="38100" dir="2700000" algn="tl">
                    <a:srgbClr val="000000">
                      <a:alpha val="43137"/>
                    </a:srgbClr>
                  </a:outerShdw>
                </a:effectLst>
              </a:rPr>
              <a:t>span</a:t>
            </a:r>
            <a:r>
              <a:rPr lang="en-US" sz="2400" dirty="0"/>
              <a:t> </a:t>
            </a:r>
            <a:r>
              <a:rPr lang="en-US" sz="2400" dirty="0">
                <a:solidFill>
                  <a:srgbClr val="7030A0"/>
                </a:solidFill>
              </a:rPr>
              <a:t>class</a:t>
            </a:r>
            <a:r>
              <a:rPr lang="en-US" sz="2400" dirty="0"/>
              <a:t>="note" &gt;.....&lt;/</a:t>
            </a:r>
            <a:r>
              <a:rPr lang="en-US" sz="2400" dirty="0">
                <a:solidFill>
                  <a:srgbClr val="0000CC"/>
                </a:solidFill>
                <a:effectLst>
                  <a:outerShdw blurRad="38100" dist="38100" dir="2700000" algn="tl">
                    <a:srgbClr val="000000">
                      <a:alpha val="43137"/>
                    </a:srgbClr>
                  </a:outerShdw>
                </a:effectLst>
              </a:rPr>
              <a:t>span</a:t>
            </a:r>
            <a:r>
              <a:rPr lang="en-US" sz="2400" dirty="0"/>
              <a:t>&gt;.......&lt;/</a:t>
            </a:r>
            <a:r>
              <a:rPr lang="en-US" sz="2400" dirty="0">
                <a:solidFill>
                  <a:srgbClr val="0000CC"/>
                </a:solidFill>
                <a:effectLst>
                  <a:outerShdw blurRad="38100" dist="38100" dir="2700000" algn="tl">
                    <a:srgbClr val="000000">
                      <a:alpha val="43137"/>
                    </a:srgbClr>
                  </a:outerShdw>
                </a:effectLst>
              </a:rPr>
              <a:t>p</a:t>
            </a:r>
            <a:r>
              <a:rPr lang="en-US" sz="2400" dirty="0"/>
              <a:t>&gt;</a:t>
            </a:r>
          </a:p>
          <a:p>
            <a:pPr marL="0" indent="0">
              <a:buNone/>
            </a:pPr>
            <a:endParaRPr lang="en-US" sz="3000" dirty="0"/>
          </a:p>
          <a:p>
            <a:pPr lvl="1">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3752397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id</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a:xfrm>
            <a:off x="457200" y="1600200"/>
            <a:ext cx="8229600" cy="4648200"/>
          </a:xfrm>
        </p:spPr>
        <p:txBody>
          <a:bodyPr>
            <a:normAutofit fontScale="70000" lnSpcReduction="20000"/>
          </a:bodyPr>
          <a:lstStyle/>
          <a:p>
            <a:pPr>
              <a:buFont typeface="Wingdings" panose="05000000000000000000" pitchFamily="2" charset="2"/>
              <a:buChar char="Ø"/>
            </a:pPr>
            <a:r>
              <a:rPr lang="en-US" sz="3400" dirty="0"/>
              <a:t>The</a:t>
            </a:r>
            <a:r>
              <a:rPr lang="en-US" sz="3400" dirty="0">
                <a:solidFill>
                  <a:srgbClr val="0000CC"/>
                </a:solidFill>
              </a:rPr>
              <a:t> </a:t>
            </a:r>
            <a:r>
              <a:rPr lang="en-US" sz="3400" dirty="0">
                <a:solidFill>
                  <a:srgbClr val="0000CC"/>
                </a:solidFill>
                <a:effectLst>
                  <a:outerShdw blurRad="38100" dist="38100" dir="2700000" algn="tl">
                    <a:srgbClr val="000000">
                      <a:alpha val="43137"/>
                    </a:srgbClr>
                  </a:outerShdw>
                </a:effectLst>
              </a:rPr>
              <a:t>id</a:t>
            </a:r>
            <a:r>
              <a:rPr lang="en-US" sz="3400" dirty="0"/>
              <a:t> selector matches an element based on the value of its id attribute.</a:t>
            </a:r>
          </a:p>
          <a:p>
            <a:pPr>
              <a:buFont typeface="Wingdings" panose="05000000000000000000" pitchFamily="2" charset="2"/>
              <a:buChar char="Ø"/>
            </a:pPr>
            <a:endParaRPr lang="en-US" sz="2000" dirty="0"/>
          </a:p>
          <a:p>
            <a:pPr>
              <a:buFont typeface="Wingdings" panose="05000000000000000000" pitchFamily="2" charset="2"/>
              <a:buChar char="Ø"/>
            </a:pPr>
            <a:r>
              <a:rPr lang="en-US" sz="3400" dirty="0"/>
              <a:t>An </a:t>
            </a:r>
            <a:r>
              <a:rPr lang="en-US" sz="3400" dirty="0">
                <a:solidFill>
                  <a:srgbClr val="0000CC"/>
                </a:solidFill>
                <a:effectLst>
                  <a:outerShdw blurRad="38100" dist="38100" dir="2700000" algn="tl">
                    <a:srgbClr val="000000">
                      <a:alpha val="43137"/>
                    </a:srgbClr>
                  </a:outerShdw>
                </a:effectLst>
              </a:rPr>
              <a:t>id</a:t>
            </a:r>
            <a:r>
              <a:rPr lang="en-US" sz="3400" dirty="0"/>
              <a:t> selector is assigned by using the indicator "#" to precede an id value, e.g.</a:t>
            </a:r>
          </a:p>
          <a:p>
            <a:pPr lvl="1">
              <a:buNone/>
            </a:pPr>
            <a:r>
              <a:rPr lang="en-US" sz="3100" b="1" dirty="0">
                <a:solidFill>
                  <a:srgbClr val="0000CC"/>
                </a:solidFill>
              </a:rPr>
              <a:t>#</a:t>
            </a:r>
            <a:r>
              <a:rPr lang="en-US" sz="3100" dirty="0">
                <a:solidFill>
                  <a:srgbClr val="0000CC"/>
                </a:solidFill>
              </a:rPr>
              <a:t>xyz656 </a:t>
            </a:r>
            <a:r>
              <a:rPr lang="en-US" sz="3100" dirty="0"/>
              <a:t>{ </a:t>
            </a:r>
            <a:r>
              <a:rPr lang="en-US" sz="3100" dirty="0">
                <a:solidFill>
                  <a:srgbClr val="7030A0"/>
                </a:solidFill>
              </a:rPr>
              <a:t>background-color</a:t>
            </a:r>
            <a:r>
              <a:rPr lang="en-US" sz="3100" dirty="0"/>
              <a:t>: </a:t>
            </a:r>
            <a:r>
              <a:rPr lang="en-US" sz="3100" dirty="0" err="1"/>
              <a:t>skyblue</a:t>
            </a:r>
            <a:r>
              <a:rPr lang="en-US" sz="3100" dirty="0"/>
              <a:t>;}</a:t>
            </a:r>
          </a:p>
          <a:p>
            <a:pPr>
              <a:buNone/>
            </a:pPr>
            <a:r>
              <a:rPr lang="en-US" dirty="0"/>
              <a:t>  or:</a:t>
            </a:r>
            <a:br>
              <a:rPr lang="en-US" dirty="0"/>
            </a:br>
            <a:r>
              <a:rPr lang="en-US" dirty="0"/>
              <a:t> </a:t>
            </a:r>
            <a:r>
              <a:rPr lang="en-US" dirty="0">
                <a:solidFill>
                  <a:srgbClr val="0000CC"/>
                </a:solidFill>
                <a:effectLst>
                  <a:outerShdw blurRad="38100" dist="38100" dir="2700000" algn="tl">
                    <a:srgbClr val="000000">
                      <a:alpha val="43137"/>
                    </a:srgbClr>
                  </a:outerShdw>
                </a:effectLst>
              </a:rPr>
              <a:t>div</a:t>
            </a:r>
            <a:r>
              <a:rPr lang="en-US" b="1" dirty="0">
                <a:solidFill>
                  <a:srgbClr val="0000CC"/>
                </a:solidFill>
              </a:rPr>
              <a:t>#</a:t>
            </a:r>
            <a:r>
              <a:rPr lang="en-US" dirty="0">
                <a:solidFill>
                  <a:srgbClr val="0000CC"/>
                </a:solidFill>
              </a:rPr>
              <a:t>xyz656 </a:t>
            </a:r>
            <a:r>
              <a:rPr lang="en-US" dirty="0"/>
              <a:t>{ </a:t>
            </a:r>
            <a:r>
              <a:rPr lang="en-US" dirty="0">
                <a:solidFill>
                  <a:srgbClr val="7030A0"/>
                </a:solidFill>
              </a:rPr>
              <a:t>text-indent</a:t>
            </a:r>
            <a:r>
              <a:rPr lang="en-US" dirty="0"/>
              <a:t>: 1em; }  </a:t>
            </a:r>
            <a:r>
              <a:rPr lang="en-US" dirty="0">
                <a:solidFill>
                  <a:srgbClr val="006600"/>
                </a:solidFill>
              </a:rPr>
              <a:t>/* unusual */</a:t>
            </a:r>
          </a:p>
          <a:p>
            <a:pPr>
              <a:buNone/>
            </a:pPr>
            <a:endParaRPr lang="en-US" dirty="0"/>
          </a:p>
          <a:p>
            <a:pPr>
              <a:buNone/>
            </a:pPr>
            <a:r>
              <a:rPr lang="en-US" sz="3400" dirty="0">
                <a:ea typeface="+mn-ea"/>
                <a:cs typeface="+mn-cs"/>
              </a:rPr>
              <a:t>  HTML:</a:t>
            </a:r>
          </a:p>
          <a:p>
            <a:pPr lvl="1">
              <a:buNone/>
            </a:pPr>
            <a:r>
              <a:rPr lang="en-US" dirty="0"/>
              <a:t>&lt;div </a:t>
            </a:r>
            <a:r>
              <a:rPr lang="en-US" dirty="0">
                <a:solidFill>
                  <a:srgbClr val="7030A0"/>
                </a:solidFill>
                <a:effectLst>
                  <a:outerShdw blurRad="38100" dist="38100" dir="2700000" algn="tl">
                    <a:srgbClr val="000000">
                      <a:alpha val="43137"/>
                    </a:srgbClr>
                  </a:outerShdw>
                </a:effectLst>
              </a:rPr>
              <a:t>id</a:t>
            </a:r>
            <a:r>
              <a:rPr lang="en-US" dirty="0"/>
              <a:t>=</a:t>
            </a:r>
            <a:r>
              <a:rPr lang="en-US" dirty="0">
                <a:solidFill>
                  <a:srgbClr val="0000CC"/>
                </a:solidFill>
              </a:rPr>
              <a:t>"xyz656" </a:t>
            </a:r>
            <a:r>
              <a:rPr lang="en-US" dirty="0"/>
              <a:t>&gt;&lt;/div&gt;</a:t>
            </a:r>
          </a:p>
          <a:p>
            <a:pPr lvl="1">
              <a:buNone/>
            </a:pPr>
            <a:endParaRPr lang="en-US" sz="2000" dirty="0"/>
          </a:p>
          <a:p>
            <a:pPr>
              <a:buFont typeface="Wingdings" panose="05000000000000000000" pitchFamily="2" charset="2"/>
              <a:buChar char="Ø"/>
            </a:pPr>
            <a:r>
              <a:rPr lang="en-US" sz="3400" dirty="0"/>
              <a:t>The value of </a:t>
            </a:r>
            <a:r>
              <a:rPr lang="en-US" sz="3400" dirty="0">
                <a:effectLst>
                  <a:outerShdw blurRad="38100" dist="38100" dir="2700000" algn="tl">
                    <a:srgbClr val="000000">
                      <a:alpha val="43137"/>
                    </a:srgbClr>
                  </a:outerShdw>
                </a:effectLst>
              </a:rPr>
              <a:t>id</a:t>
            </a:r>
            <a:r>
              <a:rPr lang="en-US" sz="3400" dirty="0"/>
              <a:t> attribute must be unique in an HTML document.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600" dirty="0">
                <a:effectLst>
                  <a:outerShdw blurRad="38100" dist="38100" dir="2700000" algn="tl">
                    <a:srgbClr val="000000">
                      <a:alpha val="43137"/>
                    </a:srgbClr>
                  </a:outerShdw>
                </a:effectLst>
              </a:rPr>
              <a:t>Introduction to CSS</a:t>
            </a:r>
          </a:p>
          <a:p>
            <a:pPr lvl="1" eaLnBrk="1" hangingPunct="1">
              <a:defRPr/>
            </a:pPr>
            <a:r>
              <a:rPr lang="en-CA" altLang="en-US" sz="2200" dirty="0">
                <a:effectLst>
                  <a:outerShdw blurRad="38100" dist="38100" dir="2700000" algn="tl">
                    <a:srgbClr val="000000">
                      <a:alpha val="43137"/>
                    </a:srgbClr>
                  </a:outerShdw>
                </a:effectLst>
              </a:rPr>
              <a:t>Syntax / Structure</a:t>
            </a:r>
          </a:p>
          <a:p>
            <a:pPr lvl="1" eaLnBrk="1" hangingPunct="1">
              <a:defRPr/>
            </a:pPr>
            <a:r>
              <a:rPr lang="en-CA" altLang="en-US" sz="2200" dirty="0">
                <a:effectLst>
                  <a:outerShdw blurRad="38100" dist="38100" dir="2700000" algn="tl">
                    <a:srgbClr val="000000">
                      <a:alpha val="43137"/>
                    </a:srgbClr>
                  </a:outerShdw>
                </a:effectLst>
              </a:rPr>
              <a:t>Selectors</a:t>
            </a:r>
          </a:p>
          <a:p>
            <a:pPr lvl="1" eaLnBrk="1" hangingPunct="1">
              <a:defRPr/>
            </a:pPr>
            <a:r>
              <a:rPr lang="en-CA" altLang="en-US" sz="2200" dirty="0">
                <a:effectLst>
                  <a:outerShdw blurRad="38100" dist="38100" dir="2700000" algn="tl">
                    <a:srgbClr val="000000">
                      <a:alpha val="43137"/>
                    </a:srgbClr>
                  </a:outerShdw>
                </a:effectLst>
              </a:rPr>
              <a:t>Web Colors, Units</a:t>
            </a:r>
          </a:p>
          <a:p>
            <a:pPr eaLnBrk="1" hangingPunct="1">
              <a:spcBef>
                <a:spcPts val="1200"/>
              </a:spcBef>
              <a:buFont typeface="Wingdings" panose="05000000000000000000" pitchFamily="2" charset="2"/>
              <a:buChar char="Ø"/>
              <a:defRPr/>
            </a:pPr>
            <a:r>
              <a:rPr lang="en-US" altLang="en-US" sz="2600" dirty="0">
                <a:effectLst>
                  <a:outerShdw blurRad="38100" dist="38100" dir="2700000" algn="tl">
                    <a:srgbClr val="000000">
                      <a:alpha val="43137"/>
                    </a:srgbClr>
                  </a:outerShdw>
                </a:effectLst>
              </a:rPr>
              <a:t>CSS Properties / Values</a:t>
            </a:r>
          </a:p>
          <a:p>
            <a:pPr lvl="1" eaLnBrk="1" hangingPunct="1">
              <a:defRPr/>
            </a:pPr>
            <a:r>
              <a:rPr lang="en-US" altLang="en-US" sz="2200" dirty="0">
                <a:effectLst>
                  <a:outerShdw blurRad="38100" dist="38100" dir="2700000" algn="tl">
                    <a:srgbClr val="000000">
                      <a:alpha val="43137"/>
                    </a:srgbClr>
                  </a:outerShdw>
                </a:effectLst>
              </a:rPr>
              <a:t>Text, Fonts</a:t>
            </a:r>
          </a:p>
          <a:p>
            <a:pPr lvl="1" eaLnBrk="1" hangingPunct="1">
              <a:defRPr/>
            </a:pPr>
            <a:r>
              <a:rPr lang="en-US" altLang="en-US" sz="2200" dirty="0">
                <a:effectLst>
                  <a:outerShdw blurRad="38100" dist="38100" dir="2700000" algn="tl">
                    <a:srgbClr val="000000">
                      <a:alpha val="43137"/>
                    </a:srgbClr>
                  </a:outerShdw>
                </a:effectLst>
              </a:rPr>
              <a:t>Text Effects</a:t>
            </a:r>
          </a:p>
          <a:p>
            <a:pPr lvl="1" eaLnBrk="1" hangingPunct="1">
              <a:defRPr/>
            </a:pPr>
            <a:r>
              <a:rPr lang="en-US" altLang="en-US" sz="2200" dirty="0">
                <a:effectLst>
                  <a:outerShdw blurRad="38100" dist="38100" dir="2700000" algn="tl">
                    <a:srgbClr val="000000">
                      <a:alpha val="43137"/>
                    </a:srgbClr>
                  </a:outerShdw>
                </a:effectLst>
              </a:rPr>
              <a:t>Lists, background, Links</a:t>
            </a:r>
          </a:p>
          <a:p>
            <a:pPr eaLnBrk="1" hangingPunct="1">
              <a:spcBef>
                <a:spcPts val="1200"/>
              </a:spcBef>
              <a:buFont typeface="Wingdings" panose="05000000000000000000" pitchFamily="2" charset="2"/>
              <a:buChar char="Ø"/>
              <a:defRPr/>
            </a:pPr>
            <a:r>
              <a:rPr lang="en-US" altLang="en-US" sz="2600" dirty="0">
                <a:effectLst>
                  <a:outerShdw blurRad="38100" dist="38100" dir="2700000" algn="tl">
                    <a:srgbClr val="000000">
                      <a:alpha val="43137"/>
                    </a:srgbClr>
                  </a:outerShdw>
                </a:effectLst>
              </a:rPr>
              <a:t>Updating CSS using the DOM</a:t>
            </a:r>
          </a:p>
          <a:p>
            <a:pPr lvl="1" eaLnBrk="1" hangingPunct="1">
              <a:defRPr/>
            </a:pPr>
            <a:endParaRPr lang="en-CA" altLang="en-US" sz="2400" dirty="0">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Contextual</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Contextual selectors are used to indicate the context of a selector. Also called descendant combinator. </a:t>
            </a:r>
          </a:p>
          <a:p>
            <a:pPr>
              <a:buFont typeface="Wingdings" panose="05000000000000000000" pitchFamily="2" charset="2"/>
              <a:buChar char="Ø"/>
            </a:pPr>
            <a:r>
              <a:rPr lang="en-US" dirty="0"/>
              <a:t>The context of a selector is determined by what its parent element is. In other words, what the </a:t>
            </a:r>
            <a:r>
              <a:rPr lang="en-US" dirty="0">
                <a:solidFill>
                  <a:srgbClr val="0000CC"/>
                </a:solidFill>
              </a:rPr>
              <a:t>element is nested </a:t>
            </a:r>
            <a:r>
              <a:rPr lang="en-US" dirty="0"/>
              <a:t>within or what precedes it in the document. </a:t>
            </a:r>
          </a:p>
          <a:p>
            <a:pPr lvl="1"/>
            <a:r>
              <a:rPr lang="en-US" dirty="0"/>
              <a:t>For example, if you want unordered lists that are nested under ordered lists to have a font size of 16px, you can use</a:t>
            </a:r>
          </a:p>
          <a:p>
            <a:pPr lvl="1">
              <a:buNone/>
            </a:pPr>
            <a:r>
              <a:rPr lang="en-US" dirty="0"/>
              <a:t>		   </a:t>
            </a:r>
            <a:r>
              <a:rPr lang="en-US" sz="3100" dirty="0" err="1">
                <a:solidFill>
                  <a:srgbClr val="0000CC"/>
                </a:solidFill>
                <a:effectLst>
                  <a:outerShdw blurRad="38100" dist="38100" dir="2700000" algn="tl">
                    <a:srgbClr val="000000">
                      <a:alpha val="43137"/>
                    </a:srgbClr>
                  </a:outerShdw>
                </a:effectLst>
              </a:rPr>
              <a:t>ol</a:t>
            </a:r>
            <a:r>
              <a:rPr lang="en-US" sz="3100" dirty="0">
                <a:solidFill>
                  <a:srgbClr val="0000CC"/>
                </a:solidFill>
                <a:effectLst>
                  <a:outerShdw blurRad="38100" dist="38100" dir="2700000" algn="tl">
                    <a:srgbClr val="000000">
                      <a:alpha val="43137"/>
                    </a:srgbClr>
                  </a:outerShdw>
                </a:effectLst>
              </a:rPr>
              <a:t> </a:t>
            </a:r>
            <a:r>
              <a:rPr lang="en-US" sz="3100" dirty="0" err="1">
                <a:solidFill>
                  <a:srgbClr val="0000CC"/>
                </a:solidFill>
                <a:effectLst>
                  <a:outerShdw blurRad="38100" dist="38100" dir="2700000" algn="tl">
                    <a:srgbClr val="000000">
                      <a:alpha val="43137"/>
                    </a:srgbClr>
                  </a:outerShdw>
                </a:effectLst>
              </a:rPr>
              <a:t>ul</a:t>
            </a:r>
            <a:r>
              <a:rPr lang="en-US" sz="3100" dirty="0">
                <a:solidFill>
                  <a:srgbClr val="0000CC"/>
                </a:solidFill>
                <a:effectLst>
                  <a:outerShdw blurRad="38100" dist="38100" dir="2700000" algn="tl">
                    <a:srgbClr val="000000">
                      <a:alpha val="43137"/>
                    </a:srgbClr>
                  </a:outerShdw>
                </a:effectLst>
              </a:rPr>
              <a:t> </a:t>
            </a:r>
            <a:r>
              <a:rPr lang="en-US" sz="3100" dirty="0"/>
              <a:t>{ </a:t>
            </a:r>
            <a:r>
              <a:rPr lang="en-US" sz="3100" dirty="0">
                <a:solidFill>
                  <a:srgbClr val="7030A0"/>
                </a:solidFill>
              </a:rPr>
              <a:t>font-size</a:t>
            </a:r>
            <a:r>
              <a:rPr lang="en-US" sz="3100" dirty="0"/>
              <a:t>: 16px; }</a:t>
            </a:r>
          </a:p>
          <a:p>
            <a:pPr lvl="1">
              <a:buNone/>
            </a:pPr>
            <a:endParaRPr lang="en-US" dirty="0"/>
          </a:p>
          <a:p>
            <a:pPr>
              <a:buFont typeface="Wingdings" panose="05000000000000000000" pitchFamily="2" charset="2"/>
              <a:buChar char="Ø"/>
            </a:pPr>
            <a:r>
              <a:rPr lang="en-US" dirty="0"/>
              <a:t>This can be read as "for any unordered list that is nested within an ordered list" - change the font size to 16px.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856928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Grouping</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To reduce the size of the style sheets, one can group selectors in comma-separated list: </a:t>
            </a:r>
          </a:p>
          <a:p>
            <a:endParaRPr lang="en-US" sz="2800" dirty="0"/>
          </a:p>
          <a:p>
            <a:pPr lvl="1">
              <a:buNone/>
            </a:pPr>
            <a:r>
              <a:rPr lang="en-US" sz="2400" dirty="0">
                <a:solidFill>
                  <a:srgbClr val="0000CC"/>
                </a:solidFill>
                <a:effectLst>
                  <a:outerShdw blurRad="38100" dist="38100" dir="2700000" algn="tl">
                    <a:srgbClr val="000000">
                      <a:alpha val="43137"/>
                    </a:srgbClr>
                  </a:outerShdw>
                </a:effectLst>
              </a:rPr>
              <a:t>h1, h2, h3 </a:t>
            </a:r>
            <a:r>
              <a:rPr lang="en-US" sz="2400" dirty="0"/>
              <a:t>{ </a:t>
            </a:r>
            <a:r>
              <a:rPr lang="en-US" sz="2400" dirty="0">
                <a:solidFill>
                  <a:srgbClr val="7030A0"/>
                </a:solidFill>
              </a:rPr>
              <a:t>font-family</a:t>
            </a:r>
            <a:r>
              <a:rPr lang="en-US" sz="2400" dirty="0"/>
              <a:t>: Serif; </a:t>
            </a:r>
            <a:r>
              <a:rPr lang="en-US" sz="2400" dirty="0">
                <a:solidFill>
                  <a:srgbClr val="7030A0"/>
                </a:solidFill>
              </a:rPr>
              <a:t>color</a:t>
            </a:r>
            <a:r>
              <a:rPr lang="en-US" sz="2400" dirty="0"/>
              <a:t>: blue;}</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Example: </a:t>
            </a:r>
          </a:p>
          <a:p>
            <a:pPr lvl="1">
              <a:buFont typeface="Wingdings" panose="05000000000000000000" pitchFamily="2" charset="2"/>
              <a:buChar char="q"/>
            </a:pPr>
            <a:r>
              <a:rPr lang="en-US" sz="2400" dirty="0"/>
              <a:t> </a:t>
            </a:r>
            <a:r>
              <a:rPr lang="en-US" sz="2400" dirty="0">
                <a:hlinkClick r:id="rId2"/>
              </a:rPr>
              <a:t>css_selectors.html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48809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040160"/>
          </a:xfrm>
        </p:spPr>
        <p:txBody>
          <a:bodyPr/>
          <a:lstStyle/>
          <a:p>
            <a:r>
              <a:rPr lang="en-CA" sz="4000" dirty="0">
                <a:effectLst>
                  <a:outerShdw blurRad="38100" dist="38100" dir="2700000" algn="tl">
                    <a:srgbClr val="000000">
                      <a:alpha val="43137"/>
                    </a:srgbClr>
                  </a:outerShdw>
                </a:effectLst>
              </a:rPr>
              <a:t>CSS how to - &lt;div&gt;</a:t>
            </a:r>
          </a:p>
        </p:txBody>
      </p:sp>
      <p:sp>
        <p:nvSpPr>
          <p:cNvPr id="3" name="Content Placeholder 2"/>
          <p:cNvSpPr>
            <a:spLocks noGrp="1"/>
          </p:cNvSpPr>
          <p:nvPr>
            <p:ph idx="1"/>
          </p:nvPr>
        </p:nvSpPr>
        <p:spPr>
          <a:xfrm>
            <a:off x="301625" y="1412776"/>
            <a:ext cx="8540750" cy="4686399"/>
          </a:xfrm>
        </p:spPr>
        <p:txBody>
          <a:bodyPr/>
          <a:lstStyle/>
          <a:p>
            <a:pPr>
              <a:lnSpc>
                <a:spcPct val="80000"/>
              </a:lnSpc>
              <a:buFont typeface="Wingdings" panose="05000000000000000000" pitchFamily="2" charset="2"/>
              <a:buChar char="Ø"/>
            </a:pPr>
            <a:r>
              <a:rPr lang="en-CA" altLang="en-US" sz="2400" dirty="0"/>
              <a:t>The HTML &lt;div&gt; element defines general </a:t>
            </a:r>
            <a:r>
              <a:rPr lang="en-US" altLang="en-US" sz="2400" dirty="0"/>
              <a:t>container for flow content and does not inherently represent anything</a:t>
            </a:r>
            <a:r>
              <a:rPr lang="en-CA" altLang="en-US" sz="2400" dirty="0"/>
              <a:t>. </a:t>
            </a:r>
          </a:p>
          <a:p>
            <a:pPr>
              <a:lnSpc>
                <a:spcPct val="80000"/>
              </a:lnSpc>
              <a:buFont typeface="Wingdings" panose="05000000000000000000" pitchFamily="2" charset="2"/>
              <a:buChar char="Ø"/>
            </a:pPr>
            <a:r>
              <a:rPr lang="en-CA" altLang="en-US" sz="2400" dirty="0"/>
              <a:t>It is a block-level element and can contain nearly any other tag. It cannot be inside &lt;p&gt; tags. </a:t>
            </a:r>
          </a:p>
          <a:p>
            <a:pPr>
              <a:lnSpc>
                <a:spcPct val="80000"/>
              </a:lnSpc>
              <a:buFont typeface="Wingdings" panose="05000000000000000000" pitchFamily="2" charset="2"/>
              <a:buChar char="Ø"/>
            </a:pPr>
            <a:endParaRPr lang="en-CA" altLang="en-US" sz="1600" dirty="0"/>
          </a:p>
          <a:p>
            <a:pPr>
              <a:lnSpc>
                <a:spcPct val="80000"/>
              </a:lnSpc>
              <a:buFont typeface="Wingdings" panose="05000000000000000000" pitchFamily="2" charset="2"/>
              <a:buChar char="Ø"/>
            </a:pPr>
            <a:r>
              <a:rPr lang="en-CA" altLang="en-US" sz="2400" dirty="0"/>
              <a:t>You can use the &lt;div&gt; tags </a:t>
            </a:r>
            <a:r>
              <a:rPr lang="en-US" altLang="en-US" sz="2400" dirty="0"/>
              <a:t>to group elements for the purposes of styling (using the </a:t>
            </a:r>
            <a:r>
              <a:rPr lang="en-US" altLang="en-US" sz="2400" dirty="0">
                <a:solidFill>
                  <a:srgbClr val="0000CC"/>
                </a:solidFill>
              </a:rPr>
              <a:t>class</a:t>
            </a:r>
            <a:r>
              <a:rPr lang="en-US" altLang="en-US" sz="2400" dirty="0"/>
              <a:t> or </a:t>
            </a:r>
            <a:r>
              <a:rPr lang="en-US" altLang="en-US" sz="2400" dirty="0">
                <a:solidFill>
                  <a:srgbClr val="0000CC"/>
                </a:solidFill>
              </a:rPr>
              <a:t>id</a:t>
            </a:r>
            <a:r>
              <a:rPr lang="en-US" altLang="en-US" sz="2400" dirty="0"/>
              <a:t> attributes), e.g.</a:t>
            </a:r>
            <a:r>
              <a:rPr lang="en-CA" altLang="en-US" sz="2400" dirty="0"/>
              <a:t> when you want to center or position a content block on the page.</a:t>
            </a:r>
          </a:p>
          <a:p>
            <a:pPr>
              <a:buFont typeface="Wingdings" panose="05000000000000000000" pitchFamily="2" charset="2"/>
              <a:buChar char="Ø"/>
            </a:pPr>
            <a:r>
              <a:rPr lang="en-US" sz="2400" dirty="0"/>
              <a:t>It's always a good idea to close &lt;div&gt; tags as soon </a:t>
            </a:r>
            <a:r>
              <a:rPr lang="en-US" sz="2300" dirty="0"/>
              <a:t>as you create them. Then place the contents within the element. </a:t>
            </a:r>
          </a:p>
          <a:p>
            <a:pPr>
              <a:buFont typeface="Wingdings" panose="05000000000000000000" pitchFamily="2" charset="2"/>
              <a:buChar char="Ø"/>
            </a:pPr>
            <a:r>
              <a:rPr lang="en-US" sz="2400" dirty="0"/>
              <a:t>If you nest &lt;div&gt; tags, make sure that you know where your content is going (in other words, which div it should be part of) – correct indentation will help with this. </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22</a:t>
            </a:fld>
            <a:endParaRPr lang="en-CA" altLang="en-US"/>
          </a:p>
        </p:txBody>
      </p:sp>
    </p:spTree>
    <p:extLst>
      <p:ext uri="{BB962C8B-B14F-4D97-AF65-F5344CB8AC3E}">
        <p14:creationId xmlns:p14="http://schemas.microsoft.com/office/powerpoint/2010/main" val="1561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12"/>
          </p:nvPr>
        </p:nvSpPr>
        <p:spPr>
          <a:noFill/>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2243A65-13A1-408C-AFE5-4C0464D370E1}" type="slidenum">
              <a:rPr lang="en-CA" altLang="en-US"/>
              <a:pPr eaLnBrk="1" hangingPunct="1"/>
              <a:t>23</a:t>
            </a:fld>
            <a:endParaRPr lang="en-CA" altLang="en-US" dirty="0"/>
          </a:p>
        </p:txBody>
      </p:sp>
      <p:sp>
        <p:nvSpPr>
          <p:cNvPr id="33795" name="Rectangle 2"/>
          <p:cNvSpPr>
            <a:spLocks noGrp="1" noChangeArrowheads="1"/>
          </p:cNvSpPr>
          <p:nvPr>
            <p:ph type="title"/>
          </p:nvPr>
        </p:nvSpPr>
        <p:spPr>
          <a:xfrm>
            <a:off x="685799" y="152400"/>
            <a:ext cx="7694613" cy="1188368"/>
          </a:xfrm>
        </p:spPr>
        <p:txBody>
          <a:bodyPr/>
          <a:lstStyle/>
          <a:p>
            <a:r>
              <a:rPr lang="en-CA" altLang="en-US" sz="4000" dirty="0">
                <a:effectLst>
                  <a:outerShdw blurRad="38100" dist="38100" dir="2700000" algn="tl">
                    <a:srgbClr val="000000">
                      <a:alpha val="43137"/>
                    </a:srgbClr>
                  </a:outerShdw>
                </a:effectLst>
              </a:rPr>
              <a:t>CSS how to - &lt;span&gt;</a:t>
            </a:r>
          </a:p>
        </p:txBody>
      </p:sp>
      <p:sp>
        <p:nvSpPr>
          <p:cNvPr id="33796" name="Rectangle 3"/>
          <p:cNvSpPr>
            <a:spLocks noGrp="1" noChangeArrowheads="1"/>
          </p:cNvSpPr>
          <p:nvPr>
            <p:ph type="body" idx="1"/>
          </p:nvPr>
        </p:nvSpPr>
        <p:spPr>
          <a:xfrm>
            <a:off x="684213" y="1196975"/>
            <a:ext cx="7696200" cy="4305300"/>
          </a:xfrm>
        </p:spPr>
        <p:txBody>
          <a:bodyPr/>
          <a:lstStyle/>
          <a:p>
            <a:pPr>
              <a:lnSpc>
                <a:spcPct val="80000"/>
              </a:lnSpc>
              <a:buFont typeface="Wingdings" panose="05000000000000000000" pitchFamily="2" charset="2"/>
              <a:buChar char="Ø"/>
            </a:pPr>
            <a:r>
              <a:rPr lang="en-CA" altLang="en-US" sz="2400" dirty="0"/>
              <a:t>Similar to the &lt;div&gt; element in function with one difference - &lt;</a:t>
            </a:r>
            <a:r>
              <a:rPr lang="en-CA" altLang="en-US" sz="2400" i="1" dirty="0"/>
              <a:t>span&gt;</a:t>
            </a:r>
            <a:r>
              <a:rPr lang="en-CA" altLang="en-US" sz="2400" dirty="0"/>
              <a:t> is an </a:t>
            </a:r>
            <a:r>
              <a:rPr lang="en-CA" altLang="en-US" sz="2400" dirty="0">
                <a:solidFill>
                  <a:schemeClr val="tx2"/>
                </a:solidFill>
              </a:rPr>
              <a:t>inline element, i.e. it does</a:t>
            </a:r>
            <a:r>
              <a:rPr lang="en-CA" altLang="en-US" sz="2400" dirty="0"/>
              <a:t> not begin a new line.</a:t>
            </a:r>
          </a:p>
          <a:p>
            <a:pPr>
              <a:lnSpc>
                <a:spcPct val="80000"/>
              </a:lnSpc>
              <a:buFont typeface="Wingdings" panose="05000000000000000000" pitchFamily="2" charset="2"/>
              <a:buChar char="Ø"/>
            </a:pPr>
            <a:r>
              <a:rPr lang="en-CA" altLang="en-US" sz="2400" dirty="0"/>
              <a:t>&lt;span&gt; can only contain &lt;span&gt; or other inline elements. </a:t>
            </a:r>
          </a:p>
          <a:p>
            <a:pPr>
              <a:lnSpc>
                <a:spcPct val="80000"/>
              </a:lnSpc>
              <a:buFont typeface="Wingdings" panose="05000000000000000000" pitchFamily="2" charset="2"/>
              <a:buChar char="Ø"/>
            </a:pPr>
            <a:r>
              <a:rPr lang="en-CA" altLang="en-US" sz="2400" dirty="0"/>
              <a:t>The </a:t>
            </a:r>
            <a:r>
              <a:rPr lang="en-CA" altLang="en-US" sz="2400" i="1" dirty="0"/>
              <a:t>span</a:t>
            </a:r>
            <a:r>
              <a:rPr lang="en-CA" altLang="en-US" sz="2400" dirty="0"/>
              <a:t> element can be a selector </a:t>
            </a:r>
            <a:r>
              <a:rPr lang="en-US" altLang="en-US" sz="2400" dirty="0"/>
              <a:t>for the purposes of styling using </a:t>
            </a:r>
            <a:r>
              <a:rPr lang="en-CA" altLang="en-US" sz="2400" i="1" dirty="0"/>
              <a:t>style</a:t>
            </a:r>
            <a:r>
              <a:rPr lang="en-CA" altLang="en-US" sz="2400" dirty="0"/>
              <a:t>, </a:t>
            </a:r>
            <a:r>
              <a:rPr lang="en-CA" altLang="en-US" sz="2400" i="1" dirty="0"/>
              <a:t>class</a:t>
            </a:r>
            <a:r>
              <a:rPr lang="en-CA" altLang="en-US" sz="2400" dirty="0"/>
              <a:t> and </a:t>
            </a:r>
            <a:r>
              <a:rPr lang="en-CA" altLang="en-US" sz="2400" i="1" dirty="0"/>
              <a:t>id</a:t>
            </a:r>
            <a:r>
              <a:rPr lang="en-CA" altLang="en-US" sz="2400" dirty="0"/>
              <a:t> attributes.</a:t>
            </a:r>
          </a:p>
          <a:p>
            <a:pPr>
              <a:lnSpc>
                <a:spcPct val="80000"/>
              </a:lnSpc>
              <a:buFont typeface="Wingdings" panose="05000000000000000000" pitchFamily="2" charset="2"/>
              <a:buChar char="Ø"/>
            </a:pPr>
            <a:r>
              <a:rPr lang="en-CA" altLang="en-US" sz="2400" dirty="0"/>
              <a:t>The primary difference between the &lt;span&gt; and &lt;div&gt; tags is:</a:t>
            </a:r>
          </a:p>
          <a:p>
            <a:pPr lvl="1">
              <a:lnSpc>
                <a:spcPct val="80000"/>
              </a:lnSpc>
            </a:pPr>
            <a:r>
              <a:rPr lang="en-CA" altLang="en-US" sz="2000" dirty="0"/>
              <a:t>&lt;div&gt; tags include paragraphs, because it is defining a logical division in the document. </a:t>
            </a:r>
          </a:p>
          <a:p>
            <a:pPr lvl="1">
              <a:lnSpc>
                <a:spcPct val="80000"/>
              </a:lnSpc>
            </a:pPr>
            <a:r>
              <a:rPr lang="en-CA" altLang="en-US" sz="2000" dirty="0"/>
              <a:t>&lt;span&gt; tags are usually included in paragraphs and simply tells the browser to apply the style rules to whatever is within the &lt;span&gt; tags. </a:t>
            </a:r>
          </a:p>
          <a:p>
            <a:pPr>
              <a:lnSpc>
                <a:spcPct val="80000"/>
              </a:lnSpc>
              <a:buFont typeface="Wingdings" panose="05000000000000000000" pitchFamily="2" charset="2"/>
              <a:buChar char="q"/>
            </a:pPr>
            <a:r>
              <a:rPr lang="en-CA" altLang="en-US" sz="2400" dirty="0">
                <a:hlinkClick r:id="rId3"/>
              </a:rPr>
              <a:t>css-group-tags.html</a:t>
            </a:r>
            <a:endParaRPr lang="en-CA" altLang="en-US" sz="2400" dirty="0"/>
          </a:p>
        </p:txBody>
      </p:sp>
    </p:spTree>
    <p:extLst>
      <p:ext uri="{BB962C8B-B14F-4D97-AF65-F5344CB8AC3E}">
        <p14:creationId xmlns:p14="http://schemas.microsoft.com/office/powerpoint/2010/main" val="2797592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533400" y="1628800"/>
            <a:ext cx="8229600" cy="4467200"/>
          </a:xfrm>
        </p:spPr>
        <p:txBody>
          <a:bodyPr>
            <a:normAutofit fontScale="70000" lnSpcReduction="20000"/>
          </a:bodyPr>
          <a:lstStyle/>
          <a:p>
            <a:pPr>
              <a:buNone/>
            </a:pPr>
            <a:r>
              <a:rPr lang="en-US" sz="3400" dirty="0">
                <a:effectLst>
                  <a:outerShdw blurRad="38100" dist="38100" dir="2700000" algn="tl">
                    <a:srgbClr val="000000">
                      <a:alpha val="43137"/>
                    </a:srgbClr>
                  </a:outerShdw>
                </a:effectLst>
              </a:rPr>
              <a:t>1</a:t>
            </a:r>
            <a:r>
              <a:rPr lang="en-US" sz="3400" dirty="0">
                <a:solidFill>
                  <a:srgbClr val="0000CC"/>
                </a:solidFill>
                <a:effectLst>
                  <a:outerShdw blurRad="38100" dist="38100" dir="2700000" algn="tl">
                    <a:srgbClr val="000000">
                      <a:alpha val="43137"/>
                    </a:srgbClr>
                  </a:outerShdw>
                </a:effectLst>
              </a:rPr>
              <a:t>em</a:t>
            </a:r>
            <a:r>
              <a:rPr lang="en-US" sz="3400" dirty="0">
                <a:effectLst>
                  <a:outerShdw blurRad="38100" dist="38100" dir="2700000" algn="tl">
                    <a:srgbClr val="000000">
                      <a:alpha val="43137"/>
                    </a:srgbClr>
                  </a:outerShdw>
                </a:effectLst>
              </a:rPr>
              <a:t> = 12pt = 16px = 100%</a:t>
            </a:r>
          </a:p>
          <a:p>
            <a:pPr>
              <a:buNone/>
            </a:pPr>
            <a:endParaRPr lang="en-US" sz="1500" dirty="0">
              <a:effectLst>
                <a:outerShdw blurRad="38100" dist="38100" dir="2700000" algn="tl">
                  <a:srgbClr val="000000">
                    <a:alpha val="43137"/>
                  </a:srgbClr>
                </a:outerShdw>
              </a:effectLst>
            </a:endParaRPr>
          </a:p>
          <a:p>
            <a:pPr>
              <a:buFont typeface="Wingdings" panose="05000000000000000000" pitchFamily="2" charset="2"/>
              <a:buChar char="Ø"/>
            </a:pPr>
            <a:r>
              <a:rPr lang="en-US" sz="3400" i="1" dirty="0">
                <a:effectLst>
                  <a:outerShdw blurRad="38100" dist="38100" dir="2700000" algn="tl">
                    <a:srgbClr val="000000">
                      <a:alpha val="43137"/>
                    </a:srgbClr>
                  </a:outerShdw>
                </a:effectLst>
              </a:rPr>
              <a:t>Ems</a:t>
            </a:r>
            <a:r>
              <a:rPr lang="en-US" sz="3400" dirty="0">
                <a:effectLst>
                  <a:outerShdw blurRad="38100" dist="38100" dir="2700000" algn="tl">
                    <a:srgbClr val="000000">
                      <a:alpha val="43137"/>
                    </a:srgbClr>
                  </a:outerShdw>
                </a:effectLst>
              </a:rPr>
              <a:t> - </a:t>
            </a:r>
            <a:r>
              <a:rPr lang="en-US" sz="3400" dirty="0" err="1">
                <a:solidFill>
                  <a:srgbClr val="0000CC"/>
                </a:solidFill>
                <a:effectLst>
                  <a:outerShdw blurRad="38100" dist="38100" dir="2700000" algn="tl">
                    <a:srgbClr val="000000">
                      <a:alpha val="43137"/>
                    </a:srgbClr>
                  </a:outerShdw>
                </a:effectLst>
              </a:rPr>
              <a:t>em</a:t>
            </a:r>
            <a:endParaRPr lang="en-US" sz="3400" dirty="0">
              <a:solidFill>
                <a:srgbClr val="0000CC"/>
              </a:solidFill>
              <a:effectLst>
                <a:outerShdw blurRad="38100" dist="38100" dir="2700000" algn="tl">
                  <a:srgbClr val="000000">
                    <a:alpha val="43137"/>
                  </a:srgbClr>
                </a:outerShdw>
              </a:effectLst>
            </a:endParaRPr>
          </a:p>
          <a:p>
            <a:pPr lvl="1">
              <a:lnSpc>
                <a:spcPct val="120000"/>
              </a:lnSpc>
              <a:spcBef>
                <a:spcPts val="600"/>
              </a:spcBef>
            </a:pPr>
            <a:r>
              <a:rPr lang="en-US" dirty="0"/>
              <a:t>The </a:t>
            </a:r>
            <a:r>
              <a:rPr lang="en-US" dirty="0">
                <a:effectLst>
                  <a:outerShdw blurRad="38100" dist="38100" dir="2700000" algn="tl">
                    <a:srgbClr val="000000">
                      <a:alpha val="43137"/>
                    </a:srgbClr>
                  </a:outerShdw>
                </a:effectLst>
              </a:rPr>
              <a:t>"</a:t>
            </a:r>
            <a:r>
              <a:rPr lang="en-US" dirty="0" err="1">
                <a:solidFill>
                  <a:srgbClr val="0000CC"/>
                </a:solidFill>
                <a:effectLst>
                  <a:outerShdw blurRad="38100" dist="38100" dir="2700000" algn="tl">
                    <a:srgbClr val="000000">
                      <a:alpha val="43137"/>
                    </a:srgbClr>
                  </a:outerShdw>
                </a:effectLst>
              </a:rPr>
              <a:t>em</a:t>
            </a:r>
            <a:r>
              <a:rPr lang="en-US" dirty="0">
                <a:effectLst>
                  <a:outerShdw blurRad="38100" dist="38100" dir="2700000" algn="tl">
                    <a:srgbClr val="000000">
                      <a:alpha val="43137"/>
                    </a:srgbClr>
                  </a:outerShdw>
                </a:effectLst>
              </a:rPr>
              <a:t>" </a:t>
            </a:r>
            <a:r>
              <a:rPr lang="en-US" dirty="0"/>
              <a:t>is a scalable unit that is used in web document media. An </a:t>
            </a:r>
            <a:r>
              <a:rPr lang="en-US" dirty="0" err="1">
                <a:solidFill>
                  <a:srgbClr val="0000CC"/>
                </a:solidFill>
                <a:effectLst>
                  <a:outerShdw blurRad="38100" dist="38100" dir="2700000" algn="tl">
                    <a:srgbClr val="000000">
                      <a:alpha val="43137"/>
                    </a:srgbClr>
                  </a:outerShdw>
                </a:effectLst>
              </a:rPr>
              <a:t>em</a:t>
            </a:r>
            <a:r>
              <a:rPr lang="en-US" dirty="0"/>
              <a:t> is equal to the current font-size, for instance, </a:t>
            </a:r>
          </a:p>
          <a:p>
            <a:pPr lvl="2">
              <a:lnSpc>
                <a:spcPct val="120000"/>
              </a:lnSpc>
              <a:spcBef>
                <a:spcPts val="600"/>
              </a:spcBef>
              <a:buFont typeface="Wingdings" panose="05000000000000000000" pitchFamily="2" charset="2"/>
              <a:buChar char="§"/>
            </a:pPr>
            <a:r>
              <a:rPr lang="en-US" sz="2600" dirty="0"/>
              <a:t>if the font-size of the document is 12pt, 1em is equal to 12pt. </a:t>
            </a:r>
          </a:p>
          <a:p>
            <a:pPr lvl="1">
              <a:lnSpc>
                <a:spcPct val="120000"/>
              </a:lnSpc>
              <a:spcBef>
                <a:spcPts val="600"/>
              </a:spcBef>
            </a:pPr>
            <a:r>
              <a:rPr lang="en-US" i="1" dirty="0">
                <a:effectLst>
                  <a:outerShdw blurRad="38100" dist="38100" dir="2700000" algn="tl">
                    <a:srgbClr val="000000">
                      <a:alpha val="43137"/>
                    </a:srgbClr>
                  </a:outerShdw>
                </a:effectLst>
              </a:rPr>
              <a:t>Ems</a:t>
            </a:r>
            <a:r>
              <a:rPr lang="en-US" dirty="0"/>
              <a:t> are scalable in nature, so </a:t>
            </a:r>
          </a:p>
          <a:p>
            <a:pPr lvl="2">
              <a:lnSpc>
                <a:spcPct val="120000"/>
              </a:lnSpc>
              <a:spcBef>
                <a:spcPts val="600"/>
              </a:spcBef>
              <a:buFont typeface="Wingdings" panose="05000000000000000000" pitchFamily="2" charset="2"/>
              <a:buChar char="§"/>
            </a:pPr>
            <a:r>
              <a:rPr lang="en-US" sz="2600" dirty="0"/>
              <a:t>2em would equal 24pt, </a:t>
            </a:r>
          </a:p>
          <a:p>
            <a:pPr lvl="2">
              <a:lnSpc>
                <a:spcPct val="120000"/>
              </a:lnSpc>
              <a:spcBef>
                <a:spcPts val="600"/>
              </a:spcBef>
              <a:buFont typeface="Wingdings" panose="05000000000000000000" pitchFamily="2" charset="2"/>
              <a:buChar char="§"/>
            </a:pPr>
            <a:r>
              <a:rPr lang="en-US" sz="2600" dirty="0"/>
              <a:t>.5em would equal 6pt, etc. </a:t>
            </a:r>
          </a:p>
          <a:p>
            <a:pPr lvl="1">
              <a:lnSpc>
                <a:spcPct val="120000"/>
              </a:lnSpc>
              <a:spcBef>
                <a:spcPts val="600"/>
              </a:spcBef>
            </a:pPr>
            <a:r>
              <a:rPr lang="en-US" i="1" dirty="0">
                <a:effectLst>
                  <a:outerShdw blurRad="38100" dist="38100" dir="2700000" algn="tl">
                    <a:srgbClr val="000000">
                      <a:alpha val="43137"/>
                    </a:srgbClr>
                  </a:outerShdw>
                </a:effectLst>
              </a:rPr>
              <a:t>Ems</a:t>
            </a:r>
            <a:r>
              <a:rPr lang="en-US" dirty="0">
                <a:effectLst>
                  <a:outerShdw blurRad="38100" dist="38100" dir="2700000" algn="tl">
                    <a:srgbClr val="000000">
                      <a:alpha val="43137"/>
                    </a:srgbClr>
                  </a:outerShdw>
                </a:effectLst>
              </a:rPr>
              <a:t> </a:t>
            </a:r>
            <a:r>
              <a:rPr lang="en-US" dirty="0"/>
              <a:t>are becoming increasingly popular in web documents due to scalability and their mobile-device-friendly nature.</a:t>
            </a:r>
          </a:p>
          <a:p>
            <a:pPr lvl="1">
              <a:lnSpc>
                <a:spcPct val="120000"/>
              </a:lnSpc>
              <a:spcBef>
                <a:spcPts val="600"/>
              </a:spcBef>
            </a:pPr>
            <a:r>
              <a:rPr lang="en-US" dirty="0" err="1">
                <a:solidFill>
                  <a:srgbClr val="0000CC"/>
                </a:solidFill>
                <a:effectLst>
                  <a:outerShdw blurRad="38100" dist="38100" dir="2700000" algn="tl">
                    <a:srgbClr val="000000">
                      <a:alpha val="43137"/>
                    </a:srgbClr>
                  </a:outerShdw>
                </a:effectLst>
              </a:rPr>
              <a:t>em</a:t>
            </a:r>
            <a:r>
              <a:rPr lang="en-US" dirty="0"/>
              <a:t> stands for </a:t>
            </a:r>
            <a:r>
              <a:rPr lang="en-US" dirty="0">
                <a:effectLst>
                  <a:outerShdw blurRad="38100" dist="38100" dir="2700000" algn="tl">
                    <a:srgbClr val="000000">
                      <a:alpha val="43137"/>
                    </a:srgbClr>
                  </a:outerShdw>
                </a:effectLst>
              </a:rPr>
              <a:t>"M"</a:t>
            </a:r>
            <a:r>
              <a:rPr lang="en-US" dirty="0"/>
              <a:t>, the letter M being the widest character in a font.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4200076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Units used in CSS</a:t>
            </a:r>
          </a:p>
        </p:txBody>
      </p:sp>
      <p:sp>
        <p:nvSpPr>
          <p:cNvPr id="3" name="Content Placeholder 2"/>
          <p:cNvSpPr>
            <a:spLocks noGrp="1"/>
          </p:cNvSpPr>
          <p:nvPr>
            <p:ph idx="1"/>
          </p:nvPr>
        </p:nvSpPr>
        <p:spPr/>
        <p:txBody>
          <a:bodyPr/>
          <a:lstStyle/>
          <a:p>
            <a:pPr>
              <a:buNone/>
            </a:pPr>
            <a:r>
              <a:rPr lang="en-US" sz="2400" dirty="0">
                <a:effectLst>
                  <a:outerShdw blurRad="38100" dist="38100" dir="2700000" algn="tl">
                    <a:srgbClr val="000000">
                      <a:alpha val="43137"/>
                    </a:srgbClr>
                  </a:outerShdw>
                </a:effectLst>
              </a:rPr>
              <a:t>1em = 12</a:t>
            </a:r>
            <a:r>
              <a:rPr lang="en-US" sz="2400" dirty="0">
                <a:solidFill>
                  <a:srgbClr val="0000CC"/>
                </a:solidFill>
                <a:effectLst>
                  <a:outerShdw blurRad="38100" dist="38100" dir="2700000" algn="tl">
                    <a:srgbClr val="000000">
                      <a:alpha val="43137"/>
                    </a:srgbClr>
                  </a:outerShdw>
                </a:effectLst>
              </a:rPr>
              <a:t>pt</a:t>
            </a:r>
            <a:r>
              <a:rPr lang="en-US" sz="2400" dirty="0">
                <a:effectLst>
                  <a:outerShdw blurRad="38100" dist="38100" dir="2700000" algn="tl">
                    <a:srgbClr val="000000">
                      <a:alpha val="43137"/>
                    </a:srgbClr>
                  </a:outerShdw>
                </a:effectLst>
              </a:rPr>
              <a:t> = 16px = 100%</a:t>
            </a:r>
          </a:p>
          <a:p>
            <a:pPr>
              <a:buNone/>
            </a:pPr>
            <a:endParaRPr lang="en-US" sz="1600" dirty="0">
              <a:effectLst>
                <a:outerShdw blurRad="38100" dist="38100" dir="2700000" algn="tl">
                  <a:srgbClr val="000000">
                    <a:alpha val="43137"/>
                  </a:srgbClr>
                </a:outerShdw>
              </a:effectLst>
            </a:endParaRPr>
          </a:p>
          <a:p>
            <a:pPr>
              <a:buFont typeface="Wingdings" panose="05000000000000000000" pitchFamily="2" charset="2"/>
              <a:buChar char="Ø"/>
            </a:pPr>
            <a:r>
              <a:rPr lang="en-US" sz="2400" i="1" dirty="0">
                <a:effectLst>
                  <a:outerShdw blurRad="38100" dist="38100" dir="2700000" algn="tl">
                    <a:srgbClr val="000000">
                      <a:alpha val="43137"/>
                    </a:srgbClr>
                  </a:outerShdw>
                </a:effectLst>
              </a:rPr>
              <a:t>Points</a:t>
            </a:r>
            <a:r>
              <a:rPr lang="en-US" sz="2400" dirty="0">
                <a:effectLst>
                  <a:outerShdw blurRad="38100" dist="38100" dir="2700000" algn="tl">
                    <a:srgbClr val="000000">
                      <a:alpha val="43137"/>
                    </a:srgbClr>
                  </a:outerShdw>
                </a:effectLst>
              </a:rPr>
              <a:t> - </a:t>
            </a:r>
            <a:r>
              <a:rPr lang="en-US" sz="2400" dirty="0">
                <a:solidFill>
                  <a:srgbClr val="0000CC"/>
                </a:solidFill>
                <a:effectLst>
                  <a:outerShdw blurRad="38100" dist="38100" dir="2700000" algn="tl">
                    <a:srgbClr val="000000">
                      <a:alpha val="43137"/>
                    </a:srgbClr>
                  </a:outerShdw>
                </a:effectLst>
              </a:rPr>
              <a:t>pt</a:t>
            </a:r>
          </a:p>
          <a:p>
            <a:pPr lvl="1">
              <a:spcBef>
                <a:spcPts val="600"/>
              </a:spcBef>
            </a:pPr>
            <a:r>
              <a:rPr lang="en-US" sz="2000" i="1" dirty="0">
                <a:effectLst>
                  <a:outerShdw blurRad="38100" dist="38100" dir="2700000" algn="tl">
                    <a:srgbClr val="000000">
                      <a:alpha val="43137"/>
                    </a:srgbClr>
                  </a:outerShdw>
                </a:effectLst>
              </a:rPr>
              <a:t>Points</a:t>
            </a:r>
            <a:r>
              <a:rPr lang="en-US" sz="2000" dirty="0">
                <a:effectLst>
                  <a:outerShdw blurRad="38100" dist="38100" dir="2700000" algn="tl">
                    <a:srgbClr val="000000">
                      <a:alpha val="43137"/>
                    </a:srgbClr>
                  </a:outerShdw>
                </a:effectLst>
              </a:rPr>
              <a:t> </a:t>
            </a:r>
            <a:r>
              <a:rPr lang="en-US" sz="2000" dirty="0"/>
              <a:t>are traditionally used in </a:t>
            </a:r>
            <a:r>
              <a:rPr lang="en-US" sz="2000" dirty="0">
                <a:solidFill>
                  <a:srgbClr val="CC00CC"/>
                </a:solidFill>
                <a:effectLst>
                  <a:outerShdw blurRad="38100" dist="38100" dir="2700000" algn="tl">
                    <a:srgbClr val="000000">
                      <a:alpha val="43137"/>
                    </a:srgbClr>
                  </a:outerShdw>
                </a:effectLst>
              </a:rPr>
              <a:t>print</a:t>
            </a:r>
            <a:r>
              <a:rPr lang="en-US" sz="2000" dirty="0">
                <a:effectLst>
                  <a:outerShdw blurRad="38100" dist="38100" dir="2700000" algn="tl">
                    <a:srgbClr val="000000">
                      <a:alpha val="43137"/>
                    </a:srgbClr>
                  </a:outerShdw>
                </a:effectLst>
              </a:rPr>
              <a:t> media </a:t>
            </a:r>
            <a:r>
              <a:rPr lang="en-US" sz="2000" dirty="0"/>
              <a:t>(anything that is to be printed on paper, etc.). </a:t>
            </a:r>
          </a:p>
          <a:p>
            <a:pPr lvl="1">
              <a:spcBef>
                <a:spcPts val="600"/>
              </a:spcBef>
            </a:pPr>
            <a:r>
              <a:rPr lang="en-US" sz="2000" dirty="0"/>
              <a:t>One </a:t>
            </a:r>
            <a:r>
              <a:rPr lang="en-US" sz="2000" i="1" dirty="0">
                <a:effectLst>
                  <a:outerShdw blurRad="38100" dist="38100" dir="2700000" algn="tl">
                    <a:srgbClr val="000000">
                      <a:alpha val="43137"/>
                    </a:srgbClr>
                  </a:outerShdw>
                </a:effectLst>
              </a:rPr>
              <a:t>point</a:t>
            </a:r>
            <a:r>
              <a:rPr lang="en-US" sz="2000" dirty="0"/>
              <a:t> is equal to 1/72 of an inch. </a:t>
            </a:r>
          </a:p>
          <a:p>
            <a:pPr lvl="1">
              <a:spcBef>
                <a:spcPts val="600"/>
              </a:spcBef>
            </a:pPr>
            <a:r>
              <a:rPr lang="en-US" sz="2000" i="1" dirty="0">
                <a:effectLst>
                  <a:outerShdw blurRad="38100" dist="38100" dir="2700000" algn="tl">
                    <a:srgbClr val="000000">
                      <a:alpha val="43137"/>
                    </a:srgbClr>
                  </a:outerShdw>
                </a:effectLst>
              </a:rPr>
              <a:t>Points</a:t>
            </a:r>
            <a:r>
              <a:rPr lang="en-US" sz="2000" dirty="0"/>
              <a:t> are much </a:t>
            </a:r>
            <a:r>
              <a:rPr lang="en-US" sz="2400" dirty="0"/>
              <a:t>like pixels, in that they are fixed-size units and cannot scale in size.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60672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US" sz="4000" dirty="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pPr>
              <a:buNone/>
            </a:pPr>
            <a:r>
              <a:rPr lang="en-US" sz="3100" dirty="0">
                <a:effectLst>
                  <a:outerShdw blurRad="38100" dist="38100" dir="2700000" algn="tl">
                    <a:srgbClr val="000000">
                      <a:alpha val="43137"/>
                    </a:srgbClr>
                  </a:outerShdw>
                </a:effectLst>
              </a:rPr>
              <a:t>1em = 12pt = 16</a:t>
            </a:r>
            <a:r>
              <a:rPr lang="en-US" sz="3100" dirty="0">
                <a:solidFill>
                  <a:srgbClr val="0000CC"/>
                </a:solidFill>
                <a:effectLst>
                  <a:outerShdw blurRad="38100" dist="38100" dir="2700000" algn="tl">
                    <a:srgbClr val="000000">
                      <a:alpha val="43137"/>
                    </a:srgbClr>
                  </a:outerShdw>
                </a:effectLst>
              </a:rPr>
              <a:t>px</a:t>
            </a:r>
            <a:r>
              <a:rPr lang="en-US" sz="3100" dirty="0">
                <a:effectLst>
                  <a:outerShdw blurRad="38100" dist="38100" dir="2700000" algn="tl">
                    <a:srgbClr val="000000">
                      <a:alpha val="43137"/>
                    </a:srgbClr>
                  </a:outerShdw>
                </a:effectLst>
              </a:rPr>
              <a:t> = 100%</a:t>
            </a:r>
          </a:p>
          <a:p>
            <a:pPr>
              <a:buNone/>
            </a:pPr>
            <a:endParaRPr lang="en-US" sz="1800" dirty="0">
              <a:effectLst>
                <a:outerShdw blurRad="38100" dist="38100" dir="2700000" algn="tl">
                  <a:srgbClr val="000000">
                    <a:alpha val="43137"/>
                  </a:srgbClr>
                </a:outerShdw>
              </a:effectLst>
            </a:endParaRPr>
          </a:p>
          <a:p>
            <a:pPr>
              <a:buFont typeface="Wingdings" panose="05000000000000000000" pitchFamily="2" charset="2"/>
              <a:buChar char="Ø"/>
            </a:pPr>
            <a:r>
              <a:rPr lang="en-US" sz="3100" dirty="0">
                <a:effectLst>
                  <a:outerShdw blurRad="38100" dist="38100" dir="2700000" algn="tl">
                    <a:srgbClr val="000000">
                      <a:alpha val="43137"/>
                    </a:srgbClr>
                  </a:outerShdw>
                </a:effectLst>
              </a:rPr>
              <a:t>Pixels - </a:t>
            </a:r>
            <a:r>
              <a:rPr lang="en-US" sz="3100" b="1" dirty="0" err="1">
                <a:solidFill>
                  <a:srgbClr val="0000CC"/>
                </a:solidFill>
              </a:rPr>
              <a:t>px</a:t>
            </a:r>
            <a:endParaRPr lang="en-US" sz="3100" b="1" dirty="0">
              <a:solidFill>
                <a:srgbClr val="0000CC"/>
              </a:solidFill>
            </a:endParaRPr>
          </a:p>
          <a:p>
            <a:pPr lvl="1">
              <a:lnSpc>
                <a:spcPct val="120000"/>
              </a:lnSpc>
              <a:spcBef>
                <a:spcPts val="0"/>
              </a:spcBef>
            </a:pPr>
            <a:r>
              <a:rPr lang="en-US" dirty="0">
                <a:solidFill>
                  <a:srgbClr val="CC00CC"/>
                </a:solidFill>
                <a:effectLst>
                  <a:outerShdw blurRad="38100" dist="38100" dir="2700000" algn="tl">
                    <a:srgbClr val="000000">
                      <a:alpha val="43137"/>
                    </a:srgbClr>
                  </a:outerShdw>
                </a:effectLst>
              </a:rPr>
              <a:t>Pixels</a:t>
            </a:r>
            <a:r>
              <a:rPr lang="en-US" dirty="0">
                <a:effectLst>
                  <a:outerShdw blurRad="38100" dist="38100" dir="2700000" algn="tl">
                    <a:srgbClr val="000000">
                      <a:alpha val="43137"/>
                    </a:srgbClr>
                  </a:outerShdw>
                </a:effectLst>
              </a:rPr>
              <a:t> </a:t>
            </a:r>
            <a:r>
              <a:rPr lang="en-US" dirty="0"/>
              <a:t>are fixed-size units that are used in screen media (i.e. to be read on the computer screen). </a:t>
            </a:r>
          </a:p>
          <a:p>
            <a:pPr lvl="1">
              <a:lnSpc>
                <a:spcPct val="120000"/>
              </a:lnSpc>
              <a:spcBef>
                <a:spcPts val="0"/>
              </a:spcBef>
            </a:pPr>
            <a:r>
              <a:rPr lang="en-US" dirty="0"/>
              <a:t>One </a:t>
            </a:r>
            <a:r>
              <a:rPr lang="en-US" dirty="0">
                <a:effectLst>
                  <a:outerShdw blurRad="38100" dist="38100" dir="2700000" algn="tl">
                    <a:srgbClr val="000000">
                      <a:alpha val="43137"/>
                    </a:srgbClr>
                  </a:outerShdw>
                </a:effectLst>
              </a:rPr>
              <a:t>pixel </a:t>
            </a:r>
            <a:r>
              <a:rPr lang="en-US" dirty="0"/>
              <a:t>is equal to one dot on the </a:t>
            </a:r>
            <a:r>
              <a:rPr lang="en-US" u="sng" dirty="0"/>
              <a:t>computer screen </a:t>
            </a:r>
            <a:r>
              <a:rPr lang="en-US" dirty="0"/>
              <a:t>(the smallest division of your screen's resolution). </a:t>
            </a:r>
          </a:p>
          <a:p>
            <a:pPr lvl="1">
              <a:lnSpc>
                <a:spcPct val="120000"/>
              </a:lnSpc>
              <a:spcBef>
                <a:spcPts val="0"/>
              </a:spcBef>
            </a:pPr>
            <a:r>
              <a:rPr lang="en-US" dirty="0"/>
              <a:t>Many web designers use </a:t>
            </a:r>
            <a:r>
              <a:rPr lang="en-US" dirty="0">
                <a:effectLst>
                  <a:outerShdw blurRad="38100" dist="38100" dir="2700000" algn="tl">
                    <a:srgbClr val="000000">
                      <a:alpha val="43137"/>
                    </a:srgbClr>
                  </a:outerShdw>
                </a:effectLst>
              </a:rPr>
              <a:t>pixel units </a:t>
            </a:r>
            <a:r>
              <a:rPr lang="en-US" dirty="0"/>
              <a:t>in web documents in order to produce a pixel-perfect representation of their site as it is rendered in the browser. </a:t>
            </a:r>
          </a:p>
          <a:p>
            <a:pPr lvl="1">
              <a:lnSpc>
                <a:spcPct val="120000"/>
              </a:lnSpc>
              <a:spcBef>
                <a:spcPts val="0"/>
              </a:spcBef>
            </a:pPr>
            <a:r>
              <a:rPr lang="en-US" dirty="0"/>
              <a:t>One problem with the </a:t>
            </a:r>
            <a:r>
              <a:rPr lang="en-US" dirty="0">
                <a:effectLst>
                  <a:outerShdw blurRad="38100" dist="38100" dir="2700000" algn="tl">
                    <a:srgbClr val="000000">
                      <a:alpha val="43137"/>
                    </a:srgbClr>
                  </a:outerShdw>
                </a:effectLst>
              </a:rPr>
              <a:t>pixel unit </a:t>
            </a:r>
            <a:r>
              <a:rPr lang="en-US" dirty="0"/>
              <a:t>is that </a:t>
            </a:r>
          </a:p>
          <a:p>
            <a:pPr lvl="2">
              <a:lnSpc>
                <a:spcPct val="120000"/>
              </a:lnSpc>
              <a:spcBef>
                <a:spcPts val="0"/>
              </a:spcBef>
              <a:buFont typeface="Wingdings" panose="05000000000000000000" pitchFamily="2" charset="2"/>
              <a:buChar char="§"/>
            </a:pPr>
            <a:r>
              <a:rPr lang="en-US" sz="2600" dirty="0"/>
              <a:t>it does not scale upward for visually-impaired readers </a:t>
            </a:r>
          </a:p>
          <a:p>
            <a:pPr lvl="2">
              <a:lnSpc>
                <a:spcPct val="120000"/>
              </a:lnSpc>
              <a:spcBef>
                <a:spcPts val="0"/>
              </a:spcBef>
              <a:buFont typeface="Wingdings" panose="05000000000000000000" pitchFamily="2" charset="2"/>
              <a:buChar char="§"/>
            </a:pPr>
            <a:r>
              <a:rPr lang="en-US" sz="2600" dirty="0"/>
              <a:t>or downward to fit mobile devices.</a:t>
            </a:r>
            <a:endParaRPr lang="en-US" sz="26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990137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Units used in CSS</a:t>
            </a:r>
          </a:p>
        </p:txBody>
      </p:sp>
      <p:sp>
        <p:nvSpPr>
          <p:cNvPr id="3" name="Content Placeholder 2"/>
          <p:cNvSpPr>
            <a:spLocks noGrp="1"/>
          </p:cNvSpPr>
          <p:nvPr>
            <p:ph idx="1"/>
          </p:nvPr>
        </p:nvSpPr>
        <p:spPr/>
        <p:txBody>
          <a:bodyPr>
            <a:normAutofit/>
          </a:bodyPr>
          <a:lstStyle/>
          <a:p>
            <a:pPr>
              <a:buNone/>
            </a:pPr>
            <a:r>
              <a:rPr lang="en-US" sz="2400" dirty="0">
                <a:effectLst>
                  <a:outerShdw blurRad="38100" dist="38100" dir="2700000" algn="tl">
                    <a:srgbClr val="000000">
                      <a:alpha val="43137"/>
                    </a:srgbClr>
                  </a:outerShdw>
                </a:effectLst>
              </a:rPr>
              <a:t>1em = 12pt = 16px = 100</a:t>
            </a:r>
            <a:r>
              <a:rPr lang="en-US" sz="2400" dirty="0">
                <a:solidFill>
                  <a:srgbClr val="0000CC"/>
                </a:solidFill>
                <a:effectLst>
                  <a:outerShdw blurRad="38100" dist="38100" dir="2700000" algn="tl">
                    <a:srgbClr val="000000">
                      <a:alpha val="43137"/>
                    </a:srgbClr>
                  </a:outerShdw>
                </a:effectLst>
              </a:rPr>
              <a:t>%</a:t>
            </a:r>
          </a:p>
          <a:p>
            <a:pPr>
              <a:buNone/>
            </a:pPr>
            <a:endParaRPr lang="en-US" sz="1400" dirty="0">
              <a:solidFill>
                <a:srgbClr val="0000CC"/>
              </a:solidFill>
              <a:effectLst>
                <a:outerShdw blurRad="38100" dist="38100" dir="2700000" algn="tl">
                  <a:srgbClr val="000000">
                    <a:alpha val="43137"/>
                  </a:srgbClr>
                </a:outerShdw>
              </a:effectLst>
            </a:endParaRPr>
          </a:p>
          <a:p>
            <a:pPr>
              <a:buFont typeface="Wingdings" panose="05000000000000000000" pitchFamily="2" charset="2"/>
              <a:buChar char="Ø"/>
            </a:pPr>
            <a:r>
              <a:rPr lang="en-US" sz="2400" i="1" dirty="0">
                <a:effectLst>
                  <a:outerShdw blurRad="38100" dist="38100" dir="2700000" algn="tl">
                    <a:srgbClr val="000000">
                      <a:alpha val="43137"/>
                    </a:srgbClr>
                  </a:outerShdw>
                </a:effectLst>
              </a:rPr>
              <a:t>Percent</a:t>
            </a:r>
            <a:r>
              <a:rPr lang="en-US" sz="2400" dirty="0">
                <a:effectLst>
                  <a:outerShdw blurRad="38100" dist="38100" dir="2700000" algn="tl">
                    <a:srgbClr val="000000">
                      <a:alpha val="43137"/>
                    </a:srgbClr>
                  </a:outerShdw>
                </a:effectLst>
              </a:rPr>
              <a:t> </a:t>
            </a:r>
            <a:r>
              <a:rPr lang="en-US" sz="2400" dirty="0"/>
              <a:t>- </a:t>
            </a:r>
            <a:r>
              <a:rPr lang="en-US" sz="2400" b="1" dirty="0">
                <a:solidFill>
                  <a:srgbClr val="0000CC"/>
                </a:solidFill>
              </a:rPr>
              <a:t>%</a:t>
            </a:r>
          </a:p>
          <a:p>
            <a:pPr lvl="1"/>
            <a:r>
              <a:rPr lang="en-US" sz="2200" dirty="0"/>
              <a:t>The </a:t>
            </a:r>
            <a:r>
              <a:rPr lang="en-US" sz="2200" i="1" dirty="0">
                <a:effectLst/>
              </a:rPr>
              <a:t>percent</a:t>
            </a:r>
            <a:r>
              <a:rPr lang="en-US" sz="2200" dirty="0">
                <a:effectLst/>
              </a:rPr>
              <a:t> </a:t>
            </a:r>
            <a:r>
              <a:rPr lang="en-US" sz="2200" dirty="0"/>
              <a:t>unit is much like the "</a:t>
            </a:r>
            <a:r>
              <a:rPr lang="en-US" sz="2200" dirty="0" err="1"/>
              <a:t>em</a:t>
            </a:r>
            <a:r>
              <a:rPr lang="en-US" sz="2200" dirty="0"/>
              <a:t>" unit, save for a few fundamental differences. </a:t>
            </a:r>
          </a:p>
          <a:p>
            <a:pPr lvl="2"/>
            <a:r>
              <a:rPr lang="en-US" sz="2200" dirty="0"/>
              <a:t>First and foremost, the current font-size is equal to 100% (i.e. 12pt = 100%). </a:t>
            </a:r>
          </a:p>
          <a:p>
            <a:pPr lvl="2"/>
            <a:r>
              <a:rPr lang="en-US" sz="2200" dirty="0"/>
              <a:t>While using the percent unit, your text remains fully scalable for mobile devices and for accessibility.</a:t>
            </a:r>
          </a:p>
          <a:p>
            <a:pPr lvl="2"/>
            <a:endParaRPr lang="en-US" dirty="0"/>
          </a:p>
          <a:p>
            <a:pPr>
              <a:buFont typeface="Wingdings" panose="05000000000000000000" pitchFamily="2" charset="2"/>
              <a:buChar char="q"/>
            </a:pPr>
            <a:r>
              <a:rPr lang="en-US" sz="2800" dirty="0">
                <a:effectLst/>
                <a:hlinkClick r:id="rId2"/>
              </a:rPr>
              <a:t>font-units.html</a:t>
            </a:r>
            <a:r>
              <a:rPr lang="en-US" sz="2800" dirty="0">
                <a:effectLst/>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590902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00"/>
                </a:solidFill>
                <a:effectLst>
                  <a:outerShdw blurRad="38100" dist="38100" dir="2700000" algn="tl">
                    <a:srgbClr val="000000">
                      <a:alpha val="43137"/>
                    </a:srgbClr>
                  </a:outerShdw>
                </a:effectLst>
              </a:rPr>
              <a:t>Units used in CSS</a:t>
            </a:r>
            <a:endParaRPr lang="en-CA"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The other ways of measurement </a:t>
            </a:r>
          </a:p>
          <a:p>
            <a:pPr lvl="1"/>
            <a:r>
              <a:rPr lang="en-CA" sz="2000" dirty="0"/>
              <a:t>xx-small, x-small, small, medium, large, x-large, xx-large, </a:t>
            </a:r>
          </a:p>
          <a:p>
            <a:pPr lvl="1"/>
            <a:r>
              <a:rPr lang="en-CA" sz="2000" dirty="0"/>
              <a:t>smaller, larger</a:t>
            </a:r>
          </a:p>
          <a:p>
            <a:pPr lvl="1"/>
            <a:r>
              <a:rPr lang="en-CA" sz="2000" dirty="0"/>
              <a:t>thin, medium, thick</a:t>
            </a:r>
          </a:p>
          <a:p>
            <a:pPr lvl="1"/>
            <a:endParaRPr lang="en-CA" sz="1200" dirty="0"/>
          </a:p>
          <a:p>
            <a:pPr>
              <a:buFont typeface="Wingdings" panose="05000000000000000000" pitchFamily="2" charset="2"/>
              <a:buChar char="Ø"/>
            </a:pPr>
            <a:r>
              <a:rPr lang="en-US" sz="2400" dirty="0"/>
              <a:t>Viewport-percentage lengths: </a:t>
            </a:r>
            <a:r>
              <a:rPr lang="en-US" sz="2400" dirty="0" err="1">
                <a:solidFill>
                  <a:srgbClr val="0000CC"/>
                </a:solidFill>
                <a:effectLst>
                  <a:outerShdw blurRad="38100" dist="38100" dir="2700000" algn="tl">
                    <a:srgbClr val="000000">
                      <a:alpha val="43137"/>
                    </a:srgbClr>
                  </a:outerShdw>
                </a:effectLst>
              </a:rPr>
              <a:t>vw</a:t>
            </a:r>
            <a:r>
              <a:rPr lang="en-US" sz="2400" dirty="0"/>
              <a:t> and </a:t>
            </a:r>
            <a:r>
              <a:rPr lang="en-US" sz="2400" dirty="0" err="1">
                <a:solidFill>
                  <a:srgbClr val="0000CC"/>
                </a:solidFill>
                <a:effectLst>
                  <a:outerShdw blurRad="38100" dist="38100" dir="2700000" algn="tl">
                    <a:srgbClr val="000000">
                      <a:alpha val="43137"/>
                    </a:srgbClr>
                  </a:outerShdw>
                </a:effectLst>
              </a:rPr>
              <a:t>vh</a:t>
            </a:r>
            <a:r>
              <a:rPr lang="en-US" sz="2400" dirty="0"/>
              <a:t> units</a:t>
            </a:r>
          </a:p>
          <a:p>
            <a:pPr lvl="1"/>
            <a:r>
              <a:rPr lang="en-US" sz="2000" dirty="0"/>
              <a:t>The viewport-percentage lengths are relative to the size of the initial containing block.</a:t>
            </a:r>
          </a:p>
          <a:p>
            <a:pPr marL="857250" lvl="2" indent="0">
              <a:buNone/>
            </a:pPr>
            <a:r>
              <a:rPr lang="en-US" sz="1600" dirty="0" err="1"/>
              <a:t>vw</a:t>
            </a:r>
            <a:r>
              <a:rPr lang="en-US" sz="1600" dirty="0"/>
              <a:t> unit - equal to 1% of the width of the initial containing block. </a:t>
            </a:r>
          </a:p>
          <a:p>
            <a:pPr marL="857250" lvl="2" indent="0">
              <a:buNone/>
            </a:pPr>
            <a:r>
              <a:rPr lang="en-US" sz="1600" dirty="0" err="1"/>
              <a:t>vh</a:t>
            </a:r>
            <a:r>
              <a:rPr lang="en-US" sz="1600" dirty="0"/>
              <a:t> unit - equal to 1% of the height of the initial containing block. </a:t>
            </a:r>
          </a:p>
          <a:p>
            <a:pPr lvl="1"/>
            <a:r>
              <a:rPr lang="en-US" sz="2000" dirty="0"/>
              <a:t>e.g.</a:t>
            </a:r>
          </a:p>
          <a:p>
            <a:pPr marL="857250" lvl="2" indent="0">
              <a:buNone/>
            </a:pPr>
            <a:r>
              <a:rPr lang="en-US" sz="1600" dirty="0"/>
              <a:t>body { width: 80vw; }</a:t>
            </a:r>
          </a:p>
          <a:p>
            <a:pPr marL="857250" lvl="2" indent="0">
              <a:buNone/>
            </a:pPr>
            <a:r>
              <a:rPr lang="en-US" sz="1600" dirty="0"/>
              <a:t>main { width: 90%; min-height: 100vh; }</a:t>
            </a:r>
          </a:p>
          <a:p>
            <a:pPr marL="857250" lvl="2" indent="0">
              <a:buNone/>
            </a:pPr>
            <a:endParaRPr lang="en-CA"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28</a:t>
            </a:fld>
            <a:endParaRPr lang="en-CA" altLang="en-US"/>
          </a:p>
        </p:txBody>
      </p:sp>
    </p:spTree>
    <p:extLst>
      <p:ext uri="{BB962C8B-B14F-4D97-AF65-F5344CB8AC3E}">
        <p14:creationId xmlns:p14="http://schemas.microsoft.com/office/powerpoint/2010/main" val="4171332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Web colors</a:t>
            </a:r>
          </a:p>
        </p:txBody>
      </p:sp>
      <p:sp>
        <p:nvSpPr>
          <p:cNvPr id="3" name="Content Placeholder 2"/>
          <p:cNvSpPr>
            <a:spLocks noGrp="1"/>
          </p:cNvSpPr>
          <p:nvPr>
            <p:ph idx="1"/>
          </p:nvPr>
        </p:nvSpPr>
        <p:spPr>
          <a:xfrm>
            <a:off x="457200" y="1600201"/>
            <a:ext cx="8229600" cy="4267199"/>
          </a:xfrm>
        </p:spPr>
        <p:txBody>
          <a:bodyPr>
            <a:normAutofit fontScale="70000" lnSpcReduction="20000"/>
          </a:bodyPr>
          <a:lstStyle/>
          <a:p>
            <a:pPr>
              <a:buFont typeface="Wingdings" panose="05000000000000000000" pitchFamily="2" charset="2"/>
              <a:buChar char="Ø"/>
            </a:pPr>
            <a:r>
              <a:rPr lang="en-US" dirty="0">
                <a:effectLst>
                  <a:outerShdw blurRad="38100" dist="38100" dir="2700000" algn="tl">
                    <a:srgbClr val="000000">
                      <a:alpha val="43137"/>
                    </a:srgbClr>
                  </a:outerShdw>
                </a:effectLst>
              </a:rPr>
              <a:t>Primary colors </a:t>
            </a:r>
            <a:r>
              <a:rPr lang="en-US" dirty="0"/>
              <a:t>are sets of colors that can be combined to make a range of colors. </a:t>
            </a:r>
          </a:p>
          <a:p>
            <a:pPr lvl="1"/>
            <a:r>
              <a:rPr lang="en-US" dirty="0"/>
              <a:t>Normally, </a:t>
            </a:r>
            <a:r>
              <a:rPr lang="en-US" dirty="0">
                <a:solidFill>
                  <a:srgbClr val="0000CC"/>
                </a:solidFill>
                <a:effectLst>
                  <a:outerShdw blurRad="38100" dist="38100" dir="2700000" algn="tl">
                    <a:srgbClr val="000000">
                      <a:alpha val="43137"/>
                    </a:srgbClr>
                  </a:outerShdw>
                </a:effectLst>
              </a:rPr>
              <a:t>red, green </a:t>
            </a:r>
            <a:r>
              <a:rPr lang="en-US" dirty="0">
                <a:effectLst>
                  <a:outerShdw blurRad="38100" dist="38100" dir="2700000" algn="tl">
                    <a:srgbClr val="000000">
                      <a:alpha val="43137"/>
                    </a:srgbClr>
                  </a:outerShdw>
                </a:effectLst>
              </a:rPr>
              <a:t>and</a:t>
            </a:r>
            <a:r>
              <a:rPr lang="en-US" dirty="0">
                <a:solidFill>
                  <a:srgbClr val="0000CC"/>
                </a:solidFill>
                <a:effectLst>
                  <a:outerShdw blurRad="38100" dist="38100" dir="2700000" algn="tl">
                    <a:srgbClr val="000000">
                      <a:alpha val="43137"/>
                    </a:srgbClr>
                  </a:outerShdw>
                </a:effectLst>
              </a:rPr>
              <a:t> blue </a:t>
            </a:r>
            <a:r>
              <a:rPr lang="en-US" dirty="0"/>
              <a:t>are used as primary colors - the RGB (Red-Green-Blue) color model. </a:t>
            </a:r>
          </a:p>
          <a:p>
            <a:pPr lvl="1"/>
            <a:endParaRPr lang="en-US" sz="1600" dirty="0"/>
          </a:p>
          <a:p>
            <a:pPr>
              <a:buFont typeface="Wingdings" panose="05000000000000000000" pitchFamily="2" charset="2"/>
              <a:buChar char="Ø"/>
            </a:pPr>
            <a:r>
              <a:rPr lang="en-US" dirty="0"/>
              <a:t>CSS colors are specified in 3 formats: </a:t>
            </a:r>
          </a:p>
          <a:p>
            <a:pPr lvl="1">
              <a:buFont typeface="Wingdings" panose="05000000000000000000" pitchFamily="2" charset="2"/>
              <a:buChar char="Ø"/>
            </a:pPr>
            <a:r>
              <a:rPr lang="en-US" dirty="0"/>
              <a:t>Hexadecimal Value Notation</a:t>
            </a:r>
          </a:p>
          <a:p>
            <a:pPr lvl="2">
              <a:buFont typeface="Wingdings" panose="05000000000000000000" pitchFamily="2" charset="2"/>
              <a:buChar char="§"/>
            </a:pPr>
            <a:r>
              <a:rPr lang="en-US" dirty="0"/>
              <a:t>Hex triplet: </a:t>
            </a:r>
            <a:r>
              <a:rPr lang="en-CA" dirty="0"/>
              <a:t>written as 3 double digit numbers, starting with a # sign.</a:t>
            </a:r>
          </a:p>
          <a:p>
            <a:pPr lvl="2">
              <a:buFont typeface="Wingdings" panose="05000000000000000000" pitchFamily="2" charset="2"/>
              <a:buChar char="§"/>
            </a:pPr>
            <a:r>
              <a:rPr lang="en-CA" dirty="0"/>
              <a:t>e.g.  h1 { background-color: #800080; }</a:t>
            </a:r>
            <a:endParaRPr lang="en-US" dirty="0"/>
          </a:p>
          <a:p>
            <a:pPr lvl="1">
              <a:buFont typeface="Wingdings" panose="05000000000000000000" pitchFamily="2" charset="2"/>
              <a:buChar char="Ø"/>
            </a:pPr>
            <a:r>
              <a:rPr lang="en-US" dirty="0"/>
              <a:t>RGB Value Notation</a:t>
            </a:r>
          </a:p>
          <a:p>
            <a:pPr lvl="2">
              <a:buFont typeface="Wingdings" panose="05000000000000000000" pitchFamily="2" charset="2"/>
              <a:buChar char="§"/>
            </a:pPr>
            <a:r>
              <a:rPr lang="en-CA" dirty="0"/>
              <a:t>the combination of Red, Green, and Blue color values (RGB).</a:t>
            </a:r>
          </a:p>
          <a:p>
            <a:pPr lvl="2">
              <a:buFont typeface="Wingdings" panose="05000000000000000000" pitchFamily="2" charset="2"/>
              <a:buChar char="§"/>
            </a:pPr>
            <a:r>
              <a:rPr lang="en-CA" dirty="0"/>
              <a:t>e.g. P { color: </a:t>
            </a:r>
            <a:r>
              <a:rPr lang="en-CA" dirty="0" err="1"/>
              <a:t>rgb</a:t>
            </a:r>
            <a:r>
              <a:rPr lang="en-CA" dirty="0"/>
              <a:t>(128,0,128); </a:t>
            </a:r>
          </a:p>
          <a:p>
            <a:pPr marL="914400" lvl="2" indent="0">
              <a:buNone/>
            </a:pPr>
            <a:r>
              <a:rPr lang="en-CA" dirty="0"/>
              <a:t>               background-color: </a:t>
            </a:r>
            <a:r>
              <a:rPr lang="en-CA" dirty="0" err="1"/>
              <a:t>rgba</a:t>
            </a:r>
            <a:r>
              <a:rPr lang="en-CA" dirty="0"/>
              <a:t>(0, 191, 0, </a:t>
            </a:r>
            <a:r>
              <a:rPr lang="en-CA" dirty="0">
                <a:solidFill>
                  <a:srgbClr val="0000CC"/>
                </a:solidFill>
                <a:effectLst>
                  <a:outerShdw blurRad="38100" dist="38100" dir="2700000" algn="tl">
                    <a:srgbClr val="000000">
                      <a:alpha val="43137"/>
                    </a:srgbClr>
                  </a:outerShdw>
                </a:effectLst>
              </a:rPr>
              <a:t>0.5</a:t>
            </a:r>
            <a:r>
              <a:rPr lang="en-CA" dirty="0"/>
              <a:t>); } </a:t>
            </a:r>
            <a:r>
              <a:rPr lang="en-CA" sz="2300" dirty="0">
                <a:solidFill>
                  <a:srgbClr val="006600"/>
                </a:solidFill>
              </a:rPr>
              <a:t>/*color with </a:t>
            </a:r>
            <a:r>
              <a:rPr lang="en-CA" sz="2300" dirty="0">
                <a:solidFill>
                  <a:srgbClr val="0000CC"/>
                </a:solidFill>
                <a:effectLst>
                  <a:outerShdw blurRad="38100" dist="38100" dir="2700000" algn="tl">
                    <a:srgbClr val="000000">
                      <a:alpha val="43137"/>
                    </a:srgbClr>
                  </a:outerShdw>
                </a:effectLst>
              </a:rPr>
              <a:t>opacity</a:t>
            </a:r>
            <a:r>
              <a:rPr lang="en-CA" sz="2300" dirty="0">
                <a:solidFill>
                  <a:srgbClr val="006600"/>
                </a:solidFill>
              </a:rPr>
              <a:t>*/</a:t>
            </a:r>
            <a:endParaRPr lang="en-US" sz="2300" dirty="0">
              <a:solidFill>
                <a:srgbClr val="006600"/>
              </a:solidFill>
            </a:endParaRPr>
          </a:p>
          <a:p>
            <a:pPr lvl="1">
              <a:buFont typeface="Wingdings" panose="05000000000000000000" pitchFamily="2" charset="2"/>
              <a:buChar char="Ø"/>
            </a:pPr>
            <a:r>
              <a:rPr lang="en-US" dirty="0"/>
              <a:t>Named colors</a:t>
            </a:r>
          </a:p>
          <a:p>
            <a:endParaRPr lang="en-US" dirty="0"/>
          </a:p>
          <a:p>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08200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CSS stands for </a:t>
            </a:r>
            <a:r>
              <a:rPr lang="en-CA" sz="2400" dirty="0">
                <a:solidFill>
                  <a:srgbClr val="0000CC"/>
                </a:solidFill>
                <a:effectLst/>
              </a:rPr>
              <a:t>Cascading Style Sheet</a:t>
            </a:r>
          </a:p>
          <a:p>
            <a:pPr>
              <a:buFont typeface="Wingdings" panose="05000000000000000000" pitchFamily="2" charset="2"/>
              <a:buChar char="Ø"/>
            </a:pPr>
            <a:endParaRPr lang="en-CA" sz="1100" dirty="0"/>
          </a:p>
          <a:p>
            <a:pPr>
              <a:buFont typeface="Wingdings" panose="05000000000000000000" pitchFamily="2" charset="2"/>
              <a:buChar char="Ø"/>
            </a:pPr>
            <a:r>
              <a:rPr lang="en-US" sz="2400" dirty="0"/>
              <a:t>CSS is a stylesheet language used to describe the presentation of a document written in HTML (or XML)</a:t>
            </a:r>
            <a:r>
              <a:rPr lang="en-CA" sz="2400" dirty="0"/>
              <a:t>.</a:t>
            </a:r>
          </a:p>
          <a:p>
            <a:pPr>
              <a:buFont typeface="Wingdings" panose="05000000000000000000" pitchFamily="2" charset="2"/>
              <a:buChar char="Ø"/>
            </a:pPr>
            <a:endParaRPr lang="en-CA" sz="11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HTML: </a:t>
            </a:r>
            <a:r>
              <a:rPr lang="en-CA" sz="2400" dirty="0"/>
              <a:t>used to define </a:t>
            </a:r>
            <a:r>
              <a:rPr lang="en-CA" sz="2400" dirty="0">
                <a:effectLst>
                  <a:outerShdw blurRad="38100" dist="38100" dir="2700000" algn="tl">
                    <a:srgbClr val="000000">
                      <a:alpha val="43137"/>
                    </a:srgbClr>
                  </a:outerShdw>
                </a:effectLst>
              </a:rPr>
              <a:t>structure</a:t>
            </a:r>
            <a:r>
              <a:rPr lang="en-CA" sz="2400" dirty="0"/>
              <a:t> and </a:t>
            </a:r>
            <a:r>
              <a:rPr lang="en-CA" sz="2400" dirty="0">
                <a:effectLst>
                  <a:outerShdw blurRad="38100" dist="38100" dir="2700000" algn="tl">
                    <a:srgbClr val="000000">
                      <a:alpha val="43137"/>
                    </a:srgbClr>
                  </a:outerShdw>
                </a:effectLst>
              </a:rPr>
              <a:t>content</a:t>
            </a:r>
            <a:r>
              <a:rPr lang="en-CA" sz="2400" dirty="0"/>
              <a:t> of an HTML document/web page</a:t>
            </a:r>
          </a:p>
          <a:p>
            <a:pPr>
              <a:buFont typeface="Wingdings" panose="05000000000000000000" pitchFamily="2" charset="2"/>
              <a:buChar char="Ø"/>
            </a:pPr>
            <a:endParaRPr lang="en-CA" sz="11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CSS: </a:t>
            </a:r>
            <a:r>
              <a:rPr lang="en-CA" sz="2400" dirty="0"/>
              <a:t>used to </a:t>
            </a:r>
            <a:r>
              <a:rPr lang="en-US" sz="2400" dirty="0"/>
              <a:t>affect and modify the </a:t>
            </a:r>
            <a:r>
              <a:rPr lang="en-US" sz="2400" dirty="0">
                <a:effectLst>
                  <a:outerShdw blurRad="38100" dist="38100" dir="2700000" algn="tl">
                    <a:srgbClr val="000000">
                      <a:alpha val="43137"/>
                    </a:srgbClr>
                  </a:outerShdw>
                </a:effectLst>
              </a:rPr>
              <a:t>appearance</a:t>
            </a:r>
            <a:r>
              <a:rPr lang="en-US" sz="2400" dirty="0"/>
              <a:t> and </a:t>
            </a:r>
            <a:r>
              <a:rPr lang="en-US" sz="2400" dirty="0">
                <a:effectLst>
                  <a:outerShdw blurRad="38100" dist="38100" dir="2700000" algn="tl">
                    <a:srgbClr val="000000">
                      <a:alpha val="43137"/>
                    </a:srgbClr>
                  </a:outerShdw>
                </a:effectLst>
              </a:rPr>
              <a:t>formatting</a:t>
            </a:r>
            <a:r>
              <a:rPr lang="en-US" sz="2400" dirty="0"/>
              <a:t> of a document</a:t>
            </a:r>
            <a:endParaRPr lang="en-CA" sz="2400" dirty="0"/>
          </a:p>
          <a:p>
            <a:pPr>
              <a:buFont typeface="Wingdings" panose="05000000000000000000" pitchFamily="2" charset="2"/>
              <a:buChar char="Ø"/>
            </a:pPr>
            <a:endParaRPr lang="en-CA" sz="11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a:t>
            </a:fld>
            <a:endParaRPr lang="en-CA" altLang="en-US"/>
          </a:p>
        </p:txBody>
      </p:sp>
    </p:spTree>
    <p:extLst>
      <p:ext uri="{BB962C8B-B14F-4D97-AF65-F5344CB8AC3E}">
        <p14:creationId xmlns:p14="http://schemas.microsoft.com/office/powerpoint/2010/main" val="1391851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dirty="0">
                <a:effectLst>
                  <a:outerShdw blurRad="38100" dist="38100" dir="2700000" algn="tl">
                    <a:srgbClr val="000000">
                      <a:alpha val="43137"/>
                    </a:srgbClr>
                  </a:outerShdw>
                </a:effectLst>
              </a:rPr>
              <a:t>Color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6261651"/>
              </p:ext>
            </p:extLst>
          </p:nvPr>
        </p:nvGraphicFramePr>
        <p:xfrm>
          <a:off x="539552" y="1340771"/>
          <a:ext cx="8157592" cy="4493093"/>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gridCol w="2324944">
                  <a:extLst>
                    <a:ext uri="{9D8B030D-6E8A-4147-A177-3AD203B41FA5}">
                      <a16:colId xmlns:a16="http://schemas.microsoft.com/office/drawing/2014/main" val="20002"/>
                    </a:ext>
                  </a:extLst>
                </a:gridCol>
              </a:tblGrid>
              <a:tr h="453908">
                <a:tc>
                  <a:txBody>
                    <a:bodyPr/>
                    <a:lstStyle/>
                    <a:p>
                      <a:pPr algn="ctr"/>
                      <a:r>
                        <a:rPr lang="en-US" sz="1800" b="1" kern="1200" dirty="0">
                          <a:solidFill>
                            <a:schemeClr val="lt1"/>
                          </a:solidFill>
                          <a:latin typeface="+mn-lt"/>
                          <a:ea typeface="+mn-ea"/>
                          <a:cs typeface="+mn-cs"/>
                        </a:rPr>
                        <a:t>Color (Named)</a:t>
                      </a: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HEX</a:t>
                      </a: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RGB</a:t>
                      </a:r>
                    </a:p>
                  </a:txBody>
                  <a:tcPr anchor="ctr">
                    <a:solidFill>
                      <a:srgbClr val="00B0F0">
                        <a:alpha val="51000"/>
                      </a:srgbClr>
                    </a:solidFill>
                  </a:tcPr>
                </a:tc>
                <a:extLst>
                  <a:ext uri="{0D108BD9-81ED-4DB2-BD59-A6C34878D82A}">
                    <a16:rowId xmlns:a16="http://schemas.microsoft.com/office/drawing/2014/main" val="10000"/>
                  </a:ext>
                </a:extLst>
              </a:tr>
              <a:tr h="338177">
                <a:tc>
                  <a:txBody>
                    <a:bodyPr/>
                    <a:lstStyle/>
                    <a:p>
                      <a:pPr algn="ctr"/>
                      <a:r>
                        <a:rPr lang="en-US" dirty="0">
                          <a:solidFill>
                            <a:schemeClr val="bg1"/>
                          </a:solidFill>
                        </a:rPr>
                        <a:t> </a:t>
                      </a:r>
                      <a:r>
                        <a:rPr lang="en-CA" sz="1800" b="0" i="0" kern="1200" dirty="0">
                          <a:solidFill>
                            <a:schemeClr val="bg1"/>
                          </a:solidFill>
                          <a:effectLst/>
                          <a:latin typeface="+mn-lt"/>
                          <a:ea typeface="+mn-ea"/>
                          <a:cs typeface="+mn-cs"/>
                        </a:rPr>
                        <a:t>Black</a:t>
                      </a:r>
                      <a:endParaRPr lang="en-US" dirty="0">
                        <a:solidFill>
                          <a:schemeClr val="bg1"/>
                        </a:solidFill>
                      </a:endParaRPr>
                    </a:p>
                  </a:txBody>
                  <a:tcPr anchor="ctr">
                    <a:solidFill>
                      <a:schemeClr val="tx1"/>
                    </a:solidFill>
                  </a:tcPr>
                </a:tc>
                <a:tc>
                  <a:txBody>
                    <a:bodyPr/>
                    <a:lstStyle/>
                    <a:p>
                      <a:pPr algn="ctr"/>
                      <a:r>
                        <a:rPr lang="en-US" dirty="0">
                          <a:solidFill>
                            <a:srgbClr val="0000CC"/>
                          </a:solidFill>
                          <a:effectLst>
                            <a:outerShdw blurRad="38100" dist="38100" dir="2700000" algn="tl">
                              <a:srgbClr val="000000">
                                <a:alpha val="43137"/>
                              </a:srgbClr>
                            </a:outerShdw>
                          </a:effectLst>
                        </a:rPr>
                        <a:t>#000000</a:t>
                      </a:r>
                    </a:p>
                  </a:txBody>
                  <a:tcPr anchor="ctr"/>
                </a:tc>
                <a:tc>
                  <a:txBody>
                    <a:bodyPr/>
                    <a:lstStyle/>
                    <a:p>
                      <a:pPr algn="l"/>
                      <a:r>
                        <a:rPr lang="en-US" dirty="0" err="1"/>
                        <a:t>rgb</a:t>
                      </a:r>
                      <a:r>
                        <a:rPr lang="en-US" dirty="0"/>
                        <a:t>(0,0,0)</a:t>
                      </a:r>
                    </a:p>
                  </a:txBody>
                  <a:tcPr anchor="ctr"/>
                </a:tc>
                <a:extLst>
                  <a:ext uri="{0D108BD9-81ED-4DB2-BD59-A6C34878D82A}">
                    <a16:rowId xmlns:a16="http://schemas.microsoft.com/office/drawing/2014/main" val="10001"/>
                  </a:ext>
                </a:extLst>
              </a:tr>
              <a:tr h="260449">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Red</a:t>
                      </a:r>
                      <a:endParaRPr lang="en-US" dirty="0">
                        <a:solidFill>
                          <a:schemeClr val="bg1"/>
                        </a:solidFill>
                      </a:endParaRPr>
                    </a:p>
                  </a:txBody>
                  <a:tcPr anchor="ctr">
                    <a:solidFill>
                      <a:srgbClr val="FF0000"/>
                    </a:solidFill>
                  </a:tcPr>
                </a:tc>
                <a:tc>
                  <a:txBody>
                    <a:bodyPr/>
                    <a:lstStyle/>
                    <a:p>
                      <a:pPr algn="ctr"/>
                      <a:r>
                        <a:rPr lang="en-US" dirty="0">
                          <a:solidFill>
                            <a:srgbClr val="0000CC"/>
                          </a:solidFill>
                          <a:effectLst>
                            <a:outerShdw blurRad="38100" dist="38100" dir="2700000" algn="tl">
                              <a:srgbClr val="000000">
                                <a:alpha val="43137"/>
                              </a:srgbClr>
                            </a:outerShdw>
                          </a:effectLst>
                        </a:rPr>
                        <a:t>#FF0000</a:t>
                      </a:r>
                    </a:p>
                  </a:txBody>
                  <a:tcPr anchor="ctr"/>
                </a:tc>
                <a:tc>
                  <a:txBody>
                    <a:bodyPr/>
                    <a:lstStyle/>
                    <a:p>
                      <a:pPr algn="l"/>
                      <a:r>
                        <a:rPr lang="en-US" dirty="0" err="1"/>
                        <a:t>rgb</a:t>
                      </a:r>
                      <a:r>
                        <a:rPr lang="en-US" dirty="0"/>
                        <a:t>(255,0,0)</a:t>
                      </a:r>
                    </a:p>
                  </a:txBody>
                  <a:tcPr anchor="ctr"/>
                </a:tc>
                <a:extLst>
                  <a:ext uri="{0D108BD9-81ED-4DB2-BD59-A6C34878D82A}">
                    <a16:rowId xmlns:a16="http://schemas.microsoft.com/office/drawing/2014/main" val="10002"/>
                  </a:ext>
                </a:extLst>
              </a:tr>
              <a:tr h="254729">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Green</a:t>
                      </a:r>
                      <a:endParaRPr lang="en-US" dirty="0">
                        <a:solidFill>
                          <a:schemeClr val="bg1"/>
                        </a:solidFill>
                      </a:endParaRPr>
                    </a:p>
                  </a:txBody>
                  <a:tcPr anchor="ctr">
                    <a:solidFill>
                      <a:srgbClr val="00B050"/>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#00FF00</a:t>
                      </a:r>
                    </a:p>
                  </a:txBody>
                  <a:tcPr anchor="ctr"/>
                </a:tc>
                <a:tc>
                  <a:txBody>
                    <a:bodyPr/>
                    <a:lstStyle/>
                    <a:p>
                      <a:pPr algn="l"/>
                      <a:r>
                        <a:rPr lang="en-US" dirty="0" err="1"/>
                        <a:t>rgb</a:t>
                      </a:r>
                      <a:r>
                        <a:rPr lang="en-US" dirty="0"/>
                        <a:t>(0,255,0)</a:t>
                      </a:r>
                    </a:p>
                  </a:txBody>
                  <a:tcPr anchor="ctr"/>
                </a:tc>
                <a:extLst>
                  <a:ext uri="{0D108BD9-81ED-4DB2-BD59-A6C34878D82A}">
                    <a16:rowId xmlns:a16="http://schemas.microsoft.com/office/drawing/2014/main" val="10003"/>
                  </a:ext>
                </a:extLst>
              </a:tr>
              <a:tr h="321017">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Blue</a:t>
                      </a:r>
                      <a:endParaRPr lang="en-US" dirty="0">
                        <a:solidFill>
                          <a:schemeClr val="bg1"/>
                        </a:solidFill>
                      </a:endParaRPr>
                    </a:p>
                  </a:txBody>
                  <a:tcPr anchor="ctr">
                    <a:solidFill>
                      <a:srgbClr val="0070C0"/>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#0000FF</a:t>
                      </a:r>
                    </a:p>
                  </a:txBody>
                  <a:tcPr anchor="ctr"/>
                </a:tc>
                <a:tc>
                  <a:txBody>
                    <a:bodyPr/>
                    <a:lstStyle/>
                    <a:p>
                      <a:pPr algn="l"/>
                      <a:r>
                        <a:rPr lang="en-US" dirty="0" err="1"/>
                        <a:t>rgb</a:t>
                      </a:r>
                      <a:r>
                        <a:rPr lang="en-US" dirty="0"/>
                        <a:t>(0,0,255)</a:t>
                      </a:r>
                    </a:p>
                  </a:txBody>
                  <a:tcPr anchor="ctr"/>
                </a:tc>
                <a:extLst>
                  <a:ext uri="{0D108BD9-81ED-4DB2-BD59-A6C34878D82A}">
                    <a16:rowId xmlns:a16="http://schemas.microsoft.com/office/drawing/2014/main" val="10004"/>
                  </a:ext>
                </a:extLst>
              </a:tr>
              <a:tr h="315297">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Yellow</a:t>
                      </a:r>
                      <a:endParaRPr lang="en-US" dirty="0">
                        <a:solidFill>
                          <a:schemeClr val="bg1"/>
                        </a:solidFill>
                      </a:endParaRPr>
                    </a:p>
                  </a:txBody>
                  <a:tcPr anchor="ctr">
                    <a:solidFill>
                      <a:srgbClr val="FFFF00"/>
                    </a:solidFill>
                  </a:tcPr>
                </a:tc>
                <a:tc>
                  <a:txBody>
                    <a:bodyPr/>
                    <a:lstStyle/>
                    <a:p>
                      <a:pPr algn="ctr"/>
                      <a:r>
                        <a:rPr lang="en-US" dirty="0"/>
                        <a:t>#FFFF00</a:t>
                      </a:r>
                    </a:p>
                  </a:txBody>
                  <a:tcPr anchor="ctr"/>
                </a:tc>
                <a:tc>
                  <a:txBody>
                    <a:bodyPr/>
                    <a:lstStyle/>
                    <a:p>
                      <a:pPr algn="l"/>
                      <a:r>
                        <a:rPr lang="en-US" dirty="0" err="1"/>
                        <a:t>rgb</a:t>
                      </a:r>
                      <a:r>
                        <a:rPr lang="en-US" dirty="0"/>
                        <a:t>(255,255,0)</a:t>
                      </a:r>
                    </a:p>
                  </a:txBody>
                  <a:tcPr anchor="ctr"/>
                </a:tc>
                <a:extLst>
                  <a:ext uri="{0D108BD9-81ED-4DB2-BD59-A6C34878D82A}">
                    <a16:rowId xmlns:a16="http://schemas.microsoft.com/office/drawing/2014/main" val="10005"/>
                  </a:ext>
                </a:extLst>
              </a:tr>
              <a:tr h="381585">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Aqua</a:t>
                      </a:r>
                      <a:endParaRPr lang="en-US" dirty="0">
                        <a:solidFill>
                          <a:schemeClr val="bg1"/>
                        </a:solidFill>
                      </a:endParaRPr>
                    </a:p>
                  </a:txBody>
                  <a:tcPr anchor="ctr">
                    <a:solidFill>
                      <a:srgbClr val="00B0F0"/>
                    </a:solidFill>
                  </a:tcPr>
                </a:tc>
                <a:tc>
                  <a:txBody>
                    <a:bodyPr/>
                    <a:lstStyle/>
                    <a:p>
                      <a:pPr algn="ctr"/>
                      <a:r>
                        <a:rPr lang="en-US" dirty="0"/>
                        <a:t>#00FFFF</a:t>
                      </a:r>
                    </a:p>
                  </a:txBody>
                  <a:tcPr anchor="ctr"/>
                </a:tc>
                <a:tc>
                  <a:txBody>
                    <a:bodyPr/>
                    <a:lstStyle/>
                    <a:p>
                      <a:pPr algn="l"/>
                      <a:r>
                        <a:rPr lang="en-US" dirty="0" err="1"/>
                        <a:t>rgb</a:t>
                      </a:r>
                      <a:r>
                        <a:rPr lang="en-US" dirty="0"/>
                        <a:t>(0,255,255)</a:t>
                      </a:r>
                    </a:p>
                  </a:txBody>
                  <a:tcPr anchor="ctr"/>
                </a:tc>
                <a:extLst>
                  <a:ext uri="{0D108BD9-81ED-4DB2-BD59-A6C34878D82A}">
                    <a16:rowId xmlns:a16="http://schemas.microsoft.com/office/drawing/2014/main" val="10006"/>
                  </a:ext>
                </a:extLst>
              </a:tr>
              <a:tr h="360040">
                <a:tc>
                  <a:txBody>
                    <a:bodyPr/>
                    <a:lstStyle/>
                    <a:p>
                      <a:pPr algn="ctr" fontAlgn="t"/>
                      <a:r>
                        <a:rPr lang="en-CA" sz="1800" b="0" i="0" kern="1200" dirty="0">
                          <a:solidFill>
                            <a:schemeClr val="dk1"/>
                          </a:solidFill>
                          <a:effectLst/>
                          <a:latin typeface="+mn-lt"/>
                          <a:ea typeface="+mn-ea"/>
                          <a:cs typeface="+mn-cs"/>
                        </a:rPr>
                        <a:t>Fuchsia</a:t>
                      </a:r>
                      <a:endParaRPr lang="en-CA" sz="800" dirty="0">
                        <a:solidFill>
                          <a:srgbClr val="999999"/>
                        </a:solidFill>
                        <a:effectLst/>
                        <a:latin typeface="Verdana"/>
                      </a:endParaRPr>
                    </a:p>
                  </a:txBody>
                  <a:tcPr>
                    <a:solidFill>
                      <a:srgbClr val="9900CC"/>
                    </a:solidFill>
                  </a:tcPr>
                </a:tc>
                <a:tc>
                  <a:txBody>
                    <a:bodyPr/>
                    <a:lstStyle/>
                    <a:p>
                      <a:pPr algn="ctr"/>
                      <a:r>
                        <a:rPr lang="en-US"/>
                        <a:t>#FF00FF</a:t>
                      </a:r>
                    </a:p>
                  </a:txBody>
                  <a:tcPr anchor="ctr"/>
                </a:tc>
                <a:tc>
                  <a:txBody>
                    <a:bodyPr/>
                    <a:lstStyle/>
                    <a:p>
                      <a:pPr algn="l"/>
                      <a:r>
                        <a:rPr lang="en-US" dirty="0" err="1"/>
                        <a:t>rgb</a:t>
                      </a:r>
                      <a:r>
                        <a:rPr lang="en-US" dirty="0"/>
                        <a:t>(255,0,255)</a:t>
                      </a:r>
                    </a:p>
                  </a:txBody>
                  <a:tcPr anchor="ctr"/>
                </a:tc>
                <a:extLst>
                  <a:ext uri="{0D108BD9-81ED-4DB2-BD59-A6C34878D82A}">
                    <a16:rowId xmlns:a16="http://schemas.microsoft.com/office/drawing/2014/main" val="10007"/>
                  </a:ext>
                </a:extLst>
              </a:tr>
              <a:tr h="282312">
                <a:tc>
                  <a:txBody>
                    <a:bodyPr/>
                    <a:lstStyle/>
                    <a:p>
                      <a:pPr algn="ctr"/>
                      <a:r>
                        <a:rPr lang="en-CA" sz="1800" b="0" i="0" kern="1200" dirty="0">
                          <a:solidFill>
                            <a:schemeClr val="dk1"/>
                          </a:solidFill>
                          <a:effectLst/>
                          <a:latin typeface="+mn-lt"/>
                          <a:ea typeface="+mn-ea"/>
                          <a:cs typeface="+mn-cs"/>
                        </a:rPr>
                        <a:t>Gray</a:t>
                      </a:r>
                      <a:endParaRPr lang="en-US" dirty="0">
                        <a:solidFill>
                          <a:schemeClr val="bg1"/>
                        </a:solidFill>
                      </a:endParaRPr>
                    </a:p>
                  </a:txBody>
                  <a:tcPr anchor="ctr">
                    <a:solidFill>
                      <a:schemeClr val="tx1">
                        <a:lumMod val="65000"/>
                        <a:lumOff val="35000"/>
                      </a:schemeClr>
                    </a:solidFill>
                  </a:tcPr>
                </a:tc>
                <a:tc>
                  <a:txBody>
                    <a:bodyPr/>
                    <a:lstStyle/>
                    <a:p>
                      <a:pPr algn="ctr"/>
                      <a:r>
                        <a:rPr lang="en-CA" sz="1800" b="0" i="0" kern="1200" dirty="0">
                          <a:solidFill>
                            <a:schemeClr val="dk1"/>
                          </a:solidFill>
                          <a:effectLst/>
                          <a:latin typeface="+mn-lt"/>
                          <a:ea typeface="+mn-ea"/>
                          <a:cs typeface="+mn-cs"/>
                        </a:rPr>
                        <a:t>#808080</a:t>
                      </a:r>
                      <a:endParaRPr lang="en-US" dirty="0"/>
                    </a:p>
                  </a:txBody>
                  <a:tcPr anchor="ctr"/>
                </a:tc>
                <a:tc>
                  <a:txBody>
                    <a:bodyPr/>
                    <a:lstStyle/>
                    <a:p>
                      <a:pPr algn="l"/>
                      <a:r>
                        <a:rPr lang="en-US" dirty="0" err="1"/>
                        <a:t>rgb</a:t>
                      </a:r>
                      <a:r>
                        <a:rPr lang="en-US" dirty="0"/>
                        <a:t>(128, 128, 128)</a:t>
                      </a:r>
                    </a:p>
                  </a:txBody>
                  <a:tcPr anchor="ctr"/>
                </a:tc>
                <a:extLst>
                  <a:ext uri="{0D108BD9-81ED-4DB2-BD59-A6C34878D82A}">
                    <a16:rowId xmlns:a16="http://schemas.microsoft.com/office/drawing/2014/main" val="10008"/>
                  </a:ext>
                </a:extLst>
              </a:tr>
              <a:tr h="210304">
                <a:tc>
                  <a:txBody>
                    <a:bodyPr/>
                    <a:lstStyle/>
                    <a:p>
                      <a:pPr algn="ctr"/>
                      <a:r>
                        <a:rPr lang="en-US" dirty="0">
                          <a:solidFill>
                            <a:schemeClr val="bg1"/>
                          </a:solidFill>
                        </a:rPr>
                        <a:t> </a:t>
                      </a:r>
                      <a:r>
                        <a:rPr lang="en-CA" sz="1800" b="0" i="0" u="none" strike="noStrike" kern="1200" dirty="0">
                          <a:solidFill>
                            <a:schemeClr val="dk1"/>
                          </a:solidFill>
                          <a:effectLst/>
                          <a:latin typeface="+mn-lt"/>
                          <a:ea typeface="+mn-ea"/>
                          <a:cs typeface="+mn-cs"/>
                        </a:rPr>
                        <a:t>Silver</a:t>
                      </a:r>
                      <a:endParaRPr lang="en-US" dirty="0">
                        <a:solidFill>
                          <a:schemeClr val="bg1"/>
                        </a:solidFill>
                      </a:endParaRPr>
                    </a:p>
                  </a:txBody>
                  <a:tcPr anchor="ctr">
                    <a:solidFill>
                      <a:schemeClr val="bg1">
                        <a:lumMod val="65000"/>
                      </a:schemeClr>
                    </a:solidFill>
                  </a:tcPr>
                </a:tc>
                <a:tc>
                  <a:txBody>
                    <a:bodyPr/>
                    <a:lstStyle/>
                    <a:p>
                      <a:pPr algn="ctr"/>
                      <a:r>
                        <a:rPr lang="en-US" dirty="0"/>
                        <a:t>#C0C0C0</a:t>
                      </a:r>
                    </a:p>
                  </a:txBody>
                  <a:tcPr anchor="ctr"/>
                </a:tc>
                <a:tc>
                  <a:txBody>
                    <a:bodyPr/>
                    <a:lstStyle/>
                    <a:p>
                      <a:pPr algn="l"/>
                      <a:r>
                        <a:rPr lang="en-US" dirty="0" err="1"/>
                        <a:t>rgb</a:t>
                      </a:r>
                      <a:r>
                        <a:rPr lang="en-US" dirty="0"/>
                        <a:t>(192,192,192)</a:t>
                      </a:r>
                    </a:p>
                  </a:txBody>
                  <a:tcPr anchor="ctr"/>
                </a:tc>
                <a:extLst>
                  <a:ext uri="{0D108BD9-81ED-4DB2-BD59-A6C34878D82A}">
                    <a16:rowId xmlns:a16="http://schemas.microsoft.com/office/drawing/2014/main" val="10009"/>
                  </a:ext>
                </a:extLst>
              </a:tr>
              <a:tr h="210304">
                <a:tc>
                  <a:txBody>
                    <a:bodyPr/>
                    <a:lstStyle/>
                    <a:p>
                      <a:pPr algn="ctr"/>
                      <a:r>
                        <a:rPr lang="en-US" dirty="0">
                          <a:solidFill>
                            <a:schemeClr val="bg1"/>
                          </a:solidFill>
                        </a:rPr>
                        <a:t>Gold</a:t>
                      </a:r>
                    </a:p>
                  </a:txBody>
                  <a:tcPr anchor="ctr">
                    <a:solidFill>
                      <a:srgbClr val="FFD700"/>
                    </a:solidFill>
                  </a:tcPr>
                </a:tc>
                <a:tc>
                  <a:txBody>
                    <a:bodyPr/>
                    <a:lstStyle/>
                    <a:p>
                      <a:pPr algn="ctr"/>
                      <a:r>
                        <a:rPr lang="en-US" dirty="0"/>
                        <a:t>#FFD700</a:t>
                      </a:r>
                    </a:p>
                  </a:txBody>
                  <a:tcPr anchor="ctr"/>
                </a:tc>
                <a:tc>
                  <a:txBody>
                    <a:bodyPr/>
                    <a:lstStyle/>
                    <a:p>
                      <a:pPr algn="l"/>
                      <a:r>
                        <a:rPr lang="en-US" dirty="0" err="1"/>
                        <a:t>rgb</a:t>
                      </a:r>
                      <a:r>
                        <a:rPr lang="en-US" dirty="0"/>
                        <a:t>(255,215,0)</a:t>
                      </a:r>
                    </a:p>
                  </a:txBody>
                  <a:tcPr anchor="ctr"/>
                </a:tc>
                <a:extLst>
                  <a:ext uri="{0D108BD9-81ED-4DB2-BD59-A6C34878D82A}">
                    <a16:rowId xmlns:a16="http://schemas.microsoft.com/office/drawing/2014/main" val="2564871662"/>
                  </a:ext>
                </a:extLst>
              </a:tr>
              <a:tr h="337160">
                <a:tc>
                  <a:txBody>
                    <a:bodyPr/>
                    <a:lstStyle/>
                    <a:p>
                      <a:pPr algn="ctr"/>
                      <a:r>
                        <a:rPr lang="en-US" dirty="0"/>
                        <a:t> </a:t>
                      </a:r>
                      <a:r>
                        <a:rPr lang="en-CA" sz="1800" b="0" i="0" kern="1200" dirty="0">
                          <a:solidFill>
                            <a:schemeClr val="dk1"/>
                          </a:solidFill>
                          <a:effectLst/>
                          <a:latin typeface="+mn-lt"/>
                          <a:ea typeface="+mn-ea"/>
                          <a:cs typeface="+mn-cs"/>
                        </a:rPr>
                        <a:t>White</a:t>
                      </a:r>
                      <a:endParaRPr lang="en-US" dirty="0">
                        <a:solidFill>
                          <a:schemeClr val="tx1"/>
                        </a:solidFill>
                      </a:endParaRPr>
                    </a:p>
                  </a:txBody>
                  <a:tcPr anchor="ctr">
                    <a:solidFill>
                      <a:schemeClr val="bg1"/>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#FFFFFF</a:t>
                      </a:r>
                    </a:p>
                  </a:txBody>
                  <a:tcPr anchor="ctr"/>
                </a:tc>
                <a:tc>
                  <a:txBody>
                    <a:bodyPr/>
                    <a:lstStyle/>
                    <a:p>
                      <a:pPr algn="l"/>
                      <a:r>
                        <a:rPr lang="en-US" dirty="0" err="1"/>
                        <a:t>rgb</a:t>
                      </a:r>
                      <a:r>
                        <a:rPr lang="en-US" dirty="0"/>
                        <a:t>(255,255,255)</a:t>
                      </a:r>
                    </a:p>
                  </a:txBody>
                  <a:tcPr anchor="ct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8988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normAutofit/>
          </a:bodyPr>
          <a:lstStyle/>
          <a:p>
            <a:r>
              <a:rPr lang="en-US" sz="4000" dirty="0">
                <a:effectLst>
                  <a:outerShdw blurRad="38100" dist="38100" dir="2700000" algn="tl">
                    <a:srgbClr val="000000">
                      <a:alpha val="43137"/>
                    </a:srgbClr>
                  </a:outerShdw>
                </a:effectLst>
              </a:rPr>
              <a:t>CSS Properties and Values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A </a:t>
            </a:r>
            <a:r>
              <a:rPr lang="en-US" sz="2400" dirty="0">
                <a:solidFill>
                  <a:srgbClr val="0000CC"/>
                </a:solidFill>
              </a:rPr>
              <a:t>property</a:t>
            </a:r>
            <a:r>
              <a:rPr lang="en-US" sz="2400" dirty="0"/>
              <a:t> is assigned to a selector in order to manipulate its style. </a:t>
            </a:r>
          </a:p>
          <a:p>
            <a:pPr lvl="1"/>
            <a:r>
              <a:rPr lang="en-US" sz="2000" dirty="0"/>
              <a:t>Examples of properties include color, margin, font and many more. </a:t>
            </a:r>
          </a:p>
          <a:p>
            <a:pPr lvl="2">
              <a:buNone/>
            </a:pPr>
            <a:r>
              <a:rPr lang="en-US" sz="1800" dirty="0"/>
              <a:t>p { </a:t>
            </a:r>
            <a:r>
              <a:rPr lang="en-US" sz="1800" b="1" dirty="0">
                <a:solidFill>
                  <a:srgbClr val="0000CC"/>
                </a:solidFill>
              </a:rPr>
              <a:t>text-indent</a:t>
            </a:r>
            <a:r>
              <a:rPr lang="en-US" sz="1800" dirty="0"/>
              <a:t>: 1em; }</a:t>
            </a:r>
          </a:p>
          <a:p>
            <a:pPr>
              <a:buFont typeface="Wingdings" panose="05000000000000000000" pitchFamily="2" charset="2"/>
              <a:buChar char="Ø"/>
            </a:pPr>
            <a:r>
              <a:rPr lang="en-US" sz="2400" dirty="0"/>
              <a:t>A property can have one or more value. </a:t>
            </a:r>
            <a:r>
              <a:rPr lang="en-US" sz="2400" dirty="0">
                <a:solidFill>
                  <a:srgbClr val="0000CC"/>
                </a:solidFill>
              </a:rPr>
              <a:t>Values</a:t>
            </a:r>
            <a:r>
              <a:rPr lang="en-US" sz="2400" dirty="0"/>
              <a:t> must be spelled exactly as described in the CSS rules. </a:t>
            </a:r>
          </a:p>
          <a:p>
            <a:pPr lvl="1">
              <a:buNone/>
            </a:pPr>
            <a:r>
              <a:rPr lang="en-CA" sz="2000" dirty="0"/>
              <a:t>#cnt2  span { text-decoration: underline  </a:t>
            </a:r>
            <a:r>
              <a:rPr lang="en-CA" sz="2000" dirty="0" err="1"/>
              <a:t>overline</a:t>
            </a:r>
            <a:r>
              <a:rPr lang="en-CA" sz="2000" dirty="0"/>
              <a:t>;} </a:t>
            </a:r>
            <a:endParaRPr lang="en-US" sz="2000" dirty="0"/>
          </a:p>
          <a:p>
            <a:pPr lvl="1">
              <a:buNone/>
            </a:pPr>
            <a:r>
              <a:rPr lang="en-US" sz="2000" dirty="0"/>
              <a:t>p { font-family: </a:t>
            </a:r>
            <a:r>
              <a:rPr lang="en-US" sz="2000" b="1" dirty="0">
                <a:solidFill>
                  <a:srgbClr val="0000CC"/>
                </a:solidFill>
              </a:rPr>
              <a:t>"Times New Roman", Serif</a:t>
            </a:r>
            <a:r>
              <a:rPr lang="en-US" sz="2000" dirty="0"/>
              <a:t>; }</a:t>
            </a:r>
          </a:p>
          <a:p>
            <a:pPr lvl="2"/>
            <a:r>
              <a:rPr lang="en-US" sz="1600" dirty="0">
                <a:solidFill>
                  <a:srgbClr val="0000CC"/>
                </a:solidFill>
              </a:rPr>
              <a:t>Times New Roman </a:t>
            </a:r>
            <a:r>
              <a:rPr lang="en-US" sz="1600" dirty="0"/>
              <a:t>and </a:t>
            </a:r>
            <a:r>
              <a:rPr lang="en-US" sz="1600" dirty="0">
                <a:solidFill>
                  <a:srgbClr val="0000CC"/>
                </a:solidFill>
              </a:rPr>
              <a:t>serif</a:t>
            </a:r>
            <a:r>
              <a:rPr lang="en-US" sz="1600" dirty="0"/>
              <a:t> in the above are two value examples for the font-family.</a:t>
            </a:r>
          </a:p>
          <a:p>
            <a:pPr lvl="2"/>
            <a:r>
              <a:rPr lang="en-US" sz="1600" dirty="0"/>
              <a:t>Multiple words for any value must be in quotations</a:t>
            </a:r>
          </a:p>
          <a:p>
            <a:pPr>
              <a:buFont typeface="Wingdings" panose="05000000000000000000" pitchFamily="2" charset="2"/>
              <a:buChar char="Ø"/>
            </a:pPr>
            <a:r>
              <a:rPr lang="en-US" sz="2400" dirty="0"/>
              <a:t>There are large number of properties and their values. We cannot cover all of them in the courses.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3073699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560840" cy="1116013"/>
          </a:xfrm>
        </p:spPr>
        <p:txBody>
          <a:bodyPr/>
          <a:lstStyle/>
          <a:p>
            <a:pPr algn="l"/>
            <a:r>
              <a:rPr lang="en-US" altLang="en-US" sz="4000" dirty="0">
                <a:effectLst>
                  <a:outerShdw blurRad="38100" dist="38100" dir="2700000" algn="tl">
                    <a:srgbClr val="000000">
                      <a:alpha val="43137"/>
                    </a:srgbClr>
                  </a:outerShdw>
                </a:effectLst>
              </a:rPr>
              <a:t>CSS </a:t>
            </a:r>
            <a:r>
              <a:rPr lang="en-US" altLang="en-US" sz="4000" dirty="0">
                <a:solidFill>
                  <a:srgbClr val="7030A0"/>
                </a:solidFill>
                <a:effectLst>
                  <a:outerShdw blurRad="38100" dist="38100" dir="2700000" algn="tl">
                    <a:srgbClr val="000000">
                      <a:alpha val="43137"/>
                    </a:srgbClr>
                  </a:outerShdw>
                </a:effectLst>
              </a:rPr>
              <a:t>text</a:t>
            </a:r>
            <a:r>
              <a:rPr lang="en-US" altLang="en-US" sz="4000" dirty="0">
                <a:effectLst>
                  <a:outerShdw blurRad="38100" dist="38100" dir="2700000" algn="tl">
                    <a:srgbClr val="000000">
                      <a:alpha val="43137"/>
                    </a:srgbClr>
                  </a:outerShdw>
                </a:effectLst>
              </a:rPr>
              <a:t> Properties: </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684213" y="1304653"/>
            <a:ext cx="7773987" cy="4644627"/>
          </a:xfrm>
        </p:spPr>
        <p:txBody>
          <a:bodyPr/>
          <a:lstStyle/>
          <a:p>
            <a:pPr>
              <a:buFont typeface="Wingdings" panose="05000000000000000000" pitchFamily="2" charset="2"/>
              <a:buChar char="Ø"/>
            </a:pPr>
            <a:r>
              <a:rPr lang="en-CA" altLang="en-US" sz="2400" dirty="0"/>
              <a:t>Examples</a:t>
            </a:r>
          </a:p>
          <a:p>
            <a:pPr marL="400050" lvl="1" indent="0">
              <a:buNone/>
            </a:pPr>
            <a:r>
              <a:rPr lang="en-US" altLang="en-US" sz="2000" dirty="0">
                <a:solidFill>
                  <a:srgbClr val="0000CC"/>
                </a:solidFill>
                <a:effectLst>
                  <a:outerShdw blurRad="38100" dist="38100" dir="2700000" algn="tl">
                    <a:srgbClr val="000000">
                      <a:alpha val="43137"/>
                    </a:srgbClr>
                  </a:outerShdw>
                </a:effectLst>
              </a:rPr>
              <a:t>h2</a:t>
            </a:r>
            <a:r>
              <a:rPr lang="en-US" altLang="en-US" sz="2000" dirty="0"/>
              <a:t> {</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color</a:t>
            </a:r>
            <a:r>
              <a:rPr lang="en-US" altLang="en-US" sz="2000" dirty="0"/>
              <a:t>: red;</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text-align</a:t>
            </a:r>
            <a:r>
              <a:rPr lang="en-US" altLang="en-US" sz="2000" dirty="0"/>
              <a:t>: center; /* or left, right*/</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text-decoration</a:t>
            </a:r>
            <a:r>
              <a:rPr lang="en-US" altLang="en-US" sz="2000" dirty="0"/>
              <a:t>: underline; /* or overline, line-through */</a:t>
            </a:r>
          </a:p>
          <a:p>
            <a:pPr marL="400050" lvl="1" indent="0">
              <a:buNone/>
            </a:pPr>
            <a:r>
              <a:rPr lang="en-US" altLang="en-US" sz="2000" dirty="0"/>
              <a:t>}</a:t>
            </a:r>
          </a:p>
          <a:p>
            <a:pPr marL="400050" lvl="1" indent="0">
              <a:spcBef>
                <a:spcPts val="1200"/>
              </a:spcBef>
              <a:spcAft>
                <a:spcPts val="1200"/>
              </a:spcAft>
              <a:buNone/>
            </a:pPr>
            <a:r>
              <a:rPr lang="en-US" altLang="en-US" sz="2000" dirty="0" err="1">
                <a:solidFill>
                  <a:srgbClr val="0000CC"/>
                </a:solidFill>
                <a:effectLst>
                  <a:outerShdw blurRad="38100" dist="38100" dir="2700000" algn="tl">
                    <a:srgbClr val="000000">
                      <a:alpha val="43137"/>
                    </a:srgbClr>
                  </a:outerShdw>
                </a:effectLst>
              </a:rPr>
              <a:t>p.first</a:t>
            </a:r>
            <a:r>
              <a:rPr lang="en-US" altLang="en-US" sz="2000" dirty="0"/>
              <a:t> { </a:t>
            </a:r>
            <a:r>
              <a:rPr lang="en-US" altLang="en-US" sz="2000" dirty="0">
                <a:solidFill>
                  <a:srgbClr val="7030A0"/>
                </a:solidFill>
                <a:effectLst>
                  <a:outerShdw blurRad="38100" dist="38100" dir="2700000" algn="tl">
                    <a:srgbClr val="000000">
                      <a:alpha val="43137"/>
                    </a:srgbClr>
                  </a:outerShdw>
                </a:effectLst>
              </a:rPr>
              <a:t>color</a:t>
            </a:r>
            <a:r>
              <a:rPr lang="en-US" altLang="en-US" sz="2000" dirty="0"/>
              <a:t>: #0000ff; text-indent:100px; }</a:t>
            </a:r>
          </a:p>
          <a:p>
            <a:pPr marL="400050" lvl="1" indent="0">
              <a:buNone/>
            </a:pPr>
            <a:r>
              <a:rPr lang="en-US" altLang="en-US" sz="2000" dirty="0">
                <a:solidFill>
                  <a:srgbClr val="0000CC"/>
                </a:solidFill>
                <a:effectLst>
                  <a:outerShdw blurRad="38100" dist="38100" dir="2700000" algn="tl">
                    <a:srgbClr val="000000">
                      <a:alpha val="43137"/>
                    </a:srgbClr>
                  </a:outerShdw>
                </a:effectLst>
              </a:rPr>
              <a:t>#num2 </a:t>
            </a:r>
            <a:r>
              <a:rPr lang="en-US" altLang="en-US" sz="2000" dirty="0"/>
              <a:t>{</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color</a:t>
            </a:r>
            <a:r>
              <a:rPr lang="en-US" altLang="en-US" sz="2000" dirty="0"/>
              <a:t>: </a:t>
            </a:r>
            <a:r>
              <a:rPr lang="en-US" altLang="en-US" sz="2000" dirty="0" err="1"/>
              <a:t>rgb</a:t>
            </a:r>
            <a:r>
              <a:rPr lang="en-US" altLang="en-US" sz="2000" dirty="0"/>
              <a:t>(255,128,0);</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text-transform</a:t>
            </a:r>
            <a:r>
              <a:rPr lang="en-US" altLang="en-US" sz="2000" dirty="0"/>
              <a:t>: capitalize;  /* or uppercase, lowercase */ </a:t>
            </a:r>
          </a:p>
          <a:p>
            <a:pPr marL="400050" lvl="1" indent="0">
              <a:buNone/>
            </a:pPr>
            <a:r>
              <a:rPr lang="en-US" altLang="en-US" sz="2000" dirty="0"/>
              <a:t>}</a:t>
            </a:r>
          </a:p>
          <a:p>
            <a:pPr marL="400050" lvl="1" indent="0">
              <a:buNone/>
            </a:pPr>
            <a:endParaRPr lang="en-US" altLang="en-US" sz="1000" dirty="0"/>
          </a:p>
          <a:p>
            <a:pPr lvl="1" indent="-342900">
              <a:buFont typeface="Wingdings" panose="05000000000000000000" pitchFamily="2" charset="2"/>
              <a:buChar char="q"/>
            </a:pPr>
            <a:r>
              <a:rPr lang="en-US" altLang="en-US" sz="2400" dirty="0">
                <a:hlinkClick r:id="rId2"/>
              </a:rPr>
              <a:t>text.html</a:t>
            </a:r>
            <a:endParaRPr lang="en-US" altLang="en-US" sz="2400" dirty="0"/>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32</a:t>
            </a:fld>
            <a:endParaRPr lang="en-CA" altLang="en-US" sz="1400"/>
          </a:p>
        </p:txBody>
      </p:sp>
    </p:spTree>
    <p:extLst>
      <p:ext uri="{BB962C8B-B14F-4D97-AF65-F5344CB8AC3E}">
        <p14:creationId xmlns:p14="http://schemas.microsoft.com/office/powerpoint/2010/main" val="437699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560840" cy="1116013"/>
          </a:xfrm>
        </p:spPr>
        <p:txBody>
          <a:bodyPr/>
          <a:lstStyle/>
          <a:p>
            <a:pPr algn="l"/>
            <a:r>
              <a:rPr lang="en-US" altLang="en-US" sz="4000" dirty="0">
                <a:effectLst>
                  <a:outerShdw blurRad="38100" dist="38100" dir="2700000" algn="tl">
                    <a:srgbClr val="000000">
                      <a:alpha val="43137"/>
                    </a:srgbClr>
                  </a:outerShdw>
                </a:effectLst>
              </a:rPr>
              <a:t>CSS </a:t>
            </a:r>
            <a:r>
              <a:rPr lang="en-US" altLang="en-US" sz="4000" dirty="0">
                <a:solidFill>
                  <a:srgbClr val="7030A0"/>
                </a:solidFill>
                <a:effectLst>
                  <a:outerShdw blurRad="38100" dist="38100" dir="2700000" algn="tl">
                    <a:srgbClr val="000000">
                      <a:alpha val="43137"/>
                    </a:srgbClr>
                  </a:outerShdw>
                </a:effectLst>
              </a:rPr>
              <a:t>font</a:t>
            </a:r>
            <a:r>
              <a:rPr lang="en-US" altLang="en-US" sz="4000" dirty="0">
                <a:effectLst>
                  <a:outerShdw blurRad="38100" dist="38100" dir="2700000" algn="tl">
                    <a:srgbClr val="000000">
                      <a:alpha val="43137"/>
                    </a:srgbClr>
                  </a:outerShdw>
                </a:effectLst>
              </a:rPr>
              <a:t> Properties: </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684213" y="1304653"/>
            <a:ext cx="7773987" cy="4644627"/>
          </a:xfrm>
        </p:spPr>
        <p:txBody>
          <a:bodyPr/>
          <a:lstStyle/>
          <a:p>
            <a:pPr>
              <a:buFont typeface="Wingdings" panose="05000000000000000000" pitchFamily="2" charset="2"/>
              <a:buChar char="Ø"/>
            </a:pPr>
            <a:r>
              <a:rPr lang="en-CA" altLang="en-US" sz="2400" dirty="0"/>
              <a:t>Examples</a:t>
            </a:r>
          </a:p>
          <a:p>
            <a:pPr marL="400050" lvl="1" indent="0">
              <a:buNone/>
            </a:pPr>
            <a:r>
              <a:rPr lang="en-US" altLang="en-US" sz="2000" dirty="0">
                <a:solidFill>
                  <a:srgbClr val="0000CC"/>
                </a:solidFill>
                <a:effectLst>
                  <a:outerShdw blurRad="38100" dist="38100" dir="2700000" algn="tl">
                    <a:srgbClr val="000000">
                      <a:alpha val="43137"/>
                    </a:srgbClr>
                  </a:outerShdw>
                </a:effectLst>
              </a:rPr>
              <a:t>h3</a:t>
            </a:r>
            <a:r>
              <a:rPr lang="en-US" altLang="en-US" sz="2000" dirty="0">
                <a:effectLst/>
              </a:rPr>
              <a:t> { </a:t>
            </a:r>
            <a:r>
              <a:rPr lang="en-US" altLang="en-US" sz="2000" dirty="0">
                <a:solidFill>
                  <a:srgbClr val="7030A0"/>
                </a:solidFill>
                <a:effectLst>
                  <a:outerShdw blurRad="38100" dist="38100" dir="2700000" algn="tl">
                    <a:srgbClr val="000000">
                      <a:alpha val="43137"/>
                    </a:srgbClr>
                  </a:outerShdw>
                </a:effectLst>
              </a:rPr>
              <a:t>font-family</a:t>
            </a:r>
            <a:r>
              <a:rPr lang="en-US" altLang="en-US" sz="2000" dirty="0">
                <a:effectLst/>
              </a:rPr>
              <a:t>: "Times New Roman", Times, serif; }</a:t>
            </a:r>
          </a:p>
          <a:p>
            <a:pPr marL="400050" lvl="1" indent="0">
              <a:buNone/>
            </a:pPr>
            <a:r>
              <a:rPr lang="en-US" altLang="en-US" sz="2000" dirty="0">
                <a:solidFill>
                  <a:srgbClr val="0000CC"/>
                </a:solidFill>
                <a:effectLst>
                  <a:outerShdw blurRad="38100" dist="38100" dir="2700000" algn="tl">
                    <a:srgbClr val="000000">
                      <a:alpha val="43137"/>
                    </a:srgbClr>
                  </a:outerShdw>
                </a:effectLst>
              </a:rPr>
              <a:t>h4</a:t>
            </a:r>
            <a:r>
              <a:rPr lang="en-US" altLang="en-US" sz="2000" dirty="0">
                <a:effectLst/>
              </a:rPr>
              <a:t> { </a:t>
            </a:r>
            <a:r>
              <a:rPr lang="en-US" altLang="en-US" sz="2000" dirty="0">
                <a:solidFill>
                  <a:srgbClr val="7030A0"/>
                </a:solidFill>
                <a:effectLst>
                  <a:outerShdw blurRad="38100" dist="38100" dir="2700000" algn="tl">
                    <a:srgbClr val="000000">
                      <a:alpha val="43137"/>
                    </a:srgbClr>
                  </a:outerShdw>
                </a:effectLst>
              </a:rPr>
              <a:t>font-family</a:t>
            </a:r>
            <a:r>
              <a:rPr lang="en-US" altLang="en-US" sz="2000" dirty="0">
                <a:effectLst/>
              </a:rPr>
              <a:t>: Arial, Helvetica, sans-serif; }</a:t>
            </a:r>
          </a:p>
          <a:p>
            <a:pPr marL="400050" lvl="1" indent="0">
              <a:buNone/>
            </a:pPr>
            <a:r>
              <a:rPr lang="en-US" altLang="en-US" sz="2000" dirty="0">
                <a:solidFill>
                  <a:srgbClr val="0000CC"/>
                </a:solidFill>
                <a:effectLst>
                  <a:outerShdw blurRad="38100" dist="38100" dir="2700000" algn="tl">
                    <a:srgbClr val="000000">
                      <a:alpha val="43137"/>
                    </a:srgbClr>
                  </a:outerShdw>
                </a:effectLst>
              </a:rPr>
              <a:t>h5</a:t>
            </a:r>
            <a:r>
              <a:rPr lang="en-US" altLang="en-US" sz="2000" dirty="0">
                <a:solidFill>
                  <a:srgbClr val="0000CC"/>
                </a:solidFill>
                <a:effectLst/>
              </a:rPr>
              <a:t> </a:t>
            </a:r>
            <a:r>
              <a:rPr lang="en-US" altLang="en-US" sz="2000" dirty="0">
                <a:solidFill>
                  <a:srgbClr val="0000CC"/>
                </a:solidFill>
                <a:effectLst>
                  <a:outerShdw blurRad="38100" dist="38100" dir="2700000" algn="tl">
                    <a:srgbClr val="000000">
                      <a:alpha val="43137"/>
                    </a:srgbClr>
                  </a:outerShdw>
                </a:effectLst>
              </a:rPr>
              <a:t>span</a:t>
            </a:r>
            <a:r>
              <a:rPr lang="en-US" altLang="en-US" sz="2000" dirty="0">
                <a:solidFill>
                  <a:srgbClr val="0000CC"/>
                </a:solidFill>
                <a:effectLst/>
              </a:rPr>
              <a:t> </a:t>
            </a:r>
            <a:r>
              <a:rPr lang="en-US" altLang="en-US" sz="2000" dirty="0">
                <a:effectLst/>
              </a:rPr>
              <a:t>{</a:t>
            </a:r>
          </a:p>
          <a:p>
            <a:pPr marL="400050" lvl="1" indent="0">
              <a:buNone/>
            </a:pPr>
            <a:r>
              <a:rPr lang="en-US" altLang="en-US" sz="2000" dirty="0">
                <a:effectLst/>
              </a:rPr>
              <a:t>   </a:t>
            </a:r>
            <a:r>
              <a:rPr lang="en-US" altLang="en-US" sz="2000" dirty="0">
                <a:solidFill>
                  <a:srgbClr val="7030A0"/>
                </a:solidFill>
                <a:effectLst>
                  <a:outerShdw blurRad="38100" dist="38100" dir="2700000" algn="tl">
                    <a:srgbClr val="000000">
                      <a:alpha val="43137"/>
                    </a:srgbClr>
                  </a:outerShdw>
                </a:effectLst>
              </a:rPr>
              <a:t>font-size</a:t>
            </a:r>
            <a:r>
              <a:rPr lang="en-US" altLang="en-US" sz="2000" dirty="0">
                <a:effectLst/>
              </a:rPr>
              <a:t>: 18pt; /* or 1.5em, 24px, 150% */</a:t>
            </a:r>
          </a:p>
          <a:p>
            <a:pPr marL="400050" lvl="1" indent="0">
              <a:buNone/>
            </a:pPr>
            <a:r>
              <a:rPr lang="en-US" altLang="en-US" sz="2000" dirty="0">
                <a:effectLst/>
              </a:rPr>
              <a:t>   </a:t>
            </a:r>
            <a:r>
              <a:rPr lang="en-US" altLang="en-US" sz="2000" dirty="0">
                <a:solidFill>
                  <a:srgbClr val="7030A0"/>
                </a:solidFill>
                <a:effectLst>
                  <a:outerShdw blurRad="38100" dist="38100" dir="2700000" algn="tl">
                    <a:srgbClr val="000000">
                      <a:alpha val="43137"/>
                    </a:srgbClr>
                  </a:outerShdw>
                </a:effectLst>
              </a:rPr>
              <a:t>font-style</a:t>
            </a:r>
            <a:r>
              <a:rPr lang="en-US" altLang="en-US" sz="2000" dirty="0">
                <a:effectLst/>
              </a:rPr>
              <a:t>: italic; /* or oblique, normal */</a:t>
            </a:r>
          </a:p>
          <a:p>
            <a:pPr marL="400050" lvl="1" indent="0">
              <a:buNone/>
            </a:pPr>
            <a:r>
              <a:rPr lang="en-US" altLang="en-US" sz="2000" dirty="0">
                <a:effectLst/>
              </a:rPr>
              <a:t>   </a:t>
            </a:r>
            <a:r>
              <a:rPr lang="en-US" altLang="en-US" sz="2000" dirty="0">
                <a:solidFill>
                  <a:srgbClr val="7030A0"/>
                </a:solidFill>
                <a:effectLst>
                  <a:outerShdw blurRad="38100" dist="38100" dir="2700000" algn="tl">
                    <a:srgbClr val="000000">
                      <a:alpha val="43137"/>
                    </a:srgbClr>
                  </a:outerShdw>
                </a:effectLst>
              </a:rPr>
              <a:t>font-weight</a:t>
            </a:r>
            <a:r>
              <a:rPr lang="en-US" altLang="en-US" sz="2000" dirty="0">
                <a:effectLst/>
              </a:rPr>
              <a:t>: 500; /* 100, ..., 900, normal(400) , lighter, bolder, bold(700) */</a:t>
            </a:r>
          </a:p>
          <a:p>
            <a:pPr marL="400050" lvl="1" indent="0">
              <a:buNone/>
            </a:pPr>
            <a:r>
              <a:rPr lang="en-US" altLang="en-US" sz="2000" dirty="0">
                <a:effectLst/>
              </a:rPr>
              <a:t>   </a:t>
            </a:r>
            <a:r>
              <a:rPr lang="en-US" altLang="en-US" sz="2000" dirty="0">
                <a:solidFill>
                  <a:srgbClr val="7030A0"/>
                </a:solidFill>
                <a:effectLst>
                  <a:outerShdw blurRad="38100" dist="38100" dir="2700000" algn="tl">
                    <a:srgbClr val="000000">
                      <a:alpha val="43137"/>
                    </a:srgbClr>
                  </a:outerShdw>
                </a:effectLst>
              </a:rPr>
              <a:t>font-variant</a:t>
            </a:r>
            <a:r>
              <a:rPr lang="en-US" altLang="en-US" sz="2000" dirty="0">
                <a:effectLst/>
              </a:rPr>
              <a:t>: normal; /* small-caps; */</a:t>
            </a:r>
          </a:p>
          <a:p>
            <a:pPr marL="400050" lvl="1" indent="0">
              <a:buNone/>
            </a:pPr>
            <a:r>
              <a:rPr lang="en-US" altLang="en-US" sz="2000" dirty="0">
                <a:effectLst/>
              </a:rPr>
              <a:t>}</a:t>
            </a:r>
          </a:p>
          <a:p>
            <a:pPr marL="400050" lvl="1" indent="0">
              <a:buNone/>
            </a:pPr>
            <a:r>
              <a:rPr lang="en-US" altLang="en-US" sz="2000" dirty="0">
                <a:solidFill>
                  <a:srgbClr val="0000CC"/>
                </a:solidFill>
                <a:effectLst>
                  <a:outerShdw blurRad="38100" dist="38100" dir="2700000" algn="tl">
                    <a:srgbClr val="000000">
                      <a:alpha val="43137"/>
                    </a:srgbClr>
                  </a:outerShdw>
                </a:effectLst>
              </a:rPr>
              <a:t>p span</a:t>
            </a:r>
            <a:r>
              <a:rPr lang="en-US" altLang="en-US" sz="2000" dirty="0">
                <a:effectLst/>
              </a:rPr>
              <a:t> { </a:t>
            </a:r>
            <a:r>
              <a:rPr lang="en-US" altLang="en-US" sz="2000" dirty="0">
                <a:solidFill>
                  <a:srgbClr val="7030A0"/>
                </a:solidFill>
                <a:effectLst>
                  <a:outerShdw blurRad="38100" dist="38100" dir="2700000" algn="tl">
                    <a:srgbClr val="000000">
                      <a:alpha val="43137"/>
                    </a:srgbClr>
                  </a:outerShdw>
                </a:effectLst>
              </a:rPr>
              <a:t>font</a:t>
            </a:r>
            <a:r>
              <a:rPr lang="en-US" altLang="en-US" sz="2000" dirty="0">
                <a:effectLst/>
              </a:rPr>
              <a:t>: italic small-caps bolder 1.5em "</a:t>
            </a:r>
            <a:r>
              <a:rPr lang="en-US" altLang="en-US" sz="2000" dirty="0" err="1">
                <a:effectLst/>
              </a:rPr>
              <a:t>Lucida","Arial</a:t>
            </a:r>
            <a:r>
              <a:rPr lang="en-US" altLang="en-US" sz="2000" dirty="0">
                <a:effectLst/>
              </a:rPr>
              <a:t>"; }</a:t>
            </a:r>
          </a:p>
          <a:p>
            <a:pPr marL="400050" lvl="1" indent="0">
              <a:buNone/>
            </a:pPr>
            <a:endParaRPr lang="en-US" altLang="en-US" sz="2000" dirty="0">
              <a:effectLst/>
            </a:endParaRPr>
          </a:p>
          <a:p>
            <a:pPr marL="685800" lvl="1">
              <a:buFont typeface="Wingdings" panose="05000000000000000000" pitchFamily="2" charset="2"/>
              <a:buChar char="q"/>
            </a:pPr>
            <a:r>
              <a:rPr lang="en-US" altLang="en-US" sz="2400" dirty="0">
                <a:effectLst/>
              </a:rPr>
              <a:t> </a:t>
            </a:r>
            <a:r>
              <a:rPr lang="en-US" altLang="en-US" sz="2400" dirty="0">
                <a:effectLst/>
                <a:hlinkClick r:id="rId2"/>
              </a:rPr>
              <a:t>font.html</a:t>
            </a:r>
            <a:endParaRPr lang="en-US" altLang="en-US" sz="2400" dirty="0">
              <a:effectLst/>
            </a:endParaRPr>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33</a:t>
            </a:fld>
            <a:endParaRPr lang="en-CA" altLang="en-US" sz="1400"/>
          </a:p>
        </p:txBody>
      </p:sp>
    </p:spTree>
    <p:extLst>
      <p:ext uri="{BB962C8B-B14F-4D97-AF65-F5344CB8AC3E}">
        <p14:creationId xmlns:p14="http://schemas.microsoft.com/office/powerpoint/2010/main" val="223728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The </a:t>
            </a:r>
            <a:r>
              <a:rPr lang="en-US" altLang="en-US" sz="4000" dirty="0">
                <a:solidFill>
                  <a:srgbClr val="CC00CC"/>
                </a:solidFill>
                <a:effectLst>
                  <a:outerShdw blurRad="38100" dist="38100" dir="2700000" algn="tl">
                    <a:srgbClr val="000000">
                      <a:alpha val="43137"/>
                    </a:srgbClr>
                  </a:outerShdw>
                </a:effectLst>
              </a:rPr>
              <a:t>font</a:t>
            </a:r>
            <a:r>
              <a:rPr lang="en-US" altLang="en-US" sz="4000" dirty="0">
                <a:solidFill>
                  <a:srgbClr val="0000CC"/>
                </a:solidFill>
                <a:effectLst>
                  <a:outerShdw blurRad="38100" dist="38100" dir="2700000" algn="tl">
                    <a:srgbClr val="000000">
                      <a:alpha val="43137"/>
                    </a:srgbClr>
                  </a:outerShdw>
                </a:effectLst>
              </a:rPr>
              <a:t>-family </a:t>
            </a:r>
            <a:r>
              <a:rPr lang="en-US" altLang="en-US" sz="4000" dirty="0">
                <a:solidFill>
                  <a:schemeClr val="tx1"/>
                </a:solidFill>
                <a:effectLst>
                  <a:outerShdw blurRad="38100" dist="38100" dir="2700000" algn="tl">
                    <a:srgbClr val="000000">
                      <a:alpha val="43137"/>
                    </a:srgbClr>
                  </a:outerShdw>
                </a:effectLst>
              </a:rPr>
              <a:t>Property</a:t>
            </a:r>
          </a:p>
        </p:txBody>
      </p:sp>
      <p:sp>
        <p:nvSpPr>
          <p:cNvPr id="71683" name="Content Placeholder 2"/>
          <p:cNvSpPr>
            <a:spLocks noGrp="1"/>
          </p:cNvSpPr>
          <p:nvPr>
            <p:ph idx="4294967295"/>
          </p:nvPr>
        </p:nvSpPr>
        <p:spPr>
          <a:xfrm>
            <a:off x="684213" y="1628799"/>
            <a:ext cx="7773987" cy="3760763"/>
          </a:xfrm>
        </p:spPr>
        <p:txBody>
          <a:bodyPr/>
          <a:lstStyle/>
          <a:p>
            <a:pPr>
              <a:buFont typeface="Wingdings" panose="05000000000000000000" pitchFamily="2" charset="2"/>
              <a:buChar char="Ø"/>
            </a:pPr>
            <a:r>
              <a:rPr lang="en-US" altLang="en-US" sz="2400" dirty="0"/>
              <a:t>A </a:t>
            </a:r>
            <a:r>
              <a:rPr lang="en-US" altLang="en-US" sz="2400" dirty="0">
                <a:solidFill>
                  <a:srgbClr val="0000CC"/>
                </a:solidFill>
                <a:effectLst>
                  <a:outerShdw blurRad="38100" dist="38100" dir="2700000" algn="tl">
                    <a:srgbClr val="000000">
                      <a:alpha val="43137"/>
                    </a:srgbClr>
                  </a:outerShdw>
                </a:effectLst>
              </a:rPr>
              <a:t>font</a:t>
            </a:r>
            <a:r>
              <a:rPr lang="en-US" altLang="en-US" sz="2400" dirty="0"/>
              <a:t> </a:t>
            </a:r>
            <a:r>
              <a:rPr lang="en-US" altLang="en-US" sz="2400" dirty="0">
                <a:solidFill>
                  <a:srgbClr val="0000CC"/>
                </a:solidFill>
                <a:effectLst>
                  <a:outerShdw blurRad="38100" dist="38100" dir="2700000" algn="tl">
                    <a:srgbClr val="000000">
                      <a:alpha val="43137"/>
                    </a:srgbClr>
                  </a:outerShdw>
                </a:effectLst>
              </a:rPr>
              <a:t>family</a:t>
            </a:r>
            <a:r>
              <a:rPr lang="en-US" altLang="en-US" sz="2400" dirty="0"/>
              <a:t> is a list of one or more fonts that will be applied by a web browser to some text. </a:t>
            </a:r>
          </a:p>
          <a:p>
            <a:pPr>
              <a:buFont typeface="Wingdings" panose="05000000000000000000" pitchFamily="2" charset="2"/>
              <a:buChar char="Ø"/>
            </a:pPr>
            <a:r>
              <a:rPr lang="en-CA" altLang="en-US" sz="2400" dirty="0"/>
              <a:t>The </a:t>
            </a:r>
            <a:r>
              <a:rPr lang="en-CA" altLang="en-US" sz="2400" dirty="0">
                <a:solidFill>
                  <a:srgbClr val="0000CC"/>
                </a:solidFill>
                <a:effectLst>
                  <a:outerShdw blurRad="38100" dist="38100" dir="2700000" algn="tl">
                    <a:srgbClr val="000000">
                      <a:alpha val="43137"/>
                    </a:srgbClr>
                  </a:outerShdw>
                </a:effectLst>
              </a:rPr>
              <a:t>font family </a:t>
            </a:r>
            <a:r>
              <a:rPr lang="en-CA" altLang="en-US" sz="2400" dirty="0"/>
              <a:t>can use a specific named font, but the </a:t>
            </a:r>
            <a:r>
              <a:rPr lang="en-CA" altLang="en-US" sz="2200" dirty="0">
                <a:effectLst>
                  <a:outerShdw blurRad="38100" dist="38100" dir="2700000" algn="tl">
                    <a:srgbClr val="000000">
                      <a:alpha val="43137"/>
                    </a:srgbClr>
                  </a:outerShdw>
                </a:effectLst>
              </a:rPr>
              <a:t>actual appearance </a:t>
            </a:r>
            <a:r>
              <a:rPr lang="en-CA" altLang="en-US" sz="2400" dirty="0"/>
              <a:t>will depend on the </a:t>
            </a:r>
            <a:r>
              <a:rPr lang="en-CA" altLang="en-US" sz="2400" dirty="0">
                <a:effectLst>
                  <a:outerShdw blurRad="38100" dist="38100" dir="2700000" algn="tl">
                    <a:srgbClr val="000000">
                      <a:alpha val="43137"/>
                    </a:srgbClr>
                  </a:outerShdw>
                </a:effectLst>
              </a:rPr>
              <a:t>browser</a:t>
            </a:r>
            <a:r>
              <a:rPr lang="en-CA" altLang="en-US" sz="2400" dirty="0"/>
              <a:t> and the </a:t>
            </a:r>
            <a:r>
              <a:rPr lang="en-CA" altLang="en-US" sz="2200" dirty="0">
                <a:effectLst>
                  <a:outerShdw blurRad="38100" dist="38100" dir="2700000" algn="tl">
                    <a:srgbClr val="000000">
                      <a:alpha val="43137"/>
                    </a:srgbClr>
                  </a:outerShdw>
                </a:effectLst>
              </a:rPr>
              <a:t>fonts installed on the system</a:t>
            </a:r>
            <a:r>
              <a:rPr lang="en-CA" altLang="en-US" sz="2400" dirty="0"/>
              <a:t>.</a:t>
            </a:r>
          </a:p>
          <a:p>
            <a:pPr lvl="1"/>
            <a:r>
              <a:rPr lang="en-CA" altLang="en-US" sz="2000" dirty="0"/>
              <a:t>e.g., a default installation of I.E. always displays </a:t>
            </a:r>
            <a:r>
              <a:rPr lang="en-CA" altLang="en-US" sz="2200" dirty="0">
                <a:effectLst>
                  <a:outerShdw blurRad="38100" dist="38100" dir="2700000" algn="tl">
                    <a:srgbClr val="000000">
                      <a:alpha val="43137"/>
                    </a:srgbClr>
                  </a:outerShdw>
                </a:effectLst>
                <a:ea typeface="+mn-ea"/>
                <a:cs typeface="+mn-cs"/>
              </a:rPr>
              <a:t>serif</a:t>
            </a:r>
            <a:r>
              <a:rPr lang="en-CA" altLang="en-US" sz="2000" dirty="0"/>
              <a:t> </a:t>
            </a:r>
            <a:r>
              <a:rPr lang="en-CA" altLang="en-US" sz="2000" dirty="0">
                <a:effectLst/>
              </a:rPr>
              <a:t>and </a:t>
            </a:r>
            <a:r>
              <a:rPr lang="en-CA" altLang="en-US" sz="2200" dirty="0">
                <a:effectLst>
                  <a:outerShdw blurRad="38100" dist="38100" dir="2700000" algn="tl">
                    <a:srgbClr val="000000">
                      <a:alpha val="43137"/>
                    </a:srgbClr>
                  </a:outerShdw>
                </a:effectLst>
                <a:ea typeface="+mn-ea"/>
                <a:cs typeface="+mn-cs"/>
              </a:rPr>
              <a:t>Times</a:t>
            </a:r>
            <a:r>
              <a:rPr lang="en-CA" altLang="en-US" sz="2000" dirty="0"/>
              <a:t> as </a:t>
            </a:r>
            <a:r>
              <a:rPr lang="en-CA" altLang="en-US" sz="2200" dirty="0">
                <a:effectLst>
                  <a:outerShdw blurRad="38100" dist="38100" dir="2700000" algn="tl">
                    <a:srgbClr val="000000">
                      <a:alpha val="43137"/>
                    </a:srgbClr>
                  </a:outerShdw>
                </a:effectLst>
                <a:ea typeface="+mn-ea"/>
                <a:cs typeface="+mn-cs"/>
              </a:rPr>
              <a:t>Times New Roman</a:t>
            </a:r>
            <a:r>
              <a:rPr lang="en-CA" altLang="en-US" sz="2000" dirty="0"/>
              <a:t>, and </a:t>
            </a:r>
            <a:r>
              <a:rPr lang="en-CA" altLang="en-US" sz="2000" i="1" dirty="0"/>
              <a:t>sans-serif</a:t>
            </a:r>
            <a:r>
              <a:rPr lang="en-CA" altLang="en-US" sz="2000" dirty="0"/>
              <a:t> and </a:t>
            </a:r>
            <a:r>
              <a:rPr lang="en-CA" altLang="en-US" sz="2000" i="1" dirty="0"/>
              <a:t>Helvetica</a:t>
            </a:r>
            <a:r>
              <a:rPr lang="en-CA" altLang="en-US" sz="2000" dirty="0"/>
              <a:t> as Arial.</a:t>
            </a:r>
          </a:p>
          <a:p>
            <a:pPr>
              <a:buFont typeface="Wingdings" panose="05000000000000000000" pitchFamily="2" charset="2"/>
              <a:buChar char="Ø"/>
            </a:pPr>
            <a:r>
              <a:rPr lang="en-US" altLang="en-US" sz="2400" dirty="0"/>
              <a:t>A font-family consists of a set of related fonts, grouped as font families</a:t>
            </a:r>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34</a:t>
            </a:fld>
            <a:endParaRPr lang="en-CA" altLang="en-US" sz="1400"/>
          </a:p>
        </p:txBody>
      </p:sp>
    </p:spTree>
    <p:extLst>
      <p:ext uri="{BB962C8B-B14F-4D97-AF65-F5344CB8AC3E}">
        <p14:creationId xmlns:p14="http://schemas.microsoft.com/office/powerpoint/2010/main" val="53014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The </a:t>
            </a:r>
            <a:r>
              <a:rPr lang="en-US" altLang="en-US" sz="4000" dirty="0">
                <a:solidFill>
                  <a:srgbClr val="CC00CC"/>
                </a:solidFill>
                <a:effectLst>
                  <a:outerShdw blurRad="38100" dist="38100" dir="2700000" algn="tl">
                    <a:srgbClr val="000000">
                      <a:alpha val="43137"/>
                    </a:srgbClr>
                  </a:outerShdw>
                </a:effectLst>
              </a:rPr>
              <a:t>font</a:t>
            </a:r>
            <a:r>
              <a:rPr lang="en-US" altLang="en-US" sz="4000" dirty="0">
                <a:solidFill>
                  <a:srgbClr val="0000CC"/>
                </a:solidFill>
                <a:effectLst>
                  <a:outerShdw blurRad="38100" dist="38100" dir="2700000" algn="tl">
                    <a:srgbClr val="000000">
                      <a:alpha val="43137"/>
                    </a:srgbClr>
                  </a:outerShdw>
                </a:effectLst>
              </a:rPr>
              <a:t>-family </a:t>
            </a:r>
            <a:r>
              <a:rPr lang="en-US" altLang="en-US" sz="4000" dirty="0">
                <a:solidFill>
                  <a:schemeClr val="tx1"/>
                </a:solidFill>
                <a:effectLst>
                  <a:outerShdw blurRad="38100" dist="38100" dir="2700000" algn="tl">
                    <a:srgbClr val="000000">
                      <a:alpha val="43137"/>
                    </a:srgbClr>
                  </a:outerShdw>
                </a:effectLst>
              </a:rPr>
              <a:t>Property</a:t>
            </a:r>
          </a:p>
        </p:txBody>
      </p:sp>
      <p:sp>
        <p:nvSpPr>
          <p:cNvPr id="71683" name="Content Placeholder 2"/>
          <p:cNvSpPr>
            <a:spLocks noGrp="1"/>
          </p:cNvSpPr>
          <p:nvPr>
            <p:ph idx="4294967295"/>
          </p:nvPr>
        </p:nvSpPr>
        <p:spPr>
          <a:xfrm>
            <a:off x="684213" y="1628799"/>
            <a:ext cx="7773987" cy="3760763"/>
          </a:xfrm>
        </p:spPr>
        <p:txBody>
          <a:bodyPr/>
          <a:lstStyle/>
          <a:p>
            <a:pPr>
              <a:buFont typeface="Wingdings" panose="05000000000000000000" pitchFamily="2" charset="2"/>
              <a:buChar char="Ø"/>
            </a:pPr>
            <a:r>
              <a:rPr lang="en-US" altLang="en-US" sz="2400" dirty="0"/>
              <a:t>The web browser will only be able to apply a </a:t>
            </a:r>
            <a:r>
              <a:rPr lang="en-US" altLang="en-US" sz="2400" dirty="0">
                <a:effectLst>
                  <a:outerShdw blurRad="38100" dist="38100" dir="2700000" algn="tl">
                    <a:srgbClr val="000000">
                      <a:alpha val="43137"/>
                    </a:srgbClr>
                  </a:outerShdw>
                </a:effectLst>
              </a:rPr>
              <a:t>font</a:t>
            </a:r>
            <a:r>
              <a:rPr lang="en-US" altLang="en-US" sz="2400" dirty="0"/>
              <a:t> if </a:t>
            </a:r>
            <a:r>
              <a:rPr lang="en-US" altLang="en-US" sz="2400" dirty="0">
                <a:effectLst>
                  <a:outerShdw blurRad="38100" dist="38100" dir="2700000" algn="tl">
                    <a:srgbClr val="000000">
                      <a:alpha val="43137"/>
                    </a:srgbClr>
                  </a:outerShdw>
                </a:effectLst>
              </a:rPr>
              <a:t>it is available on the system </a:t>
            </a:r>
            <a:r>
              <a:rPr lang="en-US" altLang="en-US" sz="2400" dirty="0"/>
              <a:t>on which it operates, which is not always the case.  </a:t>
            </a:r>
          </a:p>
          <a:p>
            <a:pPr>
              <a:buFont typeface="Wingdings" panose="05000000000000000000" pitchFamily="2" charset="2"/>
              <a:buChar char="Ø"/>
            </a:pPr>
            <a:r>
              <a:rPr lang="en-US" altLang="en-US" sz="2400" dirty="0"/>
              <a:t>So, list of font families in preferential order is used when rendering text. </a:t>
            </a:r>
          </a:p>
          <a:p>
            <a:pPr>
              <a:buFont typeface="Wingdings" panose="05000000000000000000" pitchFamily="2" charset="2"/>
              <a:buChar char="Ø"/>
            </a:pPr>
            <a:r>
              <a:rPr lang="en-US" altLang="en-US" sz="2400" dirty="0"/>
              <a:t>The font family list is separated by commas.</a:t>
            </a:r>
          </a:p>
          <a:p>
            <a:pPr>
              <a:buFont typeface="Wingdings" panose="05000000000000000000" pitchFamily="2" charset="2"/>
              <a:buChar char="Ø"/>
            </a:pPr>
            <a:r>
              <a:rPr lang="en-US" altLang="en-US" sz="2400" dirty="0"/>
              <a:t>To avoid unexpected results, the last font family on the font family list should be </a:t>
            </a:r>
            <a:r>
              <a:rPr lang="en-US" altLang="en-US" sz="2400" dirty="0">
                <a:effectLst>
                  <a:outerShdw blurRad="38100" dist="38100" dir="2700000" algn="tl">
                    <a:srgbClr val="000000">
                      <a:alpha val="43137"/>
                    </a:srgbClr>
                  </a:outerShdw>
                </a:effectLst>
              </a:rPr>
              <a:t>one of the five generic families</a:t>
            </a:r>
            <a:r>
              <a:rPr lang="en-US" altLang="en-US" sz="2400" dirty="0"/>
              <a:t> which are by default always available on the system. </a:t>
            </a:r>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35</a:t>
            </a:fld>
            <a:endParaRPr lang="en-CA" altLang="en-US" sz="1400"/>
          </a:p>
        </p:txBody>
      </p:sp>
    </p:spTree>
    <p:extLst>
      <p:ext uri="{BB962C8B-B14F-4D97-AF65-F5344CB8AC3E}">
        <p14:creationId xmlns:p14="http://schemas.microsoft.com/office/powerpoint/2010/main" val="100503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idx="4294967295"/>
          </p:nvPr>
        </p:nvSpPr>
        <p:spPr>
          <a:xfrm>
            <a:off x="800100" y="404664"/>
            <a:ext cx="7660332" cy="900113"/>
          </a:xfrm>
        </p:spPr>
        <p:txBody>
          <a:bodyPr/>
          <a:lstStyle/>
          <a:p>
            <a:r>
              <a:rPr lang="en-US" altLang="en-US" sz="4000" dirty="0">
                <a:effectLst>
                  <a:outerShdw blurRad="38100" dist="38100" dir="2700000" algn="tl">
                    <a:srgbClr val="000000">
                      <a:alpha val="43137"/>
                    </a:srgbClr>
                  </a:outerShdw>
                </a:effectLst>
              </a:rPr>
              <a:t>The 5 Generic Font Families</a:t>
            </a:r>
          </a:p>
        </p:txBody>
      </p:sp>
      <p:sp>
        <p:nvSpPr>
          <p:cNvPr id="74755"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4D4AE3D9-B79F-401F-8702-BAC51824F802}" type="slidenum">
              <a:rPr lang="en-CA" altLang="en-US" sz="1400"/>
              <a:pPr algn="r" eaLnBrk="1" hangingPunct="1"/>
              <a:t>36</a:t>
            </a:fld>
            <a:endParaRPr lang="en-CA" altLang="en-US" sz="1400"/>
          </a:p>
        </p:txBody>
      </p:sp>
      <p:pic>
        <p:nvPicPr>
          <p:cNvPr id="7475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819275"/>
            <a:ext cx="8139112"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DA8C8971-873F-4CBD-964B-02B9CADA6AD4}"/>
              </a:ext>
            </a:extLst>
          </p:cNvPr>
          <p:cNvSpPr txBox="1"/>
          <p:nvPr/>
        </p:nvSpPr>
        <p:spPr>
          <a:xfrm>
            <a:off x="611188" y="5487620"/>
            <a:ext cx="7238072" cy="369332"/>
          </a:xfrm>
          <a:prstGeom prst="rect">
            <a:avLst/>
          </a:prstGeom>
          <a:noFill/>
        </p:spPr>
        <p:txBody>
          <a:bodyPr wrap="none" rtlCol="0">
            <a:spAutoFit/>
          </a:bodyPr>
          <a:lstStyle/>
          <a:p>
            <a:pPr marL="285750" indent="-285750">
              <a:buFont typeface="Wingdings" panose="05000000000000000000" pitchFamily="2" charset="2"/>
              <a:buChar char="Ø"/>
            </a:pPr>
            <a:r>
              <a:rPr lang="en-US" altLang="en-US" dirty="0"/>
              <a:t>These font families are by default always available for all browsers</a:t>
            </a:r>
            <a:endParaRPr lang="en-US" dirty="0"/>
          </a:p>
        </p:txBody>
      </p:sp>
    </p:spTree>
    <p:extLst>
      <p:ext uri="{BB962C8B-B14F-4D97-AF65-F5344CB8AC3E}">
        <p14:creationId xmlns:p14="http://schemas.microsoft.com/office/powerpoint/2010/main" val="1657375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CSS Web Safe Font Combinations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pic>
        <p:nvPicPr>
          <p:cNvPr id="3074" name="Picture 2" descr="C:\tmp\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5578" y="1412776"/>
            <a:ext cx="8636797"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373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"Web Fonts" - @font-face</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539552" y="1628799"/>
            <a:ext cx="8083749" cy="3760763"/>
          </a:xfrm>
        </p:spPr>
        <p:txBody>
          <a:bodyPr/>
          <a:lstStyle/>
          <a:p>
            <a:pPr>
              <a:spcBef>
                <a:spcPts val="600"/>
              </a:spcBef>
              <a:buFont typeface="Wingdings" panose="05000000000000000000" pitchFamily="2" charset="2"/>
              <a:buChar char="Ø"/>
            </a:pPr>
            <a:r>
              <a:rPr lang="en-US" altLang="en-US" sz="2000" dirty="0"/>
              <a:t>It is now possible to use fonts which are not necessarily installed on the client's system.  </a:t>
            </a:r>
          </a:p>
          <a:p>
            <a:pPr>
              <a:spcBef>
                <a:spcPts val="600"/>
              </a:spcBef>
              <a:buFont typeface="Wingdings" panose="05000000000000000000" pitchFamily="2" charset="2"/>
              <a:buChar char="Ø"/>
            </a:pPr>
            <a:r>
              <a:rPr lang="en-US" altLang="en-US" sz="2000" dirty="0"/>
              <a:t>This can be accomplished with the new @font-face CSS Rule, </a:t>
            </a:r>
            <a:r>
              <a:rPr lang="en-US" altLang="en-US" sz="2000" dirty="0" err="1"/>
              <a:t>ie</a:t>
            </a:r>
            <a:r>
              <a:rPr lang="en-US" altLang="en-US" sz="2000" dirty="0"/>
              <a:t>:</a:t>
            </a:r>
          </a:p>
          <a:p>
            <a:pPr marL="457200" lvl="1" indent="0">
              <a:buNone/>
            </a:pPr>
            <a:r>
              <a:rPr lang="en-US" altLang="en-US" sz="2000" dirty="0"/>
              <a:t>  </a:t>
            </a:r>
            <a:r>
              <a:rPr lang="en-US" altLang="en-US" sz="2000" dirty="0">
                <a:solidFill>
                  <a:srgbClr val="0000CC"/>
                </a:solidFill>
                <a:effectLst>
                  <a:outerShdw blurRad="38100" dist="38100" dir="2700000" algn="tl">
                    <a:srgbClr val="000000">
                      <a:alpha val="43137"/>
                    </a:srgbClr>
                  </a:outerShdw>
                </a:effectLst>
              </a:rPr>
              <a:t>@font-face </a:t>
            </a:r>
            <a:r>
              <a:rPr lang="en-US" altLang="en-US" sz="2000" dirty="0"/>
              <a:t>{ </a:t>
            </a:r>
            <a:r>
              <a:rPr lang="en-US" altLang="en-US" sz="2000" dirty="0">
                <a:solidFill>
                  <a:srgbClr val="7030A0"/>
                </a:solidFill>
                <a:effectLst>
                  <a:outerShdw blurRad="38100" dist="38100" dir="2700000" algn="tl">
                    <a:srgbClr val="000000">
                      <a:alpha val="43137"/>
                    </a:srgbClr>
                  </a:outerShdw>
                </a:effectLst>
              </a:rPr>
              <a:t>font-family</a:t>
            </a:r>
            <a:r>
              <a:rPr lang="en-US" altLang="en-US" sz="2000" dirty="0"/>
              <a:t>: '</a:t>
            </a:r>
            <a:r>
              <a:rPr lang="en-US" altLang="en-US" sz="2000" dirty="0" err="1"/>
              <a:t>FontName</a:t>
            </a:r>
            <a:r>
              <a:rPr lang="en-US" altLang="en-US" sz="2000" dirty="0"/>
              <a:t>';</a:t>
            </a:r>
          </a:p>
          <a:p>
            <a:pPr marL="457200" lvl="1" indent="0">
              <a:buNone/>
            </a:pPr>
            <a:r>
              <a:rPr lang="en-US" altLang="en-US" sz="2000" dirty="0"/>
              <a:t>          </a:t>
            </a:r>
            <a:r>
              <a:rPr lang="en-US" altLang="en-US" sz="2000" dirty="0" err="1">
                <a:solidFill>
                  <a:srgbClr val="0000CC"/>
                </a:solidFill>
                <a:effectLst>
                  <a:outerShdw blurRad="38100" dist="38100" dir="2700000" algn="tl">
                    <a:srgbClr val="000000">
                      <a:alpha val="43137"/>
                    </a:srgbClr>
                  </a:outerShdw>
                </a:effectLst>
              </a:rPr>
              <a:t>src</a:t>
            </a:r>
            <a:r>
              <a:rPr lang="en-US" altLang="en-US" sz="2000" dirty="0"/>
              <a:t>: </a:t>
            </a:r>
            <a:r>
              <a:rPr lang="en-US" altLang="en-US" sz="2000" dirty="0" err="1">
                <a:solidFill>
                  <a:srgbClr val="0000CC"/>
                </a:solidFill>
                <a:effectLst>
                  <a:outerShdw blurRad="38100" dist="38100" dir="2700000" algn="tl">
                    <a:srgbClr val="000000">
                      <a:alpha val="43137"/>
                    </a:srgbClr>
                  </a:outerShdw>
                </a:effectLst>
              </a:rPr>
              <a:t>url</a:t>
            </a:r>
            <a:r>
              <a:rPr lang="en-US" altLang="en-US" sz="2000" dirty="0"/>
              <a:t>(url-to-file.woff2) </a:t>
            </a:r>
            <a:r>
              <a:rPr lang="en-US" altLang="en-US" sz="2000" dirty="0">
                <a:solidFill>
                  <a:srgbClr val="0000CC"/>
                </a:solidFill>
                <a:effectLst>
                  <a:outerShdw blurRad="38100" dist="38100" dir="2700000" algn="tl">
                    <a:srgbClr val="000000">
                      <a:alpha val="43137"/>
                    </a:srgbClr>
                  </a:outerShdw>
                </a:effectLst>
              </a:rPr>
              <a:t>format</a:t>
            </a:r>
            <a:r>
              <a:rPr lang="en-US" altLang="en-US" sz="2000" dirty="0"/>
              <a:t>('woff2'),</a:t>
            </a:r>
          </a:p>
          <a:p>
            <a:pPr marL="457200" lvl="1" indent="0">
              <a:buNone/>
            </a:pPr>
            <a:r>
              <a:rPr lang="en-US" altLang="en-US" sz="2000" dirty="0"/>
              <a:t>                </a:t>
            </a:r>
            <a:r>
              <a:rPr lang="en-US" altLang="en-US" sz="2000" dirty="0" err="1">
                <a:solidFill>
                  <a:srgbClr val="0000CC"/>
                </a:solidFill>
                <a:effectLst>
                  <a:outerShdw blurRad="38100" dist="38100" dir="2700000" algn="tl">
                    <a:srgbClr val="000000">
                      <a:alpha val="43137"/>
                    </a:srgbClr>
                  </a:outerShdw>
                </a:effectLst>
              </a:rPr>
              <a:t>url</a:t>
            </a:r>
            <a:r>
              <a:rPr lang="en-US" altLang="en-US" sz="2000" dirty="0"/>
              <a:t>(url-to-file.ttf) </a:t>
            </a:r>
            <a:r>
              <a:rPr lang="en-US" altLang="en-US" sz="2000" dirty="0">
                <a:solidFill>
                  <a:srgbClr val="0000CC"/>
                </a:solidFill>
                <a:effectLst>
                  <a:outerShdw blurRad="38100" dist="38100" dir="2700000" algn="tl">
                    <a:srgbClr val="000000">
                      <a:alpha val="43137"/>
                    </a:srgbClr>
                  </a:outerShdw>
                </a:effectLst>
              </a:rPr>
              <a:t>format</a:t>
            </a:r>
            <a:r>
              <a:rPr lang="en-US" altLang="en-US" sz="2000" dirty="0"/>
              <a:t>('</a:t>
            </a:r>
            <a:r>
              <a:rPr lang="en-US" altLang="en-US" sz="2000" dirty="0" err="1"/>
              <a:t>truetype</a:t>
            </a:r>
            <a:r>
              <a:rPr lang="en-US" altLang="en-US" sz="2000" dirty="0"/>
              <a:t>');</a:t>
            </a:r>
          </a:p>
          <a:p>
            <a:pPr marL="457200" lvl="1" indent="0">
              <a:buNone/>
            </a:pPr>
            <a:r>
              <a:rPr lang="en-US" altLang="en-US" sz="2000" dirty="0"/>
              <a:t>                </a:t>
            </a:r>
            <a:r>
              <a:rPr lang="en-US" altLang="en-US" sz="2000" dirty="0">
                <a:solidFill>
                  <a:srgbClr val="006600"/>
                </a:solidFill>
                <a:effectLst/>
              </a:rPr>
              <a:t>/* other font types (legacy browser support) */</a:t>
            </a:r>
          </a:p>
          <a:p>
            <a:pPr marL="457200" lvl="1" indent="0">
              <a:buNone/>
            </a:pPr>
            <a:r>
              <a:rPr lang="en-US" altLang="en-US" sz="2000" dirty="0"/>
              <a:t>  }</a:t>
            </a:r>
          </a:p>
          <a:p>
            <a:pPr>
              <a:spcBef>
                <a:spcPts val="600"/>
              </a:spcBef>
              <a:buFont typeface="Wingdings" panose="05000000000000000000" pitchFamily="2" charset="2"/>
              <a:buChar char="Ø"/>
            </a:pPr>
            <a:r>
              <a:rPr lang="en-US" altLang="en-US" sz="2000" dirty="0"/>
              <a:t>You can then use the font ('</a:t>
            </a:r>
            <a:r>
              <a:rPr lang="en-US" altLang="en-US" sz="2000" dirty="0" err="1"/>
              <a:t>FontName</a:t>
            </a:r>
            <a:r>
              <a:rPr lang="en-US" altLang="en-US" sz="2000" dirty="0"/>
              <a:t>'), anywhere in your CSS, </a:t>
            </a:r>
            <a:r>
              <a:rPr lang="en-US" altLang="en-US" sz="2000" dirty="0" err="1"/>
              <a:t>ie</a:t>
            </a:r>
            <a:r>
              <a:rPr lang="en-US" altLang="en-US" sz="2000" dirty="0"/>
              <a:t>:</a:t>
            </a:r>
          </a:p>
          <a:p>
            <a:pPr marL="457200" lvl="1" indent="0">
              <a:spcBef>
                <a:spcPts val="600"/>
              </a:spcBef>
              <a:buNone/>
            </a:pPr>
            <a:r>
              <a:rPr lang="en-US" altLang="en-US" sz="2000" dirty="0"/>
              <a:t>  .</a:t>
            </a:r>
            <a:r>
              <a:rPr lang="en-US" altLang="en-US" sz="2000" dirty="0" err="1"/>
              <a:t>coolFont</a:t>
            </a:r>
            <a:r>
              <a:rPr lang="en-US" altLang="en-US" sz="2000" dirty="0"/>
              <a:t> { </a:t>
            </a:r>
            <a:r>
              <a:rPr lang="en-US" altLang="en-US" sz="2000" dirty="0">
                <a:solidFill>
                  <a:srgbClr val="7030A0"/>
                </a:solidFill>
                <a:effectLst>
                  <a:outerShdw blurRad="38100" dist="38100" dir="2700000" algn="tl">
                    <a:srgbClr val="000000">
                      <a:alpha val="43137"/>
                    </a:srgbClr>
                  </a:outerShdw>
                </a:effectLst>
              </a:rPr>
              <a:t>font-family</a:t>
            </a:r>
            <a:r>
              <a:rPr lang="en-US" altLang="en-US" sz="2000" dirty="0"/>
              <a:t>: '</a:t>
            </a:r>
            <a:r>
              <a:rPr lang="en-US" altLang="en-US" sz="2000" dirty="0" err="1"/>
              <a:t>FontName</a:t>
            </a:r>
            <a:r>
              <a:rPr lang="en-US" altLang="en-US" sz="2000" dirty="0"/>
              <a:t>’; }</a:t>
            </a:r>
          </a:p>
          <a:p>
            <a:pPr>
              <a:spcBef>
                <a:spcPts val="600"/>
              </a:spcBef>
              <a:buFont typeface="Wingdings" panose="05000000000000000000" pitchFamily="2" charset="2"/>
              <a:buChar char="Ø"/>
            </a:pPr>
            <a:r>
              <a:rPr lang="en-US" altLang="en-US" sz="2000" dirty="0"/>
              <a:t>For a detailed guide on the @font-face rule: </a:t>
            </a:r>
            <a:r>
              <a:rPr lang="en-US" altLang="en-US" sz="2000" dirty="0">
                <a:hlinkClick r:id="rId2"/>
              </a:rPr>
              <a:t>https://css-tricks.com/snippets/css/using-font-face/</a:t>
            </a:r>
            <a:r>
              <a:rPr lang="en-US" altLang="en-US" sz="2000" dirty="0"/>
              <a:t>  </a:t>
            </a:r>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38</a:t>
            </a:fld>
            <a:endParaRPr lang="en-CA" altLang="en-US" sz="1400"/>
          </a:p>
        </p:txBody>
      </p:sp>
    </p:spTree>
    <p:extLst>
      <p:ext uri="{BB962C8B-B14F-4D97-AF65-F5344CB8AC3E}">
        <p14:creationId xmlns:p14="http://schemas.microsoft.com/office/powerpoint/2010/main" val="3023454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"Web Fonts" - Using a CDN</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684213" y="1628799"/>
            <a:ext cx="7773987" cy="3760763"/>
          </a:xfrm>
        </p:spPr>
        <p:txBody>
          <a:bodyPr/>
          <a:lstStyle/>
          <a:p>
            <a:pPr>
              <a:spcBef>
                <a:spcPts val="1000"/>
              </a:spcBef>
              <a:buFont typeface="Wingdings" panose="05000000000000000000" pitchFamily="2" charset="2"/>
              <a:buChar char="Ø"/>
            </a:pPr>
            <a:r>
              <a:rPr lang="en-US" altLang="en-US" sz="2000" dirty="0"/>
              <a:t>The easiest, most convenient way to add a web font to your pages is to use a </a:t>
            </a:r>
            <a:r>
              <a:rPr lang="en-US" altLang="en-US" sz="2000" dirty="0">
                <a:effectLst>
                  <a:outerShdw blurRad="38100" dist="38100" dir="2700000" algn="tl">
                    <a:srgbClr val="000000">
                      <a:alpha val="43137"/>
                    </a:srgbClr>
                  </a:outerShdw>
                </a:effectLst>
              </a:rPr>
              <a:t>CDN</a:t>
            </a:r>
            <a:r>
              <a:rPr lang="en-US" altLang="en-US" sz="2000" dirty="0"/>
              <a:t> ("Content Delivery Network")</a:t>
            </a:r>
          </a:p>
          <a:p>
            <a:pPr>
              <a:spcBef>
                <a:spcPts val="1000"/>
              </a:spcBef>
              <a:buFont typeface="Wingdings" panose="05000000000000000000" pitchFamily="2" charset="2"/>
              <a:buChar char="Ø"/>
            </a:pPr>
            <a:r>
              <a:rPr lang="en-US" altLang="en-US" sz="2000" dirty="0"/>
              <a:t>A popular free CDN is "Google Fonts" - </a:t>
            </a:r>
            <a:r>
              <a:rPr lang="en-US" altLang="en-US" sz="1800" dirty="0">
                <a:hlinkClick r:id="rId2"/>
              </a:rPr>
              <a:t>https://fonts.google.com/</a:t>
            </a:r>
            <a:r>
              <a:rPr lang="en-US" altLang="en-US" sz="1800" dirty="0"/>
              <a:t> </a:t>
            </a:r>
            <a:endParaRPr lang="en-US" altLang="en-US" sz="2000" dirty="0"/>
          </a:p>
          <a:p>
            <a:pPr>
              <a:spcBef>
                <a:spcPts val="1000"/>
              </a:spcBef>
              <a:buFont typeface="Wingdings" panose="05000000000000000000" pitchFamily="2" charset="2"/>
              <a:buChar char="Ø"/>
            </a:pPr>
            <a:r>
              <a:rPr lang="en-US" altLang="en-US" sz="2000" dirty="0"/>
              <a:t>For example, if we wish to use the popular "</a:t>
            </a:r>
            <a:r>
              <a:rPr lang="en-US" altLang="en-US" sz="2000" dirty="0">
                <a:effectLst>
                  <a:outerShdw blurRad="38100" dist="38100" dir="2700000" algn="tl">
                    <a:srgbClr val="000000">
                      <a:alpha val="43137"/>
                    </a:srgbClr>
                  </a:outerShdw>
                </a:effectLst>
              </a:rPr>
              <a:t>Lobster</a:t>
            </a:r>
            <a:r>
              <a:rPr lang="en-US" altLang="en-US" sz="2000" dirty="0"/>
              <a:t>" font in our pages, we can use "Google Fonts" to supply the necessary CSS.</a:t>
            </a:r>
          </a:p>
          <a:p>
            <a:pPr>
              <a:spcBef>
                <a:spcPts val="1000"/>
              </a:spcBef>
              <a:buFont typeface="Wingdings" panose="05000000000000000000" pitchFamily="2" charset="2"/>
              <a:buChar char="Ø"/>
            </a:pPr>
            <a:r>
              <a:rPr lang="en-US" altLang="en-US" sz="2000" dirty="0"/>
              <a:t>From the </a:t>
            </a:r>
            <a:r>
              <a:rPr lang="en-US" altLang="en-US" sz="2000" dirty="0">
                <a:hlinkClick r:id="rId3"/>
              </a:rPr>
              <a:t>Lobster font page</a:t>
            </a:r>
            <a:r>
              <a:rPr lang="en-US" altLang="en-US" sz="2000" dirty="0"/>
              <a:t>, we can get the following code:</a:t>
            </a:r>
          </a:p>
          <a:p>
            <a:pPr marL="400050" lvl="1" indent="0">
              <a:buNone/>
            </a:pPr>
            <a:r>
              <a:rPr lang="en-US" sz="1600" b="1" dirty="0">
                <a:solidFill>
                  <a:srgbClr val="000080"/>
                </a:solidFill>
                <a:latin typeface="Calibri" charset="0"/>
              </a:rPr>
              <a:t>&lt;link </a:t>
            </a:r>
            <a:r>
              <a:rPr lang="en-US" sz="1600" b="1" dirty="0" err="1">
                <a:solidFill>
                  <a:srgbClr val="FF0000"/>
                </a:solidFill>
                <a:latin typeface="Calibri" charset="0"/>
              </a:rPr>
              <a:t>href</a:t>
            </a:r>
            <a:r>
              <a:rPr lang="en-US" sz="1600" b="1" dirty="0">
                <a:solidFill>
                  <a:srgbClr val="FF0000"/>
                </a:solidFill>
                <a:latin typeface="Calibri" charset="0"/>
              </a:rPr>
              <a:t>=</a:t>
            </a:r>
            <a:r>
              <a:rPr lang="en-US" sz="1600" b="1" dirty="0">
                <a:solidFill>
                  <a:srgbClr val="0000FF"/>
                </a:solidFill>
                <a:latin typeface="Calibri" charset="0"/>
              </a:rPr>
              <a:t>"https://fonts.googleapis.com/</a:t>
            </a:r>
            <a:r>
              <a:rPr lang="en-US" sz="1600" b="1" dirty="0" err="1">
                <a:solidFill>
                  <a:srgbClr val="0000FF"/>
                </a:solidFill>
                <a:latin typeface="Calibri" charset="0"/>
              </a:rPr>
              <a:t>css?family</a:t>
            </a:r>
            <a:r>
              <a:rPr lang="en-US" sz="1600" b="1" dirty="0">
                <a:solidFill>
                  <a:srgbClr val="0000FF"/>
                </a:solidFill>
                <a:latin typeface="Calibri" charset="0"/>
              </a:rPr>
              <a:t>=Lobster" </a:t>
            </a:r>
            <a:r>
              <a:rPr lang="en-US" sz="1600" b="1" dirty="0" err="1">
                <a:solidFill>
                  <a:srgbClr val="FF0000"/>
                </a:solidFill>
                <a:latin typeface="Calibri" charset="0"/>
              </a:rPr>
              <a:t>rel</a:t>
            </a:r>
            <a:r>
              <a:rPr lang="en-US" sz="1600" b="1" dirty="0">
                <a:solidFill>
                  <a:srgbClr val="FF0000"/>
                </a:solidFill>
                <a:latin typeface="Calibri" charset="0"/>
              </a:rPr>
              <a:t>=</a:t>
            </a:r>
            <a:r>
              <a:rPr lang="en-US" sz="1600" b="1" dirty="0">
                <a:solidFill>
                  <a:srgbClr val="0000FF"/>
                </a:solidFill>
                <a:latin typeface="Calibri" charset="0"/>
              </a:rPr>
              <a:t>"stylesheet"</a:t>
            </a:r>
            <a:r>
              <a:rPr lang="en-US" sz="1600" b="1" dirty="0">
                <a:solidFill>
                  <a:srgbClr val="000080"/>
                </a:solidFill>
                <a:latin typeface="Calibri" charset="0"/>
              </a:rPr>
              <a:t>&gt;</a:t>
            </a:r>
          </a:p>
          <a:p>
            <a:pPr lvl="1"/>
            <a:r>
              <a:rPr lang="en-US" altLang="en-US" sz="1600" dirty="0"/>
              <a:t>Which we can include in our HTML documents before our own CSS to give us access to the "Lobster" font-face</a:t>
            </a:r>
          </a:p>
          <a:p>
            <a:pPr>
              <a:spcBef>
                <a:spcPts val="1000"/>
              </a:spcBef>
              <a:buFont typeface="Wingdings" panose="05000000000000000000" pitchFamily="2" charset="2"/>
              <a:buChar char="Ø"/>
            </a:pPr>
            <a:r>
              <a:rPr lang="en-US" altLang="en-US" sz="2000" dirty="0"/>
              <a:t>NOTE: We can also include the provided link in our CSS files using the @import directive, </a:t>
            </a:r>
            <a:r>
              <a:rPr lang="en-US" altLang="en-US" sz="2000" dirty="0" err="1"/>
              <a:t>ie</a:t>
            </a:r>
            <a:r>
              <a:rPr lang="en-US" altLang="en-US" sz="2000" dirty="0"/>
              <a:t>:</a:t>
            </a:r>
          </a:p>
          <a:p>
            <a:pPr marL="400050" lvl="1" indent="0">
              <a:buNone/>
            </a:pPr>
            <a:r>
              <a:rPr lang="en-US" sz="1600" b="1" dirty="0">
                <a:solidFill>
                  <a:srgbClr val="000080"/>
                </a:solidFill>
                <a:latin typeface="Calibri" charset="0"/>
              </a:rPr>
              <a:t>@import </a:t>
            </a:r>
            <a:r>
              <a:rPr lang="en-US" sz="1600" b="1" dirty="0" err="1">
                <a:solidFill>
                  <a:srgbClr val="000080"/>
                </a:solidFill>
                <a:latin typeface="Calibri" charset="0"/>
              </a:rPr>
              <a:t>url</a:t>
            </a:r>
            <a:r>
              <a:rPr lang="en-US" sz="1600" b="1" dirty="0">
                <a:solidFill>
                  <a:srgbClr val="000080"/>
                </a:solidFill>
                <a:latin typeface="Calibri" charset="0"/>
              </a:rPr>
              <a:t>(</a:t>
            </a:r>
            <a:r>
              <a:rPr lang="en-US" sz="1600" b="1" dirty="0">
                <a:solidFill>
                  <a:srgbClr val="000080"/>
                </a:solidFill>
                <a:latin typeface="Calibri" charset="0"/>
                <a:hlinkClick r:id="rId4"/>
              </a:rPr>
              <a:t>https://fonts.googleapis.com/css?family=Lobster</a:t>
            </a:r>
            <a:r>
              <a:rPr lang="en-US" sz="1600" b="1" dirty="0">
                <a:solidFill>
                  <a:srgbClr val="000080"/>
                </a:solidFill>
                <a:latin typeface="Calibri" charset="0"/>
              </a:rPr>
              <a:t>);</a:t>
            </a:r>
          </a:p>
          <a:p>
            <a:pPr marL="400050" lvl="1" indent="0">
              <a:buNone/>
            </a:pPr>
            <a:endParaRPr lang="en-US" sz="500" b="1" dirty="0">
              <a:solidFill>
                <a:srgbClr val="000080"/>
              </a:solidFill>
              <a:latin typeface="Calibri" charset="0"/>
            </a:endParaRPr>
          </a:p>
          <a:p>
            <a:pPr marL="685800" lvl="1">
              <a:buFont typeface="Wingdings" panose="05000000000000000000" pitchFamily="2" charset="2"/>
              <a:buChar char="q"/>
            </a:pPr>
            <a:r>
              <a:rPr lang="en-US" sz="2000" b="1" dirty="0">
                <a:solidFill>
                  <a:srgbClr val="000080"/>
                </a:solidFill>
                <a:latin typeface="Calibri" charset="0"/>
                <a:hlinkClick r:id="rId5"/>
              </a:rPr>
              <a:t>font-2.html</a:t>
            </a:r>
            <a:endParaRPr lang="en-US" sz="2000" b="1" dirty="0">
              <a:solidFill>
                <a:srgbClr val="000080"/>
              </a:solidFill>
              <a:latin typeface="Calibri" charset="0"/>
            </a:endParaRPr>
          </a:p>
          <a:p>
            <a:pPr marL="400050" lvl="1" indent="0">
              <a:buNone/>
            </a:pPr>
            <a:endParaRPr lang="en-US" altLang="en-US" sz="1600" dirty="0"/>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39</a:t>
            </a:fld>
            <a:endParaRPr lang="en-CA" altLang="en-US" sz="1400"/>
          </a:p>
        </p:txBody>
      </p:sp>
    </p:spTree>
    <p:extLst>
      <p:ext uri="{BB962C8B-B14F-4D97-AF65-F5344CB8AC3E}">
        <p14:creationId xmlns:p14="http://schemas.microsoft.com/office/powerpoint/2010/main" val="84191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CSS are really text files, or text in an HTML file , that allow the use of specific styles, attributes, and positioning of HTML objects.</a:t>
            </a:r>
          </a:p>
          <a:p>
            <a:pPr>
              <a:buFont typeface="Wingdings" panose="05000000000000000000" pitchFamily="2" charset="2"/>
              <a:buChar char="Ø"/>
            </a:pPr>
            <a:r>
              <a:rPr lang="en-CA" sz="2400" dirty="0"/>
              <a:t>CSS Separates the style and layout from the content. And CSS could be removed from HTML doc, and stored in a separate CSS file.</a:t>
            </a:r>
          </a:p>
          <a:p>
            <a:pPr>
              <a:buFont typeface="Wingdings" panose="05000000000000000000" pitchFamily="2" charset="2"/>
              <a:buChar char="Ø"/>
            </a:pPr>
            <a:r>
              <a:rPr lang="en-CA" sz="2400" dirty="0"/>
              <a:t>External Style Sheets in CSS files can save a lot of work. It controls the style and layout of multiple web pages all at once.</a:t>
            </a:r>
          </a:p>
          <a:p>
            <a:pPr>
              <a:buFont typeface="Wingdings" panose="05000000000000000000" pitchFamily="2" charset="2"/>
              <a:buChar char="Ø"/>
            </a:pPr>
            <a:r>
              <a:rPr lang="en-CA" sz="2400" dirty="0"/>
              <a:t>All browsers support CSS today.</a:t>
            </a:r>
          </a:p>
          <a:p>
            <a:pPr>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spTree>
    <p:extLst>
      <p:ext uri="{BB962C8B-B14F-4D97-AF65-F5344CB8AC3E}">
        <p14:creationId xmlns:p14="http://schemas.microsoft.com/office/powerpoint/2010/main" val="3605074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The </a:t>
            </a:r>
            <a:r>
              <a:rPr lang="en-US" altLang="en-US" sz="4000" dirty="0">
                <a:solidFill>
                  <a:srgbClr val="CC00CC"/>
                </a:solidFill>
                <a:effectLst>
                  <a:outerShdw blurRad="38100" dist="38100" dir="2700000" algn="tl">
                    <a:srgbClr val="000000">
                      <a:alpha val="43137"/>
                    </a:srgbClr>
                  </a:outerShdw>
                </a:effectLst>
              </a:rPr>
              <a:t>font</a:t>
            </a:r>
            <a:r>
              <a:rPr lang="en-US" altLang="en-US" sz="4000" dirty="0">
                <a:solidFill>
                  <a:srgbClr val="0000CC"/>
                </a:solidFill>
                <a:effectLst>
                  <a:outerShdw blurRad="38100" dist="38100" dir="2700000" algn="tl">
                    <a:srgbClr val="000000">
                      <a:alpha val="43137"/>
                    </a:srgbClr>
                  </a:outerShdw>
                </a:effectLst>
              </a:rPr>
              <a:t>-size </a:t>
            </a:r>
            <a:r>
              <a:rPr lang="en-US" altLang="en-US" sz="4000" dirty="0">
                <a:solidFill>
                  <a:schemeClr val="tx1"/>
                </a:solidFill>
                <a:effectLst>
                  <a:outerShdw blurRad="38100" dist="38100" dir="2700000" algn="tl">
                    <a:srgbClr val="000000">
                      <a:alpha val="43137"/>
                    </a:srgbClr>
                  </a:outerShdw>
                </a:effectLst>
              </a:rPr>
              <a:t>Property</a:t>
            </a:r>
          </a:p>
        </p:txBody>
      </p:sp>
      <p:sp>
        <p:nvSpPr>
          <p:cNvPr id="71683" name="Content Placeholder 2"/>
          <p:cNvSpPr>
            <a:spLocks noGrp="1"/>
          </p:cNvSpPr>
          <p:nvPr>
            <p:ph idx="4294967295"/>
          </p:nvPr>
        </p:nvSpPr>
        <p:spPr>
          <a:xfrm>
            <a:off x="684213" y="1628799"/>
            <a:ext cx="7773987" cy="3760763"/>
          </a:xfrm>
        </p:spPr>
        <p:txBody>
          <a:bodyPr/>
          <a:lstStyle/>
          <a:p>
            <a:pPr>
              <a:buFont typeface="Wingdings" panose="05000000000000000000" pitchFamily="2" charset="2"/>
              <a:buChar char="Ø"/>
            </a:pPr>
            <a:r>
              <a:rPr lang="en-US" altLang="en-US" sz="2400" dirty="0"/>
              <a:t>Font size for different elements</a:t>
            </a:r>
          </a:p>
          <a:p>
            <a:pPr lvl="1"/>
            <a:r>
              <a:rPr lang="en-US" altLang="en-US" sz="2000" dirty="0"/>
              <a:t>h1 { font-size:250%; }   – size relative to regular size (scales well)</a:t>
            </a:r>
          </a:p>
          <a:p>
            <a:pPr lvl="1"/>
            <a:r>
              <a:rPr lang="en-US" altLang="en-US" sz="2000" dirty="0"/>
              <a:t>p { font-size: 20pt; }      – actual size in points,</a:t>
            </a:r>
          </a:p>
          <a:p>
            <a:pPr lvl="1"/>
            <a:r>
              <a:rPr lang="en-US" altLang="en-US" sz="2000" dirty="0"/>
              <a:t>div { font-size:20px; }    – actual size in pixels,</a:t>
            </a:r>
          </a:p>
          <a:p>
            <a:pPr lvl="1"/>
            <a:r>
              <a:rPr lang="en-US" altLang="en-US" sz="2000" dirty="0"/>
              <a:t>a { font-size: smaller; }  – smaller than regular size, default medium,</a:t>
            </a:r>
          </a:p>
          <a:p>
            <a:pPr lvl="1"/>
            <a:r>
              <a:rPr lang="en-US" altLang="en-US" sz="2000" dirty="0"/>
              <a:t>h1 { font-size: 1.5em; }  – size relative to regular size (scales well)</a:t>
            </a:r>
          </a:p>
          <a:p>
            <a:pPr>
              <a:buFont typeface="Wingdings" panose="05000000000000000000" pitchFamily="2" charset="2"/>
              <a:buChar char="Ø"/>
            </a:pPr>
            <a:endParaRPr lang="en-US" altLang="en-US" sz="2400" dirty="0"/>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40</a:t>
            </a:fld>
            <a:endParaRPr lang="en-CA" altLang="en-US" sz="1400"/>
          </a:p>
        </p:txBody>
      </p:sp>
    </p:spTree>
    <p:extLst>
      <p:ext uri="{BB962C8B-B14F-4D97-AF65-F5344CB8AC3E}">
        <p14:creationId xmlns:p14="http://schemas.microsoft.com/office/powerpoint/2010/main" val="3307451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idx="4294967295"/>
          </p:nvPr>
        </p:nvSpPr>
        <p:spPr>
          <a:xfrm>
            <a:off x="792981" y="434592"/>
            <a:ext cx="7486600" cy="863749"/>
          </a:xfrm>
        </p:spPr>
        <p:txBody>
          <a:bodyPr/>
          <a:lstStyle/>
          <a:p>
            <a:r>
              <a:rPr lang="en-US" altLang="en-US" sz="3200" dirty="0">
                <a:effectLst>
                  <a:outerShdw blurRad="38100" dist="38100" dir="2700000" algn="tl">
                    <a:srgbClr val="000000">
                      <a:alpha val="43137"/>
                    </a:srgbClr>
                  </a:outerShdw>
                </a:effectLst>
              </a:rPr>
              <a:t>font-size: Property values</a:t>
            </a:r>
          </a:p>
        </p:txBody>
      </p:sp>
      <p:sp>
        <p:nvSpPr>
          <p:cNvPr id="78851"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376D2DB3-F193-43D2-8C35-5D69574B761A}" type="slidenum">
              <a:rPr lang="en-CA" altLang="en-US" sz="1400"/>
              <a:pPr algn="r" eaLnBrk="1" hangingPunct="1"/>
              <a:t>41</a:t>
            </a:fld>
            <a:endParaRPr lang="en-CA" altLang="en-US" sz="1400"/>
          </a:p>
        </p:txBody>
      </p:sp>
      <p:pic>
        <p:nvPicPr>
          <p:cNvPr id="788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412775"/>
            <a:ext cx="7993063" cy="472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308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idx="4294967295"/>
          </p:nvPr>
        </p:nvSpPr>
        <p:spPr>
          <a:xfrm>
            <a:off x="685800" y="152400"/>
            <a:ext cx="6870700" cy="755650"/>
          </a:xfrm>
        </p:spPr>
        <p:txBody>
          <a:bodyPr/>
          <a:lstStyle/>
          <a:p>
            <a:r>
              <a:rPr lang="en-US" altLang="en-US" sz="4000" dirty="0">
                <a:effectLst>
                  <a:outerShdw blurRad="38100" dist="38100" dir="2700000" algn="tl">
                    <a:srgbClr val="000000">
                      <a:alpha val="43137"/>
                    </a:srgbClr>
                  </a:outerShdw>
                </a:effectLst>
              </a:rPr>
              <a:t>CSS3 Text Effect</a:t>
            </a:r>
          </a:p>
        </p:txBody>
      </p:sp>
      <p:sp>
        <p:nvSpPr>
          <p:cNvPr id="3" name="Content Placeholder 2"/>
          <p:cNvSpPr>
            <a:spLocks noGrp="1"/>
          </p:cNvSpPr>
          <p:nvPr>
            <p:ph idx="4294967295"/>
          </p:nvPr>
        </p:nvSpPr>
        <p:spPr>
          <a:xfrm>
            <a:off x="683568" y="987673"/>
            <a:ext cx="7696200" cy="4464050"/>
          </a:xfrm>
        </p:spPr>
        <p:txBody>
          <a:bodyPr/>
          <a:lstStyle/>
          <a:p>
            <a:pPr>
              <a:buFont typeface="Wingdings" panose="05000000000000000000" pitchFamily="2" charset="2"/>
              <a:buChar char="Ø"/>
            </a:pPr>
            <a:r>
              <a:rPr lang="en-US" altLang="en-US" dirty="0"/>
              <a:t>Text shadow: </a:t>
            </a:r>
          </a:p>
          <a:p>
            <a:pPr lvl="1"/>
            <a:r>
              <a:rPr lang="en-CA" altLang="en-US" dirty="0">
                <a:effectLst/>
              </a:rPr>
              <a:t>Specify </a:t>
            </a:r>
            <a:r>
              <a:rPr lang="en-CA" altLang="en-US" dirty="0">
                <a:effectLst>
                  <a:outerShdw blurRad="38100" dist="38100" dir="2700000" algn="tl">
                    <a:srgbClr val="000000">
                      <a:alpha val="43137"/>
                    </a:srgbClr>
                  </a:outerShdw>
                </a:effectLst>
              </a:rPr>
              <a:t>horizontal</a:t>
            </a:r>
            <a:r>
              <a:rPr lang="en-CA" altLang="en-US" dirty="0">
                <a:effectLst/>
              </a:rPr>
              <a:t> shadow, the </a:t>
            </a:r>
            <a:r>
              <a:rPr lang="en-CA" altLang="en-US" dirty="0">
                <a:effectLst>
                  <a:outerShdw blurRad="38100" dist="38100" dir="2700000" algn="tl">
                    <a:srgbClr val="000000">
                      <a:alpha val="43137"/>
                    </a:srgbClr>
                  </a:outerShdw>
                </a:effectLst>
              </a:rPr>
              <a:t>vertical</a:t>
            </a:r>
            <a:r>
              <a:rPr lang="en-CA" altLang="en-US" dirty="0">
                <a:effectLst/>
              </a:rPr>
              <a:t> shadow, the </a:t>
            </a:r>
            <a:r>
              <a:rPr lang="en-CA" altLang="en-US" dirty="0">
                <a:effectLst>
                  <a:outerShdw blurRad="38100" dist="38100" dir="2700000" algn="tl">
                    <a:srgbClr val="000000">
                      <a:alpha val="43137"/>
                    </a:srgbClr>
                  </a:outerShdw>
                </a:effectLst>
              </a:rPr>
              <a:t>blur</a:t>
            </a:r>
            <a:r>
              <a:rPr lang="en-CA" altLang="en-US" dirty="0">
                <a:effectLst/>
              </a:rPr>
              <a:t> distance, and the </a:t>
            </a:r>
            <a:r>
              <a:rPr lang="en-CA" altLang="en-US" dirty="0">
                <a:effectLst>
                  <a:outerShdw blurRad="38100" dist="38100" dir="2700000" algn="tl">
                    <a:srgbClr val="000000">
                      <a:alpha val="43137"/>
                    </a:srgbClr>
                  </a:outerShdw>
                </a:effectLst>
              </a:rPr>
              <a:t>color</a:t>
            </a:r>
            <a:r>
              <a:rPr lang="en-CA" altLang="en-US" dirty="0">
                <a:effectLst/>
              </a:rPr>
              <a:t> of the shadow.</a:t>
            </a:r>
          </a:p>
          <a:p>
            <a:pPr lvl="1"/>
            <a:endParaRPr lang="en-CA" altLang="en-US" dirty="0"/>
          </a:p>
          <a:p>
            <a:pPr lvl="1">
              <a:buFontTx/>
              <a:buNone/>
            </a:pPr>
            <a:r>
              <a:rPr lang="en-CA" altLang="en-US" sz="2400" dirty="0"/>
              <a:t>h1</a:t>
            </a:r>
            <a:br>
              <a:rPr lang="en-CA" altLang="en-US" sz="2400" dirty="0"/>
            </a:br>
            <a:r>
              <a:rPr lang="en-CA" altLang="en-US" sz="2400" dirty="0"/>
              <a:t>{</a:t>
            </a:r>
            <a:br>
              <a:rPr lang="en-CA" altLang="en-US" sz="2400" dirty="0"/>
            </a:br>
            <a:r>
              <a:rPr lang="en-CA" altLang="en-US" sz="2400" dirty="0"/>
              <a:t>   </a:t>
            </a:r>
            <a:r>
              <a:rPr lang="en-CA" altLang="en-US" sz="2400" dirty="0">
                <a:solidFill>
                  <a:srgbClr val="0000CC"/>
                </a:solidFill>
                <a:effectLst>
                  <a:outerShdw blurRad="38100" dist="38100" dir="2700000" algn="tl">
                    <a:srgbClr val="000000">
                      <a:alpha val="43137"/>
                    </a:srgbClr>
                  </a:outerShdw>
                </a:effectLst>
              </a:rPr>
              <a:t>text-shadow: </a:t>
            </a:r>
            <a:r>
              <a:rPr lang="en-CA" altLang="en-US" dirty="0">
                <a:effectLst>
                  <a:outerShdw blurRad="38100" dist="38100" dir="2700000" algn="tl">
                    <a:srgbClr val="000000">
                      <a:alpha val="43137"/>
                    </a:srgbClr>
                  </a:outerShdw>
                </a:effectLst>
              </a:rPr>
              <a:t>5px </a:t>
            </a:r>
            <a:r>
              <a:rPr lang="en-CA" altLang="en-US" dirty="0" err="1">
                <a:effectLst>
                  <a:outerShdw blurRad="38100" dist="38100" dir="2700000" algn="tl">
                    <a:srgbClr val="000000">
                      <a:alpha val="43137"/>
                    </a:srgbClr>
                  </a:outerShdw>
                </a:effectLst>
              </a:rPr>
              <a:t>5px</a:t>
            </a:r>
            <a:r>
              <a:rPr lang="en-CA" altLang="en-US" dirty="0">
                <a:effectLst>
                  <a:outerShdw blurRad="38100" dist="38100" dir="2700000" algn="tl">
                    <a:srgbClr val="000000">
                      <a:alpha val="43137"/>
                    </a:srgbClr>
                  </a:outerShdw>
                </a:effectLst>
              </a:rPr>
              <a:t> </a:t>
            </a:r>
            <a:r>
              <a:rPr lang="en-CA" altLang="en-US" dirty="0" err="1">
                <a:effectLst>
                  <a:outerShdw blurRad="38100" dist="38100" dir="2700000" algn="tl">
                    <a:srgbClr val="000000">
                      <a:alpha val="43137"/>
                    </a:srgbClr>
                  </a:outerShdw>
                </a:effectLst>
              </a:rPr>
              <a:t>5px</a:t>
            </a:r>
            <a:r>
              <a:rPr lang="en-CA" altLang="en-US" dirty="0">
                <a:effectLst>
                  <a:outerShdw blurRad="38100" dist="38100" dir="2700000" algn="tl">
                    <a:srgbClr val="000000">
                      <a:alpha val="43137"/>
                    </a:srgbClr>
                  </a:outerShdw>
                </a:effectLst>
              </a:rPr>
              <a:t> red</a:t>
            </a:r>
            <a:r>
              <a:rPr lang="en-CA" altLang="en-US" sz="2400" dirty="0"/>
              <a:t>;</a:t>
            </a:r>
            <a:br>
              <a:rPr lang="en-CA" altLang="en-US" sz="2400" dirty="0"/>
            </a:br>
            <a:r>
              <a:rPr lang="en-CA" altLang="en-US" sz="2400" dirty="0"/>
              <a:t>} </a:t>
            </a:r>
            <a:endParaRPr lang="en-US" altLang="en-US" sz="2400" dirty="0"/>
          </a:p>
        </p:txBody>
      </p:sp>
      <p:sp>
        <p:nvSpPr>
          <p:cNvPr id="8602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9010E10E-C158-44E2-B2C0-7AFF105848E1}" type="slidenum">
              <a:rPr lang="en-CA" altLang="en-US" sz="1400"/>
              <a:pPr algn="r" eaLnBrk="1" hangingPunct="1"/>
              <a:t>42</a:t>
            </a:fld>
            <a:endParaRPr lang="en-CA" altLang="en-US" sz="1400"/>
          </a:p>
        </p:txBody>
      </p:sp>
      <p:sp>
        <p:nvSpPr>
          <p:cNvPr id="2" name="TextBox 1"/>
          <p:cNvSpPr txBox="1"/>
          <p:nvPr/>
        </p:nvSpPr>
        <p:spPr>
          <a:xfrm>
            <a:off x="755576" y="5268416"/>
            <a:ext cx="3010396" cy="738664"/>
          </a:xfrm>
          <a:prstGeom prst="rect">
            <a:avLst/>
          </a:prstGeom>
          <a:noFill/>
        </p:spPr>
        <p:txBody>
          <a:bodyPr wrap="square" rtlCol="0">
            <a:spAutoFit/>
          </a:bodyPr>
          <a:lstStyle/>
          <a:p>
            <a:pPr marL="342900" indent="-342900">
              <a:buFont typeface="Wingdings" panose="05000000000000000000" pitchFamily="2" charset="2"/>
              <a:buChar char="q"/>
            </a:pPr>
            <a:r>
              <a:rPr lang="en-US" altLang="en-US" sz="2400" dirty="0">
                <a:hlinkClick r:id="rId2"/>
              </a:rPr>
              <a:t>text_css3.html</a:t>
            </a:r>
            <a:endParaRPr lang="en-US" altLang="en-US" sz="2400" dirty="0"/>
          </a:p>
          <a:p>
            <a:endParaRPr lang="en-CA" dirty="0"/>
          </a:p>
        </p:txBody>
      </p:sp>
    </p:spTree>
    <p:extLst>
      <p:ext uri="{BB962C8B-B14F-4D97-AF65-F5344CB8AC3E}">
        <p14:creationId xmlns:p14="http://schemas.microsoft.com/office/powerpoint/2010/main" val="3959015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idx="4294967295"/>
          </p:nvPr>
        </p:nvSpPr>
        <p:spPr/>
        <p:txBody>
          <a:bodyPr/>
          <a:lstStyle/>
          <a:p>
            <a:r>
              <a:rPr lang="en-US" altLang="en-US" sz="4000" dirty="0">
                <a:effectLst>
                  <a:outerShdw blurRad="38100" dist="38100" dir="2700000" algn="tl">
                    <a:srgbClr val="000000">
                      <a:alpha val="43137"/>
                    </a:srgbClr>
                  </a:outerShdw>
                </a:effectLst>
              </a:rPr>
              <a:t>CSS3 Text Effect</a:t>
            </a:r>
          </a:p>
        </p:txBody>
      </p:sp>
      <p:sp>
        <p:nvSpPr>
          <p:cNvPr id="87043" name="Content Placeholder 2"/>
          <p:cNvSpPr>
            <a:spLocks noGrp="1"/>
          </p:cNvSpPr>
          <p:nvPr>
            <p:ph idx="4294967295"/>
          </p:nvPr>
        </p:nvSpPr>
        <p:spPr>
          <a:xfrm>
            <a:off x="323528" y="1487579"/>
            <a:ext cx="8540750" cy="4498975"/>
          </a:xfrm>
        </p:spPr>
        <p:txBody>
          <a:bodyPr/>
          <a:lstStyle/>
          <a:p>
            <a:pPr>
              <a:buFont typeface="Wingdings" panose="05000000000000000000" pitchFamily="2" charset="2"/>
              <a:buChar char="Ø"/>
            </a:pPr>
            <a:r>
              <a:rPr lang="en-US" altLang="en-US" sz="2400" dirty="0"/>
              <a:t>CSS3 </a:t>
            </a:r>
            <a:r>
              <a:rPr lang="en-US" altLang="en-US" sz="2400" dirty="0">
                <a:solidFill>
                  <a:srgbClr val="0000CC"/>
                </a:solidFill>
                <a:effectLst>
                  <a:outerShdw blurRad="38100" dist="38100" dir="2700000" algn="tl">
                    <a:srgbClr val="000000">
                      <a:alpha val="43137"/>
                    </a:srgbClr>
                  </a:outerShdw>
                </a:effectLst>
              </a:rPr>
              <a:t>word wrapping</a:t>
            </a:r>
          </a:p>
          <a:p>
            <a:pPr>
              <a:buFont typeface="Wingdings" panose="05000000000000000000" pitchFamily="2" charset="2"/>
              <a:buChar char="Ø"/>
            </a:pPr>
            <a:r>
              <a:rPr lang="en-US" altLang="en-US" sz="2400" dirty="0"/>
              <a:t>If a word is too long to fit within an area, it expands outside</a:t>
            </a:r>
          </a:p>
          <a:p>
            <a:pPr>
              <a:buFont typeface="Wingdings" panose="05000000000000000000" pitchFamily="2" charset="2"/>
              <a:buChar char="Ø"/>
            </a:pPr>
            <a:r>
              <a:rPr lang="en-US" altLang="en-US" sz="2400" dirty="0"/>
              <a:t>In CSS3, the word-wrap property allows to force the text to wrap</a:t>
            </a:r>
          </a:p>
          <a:p>
            <a:pPr>
              <a:buFont typeface="Wingdings" panose="05000000000000000000" pitchFamily="2" charset="2"/>
              <a:buChar char="Ø"/>
            </a:pPr>
            <a:r>
              <a:rPr lang="en-US" altLang="en-US" sz="2400" dirty="0"/>
              <a:t>Even if it means splitting it in the middle of a word.</a:t>
            </a:r>
          </a:p>
          <a:p>
            <a:pPr>
              <a:buFont typeface="Wingdings" panose="05000000000000000000" pitchFamily="2" charset="2"/>
              <a:buChar char="Ø"/>
            </a:pPr>
            <a:r>
              <a:rPr lang="en-US" altLang="en-US" sz="2400" dirty="0">
                <a:effectLst>
                  <a:outerShdw blurRad="38100" dist="38100" dir="2700000" algn="tl">
                    <a:srgbClr val="000000">
                      <a:alpha val="43137"/>
                    </a:srgbClr>
                  </a:outerShdw>
                </a:effectLst>
              </a:rPr>
              <a:t>E.g.</a:t>
            </a:r>
          </a:p>
          <a:p>
            <a:pPr marL="457200" lvl="1" indent="0">
              <a:buNone/>
            </a:pPr>
            <a:r>
              <a:rPr lang="en-US" altLang="en-US" sz="2000" dirty="0" err="1">
                <a:effectLst>
                  <a:outerShdw blurRad="38100" dist="38100" dir="2700000" algn="tl">
                    <a:srgbClr val="000000">
                      <a:alpha val="43137"/>
                    </a:srgbClr>
                  </a:outerShdw>
                </a:effectLst>
              </a:rPr>
              <a:t>p.wrap</a:t>
            </a:r>
            <a:r>
              <a:rPr lang="en-US" altLang="en-US" sz="2000" dirty="0">
                <a:effectLst>
                  <a:outerShdw blurRad="38100" dist="38100" dir="2700000" algn="tl">
                    <a:srgbClr val="000000">
                      <a:alpha val="43137"/>
                    </a:srgbClr>
                  </a:outerShdw>
                </a:effectLst>
              </a:rPr>
              <a:t> { </a:t>
            </a:r>
            <a:r>
              <a:rPr lang="en-US" altLang="en-US" sz="2000" dirty="0">
                <a:solidFill>
                  <a:srgbClr val="CC00CC"/>
                </a:solidFill>
                <a:effectLst>
                  <a:outerShdw blurRad="38100" dist="38100" dir="2700000" algn="tl">
                    <a:srgbClr val="000000">
                      <a:alpha val="43137"/>
                    </a:srgbClr>
                  </a:outerShdw>
                </a:effectLst>
              </a:rPr>
              <a:t>word-wrap: break-word</a:t>
            </a:r>
            <a:r>
              <a:rPr lang="en-US" altLang="en-US" sz="2000" dirty="0"/>
              <a:t>; }</a:t>
            </a:r>
          </a:p>
        </p:txBody>
      </p:sp>
      <p:sp>
        <p:nvSpPr>
          <p:cNvPr id="8704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DD8572AC-7078-4DE5-B85F-A1804B4C4ABA}" type="slidenum">
              <a:rPr lang="en-CA" altLang="en-US" sz="1400"/>
              <a:pPr algn="r" eaLnBrk="1" hangingPunct="1"/>
              <a:t>43</a:t>
            </a:fld>
            <a:endParaRPr lang="en-CA" altLang="en-US" sz="1400"/>
          </a:p>
        </p:txBody>
      </p:sp>
      <p:sp>
        <p:nvSpPr>
          <p:cNvPr id="2" name="TextBox 1"/>
          <p:cNvSpPr txBox="1"/>
          <p:nvPr/>
        </p:nvSpPr>
        <p:spPr>
          <a:xfrm>
            <a:off x="551756" y="5274710"/>
            <a:ext cx="3024336" cy="738664"/>
          </a:xfrm>
          <a:prstGeom prst="rect">
            <a:avLst/>
          </a:prstGeom>
          <a:noFill/>
        </p:spPr>
        <p:txBody>
          <a:bodyPr wrap="square" rtlCol="0">
            <a:spAutoFit/>
          </a:bodyPr>
          <a:lstStyle/>
          <a:p>
            <a:pPr marL="342900" lvl="4" indent="-342900">
              <a:buFont typeface="Wingdings" panose="05000000000000000000" pitchFamily="2" charset="2"/>
              <a:buChar char="q"/>
            </a:pPr>
            <a:r>
              <a:rPr lang="en-US" altLang="en-US" sz="2400" dirty="0">
                <a:hlinkClick r:id="rId2"/>
              </a:rPr>
              <a:t>text_css3.html</a:t>
            </a:r>
            <a:endParaRPr lang="en-US" altLang="en-US" sz="2400" dirty="0"/>
          </a:p>
          <a:p>
            <a:pPr marL="285750" indent="-285750">
              <a:buFont typeface="Wingdings" panose="05000000000000000000" pitchFamily="2" charset="2"/>
              <a:buChar char="q"/>
            </a:pPr>
            <a:endParaRPr lang="en-CA" dirty="0"/>
          </a:p>
        </p:txBody>
      </p:sp>
    </p:spTree>
    <p:extLst>
      <p:ext uri="{BB962C8B-B14F-4D97-AF65-F5344CB8AC3E}">
        <p14:creationId xmlns:p14="http://schemas.microsoft.com/office/powerpoint/2010/main" val="4155182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968152"/>
          </a:xfrm>
        </p:spPr>
        <p:txBody>
          <a:bodyPr/>
          <a:lstStyle/>
          <a:p>
            <a:r>
              <a:rPr lang="en-US" altLang="en-US" sz="4000" dirty="0">
                <a:effectLst>
                  <a:outerShdw blurRad="38100" dist="38100" dir="2700000" algn="tl">
                    <a:srgbClr val="000000">
                      <a:alpha val="43137"/>
                    </a:srgbClr>
                  </a:outerShdw>
                </a:effectLst>
              </a:rPr>
              <a:t>CSS Lists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340768"/>
            <a:ext cx="8540750" cy="4758407"/>
          </a:xfrm>
        </p:spPr>
        <p:txBody>
          <a:bodyPr/>
          <a:lstStyle/>
          <a:p>
            <a:pPr>
              <a:buFont typeface="Wingdings" panose="05000000000000000000" pitchFamily="2" charset="2"/>
              <a:buChar char="Ø"/>
            </a:pPr>
            <a:r>
              <a:rPr lang="en-CA" dirty="0"/>
              <a:t>The </a:t>
            </a:r>
            <a:r>
              <a:rPr lang="en-CA" dirty="0">
                <a:solidFill>
                  <a:srgbClr val="0000CC"/>
                </a:solidFill>
                <a:effectLst>
                  <a:outerShdw blurRad="38100" dist="38100" dir="2700000" algn="tl">
                    <a:srgbClr val="000000">
                      <a:alpha val="43137"/>
                    </a:srgbClr>
                  </a:outerShdw>
                </a:effectLst>
              </a:rPr>
              <a:t>list-style-type</a:t>
            </a:r>
            <a:r>
              <a:rPr lang="en-CA" dirty="0"/>
              <a:t> CSS property specifies appearance of a list item element. </a:t>
            </a:r>
          </a:p>
          <a:p>
            <a:pPr>
              <a:buFont typeface="Wingdings" panose="05000000000000000000" pitchFamily="2" charset="2"/>
              <a:buChar char="Ø"/>
            </a:pPr>
            <a:r>
              <a:rPr lang="en-CA" dirty="0"/>
              <a:t>Examples:</a:t>
            </a:r>
          </a:p>
          <a:p>
            <a:pPr marL="800100" lvl="2" indent="0">
              <a:buNone/>
            </a:pPr>
            <a:r>
              <a:rPr lang="en-US" altLang="en-US" dirty="0"/>
              <a:t>{ </a:t>
            </a:r>
            <a:r>
              <a:rPr lang="en-US" altLang="en-US" dirty="0" err="1"/>
              <a:t>list-style-type:circle</a:t>
            </a:r>
            <a:r>
              <a:rPr lang="en-US" altLang="en-US" dirty="0"/>
              <a:t>; }</a:t>
            </a:r>
            <a:br>
              <a:rPr lang="en-US" altLang="en-US" dirty="0"/>
            </a:br>
            <a:r>
              <a:rPr lang="en-US" altLang="en-US" dirty="0"/>
              <a:t>{ </a:t>
            </a:r>
            <a:r>
              <a:rPr lang="en-US" altLang="en-US" dirty="0" err="1"/>
              <a:t>list-style-type:square</a:t>
            </a:r>
            <a:r>
              <a:rPr lang="en-US" altLang="en-US" dirty="0"/>
              <a:t>; }</a:t>
            </a:r>
            <a:br>
              <a:rPr lang="en-US" altLang="en-US" dirty="0"/>
            </a:br>
            <a:r>
              <a:rPr lang="en-US" altLang="en-US" dirty="0"/>
              <a:t>{ </a:t>
            </a:r>
            <a:r>
              <a:rPr lang="en-US" altLang="en-US" dirty="0" err="1"/>
              <a:t>list-style-type:upper-roman</a:t>
            </a:r>
            <a:r>
              <a:rPr lang="en-US" altLang="en-US" dirty="0"/>
              <a:t>; }</a:t>
            </a:r>
            <a:br>
              <a:rPr lang="en-US" altLang="en-US" dirty="0"/>
            </a:br>
            <a:r>
              <a:rPr lang="en-US" altLang="en-US" dirty="0"/>
              <a:t>{ </a:t>
            </a:r>
            <a:r>
              <a:rPr lang="en-US" altLang="en-US" dirty="0" err="1"/>
              <a:t>list-style-type:lower-alpha</a:t>
            </a:r>
            <a:r>
              <a:rPr lang="en-US" altLang="en-US" dirty="0"/>
              <a:t>; } </a:t>
            </a:r>
          </a:p>
          <a:p>
            <a:pPr>
              <a:buFont typeface="Wingdings" panose="05000000000000000000" pitchFamily="2" charset="2"/>
              <a:buChar char="Ø"/>
            </a:pPr>
            <a:r>
              <a:rPr lang="en-CA" dirty="0"/>
              <a:t>Default value: disc</a:t>
            </a:r>
          </a:p>
          <a:p>
            <a:pPr>
              <a:buFont typeface="Wingdings" panose="05000000000000000000" pitchFamily="2" charset="2"/>
              <a:buChar char="Ø"/>
            </a:pPr>
            <a:endParaRPr lang="en-CA" sz="1600" dirty="0"/>
          </a:p>
          <a:p>
            <a:pPr>
              <a:buFont typeface="Wingdings" panose="05000000000000000000" pitchFamily="2" charset="2"/>
              <a:buChar char="q"/>
            </a:pPr>
            <a:r>
              <a:rPr lang="en-CA" dirty="0">
                <a:hlinkClick r:id="rId2"/>
              </a:rPr>
              <a:t>css_list.html</a:t>
            </a: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44</a:t>
            </a:fld>
            <a:endParaRPr lang="en-CA" altLang="en-US"/>
          </a:p>
        </p:txBody>
      </p:sp>
    </p:spTree>
    <p:extLst>
      <p:ext uri="{BB962C8B-B14F-4D97-AF65-F5344CB8AC3E}">
        <p14:creationId xmlns:p14="http://schemas.microsoft.com/office/powerpoint/2010/main" val="1097741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968152"/>
          </a:xfrm>
        </p:spPr>
        <p:txBody>
          <a:bodyPr/>
          <a:lstStyle/>
          <a:p>
            <a:r>
              <a:rPr lang="en-CA" sz="4000" dirty="0">
                <a:effectLst>
                  <a:outerShdw blurRad="38100" dist="38100" dir="2700000" algn="tl">
                    <a:srgbClr val="000000">
                      <a:alpha val="43137"/>
                    </a:srgbClr>
                  </a:outerShdw>
                </a:effectLst>
              </a:rPr>
              <a:t>Property list-style-type Values</a:t>
            </a:r>
          </a:p>
        </p:txBody>
      </p:sp>
      <p:graphicFrame>
        <p:nvGraphicFramePr>
          <p:cNvPr id="5" name="Content Placeholder 4"/>
          <p:cNvGraphicFramePr>
            <a:graphicFrameLocks noGrp="1"/>
          </p:cNvGraphicFramePr>
          <p:nvPr>
            <p:ph idx="1"/>
          </p:nvPr>
        </p:nvGraphicFramePr>
        <p:xfrm>
          <a:off x="301625" y="1341438"/>
          <a:ext cx="8302626" cy="4450080"/>
        </p:xfrm>
        <a:graphic>
          <a:graphicData uri="http://schemas.openxmlformats.org/drawingml/2006/table">
            <a:tbl>
              <a:tblPr firstRow="1" bandRow="1">
                <a:tableStyleId>{5C22544A-7EE6-4342-B048-85BDC9FD1C3A}</a:tableStyleId>
              </a:tblPr>
              <a:tblGrid>
                <a:gridCol w="3046239">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2016027">
                  <a:extLst>
                    <a:ext uri="{9D8B030D-6E8A-4147-A177-3AD203B41FA5}">
                      <a16:colId xmlns:a16="http://schemas.microsoft.com/office/drawing/2014/main" val="20002"/>
                    </a:ext>
                  </a:extLst>
                </a:gridCol>
              </a:tblGrid>
              <a:tr h="370840">
                <a:tc>
                  <a:txBody>
                    <a:bodyPr/>
                    <a:lstStyle/>
                    <a:p>
                      <a:pPr algn="ctr"/>
                      <a:r>
                        <a:rPr lang="en-CA" dirty="0">
                          <a:solidFill>
                            <a:schemeClr val="tx1"/>
                          </a:solidFill>
                        </a:rPr>
                        <a:t>Value</a:t>
                      </a:r>
                    </a:p>
                  </a:txBody>
                  <a:tcPr>
                    <a:solidFill>
                      <a:srgbClr val="0070C0">
                        <a:alpha val="35000"/>
                      </a:srgbClr>
                    </a:solidFill>
                  </a:tcPr>
                </a:tc>
                <a:tc>
                  <a:txBody>
                    <a:bodyPr/>
                    <a:lstStyle/>
                    <a:p>
                      <a:pPr algn="ctr"/>
                      <a:r>
                        <a:rPr lang="en-CA" dirty="0">
                          <a:solidFill>
                            <a:schemeClr val="tx1"/>
                          </a:solidFill>
                        </a:rPr>
                        <a:t>Description</a:t>
                      </a:r>
                    </a:p>
                  </a:txBody>
                  <a:tcPr>
                    <a:solidFill>
                      <a:srgbClr val="0070C0">
                        <a:alpha val="35000"/>
                      </a:srgbClr>
                    </a:solidFill>
                  </a:tcPr>
                </a:tc>
                <a:tc>
                  <a:txBody>
                    <a:bodyPr/>
                    <a:lstStyle/>
                    <a:p>
                      <a:pPr algn="ctr"/>
                      <a:r>
                        <a:rPr lang="en-CA" dirty="0">
                          <a:solidFill>
                            <a:schemeClr val="tx1"/>
                          </a:solidFill>
                        </a:rPr>
                        <a:t>e.g.</a:t>
                      </a:r>
                    </a:p>
                  </a:txBody>
                  <a:tcPr>
                    <a:solidFill>
                      <a:srgbClr val="0070C0">
                        <a:alpha val="35000"/>
                      </a:srgbClr>
                    </a:solidFill>
                  </a:tcPr>
                </a:tc>
                <a:extLst>
                  <a:ext uri="{0D108BD9-81ED-4DB2-BD59-A6C34878D82A}">
                    <a16:rowId xmlns:a16="http://schemas.microsoft.com/office/drawing/2014/main" val="10000"/>
                  </a:ext>
                </a:extLst>
              </a:tr>
              <a:tr h="370840">
                <a:tc>
                  <a:txBody>
                    <a:bodyPr/>
                    <a:lstStyle/>
                    <a:p>
                      <a:r>
                        <a:rPr lang="en-CA" dirty="0"/>
                        <a:t>none</a:t>
                      </a:r>
                    </a:p>
                  </a:txBody>
                  <a:tcPr/>
                </a:tc>
                <a:tc>
                  <a:txBody>
                    <a:bodyPr/>
                    <a:lstStyle/>
                    <a:p>
                      <a:r>
                        <a:rPr lang="en-CA" dirty="0"/>
                        <a:t>No item marker is shown</a:t>
                      </a:r>
                    </a:p>
                  </a:txBody>
                  <a:tcPr/>
                </a:tc>
                <a:tc>
                  <a:txBody>
                    <a:bodyPr/>
                    <a:lstStyle/>
                    <a:p>
                      <a:endParaRPr lang="en-CA" dirty="0"/>
                    </a:p>
                  </a:txBody>
                  <a:tcPr/>
                </a:tc>
                <a:extLst>
                  <a:ext uri="{0D108BD9-81ED-4DB2-BD59-A6C34878D82A}">
                    <a16:rowId xmlns:a16="http://schemas.microsoft.com/office/drawing/2014/main" val="10001"/>
                  </a:ext>
                </a:extLst>
              </a:tr>
              <a:tr h="370840">
                <a:tc>
                  <a:txBody>
                    <a:bodyPr/>
                    <a:lstStyle/>
                    <a:p>
                      <a:r>
                        <a:rPr lang="en-CA" dirty="0"/>
                        <a:t>disc</a:t>
                      </a:r>
                    </a:p>
                  </a:txBody>
                  <a:tcPr/>
                </a:tc>
                <a:tc>
                  <a:txBody>
                    <a:bodyPr/>
                    <a:lstStyle/>
                    <a:p>
                      <a:r>
                        <a:rPr lang="en-CA" dirty="0"/>
                        <a:t>A filled circle (default value)</a:t>
                      </a:r>
                    </a:p>
                  </a:txBody>
                  <a:tcPr/>
                </a:tc>
                <a:tc>
                  <a:txBody>
                    <a:bodyPr/>
                    <a:lstStyle/>
                    <a:p>
                      <a:endParaRPr lang="en-CA" dirty="0"/>
                    </a:p>
                  </a:txBody>
                  <a:tcPr/>
                </a:tc>
                <a:extLst>
                  <a:ext uri="{0D108BD9-81ED-4DB2-BD59-A6C34878D82A}">
                    <a16:rowId xmlns:a16="http://schemas.microsoft.com/office/drawing/2014/main" val="10002"/>
                  </a:ext>
                </a:extLst>
              </a:tr>
              <a:tr h="370840">
                <a:tc>
                  <a:txBody>
                    <a:bodyPr/>
                    <a:lstStyle/>
                    <a:p>
                      <a:r>
                        <a:rPr lang="en-CA" dirty="0"/>
                        <a:t>circle</a:t>
                      </a:r>
                    </a:p>
                  </a:txBody>
                  <a:tcPr/>
                </a:tc>
                <a:tc>
                  <a:txBody>
                    <a:bodyPr/>
                    <a:lstStyle/>
                    <a:p>
                      <a:r>
                        <a:rPr lang="en-CA" dirty="0"/>
                        <a:t>A hollow circle</a:t>
                      </a:r>
                    </a:p>
                  </a:txBody>
                  <a:tcPr/>
                </a:tc>
                <a:tc>
                  <a:txBody>
                    <a:bodyPr/>
                    <a:lstStyle/>
                    <a:p>
                      <a:endParaRPr lang="en-CA" dirty="0"/>
                    </a:p>
                  </a:txBody>
                  <a:tcPr/>
                </a:tc>
                <a:extLst>
                  <a:ext uri="{0D108BD9-81ED-4DB2-BD59-A6C34878D82A}">
                    <a16:rowId xmlns:a16="http://schemas.microsoft.com/office/drawing/2014/main" val="10003"/>
                  </a:ext>
                </a:extLst>
              </a:tr>
              <a:tr h="370840">
                <a:tc>
                  <a:txBody>
                    <a:bodyPr/>
                    <a:lstStyle/>
                    <a:p>
                      <a:r>
                        <a:rPr lang="en-CA" dirty="0"/>
                        <a:t>square</a:t>
                      </a:r>
                    </a:p>
                  </a:txBody>
                  <a:tcPr/>
                </a:tc>
                <a:tc>
                  <a:txBody>
                    <a:bodyPr/>
                    <a:lstStyle/>
                    <a:p>
                      <a:r>
                        <a:rPr lang="en-CA" dirty="0"/>
                        <a:t>A filled square</a:t>
                      </a:r>
                    </a:p>
                  </a:txBody>
                  <a:tcPr/>
                </a:tc>
                <a:tc>
                  <a:txBody>
                    <a:bodyPr/>
                    <a:lstStyle/>
                    <a:p>
                      <a:endParaRPr lang="en-CA" dirty="0"/>
                    </a:p>
                  </a:txBody>
                  <a:tcPr/>
                </a:tc>
                <a:extLst>
                  <a:ext uri="{0D108BD9-81ED-4DB2-BD59-A6C34878D82A}">
                    <a16:rowId xmlns:a16="http://schemas.microsoft.com/office/drawing/2014/main" val="10004"/>
                  </a:ext>
                </a:extLst>
              </a:tr>
              <a:tr h="370840">
                <a:tc>
                  <a:txBody>
                    <a:bodyPr/>
                    <a:lstStyle/>
                    <a:p>
                      <a:r>
                        <a:rPr lang="en-CA" dirty="0"/>
                        <a:t>decimal</a:t>
                      </a:r>
                    </a:p>
                  </a:txBody>
                  <a:tcPr/>
                </a:tc>
                <a:tc>
                  <a:txBody>
                    <a:bodyPr/>
                    <a:lstStyle/>
                    <a:p>
                      <a:r>
                        <a:rPr lang="en-CA" dirty="0">
                          <a:effectLst/>
                        </a:rPr>
                        <a:t>Han decimal numbers</a:t>
                      </a:r>
                    </a:p>
                  </a:txBody>
                  <a:tcPr/>
                </a:tc>
                <a:tc>
                  <a:txBody>
                    <a:bodyPr/>
                    <a:lstStyle/>
                    <a:p>
                      <a:r>
                        <a:rPr lang="en-CA" dirty="0"/>
                        <a:t>1, 2,</a:t>
                      </a:r>
                      <a:r>
                        <a:rPr lang="en-CA" baseline="0" dirty="0"/>
                        <a:t> </a:t>
                      </a:r>
                      <a:endParaRPr lang="en-CA" dirty="0"/>
                    </a:p>
                  </a:txBody>
                  <a:tcPr/>
                </a:tc>
                <a:extLst>
                  <a:ext uri="{0D108BD9-81ED-4DB2-BD59-A6C34878D82A}">
                    <a16:rowId xmlns:a16="http://schemas.microsoft.com/office/drawing/2014/main" val="10005"/>
                  </a:ext>
                </a:extLst>
              </a:tr>
              <a:tr h="370840">
                <a:tc>
                  <a:txBody>
                    <a:bodyPr/>
                    <a:lstStyle/>
                    <a:p>
                      <a:r>
                        <a:rPr lang="en-CA" dirty="0"/>
                        <a:t>decimal-leading-zero</a:t>
                      </a:r>
                    </a:p>
                  </a:txBody>
                  <a:tcPr/>
                </a:tc>
                <a:tc>
                  <a:txBody>
                    <a:bodyPr/>
                    <a:lstStyle/>
                    <a:p>
                      <a:r>
                        <a:rPr lang="en-CA" dirty="0"/>
                        <a:t>Decimal numbers</a:t>
                      </a:r>
                    </a:p>
                  </a:txBody>
                  <a:tcPr/>
                </a:tc>
                <a:tc>
                  <a:txBody>
                    <a:bodyPr/>
                    <a:lstStyle/>
                    <a:p>
                      <a:r>
                        <a:rPr lang="en-CA" dirty="0"/>
                        <a:t>01, 02, 03, … 98</a:t>
                      </a:r>
                    </a:p>
                  </a:txBody>
                  <a:tcPr/>
                </a:tc>
                <a:extLst>
                  <a:ext uri="{0D108BD9-81ED-4DB2-BD59-A6C34878D82A}">
                    <a16:rowId xmlns:a16="http://schemas.microsoft.com/office/drawing/2014/main" val="10006"/>
                  </a:ext>
                </a:extLst>
              </a:tr>
              <a:tr h="370840">
                <a:tc>
                  <a:txBody>
                    <a:bodyPr/>
                    <a:lstStyle/>
                    <a:p>
                      <a:r>
                        <a:rPr lang="en-CA" dirty="0"/>
                        <a:t>lower-roman</a:t>
                      </a:r>
                    </a:p>
                  </a:txBody>
                  <a:tcPr/>
                </a:tc>
                <a:tc>
                  <a:txBody>
                    <a:bodyPr/>
                    <a:lstStyle/>
                    <a:p>
                      <a:r>
                        <a:rPr lang="en-CA" dirty="0"/>
                        <a:t>Lowercase roman numerals</a:t>
                      </a:r>
                    </a:p>
                  </a:txBody>
                  <a:tcPr/>
                </a:tc>
                <a:tc>
                  <a:txBody>
                    <a:bodyPr/>
                    <a:lstStyle/>
                    <a:p>
                      <a:r>
                        <a:rPr lang="nn-NO" dirty="0"/>
                        <a:t>i, ii, iii, iv, v…</a:t>
                      </a:r>
                      <a:endParaRPr lang="en-CA" dirty="0"/>
                    </a:p>
                  </a:txBody>
                  <a:tcPr/>
                </a:tc>
                <a:extLst>
                  <a:ext uri="{0D108BD9-81ED-4DB2-BD59-A6C34878D82A}">
                    <a16:rowId xmlns:a16="http://schemas.microsoft.com/office/drawing/2014/main" val="10007"/>
                  </a:ext>
                </a:extLst>
              </a:tr>
              <a:tr h="370840">
                <a:tc>
                  <a:txBody>
                    <a:bodyPr/>
                    <a:lstStyle/>
                    <a:p>
                      <a:r>
                        <a:rPr lang="en-CA" dirty="0"/>
                        <a:t>upper-roman</a:t>
                      </a:r>
                    </a:p>
                  </a:txBody>
                  <a:tcPr/>
                </a:tc>
                <a:tc>
                  <a:txBody>
                    <a:bodyPr/>
                    <a:lstStyle/>
                    <a:p>
                      <a:r>
                        <a:rPr lang="en-CA" dirty="0"/>
                        <a:t>Uppercase roman numerals</a:t>
                      </a:r>
                    </a:p>
                  </a:txBody>
                  <a:tcPr/>
                </a:tc>
                <a:tc>
                  <a:txBody>
                    <a:bodyPr/>
                    <a:lstStyle/>
                    <a:p>
                      <a:r>
                        <a:rPr lang="en-CA" dirty="0"/>
                        <a:t>II, III, IV, V…</a:t>
                      </a:r>
                    </a:p>
                  </a:txBody>
                  <a:tcPr/>
                </a:tc>
                <a:extLst>
                  <a:ext uri="{0D108BD9-81ED-4DB2-BD59-A6C34878D82A}">
                    <a16:rowId xmlns:a16="http://schemas.microsoft.com/office/drawing/2014/main" val="10008"/>
                  </a:ext>
                </a:extLst>
              </a:tr>
              <a:tr h="370840">
                <a:tc>
                  <a:txBody>
                    <a:bodyPr/>
                    <a:lstStyle/>
                    <a:p>
                      <a:r>
                        <a:rPr lang="en-CA" dirty="0"/>
                        <a:t>lower-</a:t>
                      </a:r>
                      <a:r>
                        <a:rPr lang="en-CA" dirty="0" err="1"/>
                        <a:t>greek</a:t>
                      </a:r>
                      <a:endParaRPr lang="en-CA" dirty="0"/>
                    </a:p>
                  </a:txBody>
                  <a:tcPr/>
                </a:tc>
                <a:tc>
                  <a:txBody>
                    <a:bodyPr/>
                    <a:lstStyle/>
                    <a:p>
                      <a:r>
                        <a:rPr lang="en-CA" dirty="0"/>
                        <a:t>Lowercase classical Greek</a:t>
                      </a:r>
                    </a:p>
                  </a:txBody>
                  <a:tcPr/>
                </a:tc>
                <a:tc>
                  <a:txBody>
                    <a:bodyPr/>
                    <a:lstStyle/>
                    <a:p>
                      <a:r>
                        <a:rPr lang="el-GR" dirty="0"/>
                        <a:t>α, β, γ…</a:t>
                      </a:r>
                      <a:endParaRPr lang="en-CA" dirty="0"/>
                    </a:p>
                  </a:txBody>
                  <a:tcPr/>
                </a:tc>
                <a:extLst>
                  <a:ext uri="{0D108BD9-81ED-4DB2-BD59-A6C34878D82A}">
                    <a16:rowId xmlns:a16="http://schemas.microsoft.com/office/drawing/2014/main" val="10009"/>
                  </a:ext>
                </a:extLst>
              </a:tr>
              <a:tr h="370840">
                <a:tc>
                  <a:txBody>
                    <a:bodyPr/>
                    <a:lstStyle/>
                    <a:p>
                      <a:r>
                        <a:rPr lang="en-CA" dirty="0"/>
                        <a:t>lower-alpha, lower-</a:t>
                      </a:r>
                      <a:r>
                        <a:rPr lang="en-CA" dirty="0" err="1"/>
                        <a:t>latin</a:t>
                      </a:r>
                      <a:endParaRPr lang="en-CA" dirty="0"/>
                    </a:p>
                  </a:txBody>
                  <a:tcPr/>
                </a:tc>
                <a:tc>
                  <a:txBody>
                    <a:bodyPr/>
                    <a:lstStyle/>
                    <a:p>
                      <a:r>
                        <a:rPr lang="en-CA" dirty="0"/>
                        <a:t>Lowercase ASCII letters</a:t>
                      </a:r>
                    </a:p>
                  </a:txBody>
                  <a:tcPr/>
                </a:tc>
                <a:tc>
                  <a:txBody>
                    <a:bodyPr/>
                    <a:lstStyle/>
                    <a:p>
                      <a:r>
                        <a:rPr lang="en-CA" dirty="0"/>
                        <a:t>a, b, c, … z</a:t>
                      </a:r>
                    </a:p>
                  </a:txBody>
                  <a:tcPr/>
                </a:tc>
                <a:extLst>
                  <a:ext uri="{0D108BD9-81ED-4DB2-BD59-A6C34878D82A}">
                    <a16:rowId xmlns:a16="http://schemas.microsoft.com/office/drawing/2014/main" val="10010"/>
                  </a:ext>
                </a:extLst>
              </a:tr>
              <a:tr h="370840">
                <a:tc>
                  <a:txBody>
                    <a:bodyPr/>
                    <a:lstStyle/>
                    <a:p>
                      <a:r>
                        <a:rPr lang="en-CA" dirty="0"/>
                        <a:t>upper-alpha, upper-</a:t>
                      </a:r>
                      <a:r>
                        <a:rPr lang="en-CA" dirty="0" err="1"/>
                        <a:t>latin</a:t>
                      </a:r>
                      <a:endParaRPr lang="en-CA" dirty="0"/>
                    </a:p>
                  </a:txBody>
                  <a:tcPr/>
                </a:tc>
                <a:tc>
                  <a:txBody>
                    <a:bodyPr/>
                    <a:lstStyle/>
                    <a:p>
                      <a:r>
                        <a:rPr lang="en-CA" dirty="0"/>
                        <a:t>Uppercase ASCII letters</a:t>
                      </a:r>
                    </a:p>
                  </a:txBody>
                  <a:tcPr/>
                </a:tc>
                <a:tc>
                  <a:txBody>
                    <a:bodyPr/>
                    <a:lstStyle/>
                    <a:p>
                      <a:r>
                        <a:rPr lang="en-CA" dirty="0"/>
                        <a:t>A, B, C, … Z</a:t>
                      </a:r>
                    </a:p>
                  </a:txBody>
                  <a:tcPr/>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45</a:t>
            </a:fld>
            <a:endParaRPr lang="en-CA" altLang="en-US" dirty="0"/>
          </a:p>
        </p:txBody>
      </p:sp>
      <p:sp>
        <p:nvSpPr>
          <p:cNvPr id="6" name="TextBox 5"/>
          <p:cNvSpPr txBox="1"/>
          <p:nvPr/>
        </p:nvSpPr>
        <p:spPr>
          <a:xfrm>
            <a:off x="323528" y="5966440"/>
            <a:ext cx="4536504" cy="369332"/>
          </a:xfrm>
          <a:prstGeom prst="rect">
            <a:avLst/>
          </a:prstGeom>
          <a:noFill/>
        </p:spPr>
        <p:txBody>
          <a:bodyPr wrap="square" rtlCol="0">
            <a:spAutoFit/>
          </a:bodyPr>
          <a:lstStyle/>
          <a:p>
            <a:r>
              <a:rPr lang="en-CA" b="1" i="1" dirty="0">
                <a:hlinkClick r:id="rId2"/>
              </a:rPr>
              <a:t>More list</a:t>
            </a:r>
            <a:r>
              <a:rPr lang="en-CA" b="1" dirty="0">
                <a:hlinkClick r:id="rId2"/>
              </a:rPr>
              <a:t>-style-type  values| MDN</a:t>
            </a:r>
            <a:endParaRPr lang="en-CA" b="1" dirty="0"/>
          </a:p>
        </p:txBody>
      </p:sp>
    </p:spTree>
    <p:extLst>
      <p:ext uri="{BB962C8B-B14F-4D97-AF65-F5344CB8AC3E}">
        <p14:creationId xmlns:p14="http://schemas.microsoft.com/office/powerpoint/2010/main" val="2444275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background - Propertie</a:t>
            </a:r>
            <a:r>
              <a:rPr lang="en-CA" sz="4000" dirty="0">
                <a:solidFill>
                  <a:srgbClr val="0000CC"/>
                </a:solidFill>
                <a:effectLst>
                  <a:outerShdw blurRad="38100" dist="38100" dir="2700000" algn="tl">
                    <a:srgbClr val="000000">
                      <a:alpha val="43137"/>
                    </a:srgbClr>
                  </a:outerShdw>
                </a:effectLst>
              </a:rPr>
              <a:t>s</a:t>
            </a:r>
          </a:p>
        </p:txBody>
      </p:sp>
      <p:sp>
        <p:nvSpPr>
          <p:cNvPr id="3" name="Content Placeholder 2"/>
          <p:cNvSpPr>
            <a:spLocks noGrp="1"/>
          </p:cNvSpPr>
          <p:nvPr>
            <p:ph idx="1"/>
          </p:nvPr>
        </p:nvSpPr>
        <p:spPr>
          <a:xfrm>
            <a:off x="301625" y="1484784"/>
            <a:ext cx="8540750" cy="4614391"/>
          </a:xfrm>
        </p:spPr>
        <p:txBody>
          <a:bodyPr/>
          <a:lstStyle/>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background-color:  </a:t>
            </a:r>
            <a:r>
              <a:rPr lang="en-CA" altLang="en-US" sz="2200" dirty="0"/>
              <a:t>provides background color if background image is not specified or available</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background-position: </a:t>
            </a:r>
          </a:p>
          <a:p>
            <a:pPr lvl="1"/>
            <a:r>
              <a:rPr lang="en-CA" altLang="en-US" sz="2200" dirty="0"/>
              <a:t>Values: left top (default), right bottom, center </a:t>
            </a:r>
            <a:r>
              <a:rPr lang="en-CA" altLang="en-US" sz="2200" dirty="0" err="1"/>
              <a:t>center</a:t>
            </a:r>
            <a:endParaRPr lang="en-CA" altLang="en-US" sz="2200" dirty="0"/>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background-repeat:</a:t>
            </a:r>
          </a:p>
          <a:p>
            <a:pPr lvl="1"/>
            <a:r>
              <a:rPr lang="en-CA" altLang="en-US" sz="2200" dirty="0"/>
              <a:t>Values: repeat (default), repeat-x, repeat-y, no-repeat</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Background-image</a:t>
            </a:r>
            <a:r>
              <a:rPr lang="en-CA" altLang="en-US" sz="2200" dirty="0"/>
              <a:t>:</a:t>
            </a:r>
          </a:p>
          <a:p>
            <a:pPr lvl="1"/>
            <a:r>
              <a:rPr lang="en-US" altLang="en-US" sz="2200" dirty="0"/>
              <a:t>background-image: </a:t>
            </a:r>
            <a:r>
              <a:rPr lang="en-US" altLang="en-US" sz="2200" dirty="0" err="1"/>
              <a:t>url</a:t>
            </a:r>
            <a:r>
              <a:rPr lang="en-US" altLang="en-US" sz="2200" dirty="0"/>
              <a:t>(image.jpg); </a:t>
            </a:r>
          </a:p>
          <a:p>
            <a:pPr marL="857250" lvl="2" indent="0">
              <a:buFontTx/>
              <a:buNone/>
            </a:pPr>
            <a:r>
              <a:rPr lang="en-CA" altLang="en-US" sz="2200" dirty="0"/>
              <a:t>where image.jpg may be a relative or absolute path</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Shorthand property: </a:t>
            </a:r>
          </a:p>
          <a:p>
            <a:pPr marL="400050" lvl="1" indent="0">
              <a:buNone/>
            </a:pPr>
            <a:r>
              <a:rPr lang="en-CA" altLang="en-US" sz="1800" dirty="0"/>
              <a:t>Body { background: </a:t>
            </a:r>
            <a:r>
              <a:rPr lang="en-CA" altLang="en-US" sz="1800" dirty="0" err="1"/>
              <a:t>url</a:t>
            </a:r>
            <a:r>
              <a:rPr lang="en-CA" altLang="en-US" sz="1800" dirty="0"/>
              <a:t>("seneca_logo.gif") no-repeat grey right top;}</a:t>
            </a:r>
          </a:p>
          <a:p>
            <a:pPr>
              <a:buFont typeface="Wingdings" panose="05000000000000000000" pitchFamily="2" charset="2"/>
              <a:buChar char="q"/>
            </a:pPr>
            <a:r>
              <a:rPr lang="en-US" altLang="en-US" sz="2000" dirty="0">
                <a:hlinkClick r:id="rId2"/>
              </a:rPr>
              <a:t>bg.html</a:t>
            </a:r>
            <a:r>
              <a:rPr lang="en-US" altLang="en-US" sz="2000" dirty="0"/>
              <a:t>,       </a:t>
            </a:r>
            <a:r>
              <a:rPr lang="en-US" altLang="en-US" sz="2000" dirty="0">
                <a:hlinkClick r:id="rId3"/>
              </a:rPr>
              <a:t>bg.css</a:t>
            </a:r>
            <a:endParaRPr lang="en-US" altLang="en-US" sz="2000" dirty="0"/>
          </a:p>
          <a:p>
            <a:pPr marL="0" indent="0">
              <a:buNone/>
            </a:pPr>
            <a:endParaRPr lang="en-US" altLang="en-US"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46</a:t>
            </a:fld>
            <a:endParaRPr lang="en-CA" altLang="en-US"/>
          </a:p>
        </p:txBody>
      </p:sp>
    </p:spTree>
    <p:extLst>
      <p:ext uri="{BB962C8B-B14F-4D97-AF65-F5344CB8AC3E}">
        <p14:creationId xmlns:p14="http://schemas.microsoft.com/office/powerpoint/2010/main" val="3680230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827584" y="548680"/>
            <a:ext cx="6910388" cy="684213"/>
          </a:xfrm>
        </p:spPr>
        <p:txBody>
          <a:bodyPr/>
          <a:lstStyle/>
          <a:p>
            <a:r>
              <a:rPr lang="en-US" altLang="en-US" sz="4000" dirty="0">
                <a:effectLst>
                  <a:outerShdw blurRad="38100" dist="38100" dir="2700000" algn="tl">
                    <a:srgbClr val="000000">
                      <a:alpha val="43137"/>
                    </a:srgbClr>
                  </a:outerShdw>
                </a:effectLst>
              </a:rPr>
              <a:t>CSS3 Backgrounds</a:t>
            </a:r>
          </a:p>
        </p:txBody>
      </p:sp>
      <p:sp>
        <p:nvSpPr>
          <p:cNvPr id="65539" name="Content Placeholder 2"/>
          <p:cNvSpPr>
            <a:spLocks noGrp="1"/>
          </p:cNvSpPr>
          <p:nvPr>
            <p:ph idx="4294967295"/>
          </p:nvPr>
        </p:nvSpPr>
        <p:spPr>
          <a:xfrm>
            <a:off x="683568" y="1495425"/>
            <a:ext cx="7696200" cy="4752975"/>
          </a:xfrm>
        </p:spPr>
        <p:txBody>
          <a:bodyPr/>
          <a:lstStyle/>
          <a:p>
            <a:pPr>
              <a:buFont typeface="Wingdings" panose="05000000000000000000" pitchFamily="2" charset="2"/>
              <a:buChar char="Ø"/>
            </a:pPr>
            <a:r>
              <a:rPr lang="en-CA" altLang="en-US" sz="2400" dirty="0"/>
              <a:t>Property "</a:t>
            </a:r>
            <a:r>
              <a:rPr lang="en-CA" altLang="en-US" sz="2400" dirty="0">
                <a:solidFill>
                  <a:srgbClr val="0000CC"/>
                </a:solidFill>
                <a:effectLst>
                  <a:outerShdw blurRad="38100" dist="38100" dir="2700000" algn="tl">
                    <a:srgbClr val="000000">
                      <a:alpha val="43137"/>
                    </a:srgbClr>
                  </a:outerShdw>
                </a:effectLst>
              </a:rPr>
              <a:t>background-size</a:t>
            </a:r>
            <a:r>
              <a:rPr lang="en-CA" altLang="en-US" sz="2400" dirty="0"/>
              <a:t>": specifies the size of the background image.</a:t>
            </a:r>
          </a:p>
          <a:p>
            <a:pPr>
              <a:buFont typeface="Wingdings" panose="05000000000000000000" pitchFamily="2" charset="2"/>
              <a:buChar char="Ø"/>
            </a:pPr>
            <a:r>
              <a:rPr lang="en-US" altLang="en-US" sz="2400" dirty="0"/>
              <a:t> In CSS3 it is possible to specify the size of the background image, which allows us to re-use background images in different contexts.</a:t>
            </a:r>
            <a:endParaRPr lang="en-CA" altLang="en-US" sz="2400" dirty="0"/>
          </a:p>
          <a:p>
            <a:pPr>
              <a:buFont typeface="Wingdings" panose="05000000000000000000" pitchFamily="2" charset="2"/>
              <a:buChar char="Ø"/>
            </a:pPr>
            <a:r>
              <a:rPr lang="en-US" altLang="en-US" sz="2400" dirty="0"/>
              <a:t>Resize a background image:</a:t>
            </a:r>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q"/>
            </a:pPr>
            <a:r>
              <a:rPr lang="en-US" altLang="en-US" sz="2400" dirty="0">
                <a:hlinkClick r:id="rId3"/>
              </a:rPr>
              <a:t>bg_new.html</a:t>
            </a: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CA" altLang="en-US" sz="2400" dirty="0"/>
          </a:p>
        </p:txBody>
      </p:sp>
      <p:sp>
        <p:nvSpPr>
          <p:cNvPr id="6554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7FB923AB-8ABD-4F37-9571-F592755D4700}" type="slidenum">
              <a:rPr lang="en-CA" altLang="en-US" sz="1400"/>
              <a:pPr algn="r" eaLnBrk="1" hangingPunct="1"/>
              <a:t>47</a:t>
            </a:fld>
            <a:endParaRPr lang="en-CA" altLang="en-US" sz="1400"/>
          </a:p>
        </p:txBody>
      </p:sp>
      <p:sp>
        <p:nvSpPr>
          <p:cNvPr id="5" name="TextBox 4"/>
          <p:cNvSpPr txBox="1">
            <a:spLocks noChangeArrowheads="1"/>
          </p:cNvSpPr>
          <p:nvPr/>
        </p:nvSpPr>
        <p:spPr bwMode="auto">
          <a:xfrm>
            <a:off x="1043608" y="4030176"/>
            <a:ext cx="7292401" cy="16312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ltLang="en-US" sz="2000" dirty="0">
                <a:solidFill>
                  <a:srgbClr val="0000CC"/>
                </a:solidFill>
                <a:effectLst>
                  <a:outerShdw blurRad="38100" dist="38100" dir="2700000" algn="tl">
                    <a:srgbClr val="000000">
                      <a:alpha val="43137"/>
                    </a:srgbClr>
                  </a:outerShdw>
                </a:effectLst>
              </a:rPr>
              <a:t>body</a:t>
            </a:r>
            <a:r>
              <a:rPr lang="en-US" altLang="en-US" sz="2000" dirty="0"/>
              <a:t> {</a:t>
            </a:r>
          </a:p>
          <a:p>
            <a:pPr eaLnBrk="1" hangingPunct="1"/>
            <a:r>
              <a:rPr lang="en-US" altLang="en-US" sz="2000" dirty="0"/>
              <a:t>      </a:t>
            </a:r>
            <a:r>
              <a:rPr lang="en-US" altLang="en-US" sz="2000" dirty="0">
                <a:solidFill>
                  <a:srgbClr val="7030A0"/>
                </a:solidFill>
                <a:effectLst>
                  <a:outerShdw blurRad="38100" dist="38100" dir="2700000" algn="tl">
                    <a:srgbClr val="000000">
                      <a:alpha val="43137"/>
                    </a:srgbClr>
                  </a:outerShdw>
                </a:effectLst>
              </a:rPr>
              <a:t>background-image</a:t>
            </a:r>
            <a:r>
              <a:rPr lang="en-US" altLang="en-US" sz="2000" dirty="0"/>
              <a:t> : </a:t>
            </a:r>
            <a:r>
              <a:rPr lang="en-US" altLang="en-US" sz="2000" dirty="0" err="1"/>
              <a:t>url</a:t>
            </a:r>
            <a:r>
              <a:rPr lang="en-US" altLang="en-US" sz="2000" dirty="0"/>
              <a:t>(NiagaraFalls.jpg);</a:t>
            </a:r>
          </a:p>
          <a:p>
            <a:pPr eaLnBrk="1" hangingPunct="1"/>
            <a:r>
              <a:rPr lang="en-US" altLang="en-US" sz="2000" dirty="0"/>
              <a:t>      </a:t>
            </a:r>
            <a:r>
              <a:rPr lang="en-US" altLang="en-US" sz="2000" dirty="0">
                <a:solidFill>
                  <a:srgbClr val="7030A0"/>
                </a:solidFill>
                <a:effectLst>
                  <a:outerShdw blurRad="38100" dist="38100" dir="2700000" algn="tl">
                    <a:srgbClr val="000000">
                      <a:alpha val="43137"/>
                    </a:srgbClr>
                  </a:outerShdw>
                </a:effectLst>
              </a:rPr>
              <a:t>background-size</a:t>
            </a:r>
            <a:r>
              <a:rPr lang="en-US" altLang="en-US" sz="2000" dirty="0"/>
              <a:t>: cover</a:t>
            </a:r>
            <a:r>
              <a:rPr lang="en-US" altLang="en-US" dirty="0"/>
              <a:t>; </a:t>
            </a:r>
            <a:r>
              <a:rPr lang="en-US" altLang="en-US" dirty="0">
                <a:solidFill>
                  <a:srgbClr val="006600"/>
                </a:solidFill>
                <a:effectLst>
                  <a:outerShdw blurRad="38100" dist="38100" dir="2700000" algn="tl">
                    <a:srgbClr val="000000">
                      <a:alpha val="43137"/>
                    </a:srgbClr>
                  </a:outerShdw>
                </a:effectLst>
              </a:rPr>
              <a:t>/* or 800px 600px; 100% 100%; */</a:t>
            </a:r>
            <a:endParaRPr lang="en-US" altLang="en-US" sz="2000" dirty="0">
              <a:solidFill>
                <a:srgbClr val="006600"/>
              </a:solidFill>
              <a:effectLst>
                <a:outerShdw blurRad="38100" dist="38100" dir="2700000" algn="tl">
                  <a:srgbClr val="000000">
                    <a:alpha val="43137"/>
                  </a:srgbClr>
                </a:outerShdw>
              </a:effectLst>
            </a:endParaRPr>
          </a:p>
          <a:p>
            <a:pPr eaLnBrk="1" hangingPunct="1"/>
            <a:r>
              <a:rPr lang="en-US" altLang="en-US" sz="2000" dirty="0"/>
              <a:t>      </a:t>
            </a:r>
            <a:r>
              <a:rPr lang="en-US" altLang="en-US" sz="2000" dirty="0">
                <a:solidFill>
                  <a:srgbClr val="7030A0"/>
                </a:solidFill>
                <a:effectLst>
                  <a:outerShdw blurRad="38100" dist="38100" dir="2700000" algn="tl">
                    <a:srgbClr val="000000">
                      <a:alpha val="43137"/>
                    </a:srgbClr>
                  </a:outerShdw>
                </a:effectLst>
              </a:rPr>
              <a:t>background-repeat</a:t>
            </a:r>
            <a:r>
              <a:rPr lang="en-US" altLang="en-US" sz="2000" dirty="0"/>
              <a:t>: no-repeat;</a:t>
            </a:r>
          </a:p>
          <a:p>
            <a:pPr eaLnBrk="1" hangingPunct="1"/>
            <a:r>
              <a:rPr lang="en-US" altLang="en-US" sz="2000" dirty="0"/>
              <a:t>}</a:t>
            </a:r>
          </a:p>
        </p:txBody>
      </p:sp>
    </p:spTree>
    <p:extLst>
      <p:ext uri="{BB962C8B-B14F-4D97-AF65-F5344CB8AC3E}">
        <p14:creationId xmlns:p14="http://schemas.microsoft.com/office/powerpoint/2010/main" val="3516894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827584" y="548680"/>
            <a:ext cx="6910388" cy="684213"/>
          </a:xfrm>
        </p:spPr>
        <p:txBody>
          <a:bodyPr/>
          <a:lstStyle/>
          <a:p>
            <a:r>
              <a:rPr lang="en-US" altLang="en-US" sz="4000" dirty="0">
                <a:effectLst>
                  <a:outerShdw blurRad="38100" dist="38100" dir="2700000" algn="tl">
                    <a:srgbClr val="000000">
                      <a:alpha val="43137"/>
                    </a:srgbClr>
                  </a:outerShdw>
                </a:effectLst>
              </a:rPr>
              <a:t>CSS3 Backgrounds</a:t>
            </a:r>
          </a:p>
        </p:txBody>
      </p:sp>
      <p:sp>
        <p:nvSpPr>
          <p:cNvPr id="65539" name="Content Placeholder 2"/>
          <p:cNvSpPr>
            <a:spLocks noGrp="1"/>
          </p:cNvSpPr>
          <p:nvPr>
            <p:ph idx="4294967295"/>
          </p:nvPr>
        </p:nvSpPr>
        <p:spPr>
          <a:xfrm>
            <a:off x="683568" y="1495425"/>
            <a:ext cx="7696200" cy="4752975"/>
          </a:xfrm>
        </p:spPr>
        <p:txBody>
          <a:bodyPr/>
          <a:lstStyle/>
          <a:p>
            <a:pPr>
              <a:buFont typeface="Wingdings" panose="05000000000000000000" pitchFamily="2" charset="2"/>
              <a:buChar char="Ø"/>
            </a:pPr>
            <a:r>
              <a:rPr lang="en-US" altLang="en-US" sz="2400" dirty="0"/>
              <a:t>Property “</a:t>
            </a:r>
            <a:r>
              <a:rPr lang="en-US" altLang="en-US" sz="2400" dirty="0">
                <a:solidFill>
                  <a:srgbClr val="0000CC"/>
                </a:solidFill>
                <a:effectLst>
                  <a:outerShdw blurRad="38100" dist="38100" dir="2700000" algn="tl">
                    <a:srgbClr val="000000">
                      <a:alpha val="43137"/>
                    </a:srgbClr>
                  </a:outerShdw>
                </a:effectLst>
              </a:rPr>
              <a:t>background-origin</a:t>
            </a:r>
            <a:r>
              <a:rPr lang="en-US" altLang="en-US" sz="2400" dirty="0"/>
              <a:t>” property specifies the positioning area of the background images.</a:t>
            </a:r>
          </a:p>
          <a:p>
            <a:pPr>
              <a:buFont typeface="Wingdings" panose="05000000000000000000" pitchFamily="2" charset="2"/>
              <a:buChar char="Ø"/>
            </a:pPr>
            <a:r>
              <a:rPr lang="en-US" altLang="en-US" sz="2400" dirty="0"/>
              <a:t>The background image can be placed within the </a:t>
            </a:r>
            <a:r>
              <a:rPr lang="en-US" altLang="en-US" sz="2400" dirty="0">
                <a:effectLst>
                  <a:outerShdw blurRad="38100" dist="38100" dir="2700000" algn="tl">
                    <a:srgbClr val="000000">
                      <a:alpha val="43137"/>
                    </a:srgbClr>
                  </a:outerShdw>
                </a:effectLst>
              </a:rPr>
              <a:t>content-box</a:t>
            </a:r>
            <a:r>
              <a:rPr lang="en-US" altLang="en-US" sz="2400" dirty="0"/>
              <a:t>, </a:t>
            </a:r>
            <a:r>
              <a:rPr lang="en-US" altLang="en-US" sz="2400" dirty="0">
                <a:effectLst>
                  <a:outerShdw blurRad="38100" dist="38100" dir="2700000" algn="tl">
                    <a:srgbClr val="000000">
                      <a:alpha val="43137"/>
                    </a:srgbClr>
                  </a:outerShdw>
                </a:effectLst>
              </a:rPr>
              <a:t>padding-box</a:t>
            </a:r>
            <a:r>
              <a:rPr lang="en-US" altLang="en-US" sz="2400" dirty="0"/>
              <a:t>, or </a:t>
            </a:r>
            <a:r>
              <a:rPr lang="en-US" altLang="en-US" sz="2400" dirty="0">
                <a:effectLst>
                  <a:outerShdw blurRad="38100" dist="38100" dir="2700000" algn="tl">
                    <a:srgbClr val="000000">
                      <a:alpha val="43137"/>
                    </a:srgbClr>
                  </a:outerShdw>
                </a:effectLst>
              </a:rPr>
              <a:t>border-box</a:t>
            </a:r>
            <a:r>
              <a:rPr lang="en-US" altLang="en-US" sz="2400" dirty="0"/>
              <a:t> area.</a:t>
            </a:r>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r>
              <a:rPr lang="en-US" altLang="en-US" sz="2400" dirty="0">
                <a:hlinkClick r:id="rId3"/>
              </a:rPr>
              <a:t>bg_new_origin.html</a:t>
            </a:r>
            <a:endParaRPr lang="en-US" altLang="en-US" sz="2400" dirty="0"/>
          </a:p>
          <a:p>
            <a:pPr>
              <a:buFont typeface="Wingdings" panose="05000000000000000000" pitchFamily="2" charset="2"/>
              <a:buChar char="Ø"/>
            </a:pPr>
            <a:endParaRPr lang="en-CA" altLang="en-US" sz="2400" dirty="0"/>
          </a:p>
        </p:txBody>
      </p:sp>
      <p:sp>
        <p:nvSpPr>
          <p:cNvPr id="6554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7FB923AB-8ABD-4F37-9571-F592755D4700}" type="slidenum">
              <a:rPr lang="en-CA" altLang="en-US" sz="1400"/>
              <a:pPr algn="r" eaLnBrk="1" hangingPunct="1"/>
              <a:t>48</a:t>
            </a:fld>
            <a:endParaRPr lang="en-CA" altLang="en-US" sz="1400"/>
          </a:p>
        </p:txBody>
      </p:sp>
      <p:pic>
        <p:nvPicPr>
          <p:cNvPr id="6" name="Picture 2">
            <a:extLst>
              <a:ext uri="{FF2B5EF4-FFF2-40B4-BE49-F238E27FC236}">
                <a16:creationId xmlns:a16="http://schemas.microsoft.com/office/drawing/2014/main" id="{EDA5EAE8-7F31-4BDB-8283-B3BCE0C3A7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126" y="3372644"/>
            <a:ext cx="4462033" cy="223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391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Styling Links</a:t>
            </a:r>
          </a:p>
        </p:txBody>
      </p:sp>
      <p:sp>
        <p:nvSpPr>
          <p:cNvPr id="3" name="Content Placeholder 2"/>
          <p:cNvSpPr>
            <a:spLocks noGrp="1"/>
          </p:cNvSpPr>
          <p:nvPr>
            <p:ph idx="1"/>
          </p:nvPr>
        </p:nvSpPr>
        <p:spPr>
          <a:xfrm>
            <a:off x="301624" y="1268760"/>
            <a:ext cx="8662863" cy="4830415"/>
          </a:xfrm>
        </p:spPr>
        <p:txBody>
          <a:bodyPr/>
          <a:lstStyle/>
          <a:p>
            <a:pPr>
              <a:buFont typeface="Wingdings" panose="05000000000000000000" pitchFamily="2" charset="2"/>
              <a:buChar char="Ø"/>
            </a:pPr>
            <a:r>
              <a:rPr lang="en-CA" altLang="en-US" sz="2400" dirty="0">
                <a:effectLst>
                  <a:outerShdw blurRad="38100" dist="38100" dir="2700000" algn="tl">
                    <a:srgbClr val="000000">
                      <a:alpha val="43137"/>
                    </a:srgbClr>
                  </a:outerShdw>
                </a:effectLst>
              </a:rPr>
              <a:t>CSS pseudo-class</a:t>
            </a:r>
            <a:r>
              <a:rPr lang="en-CA" altLang="en-US" sz="2400" dirty="0"/>
              <a:t>: is a keyword added to selectors to specify a special state of the element to be selected.</a:t>
            </a:r>
          </a:p>
          <a:p>
            <a:pPr lvl="1"/>
            <a:r>
              <a:rPr lang="en-CA" altLang="en-US" sz="2000" dirty="0"/>
              <a:t>Syntax: </a:t>
            </a:r>
            <a:r>
              <a:rPr lang="en-CA" altLang="en-US" sz="2000" dirty="0" err="1"/>
              <a:t>Selector:pseudo-class</a:t>
            </a:r>
            <a:r>
              <a:rPr lang="en-CA" altLang="en-US" sz="2000" dirty="0"/>
              <a:t> { property: values; }</a:t>
            </a:r>
          </a:p>
          <a:p>
            <a:pPr>
              <a:buFont typeface="Wingdings" panose="05000000000000000000" pitchFamily="2" charset="2"/>
              <a:buChar char="Ø"/>
            </a:pPr>
            <a:r>
              <a:rPr lang="en-CA" altLang="en-US" sz="2400" dirty="0"/>
              <a:t>Anchor Pseudo-classes: links are styled differently depending on what state they are in:</a:t>
            </a:r>
          </a:p>
          <a:p>
            <a:pPr lvl="1"/>
            <a:r>
              <a:rPr lang="en-CA" altLang="en-US" sz="2000" dirty="0">
                <a:solidFill>
                  <a:srgbClr val="0000CC"/>
                </a:solidFill>
                <a:effectLst>
                  <a:outerShdw blurRad="38100" dist="38100" dir="2700000" algn="tl">
                    <a:srgbClr val="000000">
                      <a:alpha val="43137"/>
                    </a:srgbClr>
                  </a:outerShdw>
                </a:effectLst>
              </a:rPr>
              <a:t>a:link</a:t>
            </a:r>
            <a:r>
              <a:rPr lang="en-CA" altLang="en-US" sz="2000" dirty="0"/>
              <a:t> - a normal, unvisited link</a:t>
            </a:r>
          </a:p>
          <a:p>
            <a:pPr lvl="1"/>
            <a:r>
              <a:rPr lang="en-CA" altLang="en-US" sz="2000" dirty="0">
                <a:solidFill>
                  <a:srgbClr val="0000CC"/>
                </a:solidFill>
                <a:effectLst>
                  <a:outerShdw blurRad="38100" dist="38100" dir="2700000" algn="tl">
                    <a:srgbClr val="000000">
                      <a:alpha val="43137"/>
                    </a:srgbClr>
                  </a:outerShdw>
                </a:effectLst>
              </a:rPr>
              <a:t>a:visited</a:t>
            </a:r>
            <a:r>
              <a:rPr lang="en-CA" altLang="en-US" sz="2000" dirty="0"/>
              <a:t> - a link the user has visited</a:t>
            </a:r>
          </a:p>
          <a:p>
            <a:pPr lvl="1"/>
            <a:r>
              <a:rPr lang="en-CA" altLang="en-US" sz="2000" dirty="0">
                <a:solidFill>
                  <a:srgbClr val="0000CC"/>
                </a:solidFill>
                <a:effectLst>
                  <a:outerShdw blurRad="38100" dist="38100" dir="2700000" algn="tl">
                    <a:srgbClr val="000000">
                      <a:alpha val="43137"/>
                    </a:srgbClr>
                  </a:outerShdw>
                </a:effectLst>
              </a:rPr>
              <a:t>a:hover</a:t>
            </a:r>
            <a:r>
              <a:rPr lang="en-CA" altLang="en-US" sz="2000" dirty="0"/>
              <a:t> - a link when the cursor hovers over it</a:t>
            </a:r>
          </a:p>
          <a:p>
            <a:pPr lvl="1"/>
            <a:r>
              <a:rPr lang="en-CA" altLang="en-US" sz="2000" dirty="0">
                <a:solidFill>
                  <a:srgbClr val="0000CC"/>
                </a:solidFill>
                <a:effectLst>
                  <a:outerShdw blurRad="38100" dist="38100" dir="2700000" algn="tl">
                    <a:srgbClr val="000000">
                      <a:alpha val="43137"/>
                    </a:srgbClr>
                  </a:outerShdw>
                </a:effectLst>
              </a:rPr>
              <a:t>a:active</a:t>
            </a:r>
            <a:r>
              <a:rPr lang="en-CA" altLang="en-US" sz="2000" dirty="0"/>
              <a:t> - a link the moment it is clicked</a:t>
            </a:r>
          </a:p>
          <a:p>
            <a:pPr eaLnBrk="1" hangingPunct="1"/>
            <a:r>
              <a:rPr lang="en-US" altLang="en-US" sz="2400" dirty="0"/>
              <a:t>Note: </a:t>
            </a:r>
            <a:r>
              <a:rPr lang="en-CA" altLang="en-US" sz="2000" dirty="0"/>
              <a:t>When setting the style for several link states, </a:t>
            </a:r>
          </a:p>
          <a:p>
            <a:pPr lvl="1" eaLnBrk="1" hangingPunct="1">
              <a:buFont typeface="Wingdings" panose="05000000000000000000" pitchFamily="2" charset="2"/>
              <a:buChar char="ü"/>
            </a:pPr>
            <a:r>
              <a:rPr lang="en-CA" altLang="en-US" sz="2000" dirty="0">
                <a:solidFill>
                  <a:srgbClr val="7030A0"/>
                </a:solidFill>
                <a:effectLst>
                  <a:outerShdw blurRad="38100" dist="38100" dir="2700000" algn="tl">
                    <a:srgbClr val="000000">
                      <a:alpha val="43137"/>
                    </a:srgbClr>
                  </a:outerShdw>
                </a:effectLst>
              </a:rPr>
              <a:t>a:hover </a:t>
            </a:r>
            <a:r>
              <a:rPr lang="en-CA" altLang="en-US" sz="2000" dirty="0">
                <a:effectLst>
                  <a:outerShdw blurRad="38100" dist="38100" dir="2700000" algn="tl">
                    <a:srgbClr val="000000">
                      <a:alpha val="43137"/>
                    </a:srgbClr>
                  </a:outerShdw>
                </a:effectLst>
              </a:rPr>
              <a:t>MUST come after </a:t>
            </a:r>
            <a:r>
              <a:rPr lang="en-CA" altLang="en-US" sz="2000" dirty="0">
                <a:solidFill>
                  <a:srgbClr val="7030A0"/>
                </a:solidFill>
                <a:effectLst>
                  <a:outerShdw blurRad="38100" dist="38100" dir="2700000" algn="tl">
                    <a:srgbClr val="000000">
                      <a:alpha val="43137"/>
                    </a:srgbClr>
                  </a:outerShdw>
                </a:effectLst>
              </a:rPr>
              <a:t>a:link </a:t>
            </a:r>
            <a:r>
              <a:rPr lang="en-CA" altLang="en-US" sz="2000" dirty="0">
                <a:effectLst>
                  <a:outerShdw blurRad="38100" dist="38100" dir="2700000" algn="tl">
                    <a:srgbClr val="000000">
                      <a:alpha val="43137"/>
                    </a:srgbClr>
                  </a:outerShdw>
                </a:effectLst>
              </a:rPr>
              <a:t>and</a:t>
            </a:r>
            <a:r>
              <a:rPr lang="en-CA" altLang="en-US" sz="2000" dirty="0">
                <a:solidFill>
                  <a:srgbClr val="7030A0"/>
                </a:solidFill>
                <a:effectLst>
                  <a:outerShdw blurRad="38100" dist="38100" dir="2700000" algn="tl">
                    <a:srgbClr val="000000">
                      <a:alpha val="43137"/>
                    </a:srgbClr>
                  </a:outerShdw>
                </a:effectLst>
              </a:rPr>
              <a:t> a:visited</a:t>
            </a:r>
          </a:p>
          <a:p>
            <a:pPr lvl="1" eaLnBrk="1" hangingPunct="1">
              <a:buFont typeface="Wingdings" panose="05000000000000000000" pitchFamily="2" charset="2"/>
              <a:buChar char="ü"/>
            </a:pPr>
            <a:r>
              <a:rPr lang="en-CA" altLang="en-US" sz="2000" dirty="0">
                <a:solidFill>
                  <a:srgbClr val="7030A0"/>
                </a:solidFill>
                <a:effectLst>
                  <a:outerShdw blurRad="38100" dist="38100" dir="2700000" algn="tl">
                    <a:srgbClr val="000000">
                      <a:alpha val="43137"/>
                    </a:srgbClr>
                  </a:outerShdw>
                </a:effectLst>
              </a:rPr>
              <a:t>a:active </a:t>
            </a:r>
            <a:r>
              <a:rPr lang="en-CA" altLang="en-US" sz="2000" dirty="0">
                <a:effectLst>
                  <a:outerShdw blurRad="38100" dist="38100" dir="2700000" algn="tl">
                    <a:srgbClr val="000000">
                      <a:alpha val="43137"/>
                    </a:srgbClr>
                  </a:outerShdw>
                </a:effectLst>
              </a:rPr>
              <a:t>MUST</a:t>
            </a:r>
            <a:r>
              <a:rPr lang="en-CA" altLang="en-US" sz="2000" dirty="0">
                <a:solidFill>
                  <a:srgbClr val="7030A0"/>
                </a:solidFill>
                <a:effectLst>
                  <a:outerShdw blurRad="38100" dist="38100" dir="2700000" algn="tl">
                    <a:srgbClr val="000000">
                      <a:alpha val="43137"/>
                    </a:srgbClr>
                  </a:outerShdw>
                </a:effectLst>
              </a:rPr>
              <a:t> </a:t>
            </a:r>
            <a:r>
              <a:rPr lang="en-CA" altLang="en-US" sz="2000" dirty="0">
                <a:effectLst>
                  <a:outerShdw blurRad="38100" dist="38100" dir="2700000" algn="tl">
                    <a:srgbClr val="000000">
                      <a:alpha val="43137"/>
                    </a:srgbClr>
                  </a:outerShdw>
                </a:effectLst>
              </a:rPr>
              <a:t>come</a:t>
            </a:r>
            <a:r>
              <a:rPr lang="en-CA" altLang="en-US" sz="2000" dirty="0">
                <a:solidFill>
                  <a:srgbClr val="7030A0"/>
                </a:solidFill>
                <a:effectLst>
                  <a:outerShdw blurRad="38100" dist="38100" dir="2700000" algn="tl">
                    <a:srgbClr val="000000">
                      <a:alpha val="43137"/>
                    </a:srgbClr>
                  </a:outerShdw>
                </a:effectLst>
              </a:rPr>
              <a:t> </a:t>
            </a:r>
            <a:r>
              <a:rPr lang="en-CA" altLang="en-US" sz="2000" dirty="0">
                <a:effectLst>
                  <a:outerShdw blurRad="38100" dist="38100" dir="2700000" algn="tl">
                    <a:srgbClr val="000000">
                      <a:alpha val="43137"/>
                    </a:srgbClr>
                  </a:outerShdw>
                </a:effectLst>
              </a:rPr>
              <a:t>after</a:t>
            </a:r>
            <a:r>
              <a:rPr lang="en-CA" altLang="en-US" sz="2000" dirty="0">
                <a:solidFill>
                  <a:srgbClr val="7030A0"/>
                </a:solidFill>
                <a:effectLst>
                  <a:outerShdw blurRad="38100" dist="38100" dir="2700000" algn="tl">
                    <a:srgbClr val="000000">
                      <a:alpha val="43137"/>
                    </a:srgbClr>
                  </a:outerShdw>
                </a:effectLst>
              </a:rPr>
              <a:t> a:hover</a:t>
            </a:r>
          </a:p>
          <a:p>
            <a:pPr>
              <a:buFont typeface="Wingdings" panose="05000000000000000000" pitchFamily="2" charset="2"/>
              <a:buChar char="q"/>
            </a:pPr>
            <a:r>
              <a:rPr lang="en-US" altLang="en-US" sz="2400" dirty="0">
                <a:hlinkClick r:id="rId2"/>
              </a:rPr>
              <a:t>css_link.html</a:t>
            </a:r>
            <a:r>
              <a:rPr lang="en-US" altLang="en-US" sz="2400" dirty="0"/>
              <a:t>          </a:t>
            </a:r>
            <a:r>
              <a:rPr lang="en-US" altLang="en-US" sz="2400" dirty="0">
                <a:hlinkClick r:id="rId3"/>
              </a:rPr>
              <a:t>css_link-as-button.html</a:t>
            </a:r>
            <a:endParaRPr lang="en-US" altLang="en-US" sz="2400"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49</a:t>
            </a:fld>
            <a:endParaRPr lang="en-CA" altLang="en-US"/>
          </a:p>
        </p:txBody>
      </p:sp>
    </p:spTree>
    <p:extLst>
      <p:ext uri="{BB962C8B-B14F-4D97-AF65-F5344CB8AC3E}">
        <p14:creationId xmlns:p14="http://schemas.microsoft.com/office/powerpoint/2010/main" val="155619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Advantages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Define</a:t>
            </a:r>
            <a:r>
              <a:rPr lang="en-CA" sz="2800" dirty="0"/>
              <a:t> the look of your pages </a:t>
            </a:r>
            <a:r>
              <a:rPr lang="en-CA" sz="2800" dirty="0">
                <a:effectLst>
                  <a:outerShdw blurRad="38100" dist="38100" dir="2700000" algn="tl">
                    <a:srgbClr val="000000">
                      <a:alpha val="43137"/>
                    </a:srgbClr>
                  </a:outerShdw>
                </a:effectLst>
              </a:rPr>
              <a:t>in one place</a:t>
            </a:r>
            <a:r>
              <a:rPr lang="en-CA" sz="2800" dirty="0"/>
              <a:t>, and </a:t>
            </a:r>
            <a:r>
              <a:rPr lang="en-CA" sz="2800" dirty="0">
                <a:effectLst>
                  <a:outerShdw blurRad="38100" dist="38100" dir="2700000" algn="tl">
                    <a:srgbClr val="000000">
                      <a:alpha val="43137"/>
                    </a:srgbClr>
                  </a:outerShdw>
                </a:effectLst>
              </a:rPr>
              <a:t>apply</a:t>
            </a:r>
            <a:r>
              <a:rPr lang="en-CA" sz="2800" dirty="0"/>
              <a:t> it throughout </a:t>
            </a:r>
            <a:r>
              <a:rPr lang="en-CA" sz="2800" dirty="0">
                <a:effectLst>
                  <a:outerShdw blurRad="38100" dist="38100" dir="2700000" algn="tl">
                    <a:srgbClr val="000000">
                      <a:alpha val="43137"/>
                    </a:srgbClr>
                  </a:outerShdw>
                </a:effectLst>
              </a:rPr>
              <a:t>the whole site</a:t>
            </a:r>
            <a:r>
              <a:rPr lang="en-CA" sz="2800" dirty="0"/>
              <a:t>. </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effectLst>
                  <a:outerShdw blurRad="38100" dist="38100" dir="2700000" algn="tl">
                    <a:srgbClr val="000000">
                      <a:alpha val="43137"/>
                    </a:srgbClr>
                  </a:outerShdw>
                </a:effectLst>
              </a:rPr>
              <a:t>Easily change </a:t>
            </a:r>
            <a:r>
              <a:rPr lang="en-CA" sz="2800" dirty="0"/>
              <a:t>the look of your pages even after they're created. Change style once.</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t>Pages will be </a:t>
            </a:r>
            <a:r>
              <a:rPr lang="en-CA" sz="2800" dirty="0">
                <a:effectLst>
                  <a:outerShdw blurRad="38100" dist="38100" dir="2700000" algn="tl">
                    <a:srgbClr val="000000">
                      <a:alpha val="43137"/>
                    </a:srgbClr>
                  </a:outerShdw>
                </a:effectLst>
              </a:rPr>
              <a:t>loaded faster</a:t>
            </a:r>
            <a:r>
              <a:rPr lang="en-CA" sz="2800" dirty="0"/>
              <a:t>, since they aren't filled with tags that define the look. The style definitions are kept in a single CSS document that is only loaded once when a visitor enters your site.</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a:t>
            </a:fld>
            <a:endParaRPr lang="en-CA" altLang="en-US"/>
          </a:p>
        </p:txBody>
      </p:sp>
    </p:spTree>
    <p:extLst>
      <p:ext uri="{BB962C8B-B14F-4D97-AF65-F5344CB8AC3E}">
        <p14:creationId xmlns:p14="http://schemas.microsoft.com/office/powerpoint/2010/main" val="4153915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662863" cy="752128"/>
          </a:xfrm>
        </p:spPr>
        <p:txBody>
          <a:bodyPr>
            <a:normAutofit/>
          </a:bodyPr>
          <a:lstStyle/>
          <a:p>
            <a:r>
              <a:rPr lang="en-US" sz="4000" dirty="0">
                <a:effectLst>
                  <a:outerShdw blurRad="38100" dist="38100" dir="2700000" algn="tl">
                    <a:srgbClr val="000000">
                      <a:alpha val="43137"/>
                    </a:srgbClr>
                  </a:outerShdw>
                </a:effectLst>
              </a:rPr>
              <a:t>Updating CSS Using the DOM</a:t>
            </a:r>
            <a:endParaRPr lang="en-CA" sz="4000"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68761"/>
            <a:ext cx="8435280" cy="4608511"/>
          </a:xfrm>
        </p:spPr>
        <p:txBody>
          <a:bodyPr>
            <a:normAutofit/>
          </a:bodyPr>
          <a:lstStyle/>
          <a:p>
            <a:pPr>
              <a:buFont typeface="Wingdings" panose="05000000000000000000" pitchFamily="2" charset="2"/>
              <a:buChar char="Ø"/>
            </a:pPr>
            <a:r>
              <a:rPr lang="en-US" sz="2800" dirty="0">
                <a:solidFill>
                  <a:schemeClr val="tx1">
                    <a:lumMod val="95000"/>
                    <a:lumOff val="5000"/>
                  </a:schemeClr>
                </a:solidFill>
                <a:effectLst/>
              </a:rPr>
              <a:t>Now that we're familiar using CSS, why don't we make it more dynamic, using the DOM?</a:t>
            </a:r>
          </a:p>
          <a:p>
            <a:pPr>
              <a:buFont typeface="Wingdings" panose="05000000000000000000" pitchFamily="2" charset="2"/>
              <a:buChar char="Ø"/>
            </a:pPr>
            <a:endParaRPr lang="en-CA" sz="1400" dirty="0"/>
          </a:p>
          <a:p>
            <a:pPr>
              <a:buFont typeface="Wingdings" panose="05000000000000000000" pitchFamily="2" charset="2"/>
              <a:buChar char="Ø"/>
            </a:pPr>
            <a:r>
              <a:rPr lang="en-CA" sz="2800" dirty="0"/>
              <a:t>Ways to update an element’s CSS using DOM:</a:t>
            </a:r>
          </a:p>
          <a:p>
            <a:pPr lvl="1"/>
            <a:r>
              <a:rPr lang="en-CA" sz="2400" dirty="0"/>
              <a:t>Use the DOM </a:t>
            </a:r>
            <a:r>
              <a:rPr lang="en-CA" sz="2400" dirty="0">
                <a:solidFill>
                  <a:srgbClr val="0000CC"/>
                </a:solidFill>
                <a:effectLst>
                  <a:outerShdw blurRad="38100" dist="38100" dir="2700000" algn="tl">
                    <a:srgbClr val="000000">
                      <a:alpha val="43137"/>
                    </a:srgbClr>
                  </a:outerShdw>
                </a:effectLst>
              </a:rPr>
              <a:t>style</a:t>
            </a:r>
            <a:r>
              <a:rPr lang="en-CA" sz="2400" dirty="0"/>
              <a:t> object of an element</a:t>
            </a:r>
          </a:p>
          <a:p>
            <a:pPr lvl="1"/>
            <a:r>
              <a:rPr lang="en-CA" sz="2400" dirty="0"/>
              <a:t>Modify the value of an element’s </a:t>
            </a:r>
            <a:r>
              <a:rPr lang="en-CA" sz="2400" dirty="0">
                <a:solidFill>
                  <a:srgbClr val="0000CC"/>
                </a:solidFill>
                <a:effectLst>
                  <a:outerShdw blurRad="38100" dist="38100" dir="2700000" algn="tl">
                    <a:srgbClr val="000000">
                      <a:alpha val="43137"/>
                    </a:srgbClr>
                  </a:outerShdw>
                </a:effectLst>
              </a:rPr>
              <a:t>style</a:t>
            </a:r>
            <a:r>
              <a:rPr lang="en-CA" sz="2400" dirty="0"/>
              <a:t> attribute</a:t>
            </a:r>
          </a:p>
          <a:p>
            <a:pPr lvl="1"/>
            <a:r>
              <a:rPr lang="en-CA" sz="2400" dirty="0"/>
              <a:t>Create CSS rules using </a:t>
            </a:r>
            <a:r>
              <a:rPr lang="en-CA" sz="2400" dirty="0">
                <a:effectLst>
                  <a:outerShdw blurRad="38100" dist="38100" dir="2700000" algn="tl">
                    <a:srgbClr val="000000">
                      <a:alpha val="43137"/>
                    </a:srgbClr>
                  </a:outerShdw>
                </a:effectLst>
              </a:rPr>
              <a:t>class selector</a:t>
            </a:r>
            <a:r>
              <a:rPr lang="en-CA" sz="2400" dirty="0"/>
              <a:t>, then set/add the class value to an element.</a:t>
            </a:r>
          </a:p>
          <a:p>
            <a:pPr marL="857250" lvl="1" indent="-457200"/>
            <a:endParaRPr lang="en-CA" i="1"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411904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662863" cy="752128"/>
          </a:xfrm>
        </p:spPr>
        <p:txBody>
          <a:bodyPr>
            <a:normAutofit/>
          </a:bodyPr>
          <a:lstStyle/>
          <a:p>
            <a:r>
              <a:rPr lang="en-US" sz="4000" dirty="0">
                <a:effectLst>
                  <a:outerShdw blurRad="38100" dist="38100" dir="2700000" algn="tl">
                    <a:srgbClr val="000000">
                      <a:alpha val="43137"/>
                    </a:srgbClr>
                  </a:outerShdw>
                </a:effectLst>
              </a:rPr>
              <a:t>Using the DOM </a:t>
            </a:r>
            <a:r>
              <a:rPr lang="en-US" sz="4000" dirty="0">
                <a:solidFill>
                  <a:srgbClr val="0000CC"/>
                </a:solidFill>
                <a:effectLst>
                  <a:outerShdw blurRad="38100" dist="38100" dir="2700000" algn="tl">
                    <a:srgbClr val="000000">
                      <a:alpha val="43137"/>
                    </a:srgbClr>
                  </a:outerShdw>
                </a:effectLst>
              </a:rPr>
              <a:t>style</a:t>
            </a:r>
            <a:r>
              <a:rPr lang="en-US" sz="4000" dirty="0">
                <a:effectLst>
                  <a:outerShdw blurRad="38100" dist="38100" dir="2700000" algn="tl">
                    <a:srgbClr val="000000">
                      <a:alpha val="43137"/>
                    </a:srgbClr>
                  </a:outerShdw>
                </a:effectLst>
              </a:rPr>
              <a:t> object</a:t>
            </a:r>
            <a:endParaRPr lang="en-CA" sz="4000"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68761"/>
            <a:ext cx="8435280" cy="5452714"/>
          </a:xfrm>
        </p:spPr>
        <p:txBody>
          <a:bodyPr>
            <a:normAutofit fontScale="92500" lnSpcReduction="20000"/>
          </a:bodyPr>
          <a:lstStyle/>
          <a:p>
            <a:pPr>
              <a:buFont typeface="Wingdings" panose="05000000000000000000" pitchFamily="2" charset="2"/>
              <a:buChar char="Ø"/>
            </a:pPr>
            <a:r>
              <a:rPr lang="en-CA" sz="3000" dirty="0">
                <a:solidFill>
                  <a:schemeClr val="tx1">
                    <a:lumMod val="95000"/>
                    <a:lumOff val="5000"/>
                  </a:schemeClr>
                </a:solidFill>
                <a:effectLst>
                  <a:outerShdw blurRad="38100" dist="38100" dir="2700000" algn="tl">
                    <a:srgbClr val="000000">
                      <a:alpha val="43137"/>
                    </a:srgbClr>
                  </a:outerShdw>
                </a:effectLst>
              </a:rPr>
              <a:t>The</a:t>
            </a:r>
            <a:r>
              <a:rPr lang="en-CA" sz="3000" dirty="0">
                <a:solidFill>
                  <a:srgbClr val="CC0099"/>
                </a:solidFill>
                <a:effectLst>
                  <a:outerShdw blurRad="38100" dist="38100" dir="2700000" algn="tl">
                    <a:srgbClr val="000000">
                      <a:alpha val="43137"/>
                    </a:srgbClr>
                  </a:outerShdw>
                </a:effectLst>
              </a:rPr>
              <a:t> style</a:t>
            </a:r>
            <a:r>
              <a:rPr lang="en-CA" sz="3000" dirty="0">
                <a:solidFill>
                  <a:srgbClr val="0000CC"/>
                </a:solidFill>
                <a:effectLst>
                  <a:outerShdw blurRad="38100" dist="38100" dir="2700000" algn="tl">
                    <a:srgbClr val="000000">
                      <a:alpha val="43137"/>
                    </a:srgbClr>
                  </a:outerShdw>
                </a:effectLst>
              </a:rPr>
              <a:t> </a:t>
            </a:r>
            <a:r>
              <a:rPr lang="en-CA" sz="3000" dirty="0">
                <a:solidFill>
                  <a:schemeClr val="tx1">
                    <a:lumMod val="95000"/>
                    <a:lumOff val="5000"/>
                  </a:schemeClr>
                </a:solidFill>
                <a:effectLst/>
              </a:rPr>
              <a:t>object of each element</a:t>
            </a:r>
            <a:r>
              <a:rPr lang="en-CA" sz="3000" dirty="0">
                <a:solidFill>
                  <a:srgbClr val="0000CC"/>
                </a:solidFill>
                <a:effectLst>
                  <a:outerShdw blurRad="38100" dist="38100" dir="2700000" algn="tl">
                    <a:srgbClr val="000000">
                      <a:alpha val="43137"/>
                    </a:srgbClr>
                  </a:outerShdw>
                </a:effectLst>
              </a:rPr>
              <a:t> </a:t>
            </a:r>
            <a:r>
              <a:rPr lang="en-CA" sz="3000" dirty="0"/>
              <a:t>can be used to set CSS properties for the element.</a:t>
            </a:r>
          </a:p>
          <a:p>
            <a:pPr>
              <a:buFont typeface="Wingdings" panose="05000000000000000000" pitchFamily="2" charset="2"/>
              <a:buChar char="Ø"/>
            </a:pPr>
            <a:endParaRPr lang="en-CA" sz="1300" dirty="0"/>
          </a:p>
          <a:p>
            <a:pPr>
              <a:buFont typeface="Wingdings" panose="05000000000000000000" pitchFamily="2" charset="2"/>
              <a:buChar char="Ø"/>
            </a:pPr>
            <a:r>
              <a:rPr lang="en-CA" sz="3000" dirty="0"/>
              <a:t>Syntax:</a:t>
            </a:r>
          </a:p>
          <a:p>
            <a:pPr marL="400050" lvl="1" indent="0">
              <a:buNone/>
            </a:pPr>
            <a:r>
              <a:rPr lang="en-CA" dirty="0">
                <a:effectLst>
                  <a:outerShdw blurRad="38100" dist="38100" dir="2700000" algn="tl">
                    <a:srgbClr val="000000">
                      <a:alpha val="43137"/>
                    </a:srgbClr>
                  </a:outerShdw>
                </a:effectLst>
              </a:rPr>
              <a:t>  </a:t>
            </a:r>
            <a:r>
              <a:rPr lang="en-CA" sz="2600" dirty="0" err="1">
                <a:effectLst>
                  <a:outerShdw blurRad="38100" dist="38100" dir="2700000" algn="tl">
                    <a:srgbClr val="000000">
                      <a:alpha val="43137"/>
                    </a:srgbClr>
                  </a:outerShdw>
                </a:effectLst>
              </a:rPr>
              <a:t>element.</a:t>
            </a:r>
            <a:r>
              <a:rPr lang="en-CA" sz="2600" dirty="0" err="1">
                <a:solidFill>
                  <a:srgbClr val="0000CC"/>
                </a:solidFill>
                <a:effectLst>
                  <a:outerShdw blurRad="38100" dist="38100" dir="2700000" algn="tl">
                    <a:srgbClr val="000000">
                      <a:alpha val="43137"/>
                    </a:srgbClr>
                  </a:outerShdw>
                </a:effectLst>
              </a:rPr>
              <a:t>style.</a:t>
            </a:r>
            <a:r>
              <a:rPr lang="en-CA" sz="2600" i="1" dirty="0" err="1">
                <a:solidFill>
                  <a:srgbClr val="0000CC"/>
                </a:solidFill>
                <a:effectLst>
                  <a:outerShdw blurRad="38100" dist="38100" dir="2700000" algn="tl">
                    <a:srgbClr val="000000">
                      <a:alpha val="43137"/>
                    </a:srgbClr>
                  </a:outerShdw>
                </a:effectLst>
              </a:rPr>
              <a:t>property</a:t>
            </a:r>
            <a:r>
              <a:rPr lang="en-CA" sz="2600" i="1" dirty="0">
                <a:solidFill>
                  <a:srgbClr val="0000CC"/>
                </a:solidFill>
                <a:effectLst>
                  <a:outerShdw blurRad="38100" dist="38100" dir="2700000" algn="tl">
                    <a:srgbClr val="000000">
                      <a:alpha val="43137"/>
                    </a:srgbClr>
                  </a:outerShdw>
                </a:effectLst>
              </a:rPr>
              <a:t> </a:t>
            </a:r>
            <a:r>
              <a:rPr lang="en-CA" sz="2600" dirty="0">
                <a:solidFill>
                  <a:srgbClr val="0000CC"/>
                </a:solidFill>
                <a:effectLst>
                  <a:outerShdw blurRad="38100" dist="38100" dir="2700000" algn="tl">
                    <a:srgbClr val="000000">
                      <a:alpha val="43137"/>
                    </a:srgbClr>
                  </a:outerShdw>
                </a:effectLst>
              </a:rPr>
              <a:t>="</a:t>
            </a:r>
            <a:r>
              <a:rPr lang="en-CA" sz="2600" i="1" dirty="0">
                <a:solidFill>
                  <a:srgbClr val="0000CC"/>
                </a:solidFill>
                <a:effectLst>
                  <a:outerShdw blurRad="38100" dist="38100" dir="2700000" algn="tl">
                    <a:srgbClr val="000000">
                      <a:alpha val="43137"/>
                    </a:srgbClr>
                  </a:outerShdw>
                </a:effectLst>
              </a:rPr>
              <a:t>new style";</a:t>
            </a:r>
          </a:p>
          <a:p>
            <a:pPr marL="400050" lvl="1" indent="0">
              <a:buNone/>
            </a:pPr>
            <a:endParaRPr lang="en-CA" sz="1300" i="1" dirty="0">
              <a:solidFill>
                <a:srgbClr val="0000CC"/>
              </a:solidFill>
              <a:effectLst>
                <a:outerShdw blurRad="38100" dist="38100" dir="2700000" algn="tl">
                  <a:srgbClr val="000000">
                    <a:alpha val="43137"/>
                  </a:srgbClr>
                </a:outerShdw>
              </a:effectLst>
            </a:endParaRPr>
          </a:p>
          <a:p>
            <a:pPr>
              <a:buFont typeface="Wingdings" panose="05000000000000000000" pitchFamily="2" charset="2"/>
              <a:buChar char="Ø"/>
            </a:pPr>
            <a:r>
              <a:rPr lang="en-CA" sz="3000" dirty="0"/>
              <a:t>e.g.</a:t>
            </a:r>
          </a:p>
          <a:p>
            <a:pPr>
              <a:buFont typeface="Wingdings" panose="05000000000000000000" pitchFamily="2" charset="2"/>
              <a:buChar char="Ø"/>
            </a:pPr>
            <a:endParaRPr lang="en-CA" sz="3000" dirty="0"/>
          </a:p>
          <a:p>
            <a:pPr>
              <a:buFont typeface="Wingdings" panose="05000000000000000000" pitchFamily="2" charset="2"/>
              <a:buChar char="Ø"/>
            </a:pPr>
            <a:endParaRPr lang="en-CA" sz="2600" dirty="0"/>
          </a:p>
          <a:p>
            <a:pPr>
              <a:buFont typeface="Wingdings" panose="05000000000000000000" pitchFamily="2" charset="2"/>
              <a:buChar char="Ø"/>
            </a:pPr>
            <a:endParaRPr lang="en-CA" sz="3000" dirty="0"/>
          </a:p>
          <a:p>
            <a:pPr>
              <a:buFont typeface="Wingdings" panose="05000000000000000000" pitchFamily="2" charset="2"/>
              <a:buChar char="Ø"/>
            </a:pPr>
            <a:endParaRPr lang="en-CA" sz="3000" dirty="0"/>
          </a:p>
          <a:p>
            <a:pPr>
              <a:buFont typeface="Wingdings" panose="05000000000000000000" pitchFamily="2" charset="2"/>
              <a:buChar char="Ø"/>
            </a:pPr>
            <a:r>
              <a:rPr lang="en-CA" sz="3000" dirty="0"/>
              <a:t>Note: </a:t>
            </a:r>
          </a:p>
          <a:p>
            <a:pPr marL="400050" lvl="1" indent="0">
              <a:buNone/>
            </a:pPr>
            <a:r>
              <a:rPr lang="en-CA" sz="2600" dirty="0"/>
              <a:t>The style object’s </a:t>
            </a:r>
            <a:r>
              <a:rPr lang="en-CA" sz="2600" dirty="0" err="1">
                <a:solidFill>
                  <a:srgbClr val="990033"/>
                </a:solidFill>
              </a:rPr>
              <a:t>backgroundColor</a:t>
            </a:r>
            <a:r>
              <a:rPr lang="en-CA" sz="2600" dirty="0"/>
              <a:t> property corresponds to CSS rules’ </a:t>
            </a:r>
            <a:r>
              <a:rPr lang="en-CA" sz="2600" dirty="0">
                <a:solidFill>
                  <a:srgbClr val="990033"/>
                </a:solidFill>
              </a:rPr>
              <a:t>background-color</a:t>
            </a:r>
            <a:r>
              <a:rPr lang="en-CA" sz="2600" dirty="0"/>
              <a:t> property</a:t>
            </a:r>
            <a:endParaRPr lang="en-CA"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sp>
        <p:nvSpPr>
          <p:cNvPr id="5" name="TextBox 4"/>
          <p:cNvSpPr txBox="1"/>
          <p:nvPr/>
        </p:nvSpPr>
        <p:spPr>
          <a:xfrm>
            <a:off x="1691680" y="3284984"/>
            <a:ext cx="6777879" cy="2000548"/>
          </a:xfrm>
          <a:prstGeom prst="rect">
            <a:avLst/>
          </a:prstGeom>
          <a:solidFill>
            <a:schemeClr val="accent3">
              <a:lumMod val="20000"/>
              <a:lumOff val="80000"/>
            </a:schemeClr>
          </a:solidFill>
        </p:spPr>
        <p:txBody>
          <a:bodyPr wrap="square" rtlCol="0">
            <a:spAutoFit/>
          </a:bodyPr>
          <a:lstStyle/>
          <a:p>
            <a:r>
              <a:rPr lang="en-CA" sz="2200" dirty="0">
                <a:solidFill>
                  <a:srgbClr val="006600"/>
                </a:solidFill>
              </a:rPr>
              <a:t>// highlight all paragraphs in the document</a:t>
            </a:r>
          </a:p>
          <a:p>
            <a:r>
              <a:rPr lang="en-CA" sz="2200" dirty="0" err="1">
                <a:solidFill>
                  <a:srgbClr val="0000CC"/>
                </a:solidFill>
              </a:rPr>
              <a:t>var</a:t>
            </a:r>
            <a:r>
              <a:rPr lang="en-CA" sz="2200" dirty="0"/>
              <a:t> </a:t>
            </a:r>
            <a:r>
              <a:rPr lang="en-CA" sz="2200" dirty="0" err="1"/>
              <a:t>paraElements</a:t>
            </a:r>
            <a:r>
              <a:rPr lang="en-CA" sz="2200" dirty="0"/>
              <a:t> = </a:t>
            </a:r>
            <a:r>
              <a:rPr lang="en-CA" sz="2200" dirty="0" err="1"/>
              <a:t>document.</a:t>
            </a:r>
            <a:r>
              <a:rPr lang="en-CA" sz="2200" dirty="0" err="1">
                <a:effectLst>
                  <a:outerShdw blurRad="38100" dist="38100" dir="2700000" algn="tl">
                    <a:srgbClr val="000000">
                      <a:alpha val="43137"/>
                    </a:srgbClr>
                  </a:outerShdw>
                </a:effectLst>
              </a:rPr>
              <a:t>querySelectorAll</a:t>
            </a:r>
            <a:r>
              <a:rPr lang="en-CA" sz="2200" dirty="0"/>
              <a:t>("p");</a:t>
            </a:r>
          </a:p>
          <a:p>
            <a:endParaRPr lang="en-CA" sz="1400" dirty="0"/>
          </a:p>
          <a:p>
            <a:r>
              <a:rPr lang="en-CA" sz="2200" dirty="0"/>
              <a:t>for (var </a:t>
            </a:r>
            <a:r>
              <a:rPr lang="en-CA" sz="2200" dirty="0" err="1"/>
              <a:t>i</a:t>
            </a:r>
            <a:r>
              <a:rPr lang="en-CA" sz="2200" dirty="0"/>
              <a:t> = 0; </a:t>
            </a:r>
            <a:r>
              <a:rPr lang="en-CA" sz="2200" dirty="0" err="1"/>
              <a:t>i</a:t>
            </a:r>
            <a:r>
              <a:rPr lang="en-CA" sz="2200" dirty="0"/>
              <a:t> &lt; </a:t>
            </a:r>
            <a:r>
              <a:rPr lang="en-CA" sz="2200" dirty="0" err="1"/>
              <a:t>paraElements.length</a:t>
            </a:r>
            <a:r>
              <a:rPr lang="en-CA" sz="2200" dirty="0"/>
              <a:t>; </a:t>
            </a:r>
            <a:r>
              <a:rPr lang="en-CA" sz="2200" dirty="0" err="1"/>
              <a:t>i</a:t>
            </a:r>
            <a:r>
              <a:rPr lang="en-CA" sz="2200" dirty="0"/>
              <a:t>++) {</a:t>
            </a:r>
          </a:p>
          <a:p>
            <a:r>
              <a:rPr lang="en-CA" sz="2200" dirty="0"/>
              <a:t>   </a:t>
            </a:r>
            <a:r>
              <a:rPr lang="en-CA" sz="2200" dirty="0" err="1"/>
              <a:t>paraElements</a:t>
            </a:r>
            <a:r>
              <a:rPr lang="en-CA" sz="2200" dirty="0"/>
              <a:t>[</a:t>
            </a:r>
            <a:r>
              <a:rPr lang="en-CA" sz="2200" dirty="0" err="1"/>
              <a:t>i</a:t>
            </a:r>
            <a:r>
              <a:rPr lang="en-CA" sz="2200" dirty="0"/>
              <a:t>].</a:t>
            </a:r>
            <a:r>
              <a:rPr lang="en-CA" sz="2200" dirty="0" err="1">
                <a:solidFill>
                  <a:srgbClr val="CC0099"/>
                </a:solidFill>
                <a:effectLst>
                  <a:outerShdw blurRad="38100" dist="38100" dir="2700000" algn="tl">
                    <a:srgbClr val="000000">
                      <a:alpha val="43137"/>
                    </a:srgbClr>
                  </a:outerShdw>
                </a:effectLst>
              </a:rPr>
              <a:t>style</a:t>
            </a:r>
            <a:r>
              <a:rPr lang="en-CA" sz="2200" dirty="0" err="1"/>
              <a:t>.</a:t>
            </a:r>
            <a:r>
              <a:rPr lang="en-CA" sz="2200" dirty="0" err="1">
                <a:solidFill>
                  <a:srgbClr val="0000CC"/>
                </a:solidFill>
                <a:effectLst>
                  <a:outerShdw blurRad="38100" dist="38100" dir="2700000" algn="tl">
                    <a:srgbClr val="000000">
                      <a:alpha val="43137"/>
                    </a:srgbClr>
                  </a:outerShdw>
                </a:effectLst>
              </a:rPr>
              <a:t>backgroundColor</a:t>
            </a:r>
            <a:r>
              <a:rPr lang="en-CA" sz="2200" dirty="0"/>
              <a:t> = "yellow";</a:t>
            </a:r>
          </a:p>
          <a:p>
            <a:r>
              <a:rPr lang="en-CA" sz="2200" dirty="0"/>
              <a:t>}</a:t>
            </a:r>
          </a:p>
        </p:txBody>
      </p:sp>
    </p:spTree>
    <p:extLst>
      <p:ext uri="{BB962C8B-B14F-4D97-AF65-F5344CB8AC3E}">
        <p14:creationId xmlns:p14="http://schemas.microsoft.com/office/powerpoint/2010/main" val="3226937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DOM Style Object</a:t>
            </a:r>
          </a:p>
        </p:txBody>
      </p:sp>
      <p:sp>
        <p:nvSpPr>
          <p:cNvPr id="3" name="Content Placeholder 2"/>
          <p:cNvSpPr>
            <a:spLocks noGrp="1"/>
          </p:cNvSpPr>
          <p:nvPr>
            <p:ph idx="1"/>
          </p:nvPr>
        </p:nvSpPr>
        <p:spPr>
          <a:xfrm>
            <a:off x="301625" y="1196753"/>
            <a:ext cx="8540750" cy="360040"/>
          </a:xfrm>
        </p:spPr>
        <p:txBody>
          <a:bodyPr/>
          <a:lstStyle/>
          <a:p>
            <a:pPr>
              <a:buFont typeface="Wingdings" panose="05000000000000000000" pitchFamily="2" charset="2"/>
              <a:buChar char="Ø"/>
            </a:pPr>
            <a:r>
              <a:rPr lang="en-CA" sz="2400" dirty="0"/>
              <a:t>Style Object Properties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52</a:t>
            </a:fld>
            <a:endParaRPr lang="en-CA" altLang="en-US"/>
          </a:p>
        </p:txBody>
      </p:sp>
      <p:graphicFrame>
        <p:nvGraphicFramePr>
          <p:cNvPr id="5" name="Table 4"/>
          <p:cNvGraphicFramePr>
            <a:graphicFrameLocks noGrp="1"/>
          </p:cNvGraphicFramePr>
          <p:nvPr/>
        </p:nvGraphicFramePr>
        <p:xfrm>
          <a:off x="827584" y="1916832"/>
          <a:ext cx="7560840" cy="4130352"/>
        </p:xfrm>
        <a:graphic>
          <a:graphicData uri="http://schemas.openxmlformats.org/drawingml/2006/table">
            <a:tbl>
              <a:tblPr firstRow="1" bandRow="1">
                <a:tableStyleId>{5C22544A-7EE6-4342-B048-85BDC9FD1C3A}</a:tableStyleId>
              </a:tblPr>
              <a:tblGrid>
                <a:gridCol w="1527442">
                  <a:extLst>
                    <a:ext uri="{9D8B030D-6E8A-4147-A177-3AD203B41FA5}">
                      <a16:colId xmlns:a16="http://schemas.microsoft.com/office/drawing/2014/main" val="20000"/>
                    </a:ext>
                  </a:extLst>
                </a:gridCol>
                <a:gridCol w="6033398">
                  <a:extLst>
                    <a:ext uri="{9D8B030D-6E8A-4147-A177-3AD203B41FA5}">
                      <a16:colId xmlns:a16="http://schemas.microsoft.com/office/drawing/2014/main" val="20001"/>
                    </a:ext>
                  </a:extLst>
                </a:gridCol>
              </a:tblGrid>
              <a:tr h="251655">
                <a:tc>
                  <a:txBody>
                    <a:bodyPr/>
                    <a:lstStyle/>
                    <a:p>
                      <a:pPr algn="ctr"/>
                      <a:r>
                        <a:rPr lang="en-CA" sz="1300" dirty="0">
                          <a:effectLst/>
                        </a:rPr>
                        <a:t>Property</a:t>
                      </a:r>
                    </a:p>
                  </a:txBody>
                  <a:tcPr anchor="ctr">
                    <a:solidFill>
                      <a:srgbClr val="00B0F0">
                        <a:alpha val="54000"/>
                      </a:srgbClr>
                    </a:solidFill>
                  </a:tcPr>
                </a:tc>
                <a:tc>
                  <a:txBody>
                    <a:bodyPr/>
                    <a:lstStyle/>
                    <a:p>
                      <a:pPr algn="ctr"/>
                      <a:r>
                        <a:rPr lang="en-CA" sz="1300" dirty="0">
                          <a:effectLst/>
                        </a:rPr>
                        <a:t>Description</a:t>
                      </a:r>
                    </a:p>
                  </a:txBody>
                  <a:tcPr anchor="ctr">
                    <a:solidFill>
                      <a:srgbClr val="00B0F0">
                        <a:alpha val="54000"/>
                      </a:srgbClr>
                    </a:solidFill>
                  </a:tcPr>
                </a:tc>
                <a:extLst>
                  <a:ext uri="{0D108BD9-81ED-4DB2-BD59-A6C34878D82A}">
                    <a16:rowId xmlns:a16="http://schemas.microsoft.com/office/drawing/2014/main" val="10000"/>
                  </a:ext>
                </a:extLst>
              </a:tr>
              <a:tr h="251655">
                <a:tc>
                  <a:txBody>
                    <a:bodyPr/>
                    <a:lstStyle/>
                    <a:p>
                      <a:r>
                        <a:rPr lang="en-CA" sz="1300" dirty="0" err="1">
                          <a:hlinkClick r:id="rId2"/>
                        </a:rPr>
                        <a:t>backgroundColor</a:t>
                      </a:r>
                      <a:endParaRPr lang="en-CA" sz="1300" dirty="0"/>
                    </a:p>
                  </a:txBody>
                  <a:tcPr anchor="ctr"/>
                </a:tc>
                <a:tc>
                  <a:txBody>
                    <a:bodyPr/>
                    <a:lstStyle/>
                    <a:p>
                      <a:r>
                        <a:rPr lang="en-CA" sz="1300" dirty="0"/>
                        <a:t>Sets or returns the background-color of an element</a:t>
                      </a:r>
                    </a:p>
                  </a:txBody>
                  <a:tcPr anchor="ctr"/>
                </a:tc>
                <a:extLst>
                  <a:ext uri="{0D108BD9-81ED-4DB2-BD59-A6C34878D82A}">
                    <a16:rowId xmlns:a16="http://schemas.microsoft.com/office/drawing/2014/main" val="10001"/>
                  </a:ext>
                </a:extLst>
              </a:tr>
              <a:tr h="251655">
                <a:tc>
                  <a:txBody>
                    <a:bodyPr/>
                    <a:lstStyle/>
                    <a:p>
                      <a:r>
                        <a:rPr lang="en-CA" sz="1300" dirty="0">
                          <a:hlinkClick r:id="rId3"/>
                        </a:rPr>
                        <a:t>border</a:t>
                      </a:r>
                      <a:endParaRPr lang="en-CA" sz="1300" dirty="0"/>
                    </a:p>
                  </a:txBody>
                  <a:tcPr anchor="ctr"/>
                </a:tc>
                <a:tc>
                  <a:txBody>
                    <a:bodyPr/>
                    <a:lstStyle/>
                    <a:p>
                      <a:r>
                        <a:rPr lang="en-CA" sz="1300" dirty="0"/>
                        <a:t>Sets or returns </a:t>
                      </a:r>
                      <a:r>
                        <a:rPr lang="en-CA" sz="1300" dirty="0" err="1"/>
                        <a:t>borderWidth</a:t>
                      </a:r>
                      <a:r>
                        <a:rPr lang="en-CA" sz="1300" dirty="0"/>
                        <a:t>, </a:t>
                      </a:r>
                      <a:r>
                        <a:rPr lang="en-CA" sz="1300" dirty="0" err="1"/>
                        <a:t>borderStyle</a:t>
                      </a:r>
                      <a:r>
                        <a:rPr lang="en-CA" sz="1300" dirty="0"/>
                        <a:t>, and </a:t>
                      </a:r>
                      <a:r>
                        <a:rPr lang="en-CA" sz="1300" dirty="0" err="1"/>
                        <a:t>borderColor</a:t>
                      </a:r>
                      <a:r>
                        <a:rPr lang="en-CA" sz="1300" dirty="0"/>
                        <a:t> in one declaration</a:t>
                      </a:r>
                    </a:p>
                  </a:txBody>
                  <a:tcPr anchor="ctr"/>
                </a:tc>
                <a:extLst>
                  <a:ext uri="{0D108BD9-81ED-4DB2-BD59-A6C34878D82A}">
                    <a16:rowId xmlns:a16="http://schemas.microsoft.com/office/drawing/2014/main" val="10002"/>
                  </a:ext>
                </a:extLst>
              </a:tr>
              <a:tr h="251655">
                <a:tc>
                  <a:txBody>
                    <a:bodyPr/>
                    <a:lstStyle/>
                    <a:p>
                      <a:r>
                        <a:rPr lang="en-CA" sz="1300">
                          <a:hlinkClick r:id="rId4"/>
                        </a:rPr>
                        <a:t>borderColor</a:t>
                      </a:r>
                      <a:endParaRPr lang="en-CA" sz="1300"/>
                    </a:p>
                  </a:txBody>
                  <a:tcPr anchor="ctr"/>
                </a:tc>
                <a:tc>
                  <a:txBody>
                    <a:bodyPr/>
                    <a:lstStyle/>
                    <a:p>
                      <a:r>
                        <a:rPr lang="en-CA" sz="1300" dirty="0"/>
                        <a:t>Sets or returns the color of an element's border (can have up to four values)</a:t>
                      </a:r>
                    </a:p>
                  </a:txBody>
                  <a:tcPr anchor="ctr"/>
                </a:tc>
                <a:extLst>
                  <a:ext uri="{0D108BD9-81ED-4DB2-BD59-A6C34878D82A}">
                    <a16:rowId xmlns:a16="http://schemas.microsoft.com/office/drawing/2014/main" val="10003"/>
                  </a:ext>
                </a:extLst>
              </a:tr>
              <a:tr h="251655">
                <a:tc>
                  <a:txBody>
                    <a:bodyPr/>
                    <a:lstStyle/>
                    <a:p>
                      <a:r>
                        <a:rPr lang="en-CA" sz="1300">
                          <a:hlinkClick r:id="rId5"/>
                        </a:rPr>
                        <a:t>color</a:t>
                      </a:r>
                      <a:endParaRPr lang="en-CA" sz="1300"/>
                    </a:p>
                  </a:txBody>
                  <a:tcPr anchor="ctr"/>
                </a:tc>
                <a:tc>
                  <a:txBody>
                    <a:bodyPr/>
                    <a:lstStyle/>
                    <a:p>
                      <a:r>
                        <a:rPr lang="en-CA" sz="1300" dirty="0"/>
                        <a:t>Sets or returns the color of the text</a:t>
                      </a:r>
                    </a:p>
                  </a:txBody>
                  <a:tcPr anchor="ctr"/>
                </a:tc>
                <a:extLst>
                  <a:ext uri="{0D108BD9-81ED-4DB2-BD59-A6C34878D82A}">
                    <a16:rowId xmlns:a16="http://schemas.microsoft.com/office/drawing/2014/main" val="10004"/>
                  </a:ext>
                </a:extLst>
              </a:tr>
              <a:tr h="316200">
                <a:tc>
                  <a:txBody>
                    <a:bodyPr/>
                    <a:lstStyle/>
                    <a:p>
                      <a:r>
                        <a:rPr lang="en-CA" sz="1300">
                          <a:hlinkClick r:id="rId6"/>
                        </a:rPr>
                        <a:t>display</a:t>
                      </a:r>
                      <a:endParaRPr lang="en-CA" sz="1300"/>
                    </a:p>
                  </a:txBody>
                  <a:tcPr anchor="ctr"/>
                </a:tc>
                <a:tc>
                  <a:txBody>
                    <a:bodyPr/>
                    <a:lstStyle/>
                    <a:p>
                      <a:r>
                        <a:rPr lang="en-CA" sz="1300" dirty="0"/>
                        <a:t>Sets or returns an element's display type</a:t>
                      </a:r>
                    </a:p>
                  </a:txBody>
                  <a:tcPr anchor="ctr"/>
                </a:tc>
                <a:extLst>
                  <a:ext uri="{0D108BD9-81ED-4DB2-BD59-A6C34878D82A}">
                    <a16:rowId xmlns:a16="http://schemas.microsoft.com/office/drawing/2014/main" val="10005"/>
                  </a:ext>
                </a:extLst>
              </a:tr>
              <a:tr h="251655">
                <a:tc>
                  <a:txBody>
                    <a:bodyPr/>
                    <a:lstStyle/>
                    <a:p>
                      <a:r>
                        <a:rPr lang="en-CA" sz="1300">
                          <a:hlinkClick r:id="rId7"/>
                        </a:rPr>
                        <a:t>fontSize</a:t>
                      </a:r>
                      <a:endParaRPr lang="en-CA" sz="1300"/>
                    </a:p>
                  </a:txBody>
                  <a:tcPr anchor="ctr"/>
                </a:tc>
                <a:tc>
                  <a:txBody>
                    <a:bodyPr/>
                    <a:lstStyle/>
                    <a:p>
                      <a:r>
                        <a:rPr lang="en-CA" sz="1300" dirty="0"/>
                        <a:t>Sets or returns the font size of the text</a:t>
                      </a:r>
                    </a:p>
                  </a:txBody>
                  <a:tcPr anchor="ctr"/>
                </a:tc>
                <a:extLst>
                  <a:ext uri="{0D108BD9-81ED-4DB2-BD59-A6C34878D82A}">
                    <a16:rowId xmlns:a16="http://schemas.microsoft.com/office/drawing/2014/main" val="10006"/>
                  </a:ext>
                </a:extLst>
              </a:tr>
              <a:tr h="251655">
                <a:tc>
                  <a:txBody>
                    <a:bodyPr/>
                    <a:lstStyle/>
                    <a:p>
                      <a:r>
                        <a:rPr lang="en-CA" sz="1300">
                          <a:hlinkClick r:id="rId8"/>
                        </a:rPr>
                        <a:t>fontWeight</a:t>
                      </a:r>
                      <a:endParaRPr lang="en-CA" sz="1300"/>
                    </a:p>
                  </a:txBody>
                  <a:tcPr anchor="ctr"/>
                </a:tc>
                <a:tc>
                  <a:txBody>
                    <a:bodyPr/>
                    <a:lstStyle/>
                    <a:p>
                      <a:r>
                        <a:rPr lang="en-CA" sz="1300" dirty="0"/>
                        <a:t>Sets or returns the boldness of the font</a:t>
                      </a:r>
                    </a:p>
                  </a:txBody>
                  <a:tcPr anchor="ctr"/>
                </a:tc>
                <a:extLst>
                  <a:ext uri="{0D108BD9-81ED-4DB2-BD59-A6C34878D82A}">
                    <a16:rowId xmlns:a16="http://schemas.microsoft.com/office/drawing/2014/main" val="10007"/>
                  </a:ext>
                </a:extLst>
              </a:tr>
              <a:tr h="251655">
                <a:tc>
                  <a:txBody>
                    <a:bodyPr/>
                    <a:lstStyle/>
                    <a:p>
                      <a:r>
                        <a:rPr lang="en-CA" sz="1300">
                          <a:hlinkClick r:id="rId9"/>
                        </a:rPr>
                        <a:t>margin</a:t>
                      </a:r>
                      <a:endParaRPr lang="en-CA" sz="1300"/>
                    </a:p>
                  </a:txBody>
                  <a:tcPr anchor="ctr"/>
                </a:tc>
                <a:tc>
                  <a:txBody>
                    <a:bodyPr/>
                    <a:lstStyle/>
                    <a:p>
                      <a:r>
                        <a:rPr lang="en-CA" sz="1300" dirty="0"/>
                        <a:t>Sets or returns the margins of an element (can have up to four values)</a:t>
                      </a:r>
                    </a:p>
                  </a:txBody>
                  <a:tcPr anchor="ctr"/>
                </a:tc>
                <a:extLst>
                  <a:ext uri="{0D108BD9-81ED-4DB2-BD59-A6C34878D82A}">
                    <a16:rowId xmlns:a16="http://schemas.microsoft.com/office/drawing/2014/main" val="10008"/>
                  </a:ext>
                </a:extLst>
              </a:tr>
              <a:tr h="339432">
                <a:tc>
                  <a:txBody>
                    <a:bodyPr/>
                    <a:lstStyle/>
                    <a:p>
                      <a:r>
                        <a:rPr lang="en-CA" sz="1300">
                          <a:hlinkClick r:id="rId10"/>
                        </a:rPr>
                        <a:t>padding</a:t>
                      </a:r>
                      <a:endParaRPr lang="en-CA" sz="1300"/>
                    </a:p>
                  </a:txBody>
                  <a:tcPr anchor="ctr"/>
                </a:tc>
                <a:tc>
                  <a:txBody>
                    <a:bodyPr/>
                    <a:lstStyle/>
                    <a:p>
                      <a:r>
                        <a:rPr lang="en-CA" sz="1300" dirty="0"/>
                        <a:t>Sets or returns the padding of an element (can have up to four values)</a:t>
                      </a:r>
                    </a:p>
                  </a:txBody>
                  <a:tcPr anchor="ctr"/>
                </a:tc>
                <a:extLst>
                  <a:ext uri="{0D108BD9-81ED-4DB2-BD59-A6C34878D82A}">
                    <a16:rowId xmlns:a16="http://schemas.microsoft.com/office/drawing/2014/main" val="10009"/>
                  </a:ext>
                </a:extLst>
              </a:tr>
              <a:tr h="251655">
                <a:tc>
                  <a:txBody>
                    <a:bodyPr/>
                    <a:lstStyle/>
                    <a:p>
                      <a:r>
                        <a:rPr lang="en-CA" sz="1300" dirty="0" err="1">
                          <a:hlinkClick r:id="rId11"/>
                        </a:rPr>
                        <a:t>textDecoration</a:t>
                      </a:r>
                      <a:endParaRPr lang="en-CA" sz="1300" dirty="0"/>
                    </a:p>
                  </a:txBody>
                  <a:tcPr anchor="ctr"/>
                </a:tc>
                <a:tc>
                  <a:txBody>
                    <a:bodyPr/>
                    <a:lstStyle/>
                    <a:p>
                      <a:r>
                        <a:rPr lang="en-CA" sz="1300" dirty="0"/>
                        <a:t>Sets or returns the decoration of a text</a:t>
                      </a:r>
                    </a:p>
                  </a:txBody>
                  <a:tcPr anchor="ctr"/>
                </a:tc>
                <a:extLst>
                  <a:ext uri="{0D108BD9-81ED-4DB2-BD59-A6C34878D82A}">
                    <a16:rowId xmlns:a16="http://schemas.microsoft.com/office/drawing/2014/main" val="10010"/>
                  </a:ext>
                </a:extLst>
              </a:tr>
              <a:tr h="251655">
                <a:tc>
                  <a:txBody>
                    <a:bodyPr/>
                    <a:lstStyle/>
                    <a:p>
                      <a:r>
                        <a:rPr lang="en-CA" sz="1300" dirty="0" err="1">
                          <a:hlinkClick r:id="rId12"/>
                        </a:rPr>
                        <a:t>minHeight</a:t>
                      </a:r>
                      <a:endParaRPr lang="en-CA" sz="1300" dirty="0"/>
                    </a:p>
                  </a:txBody>
                  <a:tcPr anchor="ctr"/>
                </a:tc>
                <a:tc>
                  <a:txBody>
                    <a:bodyPr/>
                    <a:lstStyle/>
                    <a:p>
                      <a:r>
                        <a:rPr lang="en-CA" sz="1300" dirty="0"/>
                        <a:t>Sets or returns the minimum height of an element</a:t>
                      </a:r>
                    </a:p>
                  </a:txBody>
                  <a:tcPr anchor="ctr"/>
                </a:tc>
                <a:extLst>
                  <a:ext uri="{0D108BD9-81ED-4DB2-BD59-A6C34878D82A}">
                    <a16:rowId xmlns:a16="http://schemas.microsoft.com/office/drawing/2014/main" val="10011"/>
                  </a:ext>
                </a:extLst>
              </a:tr>
              <a:tr h="251655">
                <a:tc>
                  <a:txBody>
                    <a:bodyPr/>
                    <a:lstStyle/>
                    <a:p>
                      <a:r>
                        <a:rPr lang="en-CA" sz="1300">
                          <a:hlinkClick r:id="rId13"/>
                        </a:rPr>
                        <a:t>minWidth</a:t>
                      </a:r>
                      <a:endParaRPr lang="en-CA" sz="1300"/>
                    </a:p>
                  </a:txBody>
                  <a:tcPr anchor="ctr"/>
                </a:tc>
                <a:tc>
                  <a:txBody>
                    <a:bodyPr/>
                    <a:lstStyle/>
                    <a:p>
                      <a:r>
                        <a:rPr lang="en-CA" sz="1300" dirty="0"/>
                        <a:t>Sets or returns the minimum width of an element</a:t>
                      </a:r>
                    </a:p>
                  </a:txBody>
                  <a:tcPr anchor="ctr"/>
                </a:tc>
                <a:extLst>
                  <a:ext uri="{0D108BD9-81ED-4DB2-BD59-A6C34878D82A}">
                    <a16:rowId xmlns:a16="http://schemas.microsoft.com/office/drawing/2014/main" val="10012"/>
                  </a:ext>
                </a:extLst>
              </a:tr>
              <a:tr h="251655">
                <a:tc>
                  <a:txBody>
                    <a:bodyPr/>
                    <a:lstStyle/>
                    <a:p>
                      <a:r>
                        <a:rPr lang="en-CA" sz="1300" dirty="0">
                          <a:hlinkClick r:id="rId14"/>
                        </a:rPr>
                        <a:t>visibility</a:t>
                      </a:r>
                      <a:endParaRPr lang="en-CA" sz="1300" dirty="0"/>
                    </a:p>
                  </a:txBody>
                  <a:tcPr anchor="ctr"/>
                </a:tc>
                <a:tc>
                  <a:txBody>
                    <a:bodyPr/>
                    <a:lstStyle/>
                    <a:p>
                      <a:r>
                        <a:rPr lang="en-CA" sz="1300" dirty="0"/>
                        <a:t>Sets or returns whether an element should be visible</a:t>
                      </a:r>
                    </a:p>
                  </a:txBody>
                  <a:tcPr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035751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Using </a:t>
            </a:r>
            <a:r>
              <a:rPr lang="en-CA" sz="4000" dirty="0" err="1">
                <a:solidFill>
                  <a:srgbClr val="0000CC"/>
                </a:solidFill>
                <a:effectLst>
                  <a:outerShdw blurRad="38100" dist="38100" dir="2700000" algn="tl">
                    <a:srgbClr val="000000">
                      <a:alpha val="43137"/>
                    </a:srgbClr>
                  </a:outerShdw>
                </a:effectLst>
              </a:rPr>
              <a:t>setAttribute</a:t>
            </a:r>
            <a:r>
              <a:rPr lang="en-CA" sz="4000" dirty="0">
                <a:solidFill>
                  <a:srgbClr val="0000CC"/>
                </a:solidFill>
                <a:effectLst>
                  <a:outerShdw blurRad="38100" dist="38100" dir="2700000" algn="tl">
                    <a:srgbClr val="000000">
                      <a:alpha val="43137"/>
                    </a:srgbClr>
                  </a:outerShdw>
                </a:effectLst>
              </a:rPr>
              <a:t>() method</a:t>
            </a:r>
          </a:p>
        </p:txBody>
      </p:sp>
      <p:sp>
        <p:nvSpPr>
          <p:cNvPr id="3" name="Content Placeholder 2"/>
          <p:cNvSpPr>
            <a:spLocks noGrp="1"/>
          </p:cNvSpPr>
          <p:nvPr>
            <p:ph idx="1"/>
          </p:nvPr>
        </p:nvSpPr>
        <p:spPr>
          <a:xfrm>
            <a:off x="301625" y="1268760"/>
            <a:ext cx="8374831" cy="4752528"/>
          </a:xfrm>
        </p:spPr>
        <p:txBody>
          <a:bodyPr/>
          <a:lstStyle/>
          <a:p>
            <a:pPr>
              <a:buFont typeface="Wingdings" panose="05000000000000000000" pitchFamily="2" charset="2"/>
              <a:buChar char="Ø"/>
            </a:pPr>
            <a:r>
              <a:rPr lang="en-CA" sz="2800" dirty="0"/>
              <a:t>Syntax:</a:t>
            </a:r>
          </a:p>
          <a:p>
            <a:pPr marL="0" lvl="1" indent="0">
              <a:buNone/>
            </a:pPr>
            <a:r>
              <a:rPr lang="en-CA" sz="2200" dirty="0">
                <a:solidFill>
                  <a:srgbClr val="0000CC"/>
                </a:solidFill>
                <a:effectLst>
                  <a:outerShdw blurRad="38100" dist="38100" dir="2700000" algn="tl">
                    <a:srgbClr val="000000">
                      <a:alpha val="43137"/>
                    </a:srgbClr>
                  </a:outerShdw>
                </a:effectLst>
              </a:rPr>
              <a:t>     </a:t>
            </a:r>
            <a:r>
              <a:rPr lang="en-CA" sz="2200" dirty="0" err="1">
                <a:effectLst>
                  <a:outerShdw blurRad="38100" dist="38100" dir="2700000" algn="tl">
                    <a:srgbClr val="000000">
                      <a:alpha val="43137"/>
                    </a:srgbClr>
                  </a:outerShdw>
                </a:effectLst>
              </a:rPr>
              <a:t>element.</a:t>
            </a:r>
            <a:r>
              <a:rPr lang="en-CA" sz="2200" dirty="0" err="1">
                <a:solidFill>
                  <a:srgbClr val="0000CC"/>
                </a:solidFill>
                <a:effectLst>
                  <a:outerShdw blurRad="38100" dist="38100" dir="2700000" algn="tl">
                    <a:srgbClr val="000000">
                      <a:alpha val="43137"/>
                    </a:srgbClr>
                  </a:outerShdw>
                </a:effectLst>
              </a:rPr>
              <a:t>setAttribute</a:t>
            </a:r>
            <a:r>
              <a:rPr lang="en-US" sz="2200" dirty="0">
                <a:solidFill>
                  <a:srgbClr val="0000CC"/>
                </a:solidFill>
                <a:effectLst>
                  <a:outerShdw blurRad="38100" dist="38100" dir="2700000" algn="tl">
                    <a:srgbClr val="000000">
                      <a:alpha val="43137"/>
                    </a:srgbClr>
                  </a:outerShdw>
                </a:effectLst>
              </a:rPr>
              <a:t>("style", new style</a:t>
            </a:r>
            <a:r>
              <a:rPr lang="en-US" sz="2200" dirty="0">
                <a:solidFill>
                  <a:srgbClr val="CC0099"/>
                </a:solidFill>
                <a:effectLst>
                  <a:outerShdw blurRad="38100" dist="38100" dir="2700000" algn="tl">
                    <a:srgbClr val="000000">
                      <a:alpha val="43137"/>
                    </a:srgbClr>
                  </a:outerShdw>
                </a:effectLst>
              </a:rPr>
              <a:t>s</a:t>
            </a:r>
            <a:r>
              <a:rPr lang="en-US" sz="2200" dirty="0">
                <a:solidFill>
                  <a:srgbClr val="0000CC"/>
                </a:solidFill>
                <a:effectLst>
                  <a:outerShdw blurRad="38100" dist="38100" dir="2700000" algn="tl">
                    <a:srgbClr val="000000">
                      <a:alpha val="43137"/>
                    </a:srgbClr>
                  </a:outerShdw>
                </a:effectLst>
              </a:rPr>
              <a:t>); </a:t>
            </a:r>
          </a:p>
          <a:p>
            <a:pPr marL="57150" indent="-457200">
              <a:buFont typeface="Wingdings" panose="05000000000000000000" pitchFamily="2" charset="2"/>
              <a:buChar char="Ø"/>
            </a:pPr>
            <a:r>
              <a:rPr lang="en-CA" sz="2800" dirty="0"/>
              <a:t>e.g.</a:t>
            </a:r>
          </a:p>
          <a:p>
            <a:pPr marL="800100" lvl="2" indent="0">
              <a:buNone/>
            </a:pPr>
            <a:r>
              <a:rPr lang="en-CA" sz="2200" dirty="0" err="1">
                <a:solidFill>
                  <a:srgbClr val="0000CC"/>
                </a:solidFill>
              </a:rPr>
              <a:t>var</a:t>
            </a:r>
            <a:r>
              <a:rPr lang="en-CA" sz="2200" dirty="0"/>
              <a:t> </a:t>
            </a:r>
            <a:r>
              <a:rPr lang="en-CA" sz="2200" dirty="0" err="1"/>
              <a:t>elem</a:t>
            </a:r>
            <a:r>
              <a:rPr lang="en-CA" sz="2200" dirty="0"/>
              <a:t> = document.querySelector("#xy123");</a:t>
            </a:r>
          </a:p>
          <a:p>
            <a:pPr marL="800100" lvl="2" indent="0">
              <a:buNone/>
            </a:pPr>
            <a:r>
              <a:rPr lang="en-CA" sz="2200" dirty="0">
                <a:solidFill>
                  <a:srgbClr val="006600"/>
                </a:solidFill>
              </a:rPr>
              <a:t>// set multiple style properties in one statement</a:t>
            </a:r>
          </a:p>
          <a:p>
            <a:pPr marL="800100" lvl="2" indent="0">
              <a:buNone/>
            </a:pPr>
            <a:r>
              <a:rPr lang="en-CA" sz="2200" dirty="0" err="1"/>
              <a:t>elem.setAttribute</a:t>
            </a:r>
            <a:r>
              <a:rPr lang="en-CA" sz="2200" dirty="0"/>
              <a:t>("style", "width:80px;background:blue;");</a:t>
            </a:r>
          </a:p>
          <a:p>
            <a:pPr marL="800100" lvl="2" indent="0">
              <a:buNone/>
            </a:pPr>
            <a:endParaRPr lang="en-CA" sz="2200" dirty="0">
              <a:solidFill>
                <a:srgbClr val="0000CC"/>
              </a:solidFill>
            </a:endParaRPr>
          </a:p>
          <a:p>
            <a:pPr>
              <a:buFont typeface="Wingdings" panose="05000000000000000000" pitchFamily="2" charset="2"/>
              <a:buChar char="Ø"/>
            </a:pPr>
            <a:r>
              <a:rPr lang="en-CA" sz="2800" dirty="0">
                <a:solidFill>
                  <a:srgbClr val="0000CC"/>
                </a:solidFill>
              </a:rPr>
              <a:t>Advanced: </a:t>
            </a:r>
          </a:p>
          <a:p>
            <a:pPr marL="400050" lvl="1" indent="0">
              <a:buNone/>
            </a:pPr>
            <a:r>
              <a:rPr lang="en-US" sz="2400" dirty="0">
                <a:solidFill>
                  <a:srgbClr val="0000CC"/>
                </a:solidFill>
                <a:hlinkClick r:id="rId2"/>
              </a:rPr>
              <a:t>Some jQuery Functions And Their JavaScript Equivalents</a:t>
            </a:r>
            <a:endParaRPr lang="en-CA" sz="2400" dirty="0">
              <a:solidFill>
                <a:srgbClr val="0000CC"/>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4255843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539552" y="188640"/>
            <a:ext cx="8083748" cy="1116013"/>
          </a:xfrm>
        </p:spPr>
        <p:txBody>
          <a:bodyPr/>
          <a:lstStyle/>
          <a:p>
            <a:r>
              <a:rPr lang="en-US" altLang="en-US" sz="4000" dirty="0">
                <a:effectLst>
                  <a:outerShdw blurRad="38100" dist="38100" dir="2700000" algn="tl">
                    <a:srgbClr val="000000">
                      <a:alpha val="43137"/>
                    </a:srgbClr>
                  </a:outerShdw>
                </a:effectLst>
              </a:rPr>
              <a:t>Manipulating class attribute values</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684213" y="1628799"/>
            <a:ext cx="7773987" cy="4464497"/>
          </a:xfrm>
        </p:spPr>
        <p:txBody>
          <a:bodyPr/>
          <a:lstStyle/>
          <a:p>
            <a:pPr>
              <a:buFont typeface="Wingdings" panose="05000000000000000000" pitchFamily="2" charset="2"/>
              <a:buChar char="Ø"/>
            </a:pPr>
            <a:r>
              <a:rPr lang="en-US" altLang="en-US" sz="2400" dirty="0"/>
              <a:t>With predefined CSS rules using class selector(s), we can change CSS by updating class attribute values.</a:t>
            </a:r>
          </a:p>
          <a:p>
            <a:pPr>
              <a:buFont typeface="Wingdings" panose="05000000000000000000" pitchFamily="2" charset="2"/>
              <a:buChar char="Ø"/>
            </a:pPr>
            <a:r>
              <a:rPr lang="en-US" altLang="en-US" sz="2400" dirty="0"/>
              <a:t>This can be done using</a:t>
            </a:r>
          </a:p>
          <a:p>
            <a:pPr marL="457200" lvl="1" indent="0">
              <a:buNone/>
            </a:pPr>
            <a:r>
              <a:rPr lang="en-US" altLang="en-US" sz="2000" dirty="0" err="1"/>
              <a:t>element.</a:t>
            </a:r>
            <a:r>
              <a:rPr lang="en-US" altLang="en-US" sz="2000" dirty="0" err="1">
                <a:solidFill>
                  <a:srgbClr val="002060"/>
                </a:solidFill>
                <a:effectLst>
                  <a:outerShdw blurRad="38100" dist="38100" dir="2700000" algn="tl">
                    <a:srgbClr val="000000">
                      <a:alpha val="43137"/>
                    </a:srgbClr>
                  </a:outerShdw>
                </a:effectLst>
              </a:rPr>
              <a:t>classList</a:t>
            </a:r>
            <a:r>
              <a:rPr lang="en-US" altLang="en-US" sz="2000" dirty="0" err="1"/>
              <a:t>.add</a:t>
            </a:r>
            <a:r>
              <a:rPr lang="en-US" altLang="en-US" sz="2000" dirty="0"/>
              <a:t>();  </a:t>
            </a:r>
            <a:r>
              <a:rPr lang="en-US" altLang="en-US" sz="1800" dirty="0">
                <a:solidFill>
                  <a:srgbClr val="006600"/>
                </a:solidFill>
              </a:rPr>
              <a:t>// to add classes to an element</a:t>
            </a:r>
            <a:endParaRPr lang="en-US" altLang="en-US" sz="2000" dirty="0">
              <a:solidFill>
                <a:srgbClr val="006600"/>
              </a:solidFill>
            </a:endParaRPr>
          </a:p>
          <a:p>
            <a:pPr marL="457200" lvl="1" indent="0">
              <a:buNone/>
            </a:pPr>
            <a:r>
              <a:rPr lang="en-US" altLang="en-US" sz="2000" dirty="0" err="1"/>
              <a:t>element.</a:t>
            </a:r>
            <a:r>
              <a:rPr lang="en-US" altLang="en-US" sz="2000" dirty="0" err="1">
                <a:solidFill>
                  <a:srgbClr val="002060"/>
                </a:solidFill>
                <a:effectLst>
                  <a:outerShdw blurRad="38100" dist="38100" dir="2700000" algn="tl">
                    <a:srgbClr val="000000">
                      <a:alpha val="43137"/>
                    </a:srgbClr>
                  </a:outerShdw>
                </a:effectLst>
              </a:rPr>
              <a:t>classList</a:t>
            </a:r>
            <a:r>
              <a:rPr lang="en-US" altLang="en-US" sz="2000" dirty="0" err="1"/>
              <a:t>.remove</a:t>
            </a:r>
            <a:r>
              <a:rPr lang="en-US" altLang="en-US" sz="2000" dirty="0"/>
              <a:t>();</a:t>
            </a:r>
            <a:r>
              <a:rPr lang="en-US" altLang="en-US" sz="1800" dirty="0">
                <a:solidFill>
                  <a:srgbClr val="006600"/>
                </a:solidFill>
              </a:rPr>
              <a:t>  // to remove classes from an element</a:t>
            </a:r>
          </a:p>
          <a:p>
            <a:pPr>
              <a:buFont typeface="Wingdings" panose="05000000000000000000" pitchFamily="2" charset="2"/>
              <a:buChar char="Ø"/>
            </a:pPr>
            <a:r>
              <a:rPr lang="en-US" altLang="en-US" sz="2400" dirty="0"/>
              <a:t>For example:</a:t>
            </a:r>
          </a:p>
          <a:p>
            <a:pPr marL="400050" lvl="1" indent="0">
              <a:buNone/>
            </a:pPr>
            <a:r>
              <a:rPr lang="en-US" altLang="en-US" sz="2000" dirty="0"/>
              <a:t> document.querySelector("#</a:t>
            </a:r>
            <a:r>
              <a:rPr lang="en-US" altLang="en-US" sz="2000" dirty="0" err="1"/>
              <a:t>someID</a:t>
            </a:r>
            <a:r>
              <a:rPr lang="en-US" altLang="en-US" sz="2000" dirty="0"/>
              <a:t>").</a:t>
            </a:r>
            <a:r>
              <a:rPr lang="en-US" altLang="en-US" sz="2000" dirty="0" err="1">
                <a:solidFill>
                  <a:srgbClr val="002060"/>
                </a:solidFill>
                <a:effectLst>
                  <a:outerShdw blurRad="38100" dist="38100" dir="2700000" algn="tl">
                    <a:srgbClr val="000000">
                      <a:alpha val="43137"/>
                    </a:srgbClr>
                  </a:outerShdw>
                </a:effectLst>
              </a:rPr>
              <a:t>classList</a:t>
            </a:r>
            <a:r>
              <a:rPr lang="en-US" altLang="en-US" sz="2000" dirty="0" err="1"/>
              <a:t>.add</a:t>
            </a:r>
            <a:r>
              <a:rPr lang="en-US" altLang="en-US" sz="2000" dirty="0"/>
              <a:t>("</a:t>
            </a:r>
            <a:r>
              <a:rPr lang="en-US" altLang="en-US" sz="2000" dirty="0" err="1"/>
              <a:t>boldify</a:t>
            </a:r>
            <a:r>
              <a:rPr lang="en-US" altLang="en-US" sz="2000" dirty="0"/>
              <a:t>");</a:t>
            </a:r>
          </a:p>
          <a:p>
            <a:pPr lvl="1"/>
            <a:r>
              <a:rPr lang="en-US" altLang="en-US" sz="2000" dirty="0"/>
              <a:t>would add the property class="</a:t>
            </a:r>
            <a:r>
              <a:rPr lang="en-US" altLang="en-US" sz="2000" dirty="0" err="1"/>
              <a:t>boldify</a:t>
            </a:r>
            <a:r>
              <a:rPr lang="en-US" altLang="en-US" sz="2000" dirty="0"/>
              <a:t>" to an element with id="</a:t>
            </a:r>
            <a:r>
              <a:rPr lang="en-US" altLang="en-US" sz="2000" dirty="0" err="1"/>
              <a:t>someID</a:t>
            </a:r>
            <a:r>
              <a:rPr lang="en-US" altLang="en-US" sz="2000" dirty="0"/>
              <a:t>“.</a:t>
            </a:r>
          </a:p>
          <a:p>
            <a:pPr lvl="1"/>
            <a:r>
              <a:rPr lang="en-US" altLang="en-US" sz="2000" dirty="0"/>
              <a:t>If the specified class already exist, the class will not be added.</a:t>
            </a:r>
          </a:p>
          <a:p>
            <a:pPr>
              <a:buFont typeface="Wingdings" panose="05000000000000000000" pitchFamily="2" charset="2"/>
              <a:buChar char="q"/>
            </a:pPr>
            <a:r>
              <a:rPr lang="en-CA" sz="2800" dirty="0">
                <a:solidFill>
                  <a:srgbClr val="0000CC"/>
                </a:solidFill>
              </a:rPr>
              <a:t> </a:t>
            </a:r>
            <a:r>
              <a:rPr lang="en-CA" sz="2400" dirty="0">
                <a:solidFill>
                  <a:srgbClr val="0000CC"/>
                </a:solidFill>
                <a:hlinkClick r:id="rId2"/>
              </a:rPr>
              <a:t>css-dom.html</a:t>
            </a:r>
            <a:endParaRPr lang="en-CA" sz="2400" dirty="0">
              <a:solidFill>
                <a:srgbClr val="0000CC"/>
              </a:solidFill>
            </a:endParaRPr>
          </a:p>
          <a:p>
            <a:pPr marL="457200" lvl="1" indent="0">
              <a:buNone/>
            </a:pPr>
            <a:endParaRPr lang="en-US" altLang="en-US" sz="2400" dirty="0"/>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54</a:t>
            </a:fld>
            <a:endParaRPr lang="en-CA" altLang="en-US" sz="1400"/>
          </a:p>
        </p:txBody>
      </p:sp>
    </p:spTree>
    <p:extLst>
      <p:ext uri="{BB962C8B-B14F-4D97-AF65-F5344CB8AC3E}">
        <p14:creationId xmlns:p14="http://schemas.microsoft.com/office/powerpoint/2010/main" val="3230581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solidFill>
                  <a:srgbClr val="000000"/>
                </a:solidFill>
                <a:effectLst>
                  <a:outerShdw blurRad="38100" dist="38100" dir="2700000" algn="tl">
                    <a:srgbClr val="000000">
                      <a:alpha val="43137"/>
                    </a:srgbClr>
                  </a:outerShdw>
                </a:effectLst>
              </a:rPr>
              <a:t>Resourceful Links</a:t>
            </a:r>
            <a:endParaRPr lang="en-US" dirty="0"/>
          </a:p>
        </p:txBody>
      </p:sp>
      <p:sp>
        <p:nvSpPr>
          <p:cNvPr id="3" name="Content Placeholder 2"/>
          <p:cNvSpPr>
            <a:spLocks noGrp="1"/>
          </p:cNvSpPr>
          <p:nvPr>
            <p:ph idx="1"/>
          </p:nvPr>
        </p:nvSpPr>
        <p:spPr/>
        <p:txBody>
          <a:bodyPr/>
          <a:lstStyle/>
          <a:p>
            <a:pPr lvl="0">
              <a:buClr>
                <a:srgbClr val="5F5F5F"/>
              </a:buClr>
              <a:buFont typeface="Wingdings" panose="05000000000000000000" pitchFamily="2" charset="2"/>
              <a:buChar char="Ø"/>
            </a:pPr>
            <a:r>
              <a:rPr lang="en-US" sz="2800" dirty="0">
                <a:solidFill>
                  <a:prstClr val="black"/>
                </a:solidFill>
              </a:rPr>
              <a:t>CSS Reference</a:t>
            </a:r>
          </a:p>
          <a:p>
            <a:pPr lvl="1">
              <a:buClr>
                <a:srgbClr val="919191"/>
              </a:buClr>
              <a:buNone/>
            </a:pPr>
            <a:r>
              <a:rPr lang="en-US" sz="2000" dirty="0">
                <a:solidFill>
                  <a:prstClr val="black"/>
                </a:solidFill>
                <a:hlinkClick r:id="rId2"/>
              </a:rPr>
              <a:t>http://reference.sitepoint.com/css</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Selectors</a:t>
            </a:r>
          </a:p>
          <a:p>
            <a:pPr lvl="1">
              <a:buClr>
                <a:srgbClr val="919191"/>
              </a:buClr>
              <a:buNone/>
            </a:pPr>
            <a:r>
              <a:rPr lang="en-US" sz="2000" dirty="0">
                <a:solidFill>
                  <a:prstClr val="black"/>
                </a:solidFill>
                <a:hlinkClick r:id="rId3"/>
              </a:rPr>
              <a:t>http://reference.sitepoint.com/css/selectorref</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properties</a:t>
            </a:r>
          </a:p>
          <a:p>
            <a:pPr marL="400050" lvl="1" indent="0">
              <a:buClr>
                <a:srgbClr val="919191"/>
              </a:buClr>
              <a:buNone/>
            </a:pPr>
            <a:r>
              <a:rPr lang="en-US" sz="2400" dirty="0">
                <a:solidFill>
                  <a:prstClr val="black"/>
                </a:solidFill>
                <a:hlinkClick r:id="rId4"/>
              </a:rPr>
              <a:t>http://reference.sitepoint.com/css/propertyref</a:t>
            </a:r>
            <a:endParaRPr lang="en-US" sz="2400" dirty="0">
              <a:solidFill>
                <a:prstClr val="black"/>
              </a:solidFill>
            </a:endParaRPr>
          </a:p>
          <a:p>
            <a:pPr lvl="1">
              <a:buNone/>
            </a:pPr>
            <a:endParaRPr lang="en-US" sz="2000" dirty="0"/>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7170738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56</a:t>
            </a:fld>
            <a:endParaRPr lang="en-CA"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a:xfrm>
            <a:off x="457200" y="1600201"/>
            <a:ext cx="8229600" cy="2620888"/>
          </a:xfrm>
        </p:spPr>
        <p:txBody>
          <a:bodyPr>
            <a:normAutofit lnSpcReduction="10000"/>
          </a:bodyPr>
          <a:lstStyle/>
          <a:p>
            <a:pPr>
              <a:buFont typeface="Wingdings" panose="05000000000000000000" pitchFamily="2" charset="2"/>
              <a:buChar char="Ø"/>
            </a:pPr>
            <a:r>
              <a:rPr lang="en-US" dirty="0"/>
              <a:t>The CSS syntax is made up of three parts</a:t>
            </a:r>
          </a:p>
          <a:p>
            <a:pPr lvl="1"/>
            <a:r>
              <a:rPr lang="en-US" dirty="0"/>
              <a:t>a </a:t>
            </a:r>
            <a:r>
              <a:rPr lang="en-US" dirty="0">
                <a:effectLst>
                  <a:outerShdw blurRad="38100" dist="38100" dir="2700000" algn="tl">
                    <a:srgbClr val="000000">
                      <a:alpha val="43137"/>
                    </a:srgbClr>
                  </a:outerShdw>
                </a:effectLst>
              </a:rPr>
              <a:t>selector</a:t>
            </a:r>
          </a:p>
          <a:p>
            <a:pPr lvl="1"/>
            <a:r>
              <a:rPr lang="en-US" dirty="0"/>
              <a:t>a </a:t>
            </a:r>
            <a:r>
              <a:rPr lang="en-US" dirty="0">
                <a:effectLst>
                  <a:outerShdw blurRad="38100" dist="38100" dir="2700000" algn="tl">
                    <a:srgbClr val="000000">
                      <a:alpha val="43137"/>
                    </a:srgbClr>
                  </a:outerShdw>
                </a:effectLst>
              </a:rPr>
              <a:t>property</a:t>
            </a:r>
          </a:p>
          <a:p>
            <a:pPr lvl="1"/>
            <a:r>
              <a:rPr lang="en-US" dirty="0"/>
              <a:t>a </a:t>
            </a:r>
            <a:r>
              <a:rPr lang="en-US" dirty="0">
                <a:effectLst>
                  <a:outerShdw blurRad="38100" dist="38100" dir="2700000" algn="tl">
                    <a:srgbClr val="000000">
                      <a:alpha val="43137"/>
                    </a:srgbClr>
                  </a:outerShdw>
                </a:effectLst>
              </a:rPr>
              <a:t>value</a:t>
            </a:r>
          </a:p>
          <a:p>
            <a:pPr>
              <a:buFont typeface="Wingdings" panose="05000000000000000000" pitchFamily="2" charset="2"/>
              <a:buChar char="Ø"/>
            </a:pPr>
            <a:r>
              <a:rPr lang="en-US" dirty="0"/>
              <a:t>The syntax of a </a:t>
            </a:r>
            <a:r>
              <a:rPr lang="en-US" dirty="0">
                <a:effectLst>
                  <a:outerShdw blurRad="38100" dist="38100" dir="2700000" algn="tl">
                    <a:srgbClr val="000000">
                      <a:alpha val="43137"/>
                    </a:srgbClr>
                  </a:outerShdw>
                </a:effectLst>
              </a:rPr>
              <a:t>CSS Rule / Entry: </a:t>
            </a:r>
          </a:p>
        </p:txBody>
      </p:sp>
      <p:pic>
        <p:nvPicPr>
          <p:cNvPr id="1026" name="Picture 2" descr="D:\SenecaCollege\INT222-2014Winter\Lectures\for-lecture4\css-rule.gif"/>
          <p:cNvPicPr>
            <a:picLocks noChangeAspect="1" noChangeArrowheads="1"/>
          </p:cNvPicPr>
          <p:nvPr/>
        </p:nvPicPr>
        <p:blipFill>
          <a:blip r:embed="rId2" cstate="print"/>
          <a:srcRect/>
          <a:stretch>
            <a:fillRect/>
          </a:stretch>
        </p:blipFill>
        <p:spPr bwMode="auto">
          <a:xfrm>
            <a:off x="827584" y="4437113"/>
            <a:ext cx="7096026" cy="1344562"/>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54195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The selector properties and values are always enclosed between     </a:t>
            </a:r>
            <a:r>
              <a:rPr lang="en-US" sz="2800" b="1" dirty="0">
                <a:solidFill>
                  <a:srgbClr val="0000CC"/>
                </a:solidFill>
              </a:rPr>
              <a:t>{</a:t>
            </a:r>
            <a:r>
              <a:rPr lang="en-US" sz="2800" dirty="0"/>
              <a:t>     and    </a:t>
            </a:r>
            <a:r>
              <a:rPr lang="en-US" sz="2800" b="1" dirty="0">
                <a:solidFill>
                  <a:srgbClr val="0000CC"/>
                </a:solidFill>
              </a:rPr>
              <a:t> } </a:t>
            </a:r>
            <a:r>
              <a:rPr lang="en-US" sz="2800" dirty="0"/>
              <a:t>    </a:t>
            </a:r>
          </a:p>
          <a:p>
            <a:pPr>
              <a:buFont typeface="Wingdings" panose="05000000000000000000" pitchFamily="2" charset="2"/>
              <a:buChar char="Ø"/>
            </a:pPr>
            <a:r>
              <a:rPr lang="en-US" sz="2800" dirty="0"/>
              <a:t>The property is separated from its value or values by a colon     </a:t>
            </a:r>
            <a:r>
              <a:rPr lang="en-US" sz="2800" b="1" dirty="0">
                <a:solidFill>
                  <a:srgbClr val="0000CC"/>
                </a:solidFill>
              </a:rPr>
              <a:t>: </a:t>
            </a:r>
            <a:r>
              <a:rPr lang="en-US" sz="2800" dirty="0"/>
              <a:t>    </a:t>
            </a:r>
          </a:p>
          <a:p>
            <a:pPr>
              <a:buFont typeface="Wingdings" panose="05000000000000000000" pitchFamily="2" charset="2"/>
              <a:buChar char="Ø"/>
            </a:pPr>
            <a:r>
              <a:rPr lang="en-US" sz="2800" dirty="0"/>
              <a:t>The values, if more than one are separated by a comma    </a:t>
            </a:r>
            <a:r>
              <a:rPr lang="en-US" sz="2800" b="1" dirty="0">
                <a:solidFill>
                  <a:srgbClr val="0000CC"/>
                </a:solidFill>
              </a:rPr>
              <a:t> , </a:t>
            </a:r>
            <a:r>
              <a:rPr lang="en-US" sz="2800" dirty="0"/>
              <a:t>    </a:t>
            </a:r>
          </a:p>
          <a:p>
            <a:pPr>
              <a:buFont typeface="Wingdings" panose="05000000000000000000" pitchFamily="2" charset="2"/>
              <a:buChar char="Ø"/>
            </a:pPr>
            <a:r>
              <a:rPr lang="en-US" sz="2800" dirty="0"/>
              <a:t>A </a:t>
            </a:r>
            <a:r>
              <a:rPr lang="en-US" sz="2800" dirty="0">
                <a:effectLst>
                  <a:outerShdw blurRad="38100" dist="38100" dir="2700000" algn="tl">
                    <a:srgbClr val="000000">
                      <a:alpha val="43137"/>
                    </a:srgbClr>
                  </a:outerShdw>
                </a:effectLst>
              </a:rPr>
              <a:t>CSS declaration </a:t>
            </a:r>
            <a:r>
              <a:rPr lang="en-US" sz="2800" dirty="0"/>
              <a:t>always ends with a semicolon   </a:t>
            </a:r>
            <a:r>
              <a:rPr lang="en-US" sz="2800" b="1" dirty="0">
                <a:solidFill>
                  <a:srgbClr val="0000CC"/>
                </a:solidFill>
              </a:rPr>
              <a:t> ;  </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40954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selector is typically the HTML element(s) that you want to style.</a:t>
            </a:r>
          </a:p>
          <a:p>
            <a:pPr>
              <a:buFont typeface="Wingdings" panose="05000000000000000000" pitchFamily="2" charset="2"/>
              <a:buChar char="Ø"/>
            </a:pPr>
            <a:r>
              <a:rPr lang="en-US" sz="2800" dirty="0"/>
              <a:t>Each declaration consists of a property and a value.</a:t>
            </a:r>
          </a:p>
          <a:p>
            <a:pPr>
              <a:buFont typeface="Wingdings" panose="05000000000000000000" pitchFamily="2" charset="2"/>
              <a:buChar char="Ø"/>
            </a:pPr>
            <a:r>
              <a:rPr lang="en-US" sz="2800" dirty="0"/>
              <a:t>The property is the </a:t>
            </a:r>
            <a:r>
              <a:rPr lang="en-US" sz="2800" dirty="0">
                <a:solidFill>
                  <a:srgbClr val="0000CC"/>
                </a:solidFill>
              </a:rPr>
              <a:t>style attribute</a:t>
            </a:r>
            <a:r>
              <a:rPr lang="en-US" sz="2800" dirty="0"/>
              <a:t> you want to change. </a:t>
            </a:r>
          </a:p>
          <a:p>
            <a:pPr>
              <a:buFont typeface="Wingdings" panose="05000000000000000000" pitchFamily="2" charset="2"/>
              <a:buChar char="Ø"/>
            </a:pPr>
            <a:r>
              <a:rPr lang="en-US" sz="2800" dirty="0"/>
              <a:t>Each property has a value.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84553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7" y="260648"/>
            <a:ext cx="8540750" cy="1143000"/>
          </a:xfrm>
        </p:spPr>
        <p:txBody>
          <a:bodyPr>
            <a:normAutofit/>
          </a:bodyPr>
          <a:lstStyle/>
          <a:p>
            <a:r>
              <a:rPr lang="en-US" sz="4000" dirty="0">
                <a:effectLst>
                  <a:outerShdw blurRad="38100" dist="38100" dir="2700000" algn="tl">
                    <a:srgbClr val="000000">
                      <a:alpha val="43137"/>
                    </a:srgbClr>
                  </a:outerShdw>
                </a:effectLst>
              </a:rPr>
              <a:t>CSS Example</a:t>
            </a:r>
          </a:p>
        </p:txBody>
      </p:sp>
      <p:sp>
        <p:nvSpPr>
          <p:cNvPr id="3" name="Content Placeholder 2"/>
          <p:cNvSpPr>
            <a:spLocks noGrp="1"/>
          </p:cNvSpPr>
          <p:nvPr>
            <p:ph idx="1"/>
          </p:nvPr>
        </p:nvSpPr>
        <p:spPr>
          <a:xfrm>
            <a:off x="467544" y="2132857"/>
            <a:ext cx="8219256" cy="1008112"/>
          </a:xfrm>
        </p:spPr>
        <p:txBody>
          <a:bodyPr>
            <a:normAutofit/>
          </a:bodyPr>
          <a:lstStyle/>
          <a:p>
            <a:pPr>
              <a:buFont typeface="Wingdings" panose="05000000000000000000" pitchFamily="2" charset="2"/>
              <a:buChar char="Ø"/>
            </a:pPr>
            <a:r>
              <a:rPr lang="en-US" sz="2400" dirty="0"/>
              <a:t>To make the CSS more readable, you can put one declaration on each line, like this:</a:t>
            </a:r>
          </a:p>
        </p:txBody>
      </p:sp>
      <p:sp>
        <p:nvSpPr>
          <p:cNvPr id="4" name="TextBox 3"/>
          <p:cNvSpPr txBox="1"/>
          <p:nvPr/>
        </p:nvSpPr>
        <p:spPr>
          <a:xfrm>
            <a:off x="295934" y="1600200"/>
            <a:ext cx="8280920" cy="430887"/>
          </a:xfrm>
          <a:prstGeom prst="rect">
            <a:avLst/>
          </a:prstGeom>
          <a:solidFill>
            <a:schemeClr val="accent1">
              <a:lumMod val="20000"/>
              <a:lumOff val="80000"/>
            </a:schemeClr>
          </a:solidFill>
        </p:spPr>
        <p:txBody>
          <a:bodyPr wrap="square" rtlCol="0">
            <a:spAutoFit/>
          </a:bodyPr>
          <a:lstStyle/>
          <a:p>
            <a:r>
              <a:rPr lang="en-US" dirty="0">
                <a:solidFill>
                  <a:prstClr val="black"/>
                </a:solidFill>
              </a:rPr>
              <a:t>      </a:t>
            </a:r>
            <a:r>
              <a:rPr lang="en-US" sz="2200" dirty="0">
                <a:solidFill>
                  <a:srgbClr val="0000CC"/>
                </a:solidFill>
                <a:effectLst>
                  <a:outerShdw blurRad="38100" dist="38100" dir="2700000" algn="tl">
                    <a:srgbClr val="000000">
                      <a:alpha val="43137"/>
                    </a:srgbClr>
                  </a:outerShdw>
                </a:effectLst>
              </a:rPr>
              <a:t>p</a:t>
            </a:r>
            <a:r>
              <a:rPr lang="en-US" sz="2200" dirty="0">
                <a:solidFill>
                  <a:prstClr val="black"/>
                </a:solidFill>
              </a:rPr>
              <a:t> { </a:t>
            </a:r>
            <a:r>
              <a:rPr lang="en-US" sz="2200" dirty="0">
                <a:solidFill>
                  <a:srgbClr val="0000CC"/>
                </a:solidFill>
                <a:effectLst>
                  <a:outerShdw blurRad="38100" dist="38100" dir="2700000" algn="tl">
                    <a:srgbClr val="000000">
                      <a:alpha val="43137"/>
                    </a:srgbClr>
                  </a:outerShdw>
                </a:effectLst>
              </a:rPr>
              <a:t>color</a:t>
            </a:r>
            <a:r>
              <a:rPr lang="en-US" sz="2200" dirty="0">
                <a:solidFill>
                  <a:prstClr val="black"/>
                </a:solidFill>
              </a:rPr>
              <a:t>: red; </a:t>
            </a:r>
            <a:r>
              <a:rPr lang="en-US" sz="2200" dirty="0">
                <a:solidFill>
                  <a:srgbClr val="0000CC"/>
                </a:solidFill>
                <a:effectLst>
                  <a:outerShdw blurRad="38100" dist="38100" dir="2700000" algn="tl">
                    <a:srgbClr val="000000">
                      <a:alpha val="43137"/>
                    </a:srgbClr>
                  </a:outerShdw>
                </a:effectLst>
              </a:rPr>
              <a:t>text-align</a:t>
            </a:r>
            <a:r>
              <a:rPr lang="en-US" sz="2200" dirty="0">
                <a:solidFill>
                  <a:prstClr val="black"/>
                </a:solidFill>
              </a:rPr>
              <a:t>: center; </a:t>
            </a:r>
            <a:r>
              <a:rPr lang="en-US" sz="2200" dirty="0">
                <a:solidFill>
                  <a:srgbClr val="0000CC"/>
                </a:solidFill>
                <a:effectLst>
                  <a:outerShdw blurRad="38100" dist="38100" dir="2700000" algn="tl">
                    <a:srgbClr val="000000">
                      <a:alpha val="43137"/>
                    </a:srgbClr>
                  </a:outerShdw>
                </a:effectLst>
              </a:rPr>
              <a:t>text-decoration</a:t>
            </a:r>
            <a:r>
              <a:rPr lang="en-US" sz="2200" dirty="0">
                <a:solidFill>
                  <a:prstClr val="black"/>
                </a:solidFill>
              </a:rPr>
              <a:t>: underline; }</a:t>
            </a:r>
          </a:p>
        </p:txBody>
      </p:sp>
      <p:sp>
        <p:nvSpPr>
          <p:cNvPr id="5" name="TextBox 4"/>
          <p:cNvSpPr txBox="1"/>
          <p:nvPr/>
        </p:nvSpPr>
        <p:spPr>
          <a:xfrm>
            <a:off x="1043608" y="3050345"/>
            <a:ext cx="5256584" cy="1785104"/>
          </a:xfrm>
          <a:prstGeom prst="rect">
            <a:avLst/>
          </a:prstGeom>
          <a:solidFill>
            <a:schemeClr val="accent1">
              <a:lumMod val="20000"/>
              <a:lumOff val="80000"/>
            </a:schemeClr>
          </a:solidFill>
        </p:spPr>
        <p:txBody>
          <a:bodyPr wrap="square" rtlCol="0">
            <a:spAutoFit/>
          </a:bodyPr>
          <a:lstStyle/>
          <a:p>
            <a:r>
              <a:rPr lang="en-US" sz="2200" dirty="0">
                <a:solidFill>
                  <a:prstClr val="black"/>
                </a:solidFill>
              </a:rPr>
              <a:t>      </a:t>
            </a:r>
            <a:r>
              <a:rPr lang="en-US" sz="2200" dirty="0">
                <a:solidFill>
                  <a:srgbClr val="0000CC"/>
                </a:solidFill>
                <a:effectLst>
                  <a:outerShdw blurRad="38100" dist="38100" dir="2700000" algn="tl">
                    <a:srgbClr val="000000">
                      <a:alpha val="43137"/>
                    </a:srgbClr>
                  </a:outerShdw>
                </a:effectLst>
              </a:rPr>
              <a:t>p</a:t>
            </a:r>
            <a:r>
              <a:rPr lang="en-US" sz="2200" dirty="0">
                <a:solidFill>
                  <a:prstClr val="black"/>
                </a:solidFill>
              </a:rPr>
              <a:t> {</a:t>
            </a:r>
            <a:br>
              <a:rPr lang="en-US" sz="2200" dirty="0">
                <a:solidFill>
                  <a:prstClr val="black"/>
                </a:solidFill>
              </a:rPr>
            </a:br>
            <a:r>
              <a:rPr lang="en-US" sz="2200" dirty="0">
                <a:solidFill>
                  <a:prstClr val="black"/>
                </a:solidFill>
              </a:rPr>
              <a:t>          </a:t>
            </a:r>
            <a:r>
              <a:rPr lang="en-US" sz="2200" dirty="0">
                <a:solidFill>
                  <a:srgbClr val="0000CC"/>
                </a:solidFill>
                <a:effectLst>
                  <a:outerShdw blurRad="38100" dist="38100" dir="2700000" algn="tl">
                    <a:srgbClr val="000000">
                      <a:alpha val="43137"/>
                    </a:srgbClr>
                  </a:outerShdw>
                </a:effectLst>
              </a:rPr>
              <a:t>color</a:t>
            </a:r>
            <a:r>
              <a:rPr lang="en-US" sz="2200" dirty="0">
                <a:solidFill>
                  <a:prstClr val="black"/>
                </a:solidFill>
              </a:rPr>
              <a:t>: red; </a:t>
            </a:r>
          </a:p>
          <a:p>
            <a:r>
              <a:rPr lang="en-US" sz="2200" dirty="0">
                <a:solidFill>
                  <a:prstClr val="black"/>
                </a:solidFill>
              </a:rPr>
              <a:t>          </a:t>
            </a:r>
            <a:r>
              <a:rPr lang="en-US" sz="2200" dirty="0">
                <a:solidFill>
                  <a:srgbClr val="0000CC"/>
                </a:solidFill>
                <a:effectLst>
                  <a:outerShdw blurRad="38100" dist="38100" dir="2700000" algn="tl">
                    <a:srgbClr val="000000">
                      <a:alpha val="43137"/>
                    </a:srgbClr>
                  </a:outerShdw>
                </a:effectLst>
              </a:rPr>
              <a:t>text-align</a:t>
            </a:r>
            <a:r>
              <a:rPr lang="en-US" sz="2200" dirty="0">
                <a:solidFill>
                  <a:prstClr val="black"/>
                </a:solidFill>
              </a:rPr>
              <a:t>: center; </a:t>
            </a:r>
          </a:p>
          <a:p>
            <a:r>
              <a:rPr lang="en-US" sz="2200" dirty="0">
                <a:solidFill>
                  <a:prstClr val="black"/>
                </a:solidFill>
              </a:rPr>
              <a:t>          </a:t>
            </a:r>
            <a:r>
              <a:rPr lang="en-US" sz="2200" dirty="0">
                <a:solidFill>
                  <a:srgbClr val="0000CC"/>
                </a:solidFill>
                <a:effectLst>
                  <a:outerShdw blurRad="38100" dist="38100" dir="2700000" algn="tl">
                    <a:srgbClr val="000000">
                      <a:alpha val="43137"/>
                    </a:srgbClr>
                  </a:outerShdw>
                </a:effectLst>
              </a:rPr>
              <a:t>text-decoration</a:t>
            </a:r>
            <a:r>
              <a:rPr lang="en-US" sz="2200" dirty="0">
                <a:solidFill>
                  <a:prstClr val="black"/>
                </a:solidFill>
              </a:rPr>
              <a:t>: underline; </a:t>
            </a:r>
            <a:br>
              <a:rPr lang="en-US" sz="2200" dirty="0">
                <a:solidFill>
                  <a:prstClr val="black"/>
                </a:solidFill>
              </a:rPr>
            </a:br>
            <a:r>
              <a:rPr lang="en-US" sz="2200" dirty="0">
                <a:solidFill>
                  <a:prstClr val="black"/>
                </a:solidFill>
              </a:rPr>
              <a:t>      } </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9</a:t>
            </a:fld>
            <a:endParaRPr lang="en-US">
              <a:solidFill>
                <a:prstClr val="black"/>
              </a:solidFill>
            </a:endParaRPr>
          </a:p>
        </p:txBody>
      </p:sp>
      <p:sp>
        <p:nvSpPr>
          <p:cNvPr id="7" name="TextBox 6"/>
          <p:cNvSpPr txBox="1"/>
          <p:nvPr/>
        </p:nvSpPr>
        <p:spPr>
          <a:xfrm>
            <a:off x="539552" y="5148358"/>
            <a:ext cx="8037302" cy="110799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prstClr val="black"/>
                </a:solidFill>
              </a:rPr>
              <a:t>These will affect all paragraphs (&lt;p&gt; elements) in web page that the </a:t>
            </a:r>
            <a:r>
              <a:rPr lang="en-US" sz="2400" dirty="0" err="1">
                <a:solidFill>
                  <a:prstClr val="black"/>
                </a:solidFill>
              </a:rPr>
              <a:t>css</a:t>
            </a:r>
            <a:r>
              <a:rPr lang="en-US" sz="2400" dirty="0">
                <a:solidFill>
                  <a:prstClr val="black"/>
                </a:solidFill>
              </a:rPr>
              <a:t> rules are applied.</a:t>
            </a:r>
          </a:p>
          <a:p>
            <a:endParaRPr lang="en-CA" dirty="0">
              <a:solidFill>
                <a:prstClr val="black"/>
              </a:solidFill>
            </a:endParaRPr>
          </a:p>
        </p:txBody>
      </p:sp>
    </p:spTree>
    <p:extLst>
      <p:ext uri="{BB962C8B-B14F-4D97-AF65-F5344CB8AC3E}">
        <p14:creationId xmlns:p14="http://schemas.microsoft.com/office/powerpoint/2010/main" val="4290822845"/>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8483</TotalTime>
  <Words>5689</Words>
  <Application>Microsoft Office PowerPoint</Application>
  <PresentationFormat>On-screen Show (4:3)</PresentationFormat>
  <Paragraphs>707</Paragraphs>
  <Slides>56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Calibri</vt:lpstr>
      <vt:lpstr>Comic Sans MS</vt:lpstr>
      <vt:lpstr>Tahoma</vt:lpstr>
      <vt:lpstr>Tahoma (Body)</vt:lpstr>
      <vt:lpstr>Tahoma (Headings)</vt:lpstr>
      <vt:lpstr>Times New Roman</vt:lpstr>
      <vt:lpstr>Verdana</vt:lpstr>
      <vt:lpstr>Wingdings</vt:lpstr>
      <vt:lpstr>Compass</vt:lpstr>
      <vt:lpstr>WEB222 - Web Programming Principles</vt:lpstr>
      <vt:lpstr>Agenda</vt:lpstr>
      <vt:lpstr>Introduction to CSS</vt:lpstr>
      <vt:lpstr>Introduction to CSS</vt:lpstr>
      <vt:lpstr>Advantages</vt:lpstr>
      <vt:lpstr>CSS Syntax / Structure</vt:lpstr>
      <vt:lpstr>CSS Syntax / Structure</vt:lpstr>
      <vt:lpstr>CSS Syntax / Structure</vt:lpstr>
      <vt:lpstr>CSS Example</vt:lpstr>
      <vt:lpstr>Where to place your CSS</vt:lpstr>
      <vt:lpstr>Implementing CSS in HTML</vt:lpstr>
      <vt:lpstr>Implementing CSS in HTML</vt:lpstr>
      <vt:lpstr>CSS – Multiple Style Sheets</vt:lpstr>
      <vt:lpstr>CSS Cross-browser Consistency</vt:lpstr>
      <vt:lpstr>Basic CSS Selectors</vt:lpstr>
      <vt:lpstr>Tag Selectors</vt:lpstr>
      <vt:lpstr>Class Selectors</vt:lpstr>
      <vt:lpstr>Class Selectors</vt:lpstr>
      <vt:lpstr>id Selectors</vt:lpstr>
      <vt:lpstr>Contextual Selectors</vt:lpstr>
      <vt:lpstr>Grouping Selectors</vt:lpstr>
      <vt:lpstr>CSS how to - &lt;div&gt;</vt:lpstr>
      <vt:lpstr>CSS how to - &lt;span&gt;</vt:lpstr>
      <vt:lpstr>Units used in CSS</vt:lpstr>
      <vt:lpstr>Units used in CSS</vt:lpstr>
      <vt:lpstr>Units used in CSS</vt:lpstr>
      <vt:lpstr>Units used in CSS</vt:lpstr>
      <vt:lpstr>Units used in CSS</vt:lpstr>
      <vt:lpstr>Web colors</vt:lpstr>
      <vt:lpstr>Color Examples</vt:lpstr>
      <vt:lpstr>CSS Properties and Values</vt:lpstr>
      <vt:lpstr>CSS text Properties: </vt:lpstr>
      <vt:lpstr>CSS font Properties: </vt:lpstr>
      <vt:lpstr>The font-family Property</vt:lpstr>
      <vt:lpstr>The font-family Property</vt:lpstr>
      <vt:lpstr>The 5 Generic Font Families</vt:lpstr>
      <vt:lpstr>CSS Web Safe Font Combinations</vt:lpstr>
      <vt:lpstr>"Web Fonts" - @font-face</vt:lpstr>
      <vt:lpstr>"Web Fonts" - Using a CDN</vt:lpstr>
      <vt:lpstr>The font-size Property</vt:lpstr>
      <vt:lpstr>font-size: Property values</vt:lpstr>
      <vt:lpstr>CSS3 Text Effect</vt:lpstr>
      <vt:lpstr>CSS3 Text Effect</vt:lpstr>
      <vt:lpstr>CSS Lists</vt:lpstr>
      <vt:lpstr>Property list-style-type Values</vt:lpstr>
      <vt:lpstr>background - Properties</vt:lpstr>
      <vt:lpstr>CSS3 Backgrounds</vt:lpstr>
      <vt:lpstr>CSS3 Backgrounds</vt:lpstr>
      <vt:lpstr>Styling Links</vt:lpstr>
      <vt:lpstr>Updating CSS Using the DOM</vt:lpstr>
      <vt:lpstr>Using the DOM style object</vt:lpstr>
      <vt:lpstr>HTML DOM Style Object</vt:lpstr>
      <vt:lpstr>Using setAttribute() method</vt:lpstr>
      <vt:lpstr>Manipulating class attribute values</vt:lpstr>
      <vt:lpstr>Resourceful Links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dc:title>
  <dc:creator>Wei Song</dc:creator>
  <cp:lastModifiedBy>Muath Alzghool</cp:lastModifiedBy>
  <cp:revision>377</cp:revision>
  <cp:lastPrinted>2001-07-23T19:37:02Z</cp:lastPrinted>
  <dcterms:created xsi:type="dcterms:W3CDTF">2001-03-26T00:24:34Z</dcterms:created>
  <dcterms:modified xsi:type="dcterms:W3CDTF">2022-03-16T19:18:21Z</dcterms:modified>
</cp:coreProperties>
</file>