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60" r:id="rId15"/>
    <p:sldId id="272" r:id="rId16"/>
    <p:sldId id="278" r:id="rId17"/>
    <p:sldId id="277" r:id="rId18"/>
    <p:sldId id="279" r:id="rId19"/>
    <p:sldId id="28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DBC5-EA75-4FDB-BC05-4531A175CB42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4D94-E36B-4A34-A403-DE875444FB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45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68D528-5C6E-4C6C-83ED-94A72FBB47B6}" type="datetime1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1DA-B405-439B-8478-7FC05FB6412C}" type="datetime1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E6E1-4A61-4F52-9850-20D421E0F1A8}" type="datetime1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DDB-1A76-4A3D-BD6F-BF00B5E87DC0}" type="datetime1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3C-655A-41FD-901A-5B3E6E11C39B}" type="datetime1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4D34-411D-4161-8149-4DB774F1FF3F}" type="datetime1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B61-0386-442C-8E84-CD2D00FA627C}" type="datetime1">
              <a:rPr lang="en-CA" smtClean="0"/>
              <a:t>2021-04-27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2FD4-76E4-44D6-9583-31BEC2D1C115}" type="datetime1">
              <a:rPr lang="en-CA" smtClean="0"/>
              <a:t>2021-04-27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B92-8200-4FD6-B873-609B000F3E18}" type="datetime1">
              <a:rPr lang="en-CA" smtClean="0"/>
              <a:t>2021-04-27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A1F-D2C8-46AE-8CE2-A3FE3307E59A}" type="datetime1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D28-BCFC-420F-A9B1-8405835E763C}" type="datetime1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906F23-EAB2-46A4-8C35-B3C6E5ED141E}" type="datetime1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Database Application</a:t>
            </a:r>
            <a:br>
              <a:rPr lang="en-CA" dirty="0"/>
            </a:br>
            <a:r>
              <a:rPr lang="en-CA" dirty="0"/>
              <a:t>Development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Lecture 07 – Part 1</a:t>
            </a:r>
            <a:endParaRPr lang="en-US" dirty="0" smtClean="0"/>
          </a:p>
          <a:p>
            <a:pPr algn="ctr"/>
            <a:r>
              <a:rPr lang="en-US" dirty="0" smtClean="0"/>
              <a:t>Week 08</a:t>
            </a:r>
          </a:p>
          <a:p>
            <a:pPr algn="ctr"/>
            <a:r>
              <a:rPr lang="en-US" dirty="0" smtClean="0"/>
              <a:t>DBS211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system components and parts are designed.</a:t>
            </a:r>
          </a:p>
          <a:p>
            <a:r>
              <a:rPr lang="en-US" sz="2400" dirty="0"/>
              <a:t>The smaller parts and components of the system are then combined to achieve a higher goal. </a:t>
            </a:r>
          </a:p>
          <a:p>
            <a:r>
              <a:rPr lang="en-US" sz="2400" dirty="0"/>
              <a:t>New systems can be created by integrating existing systems.</a:t>
            </a:r>
          </a:p>
          <a:p>
            <a:r>
              <a:rPr lang="en-US" sz="2400" dirty="0"/>
              <a:t>The bottom-up approach includes:</a:t>
            </a:r>
          </a:p>
          <a:p>
            <a:pPr lvl="1"/>
            <a:r>
              <a:rPr lang="en-US" sz="2000" dirty="0"/>
              <a:t>Investigating existing applications and processes</a:t>
            </a:r>
          </a:p>
          <a:p>
            <a:pPr lvl="1"/>
            <a:r>
              <a:rPr lang="en-US" sz="2000" dirty="0"/>
              <a:t>Analyzing the problem domains </a:t>
            </a:r>
          </a:p>
          <a:p>
            <a:pPr lvl="1"/>
            <a:r>
              <a:rPr lang="en-US" sz="2000" dirty="0"/>
              <a:t>Redefining and reconstructing the problems </a:t>
            </a:r>
          </a:p>
          <a:p>
            <a:pPr lvl="1"/>
            <a:r>
              <a:rPr lang="en-US" sz="2000" dirty="0"/>
              <a:t>Determining the high-level objectives achieved by integrating these applications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4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62" y="1838502"/>
            <a:ext cx="6520411" cy="44046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Two-tier architecture</a:t>
            </a:r>
          </a:p>
          <a:p>
            <a:r>
              <a:rPr lang="en-US" sz="2400" dirty="0"/>
              <a:t>Three-tier architecture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48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two-tier application is based on client server </a:t>
            </a:r>
            <a:r>
              <a:rPr lang="en-US" dirty="0" err="1"/>
              <a:t>approch</a:t>
            </a:r>
            <a:r>
              <a:rPr lang="en-US" dirty="0"/>
              <a:t>. </a:t>
            </a:r>
          </a:p>
          <a:p>
            <a:r>
              <a:rPr lang="en-US" dirty="0"/>
              <a:t>There is a direct communication between client and server. </a:t>
            </a:r>
          </a:p>
          <a:p>
            <a:r>
              <a:rPr lang="en-US" dirty="0"/>
              <a:t>Client request data from server. Further data processing can be done on the client side.</a:t>
            </a:r>
          </a:p>
          <a:p>
            <a:r>
              <a:rPr lang="en-US" dirty="0"/>
              <a:t>The two-tier architecture has two main parts: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Client application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Since there is not any intermediate layer between client and server, two-tier application runs faster. Business and data managements are in one layer.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supports limited number of clients.</a:t>
            </a:r>
          </a:p>
          <a:p>
            <a:pPr lvl="1"/>
            <a:r>
              <a:rPr lang="en-US" dirty="0"/>
              <a:t>The server cannot respond multiple request same time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6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In this architecture, there is an intermediate layer between presentation (user interface) and data layers.</a:t>
            </a:r>
          </a:p>
          <a:p>
            <a:r>
              <a:rPr lang="en-US" sz="2400" dirty="0"/>
              <a:t>Three separate layers:</a:t>
            </a:r>
          </a:p>
          <a:p>
            <a:pPr lvl="1"/>
            <a:r>
              <a:rPr lang="en-US" sz="2200" dirty="0"/>
              <a:t>Presentation</a:t>
            </a:r>
          </a:p>
          <a:p>
            <a:pPr lvl="2"/>
            <a:r>
              <a:rPr lang="en-US" sz="2000" dirty="0"/>
              <a:t>In this layer, the users send requests and receive data.</a:t>
            </a:r>
          </a:p>
          <a:p>
            <a:pPr lvl="1"/>
            <a:r>
              <a:rPr lang="en-US" sz="2200" dirty="0"/>
              <a:t>Business/application logic</a:t>
            </a:r>
          </a:p>
          <a:p>
            <a:pPr lvl="2"/>
            <a:r>
              <a:rPr lang="en-US" sz="2000" dirty="0"/>
              <a:t>In this layer, business rules are applied on </a:t>
            </a:r>
          </a:p>
          <a:p>
            <a:pPr lvl="3"/>
            <a:r>
              <a:rPr lang="en-US" sz="2000" dirty="0"/>
              <a:t>data calculation </a:t>
            </a:r>
          </a:p>
          <a:p>
            <a:pPr lvl="3"/>
            <a:r>
              <a:rPr lang="en-US" sz="2000" dirty="0"/>
              <a:t>data validation</a:t>
            </a:r>
          </a:p>
          <a:p>
            <a:pPr lvl="3"/>
            <a:r>
              <a:rPr lang="en-US" sz="2000" dirty="0"/>
              <a:t>data input  </a:t>
            </a:r>
          </a:p>
          <a:p>
            <a:pPr lvl="1"/>
            <a:r>
              <a:rPr lang="en-US" sz="2200" dirty="0"/>
              <a:t>Data </a:t>
            </a:r>
          </a:p>
          <a:p>
            <a:pPr lvl="3"/>
            <a:r>
              <a:rPr lang="en-US" sz="2000" dirty="0"/>
              <a:t>This layer includes methods to </a:t>
            </a:r>
          </a:p>
          <a:p>
            <a:pPr lvl="3"/>
            <a:r>
              <a:rPr lang="en-US" sz="2000" dirty="0"/>
              <a:t>connect to the data resource (database)</a:t>
            </a:r>
          </a:p>
          <a:p>
            <a:pPr lvl="3"/>
            <a:r>
              <a:rPr lang="en-US" sz="2000" dirty="0"/>
              <a:t>manipulate data such as insertion, deletion, and modification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</a:t>
            </a:r>
            <a:br>
              <a:rPr lang="en-US" dirty="0"/>
            </a:br>
            <a:r>
              <a:rPr lang="en-US" dirty="0"/>
              <a:t>Development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First Course in Database Systems_3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r>
              <a:rPr lang="en-CA" dirty="0"/>
              <a:t>https://dev.mysql.com/doc/connector-cpp/8.0/en/</a:t>
            </a:r>
            <a:r>
              <a:rPr lang="en-US" dirty="0"/>
              <a:t>Oracle document</a:t>
            </a:r>
          </a:p>
          <a:p>
            <a:r>
              <a:rPr lang="en-US" dirty="0"/>
              <a:t>MySQL Document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24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has three interactive parts:</a:t>
            </a:r>
          </a:p>
          <a:p>
            <a:pPr lvl="1"/>
            <a:r>
              <a:rPr lang="en-US" sz="2200" dirty="0"/>
              <a:t>Web Server</a:t>
            </a:r>
          </a:p>
          <a:p>
            <a:pPr lvl="2"/>
            <a:r>
              <a:rPr lang="en-US" sz="2000" dirty="0"/>
              <a:t>includes components that connect clients to the database systems.</a:t>
            </a:r>
          </a:p>
          <a:p>
            <a:pPr lvl="1"/>
            <a:r>
              <a:rPr lang="en-US" sz="2200" dirty="0"/>
              <a:t>Application Server</a:t>
            </a:r>
          </a:p>
          <a:p>
            <a:pPr lvl="2"/>
            <a:r>
              <a:rPr lang="en-US" sz="2000" dirty="0"/>
              <a:t>performs the business logic. </a:t>
            </a:r>
          </a:p>
          <a:p>
            <a:pPr lvl="1"/>
            <a:r>
              <a:rPr lang="en-US" sz="2200" dirty="0"/>
              <a:t>Database Server</a:t>
            </a:r>
          </a:p>
          <a:p>
            <a:pPr lvl="2"/>
            <a:r>
              <a:rPr lang="en-US" sz="2000" dirty="0"/>
              <a:t>This component runs the database and performs the queries requested from the application server.</a:t>
            </a:r>
          </a:p>
          <a:p>
            <a:pPr lvl="1"/>
            <a:endParaRPr lang="en-CA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1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SQL fits into a programming environment?</a:t>
            </a:r>
          </a:p>
          <a:p>
            <a:r>
              <a:rPr lang="en-US" dirty="0"/>
              <a:t> How a typical application can access a database to fetch or manipulate data in a database?</a:t>
            </a:r>
          </a:p>
          <a:p>
            <a:r>
              <a:rPr lang="en-US" dirty="0"/>
              <a:t>How to embed SQL to programs with programming languages such as C++?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12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from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SQL commands can be executed in a host language?</a:t>
            </a:r>
          </a:p>
          <a:p>
            <a:pPr lvl="1"/>
            <a:r>
              <a:rPr lang="en-CA" sz="2200" b="1" dirty="0"/>
              <a:t>Embedded SQL</a:t>
            </a:r>
          </a:p>
          <a:p>
            <a:pPr lvl="1"/>
            <a:r>
              <a:rPr lang="en-US" sz="2200" b="1" dirty="0"/>
              <a:t>Cursors</a:t>
            </a:r>
          </a:p>
          <a:p>
            <a:pPr lvl="1"/>
            <a:r>
              <a:rPr lang="en-US" sz="2200" b="1" dirty="0"/>
              <a:t>Dynamic SQL</a:t>
            </a:r>
            <a:endParaRPr lang="en-CA" sz="2200" b="1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2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SQL statements and commands can be used in the host language. In this course, we use C++ as the host language.</a:t>
            </a:r>
          </a:p>
          <a:p>
            <a:r>
              <a:rPr lang="en-US" dirty="0"/>
              <a:t>In an Embedded SQL approach, the host language can consist of either static or dynamic SQL or a combination of both.</a:t>
            </a:r>
          </a:p>
          <a:p>
            <a:r>
              <a:rPr lang="en-US" dirty="0"/>
              <a:t>One approaches to embed SQL statements in a host language:</a:t>
            </a:r>
          </a:p>
          <a:p>
            <a:pPr lvl="1"/>
            <a:r>
              <a:rPr lang="en-US" dirty="0"/>
              <a:t>Call Level Interface (CLI):</a:t>
            </a:r>
          </a:p>
          <a:p>
            <a:pPr lvl="2"/>
            <a:r>
              <a:rPr lang="en-US" dirty="0"/>
              <a:t>In this approach, a program uses some libraries to access the database. All SQL statements are set of strings that are passed to the database using a CLI function call.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and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b="1" dirty="0"/>
              <a:t>Web Services: Concepts, Architectures and Applications</a:t>
            </a:r>
            <a:r>
              <a:rPr lang="en-CA" sz="1400" b="1" dirty="0"/>
              <a:t/>
            </a:r>
            <a:br>
              <a:rPr lang="en-CA" sz="1400" b="1" dirty="0"/>
            </a:br>
            <a:r>
              <a:rPr lang="en-CA" sz="1400" dirty="0"/>
              <a:t>By Gustavo Alonso, Fabio </a:t>
            </a:r>
            <a:r>
              <a:rPr lang="en-CA" sz="1400" dirty="0" err="1"/>
              <a:t>Casati</a:t>
            </a:r>
            <a:r>
              <a:rPr lang="en-CA" sz="1400" dirty="0"/>
              <a:t>, Harumi </a:t>
            </a:r>
            <a:r>
              <a:rPr lang="en-CA" sz="1400" dirty="0" err="1"/>
              <a:t>Kuno</a:t>
            </a:r>
            <a:r>
              <a:rPr lang="en-CA" sz="1400" dirty="0"/>
              <a:t>, Vijay </a:t>
            </a:r>
            <a:r>
              <a:rPr lang="en-CA" sz="1400" dirty="0" err="1"/>
              <a:t>Machiraju</a:t>
            </a:r>
            <a:r>
              <a:rPr lang="en-CA" sz="1400" dirty="0"/>
              <a:t>. </a:t>
            </a:r>
            <a:r>
              <a:rPr lang="en-US" sz="1400" dirty="0"/>
              <a:t>Chapter 1</a:t>
            </a:r>
            <a:endParaRPr lang="en-CA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19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DBMS</a:t>
            </a:r>
          </a:p>
          <a:p>
            <a:r>
              <a:rPr lang="en-US" dirty="0"/>
              <a:t>Retrieve data from the database</a:t>
            </a:r>
          </a:p>
          <a:p>
            <a:r>
              <a:rPr lang="en-US" dirty="0"/>
              <a:t>Manipulate data</a:t>
            </a:r>
          </a:p>
          <a:p>
            <a:r>
              <a:rPr lang="en-US" dirty="0"/>
              <a:t>Modify data in the database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9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Applications are typically broken into three layers:</a:t>
            </a:r>
          </a:p>
          <a:p>
            <a:pPr lvl="1"/>
            <a:r>
              <a:rPr lang="en-US" sz="2200" dirty="0"/>
              <a:t>Presentation and user interface</a:t>
            </a:r>
          </a:p>
          <a:p>
            <a:pPr lvl="1"/>
            <a:r>
              <a:rPr lang="en-US" sz="2200" dirty="0"/>
              <a:t>Business (application) logic</a:t>
            </a:r>
          </a:p>
          <a:p>
            <a:pPr lvl="1"/>
            <a:r>
              <a:rPr lang="en-US" sz="2200" dirty="0"/>
              <a:t>Data access (resource management)</a:t>
            </a:r>
          </a:p>
          <a:p>
            <a:endParaRPr lang="en-US" sz="2400" dirty="0"/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96" y="2615324"/>
            <a:ext cx="3071736" cy="35648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or the user interface provides the user interaction.</a:t>
            </a:r>
          </a:p>
          <a:p>
            <a:r>
              <a:rPr lang="en-US" dirty="0"/>
              <a:t>Different form of the presentation layers could be</a:t>
            </a:r>
          </a:p>
          <a:p>
            <a:pPr lvl="1"/>
            <a:r>
              <a:rPr lang="en-US" dirty="0"/>
              <a:t>Web browsers</a:t>
            </a:r>
          </a:p>
          <a:p>
            <a:pPr lvl="1"/>
            <a:r>
              <a:rPr lang="en-US" dirty="0"/>
              <a:t>Mobile phone user interface</a:t>
            </a:r>
          </a:p>
          <a:p>
            <a:pPr marL="27432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0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or application logic layer provide the high level view and access of data.</a:t>
            </a:r>
          </a:p>
          <a:p>
            <a:r>
              <a:rPr lang="en-US" dirty="0"/>
              <a:t>In this layer, business rules are enforced.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4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access later is the interface between business layer and data resources. It deals with data storage and retrieval to support the business layer.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Top-down Design</a:t>
            </a:r>
            <a:r>
              <a:rPr lang="en-US" sz="2000" dirty="0"/>
              <a:t> </a:t>
            </a:r>
          </a:p>
          <a:p>
            <a:r>
              <a:rPr lang="en-US" sz="2400" dirty="0"/>
              <a:t>Bottom-up Design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9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r>
              <a:rPr lang="en-US" sz="4000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functionality of the system is defined from the client’s point of view.</a:t>
            </a:r>
          </a:p>
          <a:p>
            <a:pPr lvl="1"/>
            <a:r>
              <a:rPr lang="en-US" sz="2200" dirty="0"/>
              <a:t>It determines how client interact with the system.</a:t>
            </a:r>
          </a:p>
          <a:p>
            <a:pPr lvl="1"/>
            <a:r>
              <a:rPr lang="en-US" sz="2200" dirty="0"/>
              <a:t>It focuses on high-level requirements.</a:t>
            </a:r>
          </a:p>
          <a:p>
            <a:r>
              <a:rPr lang="en-US" sz="2400" dirty="0"/>
              <a:t>Advantages:</a:t>
            </a:r>
          </a:p>
          <a:p>
            <a:pPr lvl="2"/>
            <a:r>
              <a:rPr lang="en-US" sz="2000" dirty="0"/>
              <a:t>It focuses on final goals.</a:t>
            </a:r>
          </a:p>
          <a:p>
            <a:pPr lvl="2"/>
            <a:r>
              <a:rPr lang="en-US" sz="2000" dirty="0"/>
              <a:t>It addresses</a:t>
            </a:r>
          </a:p>
          <a:p>
            <a:pPr lvl="3"/>
            <a:r>
              <a:rPr lang="en-US" sz="2000" dirty="0"/>
              <a:t>Functional issues – the operations that are supported</a:t>
            </a:r>
          </a:p>
          <a:p>
            <a:pPr lvl="3"/>
            <a:r>
              <a:rPr lang="en-US" sz="2000" dirty="0"/>
              <a:t>Non-functional issues – the performance and availability</a:t>
            </a:r>
          </a:p>
          <a:p>
            <a:r>
              <a:rPr lang="en-US" sz="2400" dirty="0"/>
              <a:t>Disadvantages</a:t>
            </a:r>
          </a:p>
          <a:p>
            <a:pPr lvl="1"/>
            <a:r>
              <a:rPr lang="en-US" sz="2200" dirty="0"/>
              <a:t>The system has to be entirely developed from scratch.</a:t>
            </a:r>
            <a:endParaRPr lang="en-CA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7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4" y="1830899"/>
            <a:ext cx="6571757" cy="43492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3376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4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8115</TotalTime>
  <Words>736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Schoolbook</vt:lpstr>
      <vt:lpstr>Wingdings 2</vt:lpstr>
      <vt:lpstr>View</vt:lpstr>
      <vt:lpstr>Database Application Development </vt:lpstr>
      <vt:lpstr>Application Architecture and Design</vt:lpstr>
      <vt:lpstr>Application Layers</vt:lpstr>
      <vt:lpstr>Presentation Layer</vt:lpstr>
      <vt:lpstr>Business Layer</vt:lpstr>
      <vt:lpstr>Data Access Layer</vt:lpstr>
      <vt:lpstr>Application Design</vt:lpstr>
      <vt:lpstr>Top-down Design </vt:lpstr>
      <vt:lpstr>Top-down Design</vt:lpstr>
      <vt:lpstr>Bottom-up Design</vt:lpstr>
      <vt:lpstr>Bottom-up Design</vt:lpstr>
      <vt:lpstr>Application Architecture</vt:lpstr>
      <vt:lpstr> 2 Tiered Architecture</vt:lpstr>
      <vt:lpstr>3 Tiered Architecture</vt:lpstr>
      <vt:lpstr>Database Application Development</vt:lpstr>
      <vt:lpstr>Three Tiered Architecture</vt:lpstr>
      <vt:lpstr>Database Application</vt:lpstr>
      <vt:lpstr>Database Access from Application</vt:lpstr>
      <vt:lpstr>Embedded SQL</vt:lpstr>
      <vt:lpstr>SQL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109</cp:revision>
  <dcterms:created xsi:type="dcterms:W3CDTF">2019-07-08T16:55:16Z</dcterms:created>
  <dcterms:modified xsi:type="dcterms:W3CDTF">2021-04-27T23:36:01Z</dcterms:modified>
</cp:coreProperties>
</file>