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5" r:id="rId5"/>
  </p:sldMasterIdLst>
  <p:notesMasterIdLst>
    <p:notesMasterId r:id="rId18"/>
  </p:notesMasterIdLst>
  <p:handoutMasterIdLst>
    <p:handoutMasterId r:id="rId19"/>
  </p:handoutMasterIdLst>
  <p:sldIdLst>
    <p:sldId id="867" r:id="rId6"/>
    <p:sldId id="903" r:id="rId7"/>
    <p:sldId id="937" r:id="rId8"/>
    <p:sldId id="815" r:id="rId9"/>
    <p:sldId id="816" r:id="rId10"/>
    <p:sldId id="920" r:id="rId11"/>
    <p:sldId id="819" r:id="rId12"/>
    <p:sldId id="820" r:id="rId13"/>
    <p:sldId id="821" r:id="rId14"/>
    <p:sldId id="822" r:id="rId15"/>
    <p:sldId id="823" r:id="rId16"/>
    <p:sldId id="981" r:id="rId17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FFCC"/>
    <a:srgbClr val="CCECFF"/>
    <a:srgbClr val="FAF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9290" autoAdjust="0"/>
  </p:normalViewPr>
  <p:slideViewPr>
    <p:cSldViewPr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9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2352F-C2DD-437B-B4E2-31DD59226BC1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834D-F05D-411B-81E4-E74E81C27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2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6427"/>
            <a:ext cx="560832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CE4CE48-13F5-4A9B-95E5-58E69DE69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D6DF-4AD2-4CE9-B01E-259104A4D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137B-C544-48C2-8B6D-AEAD4A8E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5C75-736A-4D0B-BC3B-56EC258B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406E-5E68-453B-82A2-7EDB46C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361D-CF3D-4555-A360-8BFD9FD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22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7B1C-ECF6-49FD-8A33-5273047B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52E68-9772-4C1D-B2D1-5AEBF5A2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D034-5764-46B6-B220-21E0F396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1A05-FE64-4C94-9163-28E472A9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E398-B4C3-48CC-B7C5-FD80005C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68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D93D-6363-4810-8DFB-B97BC76FF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B02F5-A81D-443D-9BED-1E0ACBD8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3A3C-69B3-48A4-A56A-BA38D0DA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A260-2933-4CAF-AEC5-01969AA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E643-CBC6-4015-B603-FDD7AF02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07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B16C-CA06-9D9B-00F1-36B0F484D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DB5B6-722B-1D65-C8B0-44D05755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CB54-A3E5-46EB-D873-F759CE50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83B0-112E-FE45-475D-C4FF0E40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DE34-CE32-DCAE-9AE4-440944A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A1618-C89E-4927-82D1-439A02517E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DBF4-7FFB-76D4-27B4-D77029DE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B1B4-9874-3C9B-2413-ABD14A9C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D123-7BDD-4ADE-AAC1-7C90FE1F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1A45-EAA1-C7B2-273A-958312BA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30B3-FD1A-6927-9596-12DE0DD7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F73C-ED27-011E-52CE-A5AE0CFD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421E-A4E2-30D6-DC2A-2D67ABBA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D1DF-8C02-67FF-9E69-8A62215F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53AA-37D6-D055-CC4E-B6D56003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2497E-769F-B0AD-08B1-67E7BA71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159E5C-1435-40BF-9DDB-0878185B14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EE90-3535-615C-A761-F6B126F5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C025-0740-A168-CD94-49928E3D1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C295B-2B02-5999-5D08-DB9EF09F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1965-7A42-874D-EA1A-1D341AA8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2366D-C143-0658-2367-78B955A4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9CF25-9C8D-7B98-8CB2-CD0C89ED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0AC6D-BA9B-4F04-A973-8B806B5437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C25-CF8C-8E00-C252-C817AFD7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7C106-FCAC-FF3E-EEA3-087F0C32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3391-270C-BA85-A6B6-3E770FF5B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9295A-F03D-C0E1-FFB7-87A65BD6A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6182D-393E-36D3-7365-387D76F8E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EABAD-5536-5D25-5EC1-6A1AF36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25848-5AB1-2136-0D9A-2603A740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82C5B-8FF6-B2D1-C20D-AA0BDA57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7F30C-5675-4AEA-A396-4EA8BFC550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EC39-3CB0-548A-C739-D485BC99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F419B-17E9-D9A9-9688-6F7312CC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2151-EC4E-DBA1-B8F8-849CEC46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6A699-0EF2-6E7B-C8B7-FD771CA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9A100-6BA4-4A0B-AB14-1123A94353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5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775E3-8E56-9CDA-0AFC-4FB228BA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CDF1-8A2D-A058-8AD6-A68B611D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0EA87-10D3-1464-5A42-E243B175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FE6C7-DB87-4053-A0E1-556D66D383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3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F57-7595-21DE-8D76-E5F35B87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ED5F-7537-6D17-456B-DD536FDC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0EDB-D70B-EA6B-F2AA-F4D2509C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ED181-88B6-AEAD-7BDF-F3CA3035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0600A-41DE-9018-FFF6-9A8B02A4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EAC97-0981-A557-67DB-DC1E237E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C4A77-2E70-4F13-B12D-779C286495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9550-7685-4F45-A0D7-C0CCC162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E487-156C-45AB-B2CC-171CA49D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9943-4CD6-4307-B140-7E6CDDB7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7C1A-BD00-4EF9-927B-94789F04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2EF7-8649-4821-9A61-1CCAA55E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859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B8D8-5EE9-E6F0-D714-7F73D421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21746-A899-1BED-A166-51549080C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C7D48-72EA-6C0B-A677-FE47B200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DE23F-4BA9-0F12-46EC-4642FFF6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8CB0-9220-FCE0-4FAD-911BD61A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F872-C605-56C0-1198-9E16F332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FA44C-A00B-4EA5-B7FD-A437E0BE80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1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3B21-BE66-F41E-559F-0594832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8EEA-D603-B1B6-DD30-22D5B838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D48B3-768E-BEE2-7B66-8FC7E404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1495-2086-00FA-8F40-6D203B48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10420-1BB2-7B05-5914-55AEF92E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B7839-3F7B-4B21-8CCA-76068FFE00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2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E4005-501F-756C-4296-6D3440894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41A4-82DD-65F2-20AE-9A36BC99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C03C-01C4-9FE8-59A9-BAA46CCC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5986-6067-47C0-829B-47943899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F187-1C35-CF56-1C79-D9DC99A2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5BA84-7DB1-49D9-8FDD-1FEBC9BCE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8D64-0B27-4DEC-A021-1FE97C7E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4BCEE-A2D0-4367-991A-173CAC4F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A7F1-F710-4BB4-9B64-E89B7B23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26A6-44D1-4921-9D96-6755E023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68B-7C05-4BAE-AC2A-64ED2750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6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9112-D4F4-4F0E-8370-29C46CCB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4039-0C3B-471F-AFD3-07494F6B8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A3D56-E14D-4000-9E57-823663D1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AEF1A-17A9-4F3E-8D19-54AC75F8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CC9E3-427D-4967-A28C-4527130D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BB88-86EC-4761-9D21-6B391ECB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08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AA63-8C67-473C-A397-2FADD4E7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0CFAE-A323-4A3D-98D1-721C86C6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8CF4E-F280-41CD-9867-443233F4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AA60C-1C1B-402E-883F-B829654A2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8CD0A-CFB1-4DAD-97A7-B0F828BA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9E69C-A68E-4288-9878-6A924601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CF6EC-F2E2-4200-A033-2001B828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713A9-1E84-4647-8811-925F0AE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15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D7-25ED-488A-967B-0E285502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AE69A-CCCF-494A-A2C5-0F2D93FE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2D7D0-E453-4866-BC78-AF5B0195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0FB28-B5F2-474E-8E6B-26186898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4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B97AF-9C6F-42F0-8CEA-5C809352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B85B0-F7B2-4371-8D2A-18099DB4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E1071-CEF9-401D-9D8B-B30B5A96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9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6661-0696-4CE4-9AAE-3671C069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0A37-D422-4055-8FED-90318D251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F837-33B4-4223-BE95-55DE680A0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E83D-5B1B-4B6F-A3B2-0EABD4FA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FC47-CC30-43A5-ACB1-C4059D84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9FC2A-D4F3-439C-9D6F-832EE894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66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843F-4541-45D0-99DA-F4C32F7D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FE236-9EFE-4A60-B574-FE2E8C8E8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12F65-7B20-49F1-B788-BADE6609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86C0F-70AA-409F-9BCF-F53AE009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58150-5CD0-45E4-BB37-FFF14371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C912-8CCB-4260-A446-79C094DB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3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FA425-EE7A-465C-B2E0-9DD68824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4382A-80D8-411E-A32B-B2936F1B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267B-E350-436C-95AB-2BF1AFE5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E08F-C3BE-401F-83D9-832E17413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B486-72D6-472D-BE46-14141FFB2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78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3699B-60AB-3BAA-77AC-66F7EA41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61E2-CB78-18F2-F6DD-F089B09F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968C-1653-CCE8-76DD-FFA8C759E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2990E-9966-441C-9ED6-8B711E95F0A1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8F0-2A2E-FE99-0C57-B6B430FF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09DBF-207E-930F-4CEE-29A4CECB8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5C81E-6D98-4278-ACD5-8365B66B2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3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Inventory Database in 3NF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89" y="1828800"/>
            <a:ext cx="823637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3NF ClientRental</a:t>
            </a:r>
            <a:endParaRPr lang="en-US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040468" y="2057400"/>
            <a:ext cx="86485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2400" dirty="0">
                <a:solidFill>
                  <a:schemeClr val="tx2"/>
                </a:solidFill>
                <a:latin typeface="Calibri" panose="020F0502020204030204" pitchFamily="34" charset="0"/>
              </a:rPr>
              <a:t>The resulting 3NF tables:</a:t>
            </a:r>
          </a:p>
          <a:p>
            <a:pPr algn="l" eaLnBrk="1" hangingPunct="1"/>
            <a:endParaRPr lang="fi-FI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l" eaLnBrk="1" hangingPunct="1"/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CLIENT ( </a:t>
            </a:r>
            <a:r>
              <a:rPr lang="fi-FI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client_id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client_name )</a:t>
            </a:r>
          </a:p>
          <a:p>
            <a:pPr algn="l" eaLnBrk="1" hangingPunct="1"/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PROPERTY ( </a:t>
            </a:r>
            <a:r>
              <a:rPr lang="fi-FI" b="1" u="sng" dirty="0">
                <a:latin typeface="Consolas" panose="020B0609020204030204" pitchFamily="49" charset="0"/>
                <a:cs typeface="Consolas" panose="020B0609020204030204" pitchFamily="49" charset="0"/>
              </a:rPr>
              <a:t>property_id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address, rent, </a:t>
            </a:r>
            <a:r>
              <a:rPr lang="fi-FI" i="1" dirty="0">
                <a:latin typeface="Consolas" panose="020B0609020204030204" pitchFamily="49" charset="0"/>
                <a:cs typeface="Consolas" panose="020B0609020204030204" pitchFamily="49" charset="0"/>
              </a:rPr>
              <a:t>owner_id, renter_id 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RENTAL ( </a:t>
            </a:r>
            <a:r>
              <a:rPr lang="fi-FI" b="1" i="1" u="sng" dirty="0">
                <a:latin typeface="Consolas" panose="020B0609020204030204" pitchFamily="49" charset="0"/>
                <a:cs typeface="Consolas" panose="020B0609020204030204" pitchFamily="49" charset="0"/>
              </a:rPr>
              <a:t>client_id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i-FI" b="1" i="1" u="sng" dirty="0">
                <a:latin typeface="Consolas" panose="020B0609020204030204" pitchFamily="49" charset="0"/>
                <a:cs typeface="Consolas" panose="020B0609020204030204" pitchFamily="49" charset="0"/>
              </a:rPr>
              <a:t>property_id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rent_start, rent_finish )</a:t>
            </a:r>
          </a:p>
          <a:p>
            <a:pPr algn="l" eaLnBrk="1" hangingPunct="1"/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RENTER ( </a:t>
            </a:r>
            <a:r>
              <a:rPr lang="fi-FI" b="1" u="sng" dirty="0">
                <a:latin typeface="Consolas" panose="020B0609020204030204" pitchFamily="49" charset="0"/>
                <a:cs typeface="Consolas" panose="020B0609020204030204" pitchFamily="49" charset="0"/>
              </a:rPr>
              <a:t>renter_id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renter_name 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6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19905"/>
              </p:ext>
            </p:extLst>
          </p:nvPr>
        </p:nvGraphicFramePr>
        <p:xfrm>
          <a:off x="2209800" y="2393950"/>
          <a:ext cx="2514600" cy="685800"/>
        </p:xfrm>
        <a:graphic>
          <a:graphicData uri="http://schemas.openxmlformats.org/drawingml/2006/table">
            <a:tbl>
              <a:tblPr/>
              <a:tblGrid>
                <a:gridCol w="95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client_id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  Kay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 Stewart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2057401" y="1981200"/>
            <a:ext cx="857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1600" dirty="0">
                <a:latin typeface="Consolas" panose="020B0609020204030204" pitchFamily="49" charset="0"/>
              </a:rPr>
              <a:t>CLIENT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941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11918"/>
              </p:ext>
            </p:extLst>
          </p:nvPr>
        </p:nvGraphicFramePr>
        <p:xfrm>
          <a:off x="5181600" y="2317751"/>
          <a:ext cx="4648200" cy="137636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client_id</a:t>
                      </a:r>
                      <a:endParaRPr kumimoji="0" lang="en-US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property_id</a:t>
                      </a:r>
                      <a:endParaRPr kumimoji="0" lang="en-US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rent_start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rent_finish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2000-07-01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2005-08-31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2002-09-01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2007-09-30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2007-05-15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2010-06-30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PG36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2008-10-01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2012-12-31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2008-11-01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2013-08-31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50" name="Text Box 55"/>
          <p:cNvSpPr txBox="1">
            <a:spLocks noChangeArrowheads="1"/>
          </p:cNvSpPr>
          <p:nvPr/>
        </p:nvSpPr>
        <p:spPr bwMode="auto">
          <a:xfrm>
            <a:off x="5105400" y="1905000"/>
            <a:ext cx="857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1600" dirty="0">
                <a:latin typeface="Consolas" panose="020B0609020204030204" pitchFamily="49" charset="0"/>
              </a:rPr>
              <a:t>RENTAL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948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85183"/>
              </p:ext>
            </p:extLst>
          </p:nvPr>
        </p:nvGraphicFramePr>
        <p:xfrm>
          <a:off x="2197608" y="4407431"/>
          <a:ext cx="4953000" cy="1295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property_id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owner_id</a:t>
                      </a:r>
                      <a:endParaRPr kumimoji="0" 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St,Glasgow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PG36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Manor Rd, 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78" name="Text Box 88"/>
          <p:cNvSpPr txBox="1">
            <a:spLocks noChangeArrowheads="1"/>
          </p:cNvSpPr>
          <p:nvPr/>
        </p:nvSpPr>
        <p:spPr bwMode="auto">
          <a:xfrm>
            <a:off x="2057401" y="4038600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1600" dirty="0">
                <a:latin typeface="Consolas" panose="020B0609020204030204" pitchFamily="49" charset="0"/>
              </a:rPr>
              <a:t>PROPERTY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9481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3NF ClientRental</a:t>
            </a:r>
            <a:endParaRPr lang="en-US" dirty="0"/>
          </a:p>
        </p:txBody>
      </p:sp>
      <p:graphicFrame>
        <p:nvGraphicFramePr>
          <p:cNvPr id="59510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00061"/>
              </p:ext>
            </p:extLst>
          </p:nvPr>
        </p:nvGraphicFramePr>
        <p:xfrm>
          <a:off x="8763000" y="4491039"/>
          <a:ext cx="2133600" cy="990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renter_id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94" name="Text Box 117"/>
          <p:cNvSpPr txBox="1">
            <a:spLocks noChangeArrowheads="1"/>
          </p:cNvSpPr>
          <p:nvPr/>
        </p:nvSpPr>
        <p:spPr bwMode="auto">
          <a:xfrm>
            <a:off x="8623289" y="4131677"/>
            <a:ext cx="857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1600" dirty="0">
                <a:latin typeface="Consolas" panose="020B0609020204030204" pitchFamily="49" charset="0"/>
              </a:rPr>
              <a:t>RENTER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6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43200"/>
            <a:ext cx="3166110" cy="914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A3C0-1690-4AD3-A99F-DD93CAE9CB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consider 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905000"/>
            <a:ext cx="10596033" cy="12954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>
                <a:cs typeface="Calibri" pitchFamily="34" charset="0"/>
              </a:rPr>
              <a:t>Property Management Company manages client's rental properties</a:t>
            </a:r>
          </a:p>
          <a:p>
            <a:pPr marL="0" indent="0">
              <a:buNone/>
            </a:pPr>
            <a:endParaRPr lang="en-US" sz="2400" dirty="0">
              <a:cs typeface="Calibri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Un-Normalized Client Rental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Contains multivalued attributes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7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67904"/>
              </p:ext>
            </p:extLst>
          </p:nvPr>
        </p:nvGraphicFramePr>
        <p:xfrm>
          <a:off x="766233" y="2792413"/>
          <a:ext cx="10210803" cy="3227387"/>
        </p:xfrm>
        <a:graphic>
          <a:graphicData uri="http://schemas.openxmlformats.org/drawingml/2006/table">
            <a:tbl>
              <a:tblPr/>
              <a:tblGrid>
                <a:gridCol w="91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1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1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rent_start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rent_finish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 Kay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St,Glasgow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2000-07-01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2002-09-01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2005-08-31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2007-09-30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3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Stewart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PG36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St,Glasgow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Manor Rd, Glasgow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2007-05-15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2008-10-01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2008-11-01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2010-06-30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2012-12-31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2013-08-31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63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1NF with the first approach</a:t>
            </a:r>
            <a:endParaRPr lang="en-US" dirty="0"/>
          </a:p>
        </p:txBody>
      </p:sp>
      <p:sp>
        <p:nvSpPr>
          <p:cNvPr id="51435" name="Text Box 235"/>
          <p:cNvSpPr txBox="1">
            <a:spLocks noChangeArrowheads="1"/>
          </p:cNvSpPr>
          <p:nvPr/>
        </p:nvSpPr>
        <p:spPr bwMode="auto">
          <a:xfrm>
            <a:off x="914399" y="1981200"/>
            <a:ext cx="1051983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 indent="0" eaLnBrk="1" hangingPunct="1"/>
            <a:r>
              <a:rPr lang="en-US" sz="3600" dirty="0">
                <a:latin typeface="+mn-lt"/>
              </a:rPr>
              <a:t>Remove the multivalued attributes </a:t>
            </a:r>
            <a:r>
              <a:rPr lang="fi-FI" sz="3600" dirty="0">
                <a:solidFill>
                  <a:schemeClr val="tx2"/>
                </a:solidFill>
                <a:latin typeface="+mn-lt"/>
              </a:rPr>
              <a:t>(</a:t>
            </a:r>
            <a:r>
              <a:rPr lang="fi-FI" sz="3600" dirty="0">
                <a:latin typeface="+mn-lt"/>
              </a:rPr>
              <a:t>property rented details</a:t>
            </a:r>
            <a:r>
              <a:rPr lang="fi-FI" sz="3600" dirty="0">
                <a:solidFill>
                  <a:schemeClr val="tx2"/>
                </a:solidFill>
                <a:latin typeface="+mn-lt"/>
              </a:rPr>
              <a:t>) </a:t>
            </a:r>
            <a:r>
              <a:rPr lang="en-US" sz="3600" dirty="0">
                <a:latin typeface="+mn-lt"/>
              </a:rPr>
              <a:t>by entering appropriate data in the empty columns of rows containing the repeating data</a:t>
            </a:r>
          </a:p>
        </p:txBody>
      </p:sp>
    </p:spTree>
    <p:extLst>
      <p:ext uri="{BB962C8B-B14F-4D97-AF65-F5344CB8AC3E}">
        <p14:creationId xmlns:p14="http://schemas.microsoft.com/office/powerpoint/2010/main" val="42442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1NF - first approach</a:t>
            </a:r>
            <a:endParaRPr lang="en-US" dirty="0"/>
          </a:p>
        </p:txBody>
      </p:sp>
      <p:sp>
        <p:nvSpPr>
          <p:cNvPr id="51434" name="Text Box 234"/>
          <p:cNvSpPr txBox="1">
            <a:spLocks noChangeArrowheads="1"/>
          </p:cNvSpPr>
          <p:nvPr/>
        </p:nvSpPr>
        <p:spPr bwMode="auto">
          <a:xfrm>
            <a:off x="1066796" y="1793875"/>
            <a:ext cx="9296405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2400" dirty="0">
                <a:latin typeface="+mn-lt"/>
              </a:rPr>
              <a:t>A table representing client rental data in 1NF</a:t>
            </a:r>
          </a:p>
          <a:p>
            <a:pPr algn="l" eaLnBrk="1" hangingPunct="1"/>
            <a:r>
              <a:rPr lang="fi-FI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CLIENT_RENTAL ( </a:t>
            </a:r>
            <a:r>
              <a:rPr lang="fi-FI" sz="1800" b="1" u="sng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client_id</a:t>
            </a:r>
            <a:r>
              <a:rPr lang="fi-FI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i-FI" sz="1800" b="1" u="sng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property_id</a:t>
            </a:r>
            <a:r>
              <a:rPr lang="fi-FI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client_name, address, rent_start, rent_finish, rent, renter_id, renter_name )</a:t>
            </a: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1810"/>
              </p:ext>
            </p:extLst>
          </p:nvPr>
        </p:nvGraphicFramePr>
        <p:xfrm>
          <a:off x="1143000" y="3221086"/>
          <a:ext cx="10210803" cy="3227387"/>
        </p:xfrm>
        <a:graphic>
          <a:graphicData uri="http://schemas.openxmlformats.org/drawingml/2006/table">
            <a:tbl>
              <a:tblPr/>
              <a:tblGrid>
                <a:gridCol w="91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68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1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rent_start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rent_finish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 Kay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St,Glasgow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2000-07-01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2005-08-31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 Kay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2002-09-01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2007-09-30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Stewart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St,Glasgow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2007-05-15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2010-06-30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PG36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Stewart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Manor Rd, 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2008-10-01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2012-12-31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Stewart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2008-11-01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2013-08-31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2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1NF - second approach - SKIP</a:t>
            </a:r>
            <a:endParaRPr 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838200" y="1752601"/>
            <a:ext cx="95853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	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client_id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client_name)</a:t>
            </a:r>
          </a:p>
          <a:p>
            <a:pPr algn="l" eaLnBrk="1" hangingPunct="1"/>
            <a:r>
              <a:rPr lang="fi-FI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RENTAL 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b="1" i="1" u="sng" dirty="0">
                <a:latin typeface="Consolas" panose="020B0609020204030204" pitchFamily="49" charset="0"/>
                <a:cs typeface="Consolas" panose="020B0609020204030204" pitchFamily="49" charset="0"/>
              </a:rPr>
              <a:t>client_id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i-FI" b="1" u="sng" dirty="0">
                <a:latin typeface="Consolas" panose="020B0609020204030204" pitchFamily="49" charset="0"/>
                <a:cs typeface="Consolas" panose="020B0609020204030204" pitchFamily="49" charset="0"/>
              </a:rPr>
              <a:t>property_id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address, rent_start, 		rent_finish, rent, renter_id, renter_name)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232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34569"/>
              </p:ext>
            </p:extLst>
          </p:nvPr>
        </p:nvGraphicFramePr>
        <p:xfrm>
          <a:off x="2895600" y="2922152"/>
          <a:ext cx="2590800" cy="1040249"/>
        </p:xfrm>
        <a:graphic>
          <a:graphicData uri="http://schemas.openxmlformats.org/drawingml/2006/table">
            <a:tbl>
              <a:tblPr/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  Kay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 Stewart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414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71111"/>
              </p:ext>
            </p:extLst>
          </p:nvPr>
        </p:nvGraphicFramePr>
        <p:xfrm>
          <a:off x="1371600" y="4038601"/>
          <a:ext cx="9372601" cy="2587625"/>
        </p:xfrm>
        <a:graphic>
          <a:graphicData uri="http://schemas.openxmlformats.org/drawingml/2006/table">
            <a:tbl>
              <a:tblPr/>
              <a:tblGrid>
                <a:gridCol w="113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client_id</a:t>
                      </a:r>
                      <a:endParaRPr kumimoji="0" lang="en-US" sz="1100" b="1" i="1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rent_start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rent_finish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St,Glasgow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2000-07-01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2005-08-31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2002-09-01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2007-09-30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St,Glasgow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2007-05-15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2010-06-30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PG36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Manor Rd, 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2008-10-01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2012-12-31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2008-11-01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2013-08-31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2NF Partial Dependencies</a:t>
            </a:r>
            <a:endParaRPr lang="en-US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133600" y="1600200"/>
            <a:ext cx="572464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2400" dirty="0">
                <a:solidFill>
                  <a:schemeClr val="tx2"/>
                </a:solidFill>
                <a:latin typeface="+mn-lt"/>
              </a:rPr>
              <a:t>Partial dependencies:</a:t>
            </a:r>
          </a:p>
          <a:p>
            <a:pPr algn="l" eaLnBrk="1" hangingPunct="1"/>
            <a:r>
              <a:rPr lang="fi-FI" sz="1800" dirty="0">
                <a:latin typeface="+mn-lt"/>
                <a:sym typeface="Wingdings" pitchFamily="2" charset="2"/>
              </a:rPr>
              <a:t>client_id  client_name	</a:t>
            </a:r>
          </a:p>
          <a:p>
            <a:pPr algn="l" eaLnBrk="1" hangingPunct="1"/>
            <a:r>
              <a:rPr lang="fi-FI" sz="1800" dirty="0">
                <a:latin typeface="+mn-lt"/>
                <a:sym typeface="Wingdings" pitchFamily="2" charset="2"/>
              </a:rPr>
              <a:t>property_id  address, rent, renter_id, renter_name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/>
              <a:t>	</a:t>
            </a:r>
            <a:endParaRPr lang="fi-FI" sz="1800" dirty="0">
              <a:sym typeface="Wingdings" pitchFamily="2" charset="2"/>
            </a:endParaRPr>
          </a:p>
        </p:txBody>
      </p:sp>
      <p:graphicFrame>
        <p:nvGraphicFramePr>
          <p:cNvPr id="4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87569"/>
              </p:ext>
            </p:extLst>
          </p:nvPr>
        </p:nvGraphicFramePr>
        <p:xfrm>
          <a:off x="766232" y="3276601"/>
          <a:ext cx="10668000" cy="3227387"/>
        </p:xfrm>
        <a:graphic>
          <a:graphicData uri="http://schemas.openxmlformats.org/drawingml/2006/table">
            <a:tbl>
              <a:tblPr/>
              <a:tblGrid>
                <a:gridCol w="11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1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rent_start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rent_finish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 Kay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St,Glasgow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2000-07-01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2005-08-31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 Kay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2002-09-01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2007-09-30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Stewart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St,Glasgow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2007-05-15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2010-06-30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PG36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Stewart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Manor Rd, 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2008-10-01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2012-12-31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fi-FI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Stewart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2008-11-01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2013-08-31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2NF ClientRental</a:t>
            </a:r>
            <a:endParaRPr lang="en-US" dirty="0"/>
          </a:p>
        </p:txBody>
      </p:sp>
      <p:graphicFrame>
        <p:nvGraphicFramePr>
          <p:cNvPr id="55399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58568"/>
              </p:ext>
            </p:extLst>
          </p:nvPr>
        </p:nvGraphicFramePr>
        <p:xfrm>
          <a:off x="2226734" y="3955633"/>
          <a:ext cx="2161546" cy="685800"/>
        </p:xfrm>
        <a:graphic>
          <a:graphicData uri="http://schemas.openxmlformats.org/drawingml/2006/table">
            <a:tbl>
              <a:tblPr/>
              <a:tblGrid>
                <a:gridCol w="96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  Kay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Aline Stewart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209801" y="3581400"/>
            <a:ext cx="9124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1600" dirty="0"/>
              <a:t>CLIENT</a:t>
            </a:r>
            <a:endParaRPr lang="en-US" sz="1600" dirty="0"/>
          </a:p>
        </p:txBody>
      </p:sp>
      <p:graphicFrame>
        <p:nvGraphicFramePr>
          <p:cNvPr id="5539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95314"/>
              </p:ext>
            </p:extLst>
          </p:nvPr>
        </p:nvGraphicFramePr>
        <p:xfrm>
          <a:off x="5334000" y="3759946"/>
          <a:ext cx="4572000" cy="133784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client_id</a:t>
                      </a:r>
                      <a:endParaRPr kumimoji="0" lang="en-US" sz="1100" b="1" i="1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property_id</a:t>
                      </a:r>
                      <a:endParaRPr kumimoji="0" lang="en-US" sz="1100" b="1" i="1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rent_start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rent_finish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2000-07-01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2005-08-31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CR76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2002-09-01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2007-09-30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2007-05-15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2010-06-30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PG36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2008-10-01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2012-12-31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CR56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2008-11-01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2013-08-31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400" name="Text Box 104"/>
          <p:cNvSpPr txBox="1">
            <a:spLocks noChangeArrowheads="1"/>
          </p:cNvSpPr>
          <p:nvPr/>
        </p:nvSpPr>
        <p:spPr bwMode="auto">
          <a:xfrm>
            <a:off x="5257800" y="3352800"/>
            <a:ext cx="9745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1600" dirty="0"/>
              <a:t>RENTAL</a:t>
            </a:r>
            <a:endParaRPr lang="en-US" sz="1600" dirty="0"/>
          </a:p>
        </p:txBody>
      </p:sp>
      <p:graphicFrame>
        <p:nvGraphicFramePr>
          <p:cNvPr id="55497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49094"/>
              </p:ext>
            </p:extLst>
          </p:nvPr>
        </p:nvGraphicFramePr>
        <p:xfrm>
          <a:off x="2226734" y="5441950"/>
          <a:ext cx="6155267" cy="1295400"/>
        </p:xfrm>
        <a:graphic>
          <a:graphicData uri="http://schemas.openxmlformats.org/drawingml/2006/table">
            <a:tbl>
              <a:tblPr/>
              <a:tblGrid>
                <a:gridCol w="143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property_id</a:t>
                      </a:r>
                      <a:endParaRPr kumimoji="0" 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renter_name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 lawrence t,Glasgow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Tina Murphy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PG16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Novar Dr, Glasgow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PG36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Manor Rd, 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CO93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Tony Shaw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492" name="Text Box 196"/>
          <p:cNvSpPr txBox="1">
            <a:spLocks noChangeArrowheads="1"/>
          </p:cNvSpPr>
          <p:nvPr/>
        </p:nvSpPr>
        <p:spPr bwMode="auto">
          <a:xfrm>
            <a:off x="2142068" y="5105400"/>
            <a:ext cx="12175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1600" dirty="0"/>
              <a:t>PROPERTY</a:t>
            </a:r>
            <a:endParaRPr lang="en-US" sz="1600" dirty="0"/>
          </a:p>
        </p:txBody>
      </p:sp>
      <p:sp>
        <p:nvSpPr>
          <p:cNvPr id="55498" name="Text Box 202"/>
          <p:cNvSpPr txBox="1">
            <a:spLocks noChangeArrowheads="1"/>
          </p:cNvSpPr>
          <p:nvPr/>
        </p:nvSpPr>
        <p:spPr bwMode="auto">
          <a:xfrm>
            <a:off x="2098675" y="1676401"/>
            <a:ext cx="9178925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CLIENT (</a:t>
            </a:r>
            <a:r>
              <a:rPr lang="fi-FI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client_id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client_name)</a:t>
            </a:r>
          </a:p>
          <a:p>
            <a:pPr algn="l" eaLnBrk="1" hangingPunct="1"/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PROPERTY (</a:t>
            </a:r>
            <a:r>
              <a:rPr lang="fi-FI" b="1" u="sng" dirty="0">
                <a:latin typeface="Consolas" panose="020B0609020204030204" pitchFamily="49" charset="0"/>
                <a:cs typeface="Consolas" panose="020B0609020204030204" pitchFamily="49" charset="0"/>
              </a:rPr>
              <a:t>property_id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address, rent, renter_id, renter_name)</a:t>
            </a:r>
          </a:p>
          <a:p>
            <a:pPr eaLnBrk="1" hangingPunct="1"/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RENTAL (</a:t>
            </a:r>
            <a:r>
              <a:rPr lang="fi-FI" b="1" i="1" u="sng" dirty="0">
                <a:latin typeface="Consolas" panose="020B0609020204030204" pitchFamily="49" charset="0"/>
                <a:cs typeface="Consolas" panose="020B0609020204030204" pitchFamily="49" charset="0"/>
              </a:rPr>
              <a:t>client_id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i-FI" b="1" i="1" u="sng" dirty="0">
                <a:latin typeface="Consolas" panose="020B0609020204030204" pitchFamily="49" charset="0"/>
                <a:cs typeface="Consolas" panose="020B0609020204030204" pitchFamily="49" charset="0"/>
              </a:rPr>
              <a:t>property_id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, rent_start, rent_finish)</a:t>
            </a:r>
          </a:p>
          <a:p>
            <a:pPr algn="l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82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3NF ClientRental</a:t>
            </a:r>
            <a:endParaRPr lang="en-US" dirty="0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133600" y="1600201"/>
            <a:ext cx="8051800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fi-FI" sz="2400" dirty="0">
                <a:solidFill>
                  <a:schemeClr val="tx2"/>
                </a:solidFill>
                <a:latin typeface="+mn-lt"/>
              </a:rPr>
              <a:t>The transitive dependencies are :</a:t>
            </a:r>
          </a:p>
          <a:p>
            <a:pPr algn="l" eaLnBrk="1" hangingPunct="1"/>
            <a:r>
              <a:rPr lang="fi-FI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renter_id  renter_name</a:t>
            </a:r>
          </a:p>
          <a:p>
            <a:pPr algn="l" eaLnBrk="1" hangingPunct="1"/>
            <a:endParaRPr lang="fi-FI" sz="18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algn="l" eaLnBrk="1" hangingPunct="1"/>
            <a:r>
              <a:rPr lang="fi-FI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PROPERTY</a:t>
            </a:r>
          </a:p>
          <a:p>
            <a:pPr algn="l" eaLnBrk="1" hangingPunct="1"/>
            <a:endParaRPr lang="fi-FI" sz="18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algn="l" eaLnBrk="1" hangingPunct="1"/>
            <a:endParaRPr lang="en-US" sz="1800" dirty="0">
              <a:sym typeface="Wingdings" pitchFamily="2" charset="2"/>
            </a:endParaRPr>
          </a:p>
        </p:txBody>
      </p:sp>
      <p:graphicFrame>
        <p:nvGraphicFramePr>
          <p:cNvPr id="4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43303"/>
              </p:ext>
            </p:extLst>
          </p:nvPr>
        </p:nvGraphicFramePr>
        <p:xfrm>
          <a:off x="2514601" y="3505200"/>
          <a:ext cx="6858000" cy="1295400"/>
        </p:xfrm>
        <a:graphic>
          <a:graphicData uri="http://schemas.openxmlformats.org/drawingml/2006/table">
            <a:tbl>
              <a:tblPr/>
              <a:tblGrid>
                <a:gridCol w="159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property_id</a:t>
                      </a:r>
                      <a:endParaRPr kumimoji="0" 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renter_id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renter_name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PG4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lawrence St,Glasgow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Tina Murphy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</a:t>
                      </a: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Novar</a:t>
                      </a: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Dr, Glasgow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CO93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Tony Shaw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PG36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Manor Rd, Glasgow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CO93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Tony Shaw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76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4A7CFD6F8F94CA87846A91D6D24EC" ma:contentTypeVersion="13" ma:contentTypeDescription="Create a new document." ma:contentTypeScope="" ma:versionID="86761fed13da267a1b6c92928f8f98ff">
  <xsd:schema xmlns:xsd="http://www.w3.org/2001/XMLSchema" xmlns:xs="http://www.w3.org/2001/XMLSchema" xmlns:p="http://schemas.microsoft.com/office/2006/metadata/properties" xmlns:ns3="365ce0a0-877b-41ce-b04e-0a4eb4015b40" xmlns:ns4="b1785cd5-770b-46b9-8944-77c6da77bfa6" targetNamespace="http://schemas.microsoft.com/office/2006/metadata/properties" ma:root="true" ma:fieldsID="39ed5f5a83d0e8d212eb13c91634f221" ns3:_="" ns4:_="">
    <xsd:import namespace="365ce0a0-877b-41ce-b04e-0a4eb4015b40"/>
    <xsd:import namespace="b1785cd5-770b-46b9-8944-77c6da77bf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ce0a0-877b-41ce-b04e-0a4eb4015b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85cd5-770b-46b9-8944-77c6da77bfa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C75494-E184-4F87-BCEF-BC30F1092D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A41B27-8D1C-492F-AA14-8D21856CE5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5ce0a0-877b-41ce-b04e-0a4eb4015b40"/>
    <ds:schemaRef ds:uri="b1785cd5-770b-46b9-8944-77c6da77bf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AF079-507A-492B-86B2-F6528FC34180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1785cd5-770b-46b9-8944-77c6da77bfa6"/>
    <ds:schemaRef ds:uri="365ce0a0-877b-41ce-b04e-0a4eb4015b4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9953</TotalTime>
  <Words>909</Words>
  <Application>Microsoft Office PowerPoint</Application>
  <PresentationFormat>Widescreen</PresentationFormat>
  <Paragraphs>396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Consolas</vt:lpstr>
      <vt:lpstr>Verdana</vt:lpstr>
      <vt:lpstr>Wingdings</vt:lpstr>
      <vt:lpstr>Office Theme</vt:lpstr>
      <vt:lpstr>1_Office Theme</vt:lpstr>
      <vt:lpstr>Inventory Database in 3NF</vt:lpstr>
      <vt:lpstr>Let's consider another example</vt:lpstr>
      <vt:lpstr>Un-Normalized Client Rental Data</vt:lpstr>
      <vt:lpstr>1NF with the first approach</vt:lpstr>
      <vt:lpstr>1NF - first approach</vt:lpstr>
      <vt:lpstr>1NF - second approach - SKIP</vt:lpstr>
      <vt:lpstr>2NF Partial Dependencies</vt:lpstr>
      <vt:lpstr>2NF ClientRental</vt:lpstr>
      <vt:lpstr>3NF ClientRental</vt:lpstr>
      <vt:lpstr>3NF ClientRental</vt:lpstr>
      <vt:lpstr>3NF ClientRental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Jim.Cooper@lambtoncollege.ca</dc:creator>
  <cp:lastModifiedBy>abdullah al mahfuz</cp:lastModifiedBy>
  <cp:revision>553</cp:revision>
  <cp:lastPrinted>2016-10-05T16:44:50Z</cp:lastPrinted>
  <dcterms:created xsi:type="dcterms:W3CDTF">2006-08-29T19:10:25Z</dcterms:created>
  <dcterms:modified xsi:type="dcterms:W3CDTF">2024-08-12T20:44:08Z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0x01010003E4A7CFD6F8F94CA87846A91D6D24EC</vt:lpwstr>
  </property>
</Properties>
</file>