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2"/>
  </p:notesMasterIdLst>
  <p:handoutMasterIdLst>
    <p:handoutMasterId r:id="rId63"/>
  </p:handoutMasterIdLst>
  <p:sldIdLst>
    <p:sldId id="266" r:id="rId2"/>
    <p:sldId id="27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42" r:id="rId18"/>
    <p:sldId id="343" r:id="rId19"/>
    <p:sldId id="344" r:id="rId20"/>
    <p:sldId id="345" r:id="rId21"/>
    <p:sldId id="284" r:id="rId22"/>
    <p:sldId id="285" r:id="rId23"/>
    <p:sldId id="331" r:id="rId24"/>
    <p:sldId id="332" r:id="rId25"/>
    <p:sldId id="333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293" r:id="rId35"/>
    <p:sldId id="302" r:id="rId36"/>
    <p:sldId id="294" r:id="rId37"/>
    <p:sldId id="296" r:id="rId38"/>
    <p:sldId id="295" r:id="rId39"/>
    <p:sldId id="304" r:id="rId40"/>
    <p:sldId id="305" r:id="rId41"/>
    <p:sldId id="306" r:id="rId42"/>
    <p:sldId id="308" r:id="rId43"/>
    <p:sldId id="307" r:id="rId44"/>
    <p:sldId id="309" r:id="rId45"/>
    <p:sldId id="310" r:id="rId46"/>
    <p:sldId id="298" r:id="rId47"/>
    <p:sldId id="370" r:id="rId48"/>
    <p:sldId id="371" r:id="rId49"/>
    <p:sldId id="372" r:id="rId50"/>
    <p:sldId id="373" r:id="rId51"/>
    <p:sldId id="374" r:id="rId52"/>
    <p:sldId id="368" r:id="rId53"/>
    <p:sldId id="335" r:id="rId54"/>
    <p:sldId id="337" r:id="rId55"/>
    <p:sldId id="338" r:id="rId56"/>
    <p:sldId id="339" r:id="rId57"/>
    <p:sldId id="340" r:id="rId58"/>
    <p:sldId id="341" r:id="rId59"/>
    <p:sldId id="330" r:id="rId60"/>
    <p:sldId id="277" r:id="rId6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1" autoAdjust="0"/>
    <p:restoredTop sz="94660"/>
  </p:normalViewPr>
  <p:slideViewPr>
    <p:cSldViewPr>
      <p:cViewPr varScale="1">
        <p:scale>
          <a:sx n="77" d="100"/>
          <a:sy n="77" d="100"/>
        </p:scale>
        <p:origin x="83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Css</a:t>
            </a:r>
            <a:r>
              <a:rPr lang="en-CA" dirty="0"/>
              <a:t> for html and body as</a:t>
            </a:r>
            <a:r>
              <a:rPr lang="en-CA" baseline="0" dirty="0"/>
              <a:t> selectors.</a:t>
            </a:r>
          </a:p>
          <a:p>
            <a:r>
              <a:rPr lang="en-CA" baseline="0" dirty="0"/>
              <a:t>-&gt; use body for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{Margin: auto;} can be used</a:t>
            </a:r>
            <a:r>
              <a:rPr lang="en-CA" baseline="0" dirty="0"/>
              <a:t> to </a:t>
            </a:r>
            <a:r>
              <a:rPr lang="en-CA" baseline="0" dirty="0" err="1"/>
              <a:t>centerlize</a:t>
            </a:r>
            <a:r>
              <a:rPr lang="en-CA" baseline="0" dirty="0"/>
              <a:t> the box.</a:t>
            </a:r>
          </a:p>
          <a:p>
            <a:r>
              <a:rPr lang="en-CA" dirty="0"/>
              <a:t>To </a:t>
            </a:r>
            <a:r>
              <a:rPr lang="en-CA" dirty="0" err="1"/>
              <a:t>centerlize</a:t>
            </a:r>
            <a:r>
              <a:rPr lang="en-CA" dirty="0"/>
              <a:t> text</a:t>
            </a:r>
            <a:r>
              <a:rPr lang="en-CA" baseline="0" dirty="0"/>
              <a:t> such heading, use {text-align: center;}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width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border-sho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sty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colo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shor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-padd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tabl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table_sec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display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tex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block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vertic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position2.html" TargetMode="External"/><Relationship Id="rId2" Type="http://schemas.openxmlformats.org/officeDocument/2006/relationships/hyperlink" Target="https://scs.senecac.on.ca/~wei.song/web222/code/css-properties/posi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posit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position_graphi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css-ball.html" TargetMode="External"/><Relationship Id="rId2" Type="http://schemas.openxmlformats.org/officeDocument/2006/relationships/hyperlink" Target="http://www.cssmatic.com/box-shado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cs.senecac.on.ca/~wei.song/web222/code/css-layouts/layout-1-colum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scs.senecac.on.ca/~wei.song/web222/code/css-layouts/layout-2-colum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css-properties/box-model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s.senecac.on.ca/~wei.song/web222/code/css-layouts/layout-3-colum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layouts/menu-single-level-vertical.html" TargetMode="External"/><Relationship Id="rId2" Type="http://schemas.openxmlformats.org/officeDocument/2006/relationships/hyperlink" Target="https://scs.senecac.on.ca/~wei.song/web222/code/css-layouts/menu-single-level-horizont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wei.song/web222/code/css-layouts/menu-multi-level-vertical.html" TargetMode="External"/><Relationship Id="rId4" Type="http://schemas.openxmlformats.org/officeDocument/2006/relationships/hyperlink" Target="https://scs.senecac.on.ca/~wei.song/web222/code/css-layouts/menu-multi-level-horizontal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lex-direction" TargetMode="External"/><Relationship Id="rId2" Type="http://schemas.openxmlformats.org/officeDocument/2006/relationships/hyperlink" Target="https://developer.mozilla.org/en-US/docs/Web/CSS/CSS_flexible_box_layou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rrz75.github.io/inft1206sec0/weeks/week6/flex-example2.html" TargetMode="External"/><Relationship Id="rId4" Type="http://schemas.openxmlformats.org/officeDocument/2006/relationships/hyperlink" Target="https://mrrz75.github.io/inft1206sec0/weeks/week6/flex-example1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rrz75.github.io/inft1206sec0/weeks/week6/flex-example3.html" TargetMode="External"/><Relationship Id="rId2" Type="http://schemas.openxmlformats.org/officeDocument/2006/relationships/hyperlink" Target="https://developer.mozilla.org/en-US/docs/Web/CSS/flex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grid-template-columns" TargetMode="External"/><Relationship Id="rId2" Type="http://schemas.openxmlformats.org/officeDocument/2006/relationships/hyperlink" Target="https://developer.mozilla.org/en-US/docs/Web/CSS/grid-template-r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rrz75.github.io/inft1206sec0/weeks/week6/gid-example1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grid-row" TargetMode="External"/><Relationship Id="rId2" Type="http://schemas.openxmlformats.org/officeDocument/2006/relationships/hyperlink" Target="https://developer.mozilla.org/en-US/docs/Web/CSS/grid-colum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rrz75.github.io/inft1206sec0/weeks/week6/grid-example2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galleries/grid-gallery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v4-alpha.getbootstrap.com/components/navbar/" TargetMode="External"/><Relationship Id="rId3" Type="http://schemas.openxmlformats.org/officeDocument/2006/relationships/hyperlink" Target="http://reference.sitepoint.com/css" TargetMode="External"/><Relationship Id="rId7" Type="http://schemas.openxmlformats.org/officeDocument/2006/relationships/hyperlink" Target="https://v4-alpha.getbootstrap.com/layout/grid/" TargetMode="External"/><Relationship Id="rId2" Type="http://schemas.openxmlformats.org/officeDocument/2006/relationships/hyperlink" Target="http://www.dynamicdrive.com/sty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css/selectorref" TargetMode="External"/><Relationship Id="rId5" Type="http://schemas.openxmlformats.org/officeDocument/2006/relationships/hyperlink" Target="http://reference.sitepoint.com/css/propertyref" TargetMode="External"/><Relationship Id="rId4" Type="http://schemas.openxmlformats.org/officeDocument/2006/relationships/hyperlink" Target="https://developer.mozilla.org/en-US/docs/Web/CSS/box_mode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box-margi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lecture6/box-margin.ht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itepoint.com/web-foundations/collapsing-margi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9: More on CSS, </a:t>
            </a:r>
          </a:p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FAC3C4-8FCF-4E43-9836-50E19E99BC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US" sz="2800" dirty="0"/>
              <a:t>allows for setting 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99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 of the borders around an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style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r>
              <a:rPr lang="en-US" sz="2800" b="1" dirty="0"/>
              <a:t> </a:t>
            </a:r>
            <a:r>
              <a:rPr lang="en-US" sz="2800" dirty="0"/>
              <a:t>for the border </a:t>
            </a:r>
            <a:r>
              <a:rPr 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stated</a:t>
            </a:r>
            <a:r>
              <a:rPr lang="en-US" sz="2800" dirty="0"/>
              <a:t>, otherwise no border will show 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55448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1912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The </a:t>
            </a:r>
            <a:r>
              <a:rPr lang="en-US" sz="3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 </a:t>
            </a:r>
            <a:r>
              <a:rPr lang="en-CA" sz="3300" dirty="0"/>
              <a:t>can be set in pixels, ems, or one of the three pre-defined values: </a:t>
            </a:r>
            <a:r>
              <a:rPr lang="en-CA" sz="3300" dirty="0">
                <a:solidFill>
                  <a:srgbClr val="0000CC"/>
                </a:solidFill>
              </a:rPr>
              <a:t>thin</a:t>
            </a:r>
            <a:r>
              <a:rPr lang="en-CA" sz="3300" dirty="0"/>
              <a:t>, </a:t>
            </a:r>
            <a:r>
              <a:rPr lang="en-CA" sz="3300" dirty="0">
                <a:solidFill>
                  <a:srgbClr val="0000CC"/>
                </a:solidFill>
              </a:rPr>
              <a:t>medium</a:t>
            </a:r>
            <a:r>
              <a:rPr lang="en-CA" sz="3300" dirty="0"/>
              <a:t>, or </a:t>
            </a:r>
            <a:r>
              <a:rPr lang="en-CA" sz="3300" dirty="0">
                <a:solidFill>
                  <a:srgbClr val="0000CC"/>
                </a:solidFill>
              </a:rPr>
              <a:t>thick</a:t>
            </a:r>
            <a:r>
              <a:rPr lang="en-CA" sz="33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100" dirty="0">
                <a:hlinkClick r:id="rId2"/>
              </a:rPr>
              <a:t>border-width.html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78929"/>
              </p:ext>
            </p:extLst>
          </p:nvPr>
        </p:nvGraphicFramePr>
        <p:xfrm>
          <a:off x="1007604" y="1341912"/>
          <a:ext cx="7128792" cy="258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border-width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en-US" sz="2000" b="0" dirty="0"/>
                        <a:t>border-width: </a:t>
                      </a:r>
                      <a:r>
                        <a:rPr lang="en-US" sz="1800" dirty="0"/>
                        <a:t>6px; 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border-right-width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border-bottom-width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border-width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prstClr val="black"/>
                </a:solidFill>
                <a:hlinkClick r:id="rId3"/>
              </a:rPr>
              <a:t>border-short.html</a:t>
            </a:r>
            <a:endParaRPr lang="en-US" altLang="en-US" sz="2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2060848"/>
          <a:ext cx="8153400" cy="279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all four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38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17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98">
                <a:tc>
                  <a:txBody>
                    <a:bodyPr/>
                    <a:lstStyle/>
                    <a:p>
                      <a:r>
                        <a:rPr lang="en-US" sz="2000" dirty="0"/>
                        <a:t>border:6px solid red;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Width, style, color!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522272"/>
            <a:ext cx="8229600" cy="17229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property can have a value from the list: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CC"/>
                </a:solidFill>
              </a:rPr>
              <a:t>dotted, dashed, solid, double, groove, ridge, inset, outset, hidden.</a:t>
            </a:r>
          </a:p>
          <a:p>
            <a:pPr marL="114300" indent="0">
              <a:buNone/>
            </a:pPr>
            <a:endParaRPr lang="en-US" sz="18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00CC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hlinkClick r:id="rId2"/>
              </a:rPr>
              <a:t>border-style.html</a:t>
            </a:r>
            <a:endParaRPr lang="en-US" sz="35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89145"/>
              </p:ext>
            </p:extLst>
          </p:nvPr>
        </p:nvGraphicFramePr>
        <p:xfrm>
          <a:off x="550504" y="1268760"/>
          <a:ext cx="8219256" cy="29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border-style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44">
                <a:tc>
                  <a:txBody>
                    <a:bodyPr/>
                    <a:lstStyle/>
                    <a:p>
                      <a:r>
                        <a:rPr lang="en-US" sz="2000" dirty="0"/>
                        <a:t>border-style: solid;  </a:t>
                      </a:r>
                    </a:p>
                    <a:p>
                      <a:r>
                        <a:rPr lang="en-US" sz="2000" dirty="0"/>
                        <a:t>/* default width of 3px */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73">
                <a:tc>
                  <a:txBody>
                    <a:bodyPr/>
                    <a:lstStyle/>
                    <a:p>
                      <a:r>
                        <a:rPr lang="en-US" sz="20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r>
                        <a:rPr lang="en-US" sz="200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r>
                        <a:rPr lang="en-US" sz="20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73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20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border-color.html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11688"/>
              </p:ext>
            </p:extLst>
          </p:nvPr>
        </p:nvGraphicFramePr>
        <p:xfrm>
          <a:off x="945940" y="1536156"/>
          <a:ext cx="7272808" cy="33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border-color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61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border-color:#ff0000;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 Shorthand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sz="2800" dirty="0"/>
              <a:t> property is a shorthand for the following individual border properties:</a:t>
            </a:r>
          </a:p>
          <a:p>
            <a:pPr lvl="1"/>
            <a:r>
              <a:rPr lang="en-US" altLang="en-US" sz="2400" dirty="0"/>
              <a:t>border-width</a:t>
            </a:r>
          </a:p>
          <a:p>
            <a:pPr lvl="1"/>
            <a:r>
              <a:rPr lang="en-US" altLang="en-US" sz="2400" dirty="0"/>
              <a:t>border-style (required)</a:t>
            </a:r>
          </a:p>
          <a:p>
            <a:pPr lvl="1"/>
            <a:r>
              <a:rPr lang="en-US" altLang="en-US" sz="2400" dirty="0"/>
              <a:t>border-color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None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p.type4 { border:6px inset #ff0000; }</a:t>
            </a:r>
          </a:p>
          <a:p>
            <a:pPr marL="400050" lvl="1" indent="0">
              <a:buNone/>
            </a:pPr>
            <a:endParaRPr lang="en-US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hlinkClick r:id="rId2"/>
              </a:rPr>
              <a:t>border-short.html</a:t>
            </a:r>
            <a:endParaRPr lang="en-US" altLang="en-US" sz="2800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713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sz="2400" dirty="0"/>
              <a:t> property defines the white space around the inside of an HTML element's border. See the "Box model".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box-padding.html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2803"/>
              </p:ext>
            </p:extLst>
          </p:nvPr>
        </p:nvGraphicFramePr>
        <p:xfrm>
          <a:off x="539552" y="2564904"/>
          <a:ext cx="8382000" cy="273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padding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33">
                <a:tc>
                  <a:txBody>
                    <a:bodyPr/>
                    <a:lstStyle/>
                    <a:p>
                      <a:r>
                        <a:rPr lang="en-US" dirty="0"/>
                        <a:t>padding:6px; /* this a shortcut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 dirty="0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55448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 with CSS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Tables are the most complex elements in HTML. </a:t>
            </a:r>
            <a:r>
              <a:rPr lang="en-CA" altLang="en-US" sz="2800" dirty="0"/>
              <a:t>A table may contain a caption, row, cell, row groups, and column groups.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Some CSS properties for table formatting: </a:t>
            </a:r>
          </a:p>
          <a:p>
            <a:pPr lvl="1"/>
            <a:r>
              <a:rPr lang="en-US" altLang="en-US" dirty="0"/>
              <a:t>margin, padding, width, height, text-align, vertical-align, background-color, background-image, border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963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 with CSS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examples: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CA" sz="2000" dirty="0"/>
              <a:t>: auto;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000" dirty="0"/>
              <a:t>: 80%; }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#table2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CA" sz="2000" dirty="0"/>
              <a:t>: 1px solid black;</a:t>
            </a:r>
          </a:p>
          <a:p>
            <a:pPr marL="800100" lvl="2" indent="0">
              <a:buNone/>
            </a:pPr>
            <a:r>
              <a:rPr lang="en-CA" sz="2000" dirty="0"/>
              <a:t>    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</a:t>
            </a:r>
            <a:r>
              <a:rPr lang="en-CA" sz="2000" dirty="0"/>
              <a:t>: yellow;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cell and table header examples:</a:t>
            </a:r>
          </a:p>
          <a:p>
            <a:pPr marL="800100" lvl="2" indent="0">
              <a:buNone/>
            </a:pPr>
            <a:r>
              <a:rPr lang="en-CA" sz="2000" dirty="0"/>
              <a:t>td, </a:t>
            </a:r>
            <a:r>
              <a:rPr lang="en-CA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CA" sz="2000" dirty="0"/>
              <a:t>: 4px inset #4400FF; 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CA" sz="2000" dirty="0"/>
              <a:t>:10px 20px;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</a:t>
            </a:r>
            <a:r>
              <a:rPr lang="en-CA" sz="2000" dirty="0"/>
              <a:t>: green;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000" dirty="0"/>
              <a:t>: 100px;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000" dirty="0"/>
              <a:t>: 400px; }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n-CA" sz="2000" dirty="0"/>
              <a:t>: left;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vertical-align</a:t>
            </a:r>
            <a:r>
              <a:rPr lang="en-CA" sz="2000" dirty="0"/>
              <a:t>: bottom; } </a:t>
            </a:r>
          </a:p>
          <a:p>
            <a:pPr marL="800100" lvl="2" indent="0">
              <a:buNone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hlinkClick r:id="rId2"/>
              </a:rPr>
              <a:t>css_table.html</a:t>
            </a:r>
            <a:endParaRPr lang="en-US" altLang="en-US" sz="2800" dirty="0"/>
          </a:p>
          <a:p>
            <a:pPr marL="45720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080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Collapse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Property: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800" dirty="0"/>
              <a:t> sets whether the table borders are collapsed into a single border or separated.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E.g.:</a:t>
            </a:r>
          </a:p>
          <a:p>
            <a:pPr marL="800100" lvl="2" indent="0">
              <a:buFontTx/>
              <a:buNone/>
            </a:pPr>
            <a:r>
              <a:rPr lang="en-US" altLang="en-US" sz="2000" dirty="0"/>
              <a:t>table 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border-collapse: collapse; /* default: separate */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marL="800100" lvl="2" indent="0">
              <a:buFontTx/>
              <a:buNone/>
            </a:pPr>
            <a:br>
              <a:rPr lang="en-US" altLang="en-US" sz="1050" dirty="0"/>
            </a:br>
            <a:r>
              <a:rPr lang="en-US" altLang="en-US" sz="2000" dirty="0"/>
              <a:t>table, 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, td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border: 1px solid black;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BBE3FDF1-14BE-4875-8DC2-C52A1CC8A041}" type="slidenum">
              <a:rPr lang="en-CA" altLang="en-US" sz="1400"/>
              <a:pPr algn="r" eaLnBrk="1" hangingPunct="1"/>
              <a:t>19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5845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Box model </a:t>
            </a:r>
          </a:p>
          <a:p>
            <a:pPr lvl="1" eaLnBrk="1" hangingPunct="1">
              <a:defRPr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margin, border, padding, shorthand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Table formatting with CSS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Centering and positioning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CSS3 shadow effects and rounded corners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HTML 5 structural elements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Navigation/menus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Image gallery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Sections/Groups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first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middle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last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css_table_section.html</a:t>
            </a:r>
            <a:endParaRPr lang="en-CA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78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– 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display </a:t>
            </a:r>
            <a:r>
              <a:rPr lang="en-CA" dirty="0"/>
              <a:t>CSS property specifies the type of rendering box used for an element.</a:t>
            </a:r>
          </a:p>
          <a:p>
            <a:pPr lvl="1"/>
            <a:r>
              <a:rPr lang="en-CA" dirty="0"/>
              <a:t>default value: inline</a:t>
            </a:r>
          </a:p>
          <a:p>
            <a:pPr lvl="1"/>
            <a:r>
              <a:rPr lang="en-CA" dirty="0"/>
              <a:t>the value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CA" dirty="0"/>
              <a:t> lets you turn off the display of an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e.g. </a:t>
            </a:r>
          </a:p>
          <a:p>
            <a:pPr marL="800100" lvl="2" indent="0">
              <a:buNone/>
            </a:pPr>
            <a:r>
              <a:rPr lang="en-US" altLang="en-US" sz="2800" dirty="0" err="1"/>
              <a:t>p.inline</a:t>
            </a:r>
            <a:r>
              <a:rPr lang="en-US" altLang="en-US" sz="2800" dirty="0"/>
              <a:t>  { display: none; }</a:t>
            </a:r>
          </a:p>
          <a:p>
            <a:pPr marL="800100" lvl="2" indent="0">
              <a:buNone/>
            </a:pPr>
            <a:endParaRPr lang="en-CA" sz="14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css_display.html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468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display Property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49134"/>
              </p:ext>
            </p:extLst>
          </p:nvPr>
        </p:nvGraphicFramePr>
        <p:xfrm>
          <a:off x="741326" y="1052736"/>
          <a:ext cx="7657636" cy="5348224"/>
        </p:xfrm>
        <a:graphic>
          <a:graphicData uri="http://schemas.openxmlformats.org/drawingml/2006/table">
            <a:tbl>
              <a:tblPr firstRow="1" firstCol="1" bandRow="1"/>
              <a:tblGrid>
                <a:gridCol w="19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inline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Default value. Displays an element as an inline element (like &lt;span&gt;)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 block element (like &lt;p&gt;)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inline-block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inline-table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is displayed as an inline-level table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list-item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&lt;li&gt;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&lt;table&gt;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table-caption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&lt;caption&gt;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</a:t>
                      </a:r>
                      <a:r>
                        <a:rPr lang="en-CA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colgroup</a:t>
                      </a: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 element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table-header-group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&lt;thead&gt;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table-footer-group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&lt;tfoot&gt;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table-row-group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&lt;tbody&gt;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table-cell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&lt;col&gt;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table-row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&lt;tr&gt;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will not be displayed at all (has no effect on layout)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29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5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93610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Centering lines of text in a paragraph or in a heading.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Examples:</a:t>
            </a:r>
          </a:p>
          <a:p>
            <a:pPr marL="457200" lvl="1" indent="0">
              <a:buNone/>
            </a:pPr>
            <a:r>
              <a:rPr lang="en-CA" altLang="en-US" sz="2400" dirty="0"/>
              <a:t>p { text-align: center }</a:t>
            </a:r>
          </a:p>
          <a:p>
            <a:pPr marL="457200" lvl="1" indent="0">
              <a:buNone/>
            </a:pPr>
            <a:r>
              <a:rPr lang="en-CA" altLang="en-US" sz="2400" dirty="0"/>
              <a:t>h2 { text-align: center } </a:t>
            </a:r>
          </a:p>
          <a:p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CA" sz="2800" dirty="0"/>
              <a:t>: never use the &lt;center&gt; tags, which is obsolete to center text.</a:t>
            </a:r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hlinkClick r:id="rId2"/>
              </a:rPr>
              <a:t>center_text.html</a:t>
            </a:r>
            <a:endParaRPr lang="en-US" altLang="en-US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a Block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(horizontally)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Rephrase: making left and right </a:t>
            </a:r>
            <a:r>
              <a:rPr lang="en-CA" altLang="en-US" sz="2800" dirty="0">
                <a:solidFill>
                  <a:srgbClr val="0000FF"/>
                </a:solidFill>
              </a:rPr>
              <a:t>margin</a:t>
            </a:r>
            <a:r>
              <a:rPr lang="en-CA" altLang="en-US" sz="2800" dirty="0"/>
              <a:t> to be equal.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set the </a:t>
            </a:r>
            <a:r>
              <a:rPr lang="en-CA" altLang="en-US" sz="2400" dirty="0">
                <a:solidFill>
                  <a:srgbClr val="0000FF"/>
                </a:solidFill>
              </a:rPr>
              <a:t>margin-left </a:t>
            </a:r>
            <a:r>
              <a:rPr lang="en-CA" altLang="en-US" sz="2400" dirty="0"/>
              <a:t>and</a:t>
            </a:r>
            <a:r>
              <a:rPr lang="en-CA" altLang="en-US" sz="2400" dirty="0">
                <a:solidFill>
                  <a:srgbClr val="0000FF"/>
                </a:solidFill>
              </a:rPr>
              <a:t> margin-right </a:t>
            </a:r>
            <a:r>
              <a:rPr lang="en-CA" altLang="en-US" sz="2400" dirty="0"/>
              <a:t>to</a:t>
            </a:r>
            <a:r>
              <a:rPr lang="en-CA" altLang="en-US" sz="2400" dirty="0">
                <a:solidFill>
                  <a:srgbClr val="0000FF"/>
                </a:solidFill>
              </a:rPr>
              <a:t> 'auto'.</a:t>
            </a:r>
            <a:r>
              <a:rPr lang="en-CA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used with a block with a fixed width.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 err="1"/>
              <a:t>.</a:t>
            </a:r>
            <a:r>
              <a:rPr lang="en-CA" altLang="en-US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CA" altLang="en-US" sz="2200" dirty="0"/>
              <a:t> {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width</a:t>
            </a:r>
            <a:r>
              <a:rPr lang="en-CA" altLang="en-US" sz="2200" dirty="0"/>
              <a:t>: 400px; 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border</a:t>
            </a:r>
            <a:r>
              <a:rPr lang="en-CA" altLang="en-US" sz="2200" dirty="0"/>
              <a:t>: 2px solid red;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margin</a:t>
            </a:r>
            <a:r>
              <a:rPr lang="en-CA" alt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auto;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CA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margin-left: auto;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margin-right: auto; */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200" dirty="0"/>
              <a:t>               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}</a:t>
            </a:r>
          </a:p>
          <a:p>
            <a:pPr lvl="2">
              <a:lnSpc>
                <a:spcPct val="80000"/>
              </a:lnSpc>
              <a:buNone/>
            </a:pPr>
            <a:endParaRPr lang="en-CA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&lt;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/>
              <a:t> 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CA" altLang="en-US" sz="2200" dirty="0"/>
              <a:t> ="center"&gt; … &lt;/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/>
              <a:t>&gt;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center_block.html</a:t>
            </a: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– Vertically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874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Specify the outer block as a table cell, the contents of a table cell can be centered vertically. 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dirty="0"/>
              <a:t> { height: 100px; width: 500px; }</a:t>
            </a:r>
          </a:p>
          <a:p>
            <a:pPr marL="1257300" lvl="3" indent="0">
              <a:buNone/>
            </a:pPr>
            <a:r>
              <a:rPr lang="en-CA" dirty="0" err="1"/>
              <a:t>div.center</a:t>
            </a:r>
            <a:r>
              <a:rPr lang="en-CA" dirty="0"/>
              <a:t> { border: 10px dotted red;</a:t>
            </a:r>
          </a:p>
          <a:p>
            <a:pPr marL="1257300" lvl="3" indent="0">
              <a:buNone/>
            </a:pPr>
            <a:r>
              <a:rPr lang="en-CA" dirty="0"/>
              <a:t>	          display: table-cell;</a:t>
            </a:r>
          </a:p>
          <a:p>
            <a:pPr marL="1257300" lvl="3" indent="0">
              <a:buNone/>
            </a:pPr>
            <a:r>
              <a:rPr lang="en-CA" dirty="0"/>
              <a:t>	          vertical-align: middle;</a:t>
            </a:r>
          </a:p>
          <a:p>
            <a:pPr marL="1257300" lvl="3" indent="0">
              <a:buNone/>
            </a:pPr>
            <a:r>
              <a:rPr lang="en-CA" dirty="0"/>
              <a:t>	          text-align: center;</a:t>
            </a:r>
          </a:p>
          <a:p>
            <a:pPr marL="1257300" lvl="3" indent="0">
              <a:buNone/>
            </a:pPr>
            <a:r>
              <a:rPr lang="en-CA" dirty="0"/>
              <a:t>}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&lt;div class="center"&gt; This div is centered &lt;/div&gt;</a:t>
            </a:r>
          </a:p>
          <a:p>
            <a:pPr marL="1257300" lvl="3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center_vertical.html</a:t>
            </a:r>
            <a:endParaRPr lang="en-CA" sz="2800" dirty="0"/>
          </a:p>
          <a:p>
            <a:pPr lvl="3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1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CSS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property </a:t>
            </a:r>
          </a:p>
          <a:p>
            <a:pPr lvl="1"/>
            <a:r>
              <a:rPr lang="en-CA" dirty="0"/>
              <a:t>can be used to position elements precisely in HTML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 browser renders html statements in the order that they are in the html file - this is called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117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Use the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CA" altLang="en-US" sz="2200" dirty="0"/>
              <a:t>property. Values:</a:t>
            </a:r>
            <a:endParaRPr lang="en-CA" altLang="en-US" sz="2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altLang="en-US" sz="2200" dirty="0"/>
              <a:t> - position using normal flow (default)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altLang="en-US" sz="2200" dirty="0"/>
              <a:t> - position precisely within the containing element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r>
              <a:rPr lang="en-CA" altLang="en-US" sz="2200" u="sng" dirty="0"/>
              <a:t> </a:t>
            </a:r>
            <a:r>
              <a:rPr lang="en-CA" altLang="en-US" sz="2200" dirty="0"/>
              <a:t>- position precisely relative to normal flow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CA" altLang="en-US" sz="2200" dirty="0"/>
              <a:t> - position precisely within the browser window, and does not move when the page is scrolled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Use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altLang="en-US" sz="2200" dirty="0"/>
              <a:t>“ or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CA" altLang="en-US" sz="2200" dirty="0"/>
              <a:t>" with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top"</a:t>
            </a:r>
            <a:r>
              <a:rPr lang="en-CA" altLang="en-US" sz="2200" dirty="0"/>
              <a:t> or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CA" altLang="en-US" sz="2200" dirty="0"/>
              <a:t>" properties. Their values: numeric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offsets</a:t>
            </a:r>
            <a:r>
              <a:rPr lang="en-CA" altLang="en-US" sz="2200" dirty="0"/>
              <a:t> in </a:t>
            </a:r>
            <a:r>
              <a:rPr lang="en-CA" alt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CA" altLang="en-US" sz="2200" dirty="0"/>
              <a:t> or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effectLst/>
              </a:rPr>
              <a:t>Example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57200" lvl="1" indent="0">
              <a:buNone/>
            </a:pPr>
            <a:r>
              <a:rPr lang="en-CA" alt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div#texbox</a:t>
            </a:r>
            <a:r>
              <a:rPr lang="en-CA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000" dirty="0">
                <a:effectLst/>
              </a:rPr>
              <a:t>{ </a:t>
            </a:r>
            <a:r>
              <a:rPr lang="en-US" altLang="en-US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US" altLang="en-US" sz="2000" dirty="0" err="1">
                <a:effectLst/>
              </a:rPr>
              <a:t>:absolute</a:t>
            </a:r>
            <a:r>
              <a:rPr lang="en-US" altLang="en-US" sz="2000" dirty="0">
                <a:effectLst/>
              </a:rPr>
              <a:t>;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altLang="en-US" sz="2000" dirty="0">
                <a:effectLst/>
              </a:rPr>
              <a:t>:150px;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altLang="en-US" sz="2000" dirty="0">
                <a:effectLst/>
              </a:rPr>
              <a:t>:150px; }</a:t>
            </a:r>
            <a:endParaRPr lang="en-CA" altLang="en-US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>
                <a:hlinkClick r:id="rId2"/>
              </a:rPr>
              <a:t>position.html</a:t>
            </a:r>
            <a:endParaRPr lang="en-C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linkClick r:id="rId3"/>
              </a:rPr>
              <a:t>position2.html</a:t>
            </a:r>
            <a:endParaRPr lang="en-US" altLang="en-US" sz="2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309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What if the text takes more than the allotted space?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 the property "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</a:t>
            </a:r>
            <a:r>
              <a:rPr lang="en-US" sz="2800" dirty="0"/>
              <a:t>" to specify an action: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overflow:scroll</a:t>
            </a:r>
            <a:r>
              <a:rPr lang="en-US" dirty="0"/>
              <a:t>; } - include scroll bars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overflow:auto</a:t>
            </a:r>
            <a:r>
              <a:rPr lang="en-US" dirty="0"/>
              <a:t>; } - scroll if required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overflow:hidden</a:t>
            </a:r>
            <a:r>
              <a:rPr lang="en-US" dirty="0"/>
              <a:t>; } - hide overflow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overflow:visible</a:t>
            </a:r>
            <a:r>
              <a:rPr lang="en-US" dirty="0"/>
              <a:t>; } – default</a:t>
            </a:r>
          </a:p>
          <a:p>
            <a:pPr>
              <a:defRPr/>
            </a:pPr>
            <a:endParaRPr 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position.html</a:t>
            </a:r>
            <a:endParaRPr lang="en-CA" sz="24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851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graphics and titles can be positioned in a similar fashion: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position_graphic.html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2313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6079"/>
            <a:ext cx="8229600" cy="271914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All elements can be considered to be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The box model is the specification that defines how a box and its attributes relate to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 box is made up of four distinct parts, from the outside one to the inside one:</a:t>
            </a:r>
          </a:p>
          <a:p>
            <a:pPr lvl="1"/>
            <a:r>
              <a:rPr lang="en-US" sz="3100" dirty="0"/>
              <a:t>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sz="3100" dirty="0"/>
              <a:t>, and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3100" b="1" dirty="0"/>
              <a:t>. </a:t>
            </a:r>
            <a:endParaRPr lang="en-US" sz="3100" dirty="0"/>
          </a:p>
          <a:p>
            <a:endParaRPr lang="en-US" dirty="0"/>
          </a:p>
        </p:txBody>
      </p:sp>
      <p:pic>
        <p:nvPicPr>
          <p:cNvPr id="53251" name="Picture 3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371600"/>
            <a:ext cx="4896544" cy="215448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0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Property: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Example:</a:t>
            </a:r>
          </a:p>
          <a:p>
            <a:pPr marL="1257300" lvl="3" indent="0">
              <a:buNone/>
            </a:pPr>
            <a:r>
              <a:rPr lang="en-C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dirty="0"/>
              <a:t>  {   </a:t>
            </a:r>
            <a:r>
              <a:rPr lang="en-CA" dirty="0">
                <a:solidFill>
                  <a:srgbClr val="7030A0"/>
                </a:solidFill>
              </a:rPr>
              <a:t>border</a:t>
            </a:r>
            <a:r>
              <a:rPr lang="en-CA" dirty="0"/>
              <a:t>: 2px solid #a1a1a1;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padding</a:t>
            </a:r>
            <a:r>
              <a:rPr lang="en-CA" dirty="0"/>
              <a:t>: 10px 40px;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background</a:t>
            </a:r>
            <a:r>
              <a:rPr lang="en-CA" dirty="0"/>
              <a:t>: grey;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width</a:t>
            </a:r>
            <a:r>
              <a:rPr lang="en-CA" dirty="0"/>
              <a:t>: 300px;</a:t>
            </a:r>
          </a:p>
          <a:p>
            <a:pPr marL="1257300" lvl="3" indent="0">
              <a:buNone/>
            </a:pPr>
            <a:r>
              <a:rPr lang="en-CA" dirty="0"/>
              <a:t>           </a:t>
            </a:r>
            <a:r>
              <a:rPr lang="en-CA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50px; </a:t>
            </a:r>
          </a:p>
          <a:p>
            <a:pPr marL="1257300" lvl="3" indent="0">
              <a:buNone/>
            </a:pPr>
            <a:r>
              <a:rPr lang="en-CA" dirty="0"/>
              <a:t>	    /* </a:t>
            </a:r>
            <a:r>
              <a:rPr lang="en-CA" dirty="0">
                <a:solidFill>
                  <a:srgbClr val="7030A0"/>
                </a:solidFill>
              </a:rPr>
              <a:t>border-radius</a:t>
            </a:r>
            <a:r>
              <a:rPr lang="en-CA" dirty="0"/>
              <a:t>:10%; */</a:t>
            </a:r>
          </a:p>
          <a:p>
            <a:pPr marL="1257300" lvl="3" indent="0">
              <a:buNone/>
            </a:pPr>
            <a:r>
              <a:rPr lang="en-CA" dirty="0"/>
              <a:t>	    -</a:t>
            </a:r>
            <a:r>
              <a:rPr lang="en-CA" dirty="0">
                <a:solidFill>
                  <a:srgbClr val="7030A0"/>
                </a:solidFill>
              </a:rPr>
              <a:t>moz-border-radius</a:t>
            </a:r>
            <a:r>
              <a:rPr lang="en-CA" dirty="0"/>
              <a:t>:25px; /* Firefox 3.6 and earlier */</a:t>
            </a:r>
          </a:p>
          <a:p>
            <a:pPr marL="1257300" lvl="3" indent="0">
              <a:buNone/>
            </a:pPr>
            <a:r>
              <a:rPr lang="en-CA" dirty="0"/>
              <a:t>	}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boxShadow_roundedCorners.html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2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600200"/>
            <a:ext cx="6912769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border-radius:2em;</a:t>
            </a:r>
            <a:br>
              <a:rPr lang="en-US" altLang="en-US" sz="2800" dirty="0"/>
            </a:br>
            <a:br>
              <a:rPr lang="pt-BR" altLang="en-US" sz="2800" dirty="0"/>
            </a:br>
            <a:r>
              <a:rPr lang="pt-BR" altLang="en-US" sz="2800" dirty="0"/>
              <a:t>is </a:t>
            </a:r>
            <a:r>
              <a:rPr lang="pt-B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</a:t>
            </a:r>
            <a:r>
              <a:rPr lang="pt-BR" altLang="en-US" sz="2800" dirty="0"/>
              <a:t> to:</a:t>
            </a:r>
            <a:br>
              <a:rPr lang="pt-BR" altLang="en-US" sz="2800" dirty="0"/>
            </a:br>
            <a:br>
              <a:rPr lang="pt-BR" altLang="en-US" sz="2800" dirty="0"/>
            </a:br>
            <a:r>
              <a:rPr lang="en-US" altLang="en-US" sz="2800" dirty="0"/>
              <a:t>border-top-left-radius: 2em;</a:t>
            </a:r>
            <a:br>
              <a:rPr lang="en-US" altLang="en-US" sz="2800" dirty="0"/>
            </a:br>
            <a:r>
              <a:rPr lang="en-US" altLang="en-US" sz="2800" dirty="0"/>
              <a:t>border-top-right-radius: 2em;</a:t>
            </a:r>
            <a:br>
              <a:rPr lang="en-US" altLang="en-US" sz="2800" dirty="0"/>
            </a:br>
            <a:r>
              <a:rPr lang="en-US" altLang="en-US" sz="2800" dirty="0"/>
              <a:t>border-bottom-right-radius: 2em;</a:t>
            </a:r>
            <a:br>
              <a:rPr lang="en-US" altLang="en-US" sz="2800" dirty="0"/>
            </a:br>
            <a:r>
              <a:rPr lang="en-US" altLang="en-US" sz="2800" dirty="0"/>
              <a:t>border-bottom-left-radius:2 </a:t>
            </a:r>
            <a:r>
              <a:rPr lang="en-US" altLang="en-US" sz="2800" dirty="0" err="1"/>
              <a:t>em</a:t>
            </a:r>
            <a:r>
              <a:rPr lang="en-US" altLang="en-US" sz="2800" dirty="0"/>
              <a:t>;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658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CSS3 provides not only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</a:t>
            </a:r>
            <a:r>
              <a:rPr lang="en-CA" altLang="en-US" dirty="0"/>
              <a:t> but also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  <a:r>
              <a:rPr lang="en-CA" altLang="en-US" dirty="0"/>
              <a:t> effects.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Property: 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box-shadow value: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h-shadow v-shadow blur spread color inset</a:t>
            </a:r>
            <a:r>
              <a:rPr lang="en-CA" altLang="en-US" dirty="0"/>
              <a:t>; </a:t>
            </a:r>
          </a:p>
          <a:p>
            <a:pPr lvl="1"/>
            <a:endParaRPr lang="en-CA" alt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boxShadow_roundedCorners.html</a:t>
            </a:r>
            <a:endParaRPr lang="en-CA" sz="2400" dirty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348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3528" y="1196752"/>
          <a:ext cx="8540750" cy="37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80">
                <a:tc>
                  <a:txBody>
                    <a:bodyPr/>
                    <a:lstStyle/>
                    <a:p>
                      <a:r>
                        <a:rPr lang="en-CA" i="1"/>
                        <a:t>h-shadow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v-shadow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Required. The position of the vertical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blur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blur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spread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size of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color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The color of the shadow. The default value is black. Look at CSS Color Values for a complete list of possible color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5805264"/>
            <a:ext cx="431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altLang="en-US" dirty="0">
                <a:hlinkClick r:id="rId2"/>
              </a:rPr>
              <a:t>http://www.cssmatic.com/box-shadow</a:t>
            </a:r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3"/>
              </a:rPr>
              <a:t>css-ball.html</a:t>
            </a:r>
            <a:endParaRPr lang="en-CA" sz="2400" dirty="0">
              <a:solidFill>
                <a:prstClr val="black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72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521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5 defines a number of new container elements for constructing documents.</a:t>
            </a:r>
          </a:p>
          <a:p>
            <a:pPr lvl="1"/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section, aside, article and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122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192688" cy="378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251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19211"/>
              </p:ext>
            </p:extLst>
          </p:nvPr>
        </p:nvGraphicFramePr>
        <p:xfrm>
          <a:off x="611560" y="1268760"/>
          <a:ext cx="808680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Elements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web page/site header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  <a:r>
                        <a:rPr lang="en-CA" dirty="0" err="1"/>
                        <a:t>nav</a:t>
                      </a:r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navigation functionality for the page/site.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grouping of related subjects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&lt;main&gt;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main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&lt;article&gt;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a standalone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&lt;aside&gt;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used for content that's not central to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web page/site footer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5326076"/>
            <a:ext cx="808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Notes: The &lt;div&gt; element is the generic container for flow content, which does not </a:t>
            </a:r>
          </a:p>
          <a:p>
            <a:r>
              <a:rPr lang="en-CA" sz="1600" dirty="0"/>
              <a:t>inherently represent anything. It should be used only when no other semantic element </a:t>
            </a:r>
          </a:p>
          <a:p>
            <a:r>
              <a:rPr lang="en-CA" sz="1600" dirty="0"/>
              <a:t>(such as above elements) 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33671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1069" y="1124744"/>
            <a:ext cx="7373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  <a:p>
            <a:pPr>
              <a:spcBef>
                <a:spcPts val="300"/>
              </a:spcBef>
            </a:pPr>
            <a:r>
              <a:rPr lang="en-US" dirty="0"/>
              <a:t>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/>
              <a:t>&gt;......... logo etc 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US" dirty="0"/>
              <a:t>&gt;  ......... menu options  …   &lt;/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 id="sidebar1"&gt;......... section 1 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 id="main"&gt;&lt;!-- may be replaced by main element --&gt;</a:t>
            </a:r>
          </a:p>
          <a:p>
            <a:pPr>
              <a:spcBef>
                <a:spcPts val="300"/>
              </a:spcBef>
            </a:pPr>
            <a:r>
              <a:rPr lang="en-US" dirty="0"/>
              <a:t>   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dirty="0"/>
              <a:t>&gt;article within the section &lt;/article&gt;</a:t>
            </a:r>
          </a:p>
          <a:p>
            <a:pPr>
              <a:spcBef>
                <a:spcPts val="300"/>
              </a:spcBef>
            </a:pPr>
            <a:r>
              <a:rPr lang="en-US" dirty="0"/>
              <a:t>   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dirty="0"/>
              <a:t>&gt;another article within the section &lt;/article&gt;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</a:t>
            </a:r>
            <a:r>
              <a:rPr lang="en-US" dirty="0"/>
              <a:t>&gt;......... aside content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n-US" dirty="0"/>
              <a:t>&gt; ......... footer content ...copyright etc… 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069" y="5920929"/>
            <a:ext cx="696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69501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&lt;article&gt; Tags may also contain these elements, e.g.  </a:t>
            </a:r>
          </a:p>
          <a:p>
            <a:r>
              <a:rPr lang="en-US" sz="2000" dirty="0"/>
              <a:t>           &lt;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sz="2000" dirty="0"/>
              <a:t>&gt;</a:t>
            </a:r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header</a:t>
            </a:r>
            <a:r>
              <a:rPr lang="en-US" sz="2000" dirty="0"/>
              <a:t>&gt; … &lt;/</a:t>
            </a:r>
            <a:r>
              <a:rPr lang="en-US" sz="2000" dirty="0">
                <a:solidFill>
                  <a:srgbClr val="002060"/>
                </a:solidFill>
              </a:rPr>
              <a:t>header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id="introduction"&gt;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id="content"&gt;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id="summary"&gt;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r>
              <a:rPr lang="en-US" sz="1600" dirty="0"/>
              <a:t> </a:t>
            </a:r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footer</a:t>
            </a:r>
            <a:r>
              <a:rPr lang="en-US" sz="2000" dirty="0"/>
              <a:t>&gt;…&lt;/footer&gt;</a:t>
            </a:r>
          </a:p>
          <a:p>
            <a:r>
              <a:rPr lang="en-US" sz="2000" dirty="0"/>
              <a:t>            &lt;/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1947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HTML4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Elements: &lt;div&gt;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984776" cy="4334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class="header"&gt;......... logo </a:t>
            </a:r>
            <a:r>
              <a:rPr lang="en-US" dirty="0" err="1"/>
              <a:t>etc</a:t>
            </a:r>
            <a:r>
              <a:rPr lang="en-US" dirty="0"/>
              <a:t>  …&lt;/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class="navigation"&gt;  ......... menu options 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 ="sidebar1"&gt;......... Column 1 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class="main"&gt;</a:t>
            </a:r>
          </a:p>
          <a:p>
            <a:r>
              <a:rPr lang="en-US" dirty="0"/>
              <a:t>      …………….main column content goes in here………….</a:t>
            </a:r>
          </a:p>
          <a:p>
            <a:r>
              <a:rPr lang="en-US" dirty="0"/>
              <a:t>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class="aside"&gt;......... aside content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class="footer"&gt; ......... footer content ...copyright etc…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4206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3910335" cy="60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One-column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l</a:t>
            </a:r>
            <a:r>
              <a:rPr lang="en-CA" sz="2400" dirty="0">
                <a:hlinkClick r:id="rId2"/>
              </a:rPr>
              <a:t>ayout-1-column.html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5168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7" y="1556792"/>
            <a:ext cx="3910335" cy="6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sz="2800" kern="0" dirty="0"/>
              <a:t>Two-column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0" dirty="0">
                <a:hlinkClick r:id="rId4"/>
              </a:rPr>
              <a:t>layout-2-column.html</a:t>
            </a:r>
            <a:endParaRPr lang="en-CA" sz="2400" kern="0" dirty="0"/>
          </a:p>
          <a:p>
            <a:endParaRPr lang="en-CA" kern="0" dirty="0"/>
          </a:p>
        </p:txBody>
      </p:sp>
      <p:pic>
        <p:nvPicPr>
          <p:cNvPr id="7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83" y="2636912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13314" name="AutoShape 2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924800" cy="41040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5949280"/>
            <a:ext cx="2587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4"/>
              </a:rPr>
              <a:t>box-model.html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56875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65" y="1628800"/>
            <a:ext cx="8540750" cy="532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layout-3-column.html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  <p:pic>
        <p:nvPicPr>
          <p:cNvPr id="5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3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Creating 2-column fluid (float-based) layouts with CSS</a:t>
            </a:r>
          </a:p>
          <a:p>
            <a:pPr lvl="1"/>
            <a:r>
              <a:rPr lang="en-CA" sz="2400" dirty="0"/>
              <a:t>HTML5 document without CSS: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 the width of the page (e.g. 960px) and center the page:</a:t>
            </a:r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max-width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960px;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auto;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the width of the  “aside” block and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CA" sz="2400" dirty="0"/>
              <a:t> it to left:</a:t>
            </a:r>
            <a:endParaRPr lang="en-CA" dirty="0"/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{ width: 192px;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dirty="0"/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sz="2400" dirty="0">
                <a:solidFill>
                  <a:prstClr val="black"/>
                </a:solidFill>
              </a:rPr>
              <a:t>Set the width of the  “main” section and 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CA" sz="2400" dirty="0">
                <a:solidFill>
                  <a:prstClr val="black"/>
                </a:solidFill>
              </a:rPr>
              <a:t> it to left: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{ width: 768px;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3177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the clear property of the footer to ‘both’: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{ clear: both;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background-color: #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margin, border, padding, background-color, … to each structural element, e.g.: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aside, main {margin-top: 58px; margin-right: 10px; margin-left: 10px; }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Note: You may use relative width values (e.g. 80%) for the page and columns.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3311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HTML5 document without CSS:</a:t>
            </a: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hlinkClick r:id="rId2"/>
              </a:rPr>
              <a:t>html5_structure.html</a:t>
            </a:r>
            <a:endParaRPr lang="en-CA" sz="2000" dirty="0">
              <a:solidFill>
                <a:prstClr val="black"/>
              </a:solidFill>
            </a:endParaRP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</a:endParaRPr>
          </a:p>
          <a:p>
            <a:pPr lvl="1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Set CSS: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068960"/>
            <a:ext cx="479151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600200"/>
            <a:ext cx="8712968" cy="456510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 (</a:t>
            </a:r>
            <a:r>
              <a:rPr lang="en-CA" sz="2800" dirty="0" err="1">
                <a:solidFill>
                  <a:prstClr val="black"/>
                </a:solidFill>
              </a:rPr>
              <a:t>cont</a:t>
            </a:r>
            <a:r>
              <a:rPr lang="en-CA" sz="2800" dirty="0">
                <a:solidFill>
                  <a:prstClr val="black"/>
                </a:solidFill>
              </a:rPr>
              <a:t>’)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CSS code for 2-column tabular layouts :</a:t>
            </a:r>
          </a:p>
          <a:p>
            <a:pPr marL="800100" lvl="2" indent="0">
              <a:buNone/>
            </a:pPr>
            <a:endParaRPr lang="en-CA" sz="1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table; </a:t>
            </a:r>
            <a:r>
              <a:rPr lang="en-CA" sz="2000" dirty="0"/>
              <a:t>width: 960px; margin: auto;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192px;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720px; }      </a:t>
            </a:r>
          </a:p>
          <a:p>
            <a:pPr marL="800100" lvl="2" indent="0">
              <a:buNone/>
            </a:pPr>
            <a:r>
              <a:rPr lang="en-CA" sz="2000" dirty="0"/>
              <a:t>footer { background-color: #</a:t>
            </a:r>
            <a:r>
              <a:rPr lang="en-CA" sz="2000" dirty="0" err="1"/>
              <a:t>aaa</a:t>
            </a:r>
            <a:r>
              <a:rPr lang="en-CA" sz="2000" dirty="0"/>
              <a:t>; }   </a:t>
            </a:r>
          </a:p>
          <a:p>
            <a:pPr marL="800100" lvl="2" indent="0">
              <a:buNone/>
            </a:pPr>
            <a:r>
              <a:rPr lang="en-CA" sz="2000" dirty="0"/>
              <a:t>aside, main {margin-top: 58px; margin-right: 10px; margin-left: 10px; </a:t>
            </a:r>
          </a:p>
          <a:p>
            <a:pPr marL="0" indent="0"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sz="2800" dirty="0"/>
              <a:t>Note: using HTML table to create page layouts is obsolete and not allowed in WEB222 assignments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4153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Web page navigation: </a:t>
            </a:r>
            <a:r>
              <a:rPr lang="en-CA" sz="2000" dirty="0"/>
              <a:t>list of links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&lt;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&lt;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CA" sz="1800" dirty="0"/>
              <a:t>&gt;           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="#top"&gt;Home&lt;/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="#timetable"&gt;Timetable&lt;/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="#standards"&gt;Standards&lt;/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="ibc233/ibc233.html"&gt;IBC233&lt;/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="int222/web222.html"&gt;WEB222&lt;/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="bti220/bti220.html"&gt;BTI220&lt;/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&lt;/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&lt;/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CSS to convert the unordered the list to a navigation bar or menu.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Usually, navigation/menus one each page of a website should be 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4676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Single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Horizontal Single Level Menu Example</a:t>
            </a:r>
            <a:endParaRPr lang="en-US" sz="2400" dirty="0"/>
          </a:p>
          <a:p>
            <a:pPr lvl="2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bar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Vertical Single Level Menu Example</a:t>
            </a:r>
            <a:endParaRPr lang="en-US" sz="2400" dirty="0"/>
          </a:p>
          <a:p>
            <a:pPr lvl="1" fontAlgn="base"/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Multi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hlinkClick r:id="rId4"/>
              </a:rPr>
              <a:t>Horizontal Multi Level Menu Example</a:t>
            </a:r>
            <a:r>
              <a:rPr lang="en-US" sz="2400" b="1" dirty="0">
                <a:effectLst/>
              </a:rPr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 menu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5"/>
              </a:rPr>
              <a:t>Vertical Multi Level Menu Example</a:t>
            </a:r>
            <a:endParaRPr lang="en-US" sz="2400" dirty="0"/>
          </a:p>
          <a:p>
            <a:pPr lvl="1" fontAlgn="base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ABEC-A083-1C4C-4E2D-6165B239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Flexbox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BFA2-6D78-B8AB-4F03-E7795D3E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Flexbox is the short name for the </a:t>
            </a:r>
            <a:r>
              <a:rPr lang="en-US" sz="2000" b="0" i="0" u="sng" dirty="0">
                <a:effectLst/>
                <a:highlight>
                  <a:srgbClr val="FFFFFF"/>
                </a:highlight>
                <a:latin typeface="Inter"/>
                <a:hlinkClick r:id="rId2"/>
              </a:rPr>
              <a:t>Flexible Box Layout</a:t>
            </a:r>
            <a:r>
              <a:rPr lang="en-US" sz="20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 CSS module, designed to make it easy for us to lay things out in one dimension — either as a row or as a column.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To use flexbox, you apply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</a:rPr>
              <a:t>display: flex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to the parent element of the elements you want to lay 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.wrapper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display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flex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flex-direction</a:t>
            </a:r>
            <a:r>
              <a:rPr lang="en-US" sz="2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align-items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stretch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</a:rPr>
              <a:t>They are displayed in a row because the property </a:t>
            </a:r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flex-direction</a:t>
            </a:r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</a:rPr>
              <a:t> of the parent element has an initial value of row </a:t>
            </a:r>
          </a:p>
          <a:p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</a:rPr>
              <a:t>They are displayed in a row because the property </a:t>
            </a:r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flex-direction</a:t>
            </a:r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</a:rPr>
              <a:t> of the parent element has an initial value of row </a:t>
            </a:r>
          </a:p>
          <a:p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  <a:hlinkClick r:id="rId4"/>
              </a:rPr>
              <a:t>Flex-example1.html</a:t>
            </a:r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</a:rPr>
              <a:t>      </a:t>
            </a:r>
            <a:r>
              <a:rPr lang="en-US" altLang="en-US" sz="2000" dirty="0">
                <a:solidFill>
                  <a:srgbClr val="1B1B1B"/>
                </a:solidFill>
                <a:effectLst/>
                <a:latin typeface="Inter"/>
                <a:hlinkClick r:id="rId5"/>
              </a:rPr>
              <a:t>flex-example2.html</a:t>
            </a:r>
            <a:endParaRPr lang="en-US" altLang="en-US" sz="2000" dirty="0">
              <a:solidFill>
                <a:srgbClr val="1B1B1B"/>
              </a:solidFill>
              <a:effectLst/>
              <a:latin typeface="Inter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AD4F-F2A4-EADD-866A-DD480EBD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204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2181-0D39-AC51-7E75-EEA77479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Flexbox: Setting flex property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25360-FB54-CB00-B819-ECFC436B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48</a:t>
            </a:fld>
            <a:endParaRPr lang="en-CA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95399-D7E3-E42E-B7B9-7199B22A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we can add the 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  <a:hlinkClick r:id="rId2"/>
              </a:rPr>
              <a:t>flex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property to all of our child items, and give it a value of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. This will cause all of the items to grow and fill the container, rather than leaving space at the end.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If there is more space then the items will become wider; if there is less space they will become narrower. </a:t>
            </a:r>
          </a:p>
          <a:p>
            <a:r>
              <a:rPr lang="en-US" altLang="en-US" sz="2800" dirty="0">
                <a:solidFill>
                  <a:srgbClr val="1B1B1B"/>
                </a:solidFill>
                <a:effectLst/>
                <a:latin typeface="Inter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f you add another element to the markup, the other items will all become smaller to make space for it; the items all together continue taking up all the space.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2400" dirty="0">
                <a:hlinkClick r:id="rId3"/>
              </a:rPr>
              <a:t>Flex-example3.html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89339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DEC7-0A96-6D48-52D3-6415E493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Grid Layout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68E6-76F0-9061-BF92-F681B8A3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Grid Layout is designed for two dimensions — lining things up in rows and columns.</a:t>
            </a:r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we enable Grid Layout with its specific display value —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</a:rPr>
              <a:t>display: grid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.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In addition to using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</a:rPr>
              <a:t>display: grid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we also define some row and column 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tracks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for the parent using the 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  <a:hlinkClick r:id="rId2"/>
              </a:rPr>
              <a:t>grid-template-rows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and 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  <a:hlinkClick r:id="rId3"/>
              </a:rPr>
              <a:t>grid-template-columns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properties respectively.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grid-example1.html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C3915-19BE-6D6E-E14B-BE533900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96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  <a:p>
            <a:pPr lvl="1"/>
            <a:r>
              <a:rPr lang="en-US" altLang="en-US" dirty="0"/>
              <a:t>border-width</a:t>
            </a:r>
          </a:p>
          <a:p>
            <a:pPr lvl="1"/>
            <a:r>
              <a:rPr lang="en-US" altLang="en-US" dirty="0"/>
              <a:t>border-style (required)</a:t>
            </a:r>
          </a:p>
          <a:p>
            <a:pPr lvl="1"/>
            <a:r>
              <a:rPr lang="en-US" altLang="en-US" dirty="0"/>
              <a:t>border-color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shorthand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933-CD6F-A370-D9A7-F520AD63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Placing items on the grid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1BF2-15CF-87FE-92AA-9704A5DD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Once you have a grid, you can explicitly place your items on it, rather than relying on the auto-placement behavior.</a:t>
            </a:r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You can set the start and end line of each item using the 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  <a:hlinkClick r:id="rId2"/>
              </a:rPr>
              <a:t>grid-column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and 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  <a:hlinkClick r:id="rId3"/>
              </a:rPr>
              <a:t>grid-row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properties. This causes the items to span multiple tracks.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CA" dirty="0">
                <a:hlinkClick r:id="rId4"/>
              </a:rPr>
              <a:t>grid-example2.html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B7FA0-4EDB-6655-C9FE-32EA92A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5186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Create a plan</a:t>
            </a:r>
          </a:p>
          <a:p>
            <a:pPr lvl="1"/>
            <a:r>
              <a:rPr lang="en-US" sz="1800" dirty="0"/>
              <a:t>How many web pages? What are the file names for these pages? </a:t>
            </a:r>
          </a:p>
          <a:p>
            <a:pPr lvl="1"/>
            <a:r>
              <a:rPr lang="en-US" sz="1800" dirty="0"/>
              <a:t>Website directory structure?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e.g. Create “</a:t>
            </a:r>
            <a:r>
              <a:rPr lang="en-US" sz="1400" dirty="0" err="1"/>
              <a:t>css</a:t>
            </a:r>
            <a:r>
              <a:rPr lang="en-US" sz="1400" dirty="0"/>
              <a:t>” sub-folder for storing CSS files; create “images” sub-folder for image files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template HTML document: template.html</a:t>
            </a:r>
          </a:p>
          <a:p>
            <a:pPr lvl="1"/>
            <a:r>
              <a:rPr lang="en-US" sz="1800" dirty="0"/>
              <a:t>HTML: links to external CSS file(s) and JavaScript file(s).</a:t>
            </a:r>
          </a:p>
          <a:p>
            <a:pPr lvl="1"/>
            <a:r>
              <a:rPr lang="en-US" sz="1800" dirty="0"/>
              <a:t>Design and code </a:t>
            </a:r>
            <a:r>
              <a:rPr lang="en-US" sz="1800" dirty="0" err="1"/>
              <a:t>nav</a:t>
            </a:r>
            <a:r>
              <a:rPr lang="en-US" sz="1800" dirty="0"/>
              <a:t> menu, footer, and/or theme/basic page layout.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Menu: items link to corresponding planed web pages.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Copy and name template.html to all planned web pages</a:t>
            </a:r>
          </a:p>
          <a:p>
            <a:pPr lvl="1"/>
            <a:r>
              <a:rPr lang="en-US" sz="1600" dirty="0" err="1"/>
              <a:t>Nav</a:t>
            </a:r>
            <a:r>
              <a:rPr lang="en-US" sz="1600" dirty="0"/>
              <a:t> menu, footer, theme of all pages should be the same.</a:t>
            </a:r>
          </a:p>
          <a:p>
            <a:pPr lvl="1"/>
            <a:r>
              <a:rPr lang="en-US" sz="1600" dirty="0"/>
              <a:t>Create page layout for each page.</a:t>
            </a:r>
          </a:p>
          <a:p>
            <a:pPr lvl="1"/>
            <a:r>
              <a:rPr lang="en-US" sz="1600" dirty="0"/>
              <a:t>index.html – the default home page shown on a website if no file name is specified.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49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Create a plan</a:t>
            </a:r>
          </a:p>
          <a:p>
            <a:pPr lvl="1"/>
            <a:r>
              <a:rPr lang="en-US" sz="1800" dirty="0"/>
              <a:t>How many web pages? What are the file names for these pages? </a:t>
            </a:r>
          </a:p>
          <a:p>
            <a:pPr lvl="1"/>
            <a:r>
              <a:rPr lang="en-US" sz="1800" dirty="0"/>
              <a:t>Website directory structure?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e.g. Create “</a:t>
            </a:r>
            <a:r>
              <a:rPr lang="en-US" sz="1400" dirty="0" err="1"/>
              <a:t>css</a:t>
            </a:r>
            <a:r>
              <a:rPr lang="en-US" sz="1400" dirty="0"/>
              <a:t>” sub-folder for storing CSS files; create “images” sub-folder for image files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template HTML document: template.html</a:t>
            </a:r>
          </a:p>
          <a:p>
            <a:pPr lvl="1"/>
            <a:r>
              <a:rPr lang="en-US" sz="1800" dirty="0"/>
              <a:t>HTML: links to external CSS file(s) and JavaScript file(s).</a:t>
            </a:r>
          </a:p>
          <a:p>
            <a:pPr lvl="1"/>
            <a:r>
              <a:rPr lang="en-US" sz="1800" dirty="0"/>
              <a:t>Design and code </a:t>
            </a:r>
            <a:r>
              <a:rPr lang="en-US" sz="1800" dirty="0" err="1"/>
              <a:t>nav</a:t>
            </a:r>
            <a:r>
              <a:rPr lang="en-US" sz="1800" dirty="0"/>
              <a:t> menu, footer, and/or theme/basic page layout.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Menu: items link to corresponding planed web pages.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Copy and name template.html to all planned web pages</a:t>
            </a:r>
          </a:p>
          <a:p>
            <a:pPr lvl="1"/>
            <a:r>
              <a:rPr lang="en-US" sz="1600" dirty="0" err="1"/>
              <a:t>Nav</a:t>
            </a:r>
            <a:r>
              <a:rPr lang="en-US" sz="1600" dirty="0"/>
              <a:t> menu, footer, theme of all pages should be the same.</a:t>
            </a:r>
          </a:p>
          <a:p>
            <a:pPr lvl="1"/>
            <a:r>
              <a:rPr lang="en-US" sz="1600" dirty="0"/>
              <a:t>Create page layout for each page.</a:t>
            </a:r>
          </a:p>
          <a:p>
            <a:pPr lvl="1"/>
            <a:r>
              <a:rPr lang="en-US" sz="1600" dirty="0"/>
              <a:t>index.html – the default home page shown on a website if no file name is specified.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29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can be used to create an image gallery.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image gallery, an image may have a caption, description, or an action, which is performed when the image is clicked and JavaScript may be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Examples of 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Example 1: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 class="image"&gt;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&lt;a target="_blank"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href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    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 alt="Travel"&gt;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&lt;/a&gt;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&lt;div class="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desc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"&gt;Travel&lt;/div&gt;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8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 2: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&lt;figure&gt;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='images/tnnatgeo201201.jpg' alt=' '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onclick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imageView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("images/natgeo201201.jpg");'&gt;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&gt;The Matterhorn: Night Clouds #2 -- The Matterhorn, 4478 m, at full moon. (&amp;copy;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Nenad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Saljic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/National Geographic Photo Contest)&lt;/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&lt;/figure&gt;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6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 boxes, e.g.</a:t>
            </a:r>
          </a:p>
          <a:p>
            <a:pPr lvl="2">
              <a:buNone/>
            </a:pPr>
            <a:r>
              <a:rPr lang="en-US" sz="1800" dirty="0"/>
              <a:t>figure {</a:t>
            </a:r>
          </a:p>
          <a:p>
            <a:pPr lvl="2">
              <a:buNone/>
            </a:pPr>
            <a:r>
              <a:rPr lang="en-US" sz="1800" dirty="0"/>
              <a:t>	float: left; // for grid galleries</a:t>
            </a:r>
          </a:p>
          <a:p>
            <a:pPr lvl="2">
              <a:buNone/>
            </a:pPr>
            <a:r>
              <a:rPr lang="en-US" sz="1800" dirty="0"/>
              <a:t>	height: 175px; // size of image boxes</a:t>
            </a:r>
          </a:p>
          <a:p>
            <a:pPr lvl="2">
              <a:buNone/>
            </a:pPr>
            <a:r>
              <a:rPr lang="en-US" sz="1800" dirty="0"/>
              <a:t>	margin: 1em 2em 0 0;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images, e.g.</a:t>
            </a:r>
          </a:p>
          <a:p>
            <a:pPr lvl="2">
              <a:buNone/>
            </a:pPr>
            <a:r>
              <a:rPr lang="en-US" sz="1800" dirty="0"/>
              <a:t>figure </a:t>
            </a:r>
            <a:r>
              <a:rPr lang="en-US" sz="1800" dirty="0" err="1"/>
              <a:t>img</a:t>
            </a:r>
            <a:r>
              <a:rPr lang="en-US" sz="1800" dirty="0"/>
              <a:t> {</a:t>
            </a:r>
          </a:p>
          <a:p>
            <a:pPr lvl="2">
              <a:buNone/>
            </a:pPr>
            <a:r>
              <a:rPr lang="en-US" sz="1800" dirty="0"/>
              <a:t>	padding: 10px;</a:t>
            </a:r>
          </a:p>
          <a:p>
            <a:pPr lvl="2">
              <a:buNone/>
            </a:pPr>
            <a:r>
              <a:rPr lang="en-US" sz="1800" dirty="0"/>
              <a:t>	border: 1px solid black;</a:t>
            </a:r>
          </a:p>
          <a:p>
            <a:pPr lvl="2">
              <a:buNone/>
            </a:pPr>
            <a:r>
              <a:rPr lang="en-US" sz="1800" dirty="0"/>
              <a:t>	border-radius: 5px;</a:t>
            </a:r>
          </a:p>
          <a:p>
            <a:pPr lvl="2">
              <a:buNone/>
            </a:pPr>
            <a:r>
              <a:rPr lang="en-US" sz="1800" dirty="0"/>
              <a:t>	margin: 10px;</a:t>
            </a:r>
          </a:p>
          <a:p>
            <a:pPr lvl="2">
              <a:buNone/>
            </a:pPr>
            <a:r>
              <a:rPr lang="en-US" sz="1800" dirty="0"/>
              <a:t>	cursor: pointer;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1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captions, descriptions, e.g.</a:t>
            </a:r>
          </a:p>
          <a:p>
            <a:pPr marL="0" lvl="0" indent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/>
              <a:t>            </a:t>
            </a:r>
            <a:r>
              <a:rPr lang="en-US" sz="1800" kern="1200" dirty="0">
                <a:effectLst/>
              </a:rPr>
              <a:t>figure </a:t>
            </a:r>
            <a:r>
              <a:rPr lang="en-US" sz="1800" kern="1200" dirty="0" err="1">
                <a:effectLst/>
              </a:rPr>
              <a:t>figcaption</a:t>
            </a:r>
            <a:r>
              <a:rPr lang="en-US" sz="1800" kern="1200" dirty="0">
                <a:effectLst/>
              </a:rPr>
              <a:t> {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width: 200px;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font-size: 0.7em;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padding: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margin-left: -1000em;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margin-top: -20px;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background-color: #</a:t>
            </a:r>
            <a:r>
              <a:rPr lang="en-US" sz="1800" kern="1200" dirty="0" err="1">
                <a:effectLst/>
              </a:rPr>
              <a:t>ffa</a:t>
            </a:r>
            <a:r>
              <a:rPr lang="en-US" sz="1800" kern="1200" dirty="0">
                <a:effectLst/>
              </a:rPr>
              <a:t>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border: 1px solid #ffad33;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border-radius: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position: absolute;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3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Adding two more div elements on the page for showing up full-size images.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id="popup"&gt;</a:t>
            </a:r>
          </a:p>
          <a:p>
            <a:pPr marL="457200" lvl="1" indent="0">
              <a:buNone/>
            </a:pPr>
            <a:r>
              <a:rPr lang="en-US" sz="2000" dirty="0"/>
              <a:t>     &lt;!-- large version of the image --&gt;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 err="1"/>
              <a:t>img</a:t>
            </a:r>
            <a:r>
              <a:rPr lang="en-US" sz="2000" dirty="0"/>
              <a:t> class="image" id="</a:t>
            </a:r>
            <a:r>
              <a:rPr lang="en-US" sz="2000" dirty="0" err="1"/>
              <a:t>popupImage</a:t>
            </a:r>
            <a:r>
              <a:rPr lang="en-US" sz="2000" dirty="0"/>
              <a:t>" alt="Loading..."   </a:t>
            </a:r>
          </a:p>
          <a:p>
            <a:pPr marL="457200" lvl="1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src</a:t>
            </a:r>
            <a:r>
              <a:rPr lang="en-US" sz="2000" dirty="0"/>
              <a:t>="nothing.jpg" /&gt;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class="close" 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imageClose</a:t>
            </a:r>
            <a:r>
              <a:rPr lang="en-US" sz="2000" dirty="0"/>
              <a:t>();"&gt;</a:t>
            </a:r>
          </a:p>
          <a:p>
            <a:pPr marL="457200" lvl="1" indent="0">
              <a:buNone/>
            </a:pPr>
            <a:r>
              <a:rPr lang="en-US" sz="2000" dirty="0"/>
              <a:t>           &amp;</a:t>
            </a:r>
            <a:r>
              <a:rPr lang="en-US" sz="2000" dirty="0" err="1"/>
              <a:t>nbsp;X&amp;nbsp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     &lt;/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2000" dirty="0"/>
              <a:t>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1000" dirty="0"/>
              <a:t> 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</a:t>
            </a:r>
            <a:r>
              <a:rPr lang="en-US" sz="2000" dirty="0" err="1"/>
              <a:t>popupbg</a:t>
            </a:r>
            <a:r>
              <a:rPr lang="en-US" sz="2000" dirty="0"/>
              <a:t>"&gt;&lt;/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grid-gallery.html</a:t>
            </a: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51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JavaScript for showing up full-size images</a:t>
            </a:r>
          </a:p>
          <a:p>
            <a:pPr lvl="1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imageView</a:t>
            </a:r>
            <a:r>
              <a:rPr lang="en-US" sz="1400" dirty="0"/>
              <a:t>(</a:t>
            </a:r>
            <a:r>
              <a:rPr lang="en-US" sz="1400" dirty="0" err="1"/>
              <a:t>bigImage</a:t>
            </a:r>
            <a:r>
              <a:rPr lang="en-US" sz="1400" dirty="0"/>
              <a:t>) {</a:t>
            </a:r>
          </a:p>
          <a:p>
            <a:pPr lvl="1">
              <a:buNone/>
            </a:pPr>
            <a:r>
              <a:rPr lang="en-US" sz="1400" dirty="0"/>
              <a:t>    </a:t>
            </a:r>
            <a:r>
              <a:rPr lang="en-US" sz="1350" dirty="0">
                <a:solidFill>
                  <a:srgbClr val="006600"/>
                </a:solidFill>
              </a:rPr>
              <a:t>// on the full-size image, set the '</a:t>
            </a:r>
            <a:r>
              <a:rPr lang="en-US" sz="1350" dirty="0" err="1">
                <a:solidFill>
                  <a:srgbClr val="006600"/>
                </a:solidFill>
              </a:rPr>
              <a:t>src</a:t>
            </a:r>
            <a:r>
              <a:rPr lang="en-US" sz="1350" dirty="0">
                <a:solidFill>
                  <a:srgbClr val="006600"/>
                </a:solidFill>
              </a:rPr>
              <a:t>' attribute that's passed in the '#</a:t>
            </a:r>
            <a:r>
              <a:rPr lang="en-US" sz="1350" dirty="0" err="1">
                <a:solidFill>
                  <a:srgbClr val="006600"/>
                </a:solidFill>
              </a:rPr>
              <a:t>popupImage</a:t>
            </a:r>
            <a:r>
              <a:rPr lang="en-US" sz="1350" dirty="0">
                <a:solidFill>
                  <a:srgbClr val="006600"/>
                </a:solidFill>
              </a:rPr>
              <a:t>' element is an </a:t>
            </a:r>
            <a:r>
              <a:rPr lang="en-US" sz="1350" dirty="0" err="1">
                <a:solidFill>
                  <a:srgbClr val="006600"/>
                </a:solidFill>
              </a:rPr>
              <a:t>img</a:t>
            </a:r>
            <a:endParaRPr lang="en-US" sz="135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popupImage</a:t>
            </a:r>
            <a:r>
              <a:rPr lang="en-US" sz="1400" dirty="0"/>
              <a:t>').</a:t>
            </a:r>
            <a:r>
              <a:rPr lang="en-US" sz="1400" dirty="0" err="1"/>
              <a:t>setAttribute</a:t>
            </a:r>
            <a:r>
              <a:rPr lang="en-US" sz="1400" dirty="0"/>
              <a:t>('</a:t>
            </a:r>
            <a:r>
              <a:rPr lang="en-US" sz="1400" dirty="0" err="1"/>
              <a:t>src</a:t>
            </a:r>
            <a:r>
              <a:rPr lang="en-US" sz="1400" dirty="0"/>
              <a:t>', </a:t>
            </a:r>
            <a:r>
              <a:rPr lang="en-US" sz="1400" dirty="0" err="1"/>
              <a:t>bigImage</a:t>
            </a:r>
            <a:r>
              <a:rPr lang="en-US" sz="1400" dirty="0"/>
              <a:t>);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  </a:t>
            </a:r>
            <a:r>
              <a:rPr lang="en-US" sz="1400" dirty="0">
                <a:solidFill>
                  <a:srgbClr val="006600"/>
                </a:solidFill>
              </a:rPr>
              <a:t>// show the full-size image. // the '#popup'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'block';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>
                <a:solidFill>
                  <a:srgbClr val="006600"/>
                </a:solidFill>
              </a:rPr>
              <a:t>// show the faded background image. // the '#</a:t>
            </a:r>
            <a:r>
              <a:rPr lang="en-US" sz="1400" dirty="0" err="1">
                <a:solidFill>
                  <a:srgbClr val="006600"/>
                </a:solidFill>
              </a:rPr>
              <a:t>popupbg</a:t>
            </a:r>
            <a:r>
              <a:rPr lang="en-US" sz="1400" dirty="0">
                <a:solidFill>
                  <a:srgbClr val="006600"/>
                </a:solidFill>
              </a:rPr>
              <a:t>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'visible';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JS for closing full-size images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imageClose</a:t>
            </a:r>
            <a:r>
              <a:rPr lang="en-US" sz="1400" dirty="0"/>
              <a:t>() {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6600"/>
                </a:solidFill>
              </a:rPr>
              <a:t>// hide the full-size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'none';</a:t>
            </a:r>
          </a:p>
          <a:p>
            <a:pPr marL="400050" lvl="1" indent="0">
              <a:buNone/>
            </a:pPr>
            <a:endParaRPr lang="en-US" sz="600" dirty="0"/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6600"/>
                </a:solidFill>
              </a:rPr>
              <a:t>// hide the faded background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'hidden';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8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2"/>
              </a:rPr>
              <a:t>CSS Library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Reference</a:t>
            </a:r>
          </a:p>
          <a:p>
            <a:pPr marL="400050" lvl="1" indent="0">
              <a:buNone/>
            </a:pPr>
            <a:r>
              <a:rPr lang="en-US" sz="1800" dirty="0">
                <a:hlinkClick r:id="rId3"/>
              </a:rPr>
              <a:t>http://reference.sitepoint.com/css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Box model - CSS | MDN</a:t>
            </a:r>
          </a:p>
          <a:p>
            <a:pPr lvl="1">
              <a:buNone/>
            </a:pPr>
            <a:r>
              <a:rPr lang="en-US" sz="1800" dirty="0">
                <a:hlinkClick r:id="rId4"/>
              </a:rPr>
              <a:t>https://developer.mozilla.org/en-US/docs/Web/CSS/box_model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Properties</a:t>
            </a:r>
          </a:p>
          <a:p>
            <a:pPr lvl="1">
              <a:buNone/>
            </a:pPr>
            <a:r>
              <a:rPr lang="en-US" sz="1800" dirty="0">
                <a:hlinkClick r:id="rId5"/>
              </a:rPr>
              <a:t>http://reference.sitepoint.com/css/propertyref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Selectors</a:t>
            </a:r>
          </a:p>
          <a:p>
            <a:pPr lvl="1">
              <a:buNone/>
            </a:pPr>
            <a:r>
              <a:rPr lang="en-US" sz="1800" dirty="0">
                <a:hlinkClick r:id="rId6"/>
              </a:rPr>
              <a:t>http://reference.sitepoint.com/css/selectorref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Bootstrap's Responsive </a:t>
            </a:r>
            <a:r>
              <a:rPr lang="en-US" sz="2800" dirty="0">
                <a:hlinkClick r:id="rId7"/>
              </a:rPr>
              <a:t>Grid</a:t>
            </a:r>
            <a:r>
              <a:rPr lang="en-US" sz="2800" dirty="0"/>
              <a:t> and </a:t>
            </a:r>
            <a:r>
              <a:rPr lang="en-US" sz="2800" dirty="0">
                <a:hlinkClick r:id="rId8"/>
              </a:rPr>
              <a:t>Navbar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None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602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Margin property defines the white space around an HTML element's border. See the "Box model".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box-margin.html</a:t>
            </a:r>
            <a:endParaRPr lang="en-US" sz="2400" dirty="0">
              <a:hlinkClick r:id="rId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2420888"/>
          <a:ext cx="7391400" cy="314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48">
                <a:tc>
                  <a:txBody>
                    <a:bodyPr/>
                    <a:lstStyle/>
                    <a:p>
                      <a:r>
                        <a:rPr lang="en-US" dirty="0"/>
                        <a:t>margin: 6px; /* this is a shortcut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 dirty="0"/>
                        <a:t>margin-top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/>
                        <a:t>margin-right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119">
                <a:tc>
                  <a:txBody>
                    <a:bodyPr/>
                    <a:lstStyle/>
                    <a:p>
                      <a:r>
                        <a:rPr lang="en-US"/>
                        <a:t>margin-bottom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5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746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60</a:t>
            </a:fld>
            <a:endParaRPr lang="en-C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Shorthand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Shortcuts allow for a property to have a single or multiple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Shortcuts/shorthand order: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top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0000CC"/>
                </a:solidFill>
              </a:rPr>
              <a:t>right</a:t>
            </a:r>
            <a:r>
              <a:rPr lang="en-US" sz="2000" dirty="0"/>
              <a:t>-&gt; </a:t>
            </a:r>
            <a:r>
              <a:rPr lang="en-US" sz="2000" dirty="0">
                <a:solidFill>
                  <a:srgbClr val="0000CC"/>
                </a:solidFill>
              </a:rPr>
              <a:t>bottom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left</a:t>
            </a: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015052"/>
            <a:ext cx="4898504" cy="253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4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margin Shorthand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set all the margin properties in one declaration: 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 20px;</a:t>
            </a:r>
            <a:r>
              <a:rPr lang="en-CA" sz="1800" dirty="0"/>
              <a:t> 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margin is 5px</a:t>
            </a:r>
          </a:p>
          <a:p>
            <a:pPr lvl="2"/>
            <a:r>
              <a:rPr lang="en-CA" sz="1600" dirty="0"/>
              <a:t>bottom margin is 15px</a:t>
            </a:r>
          </a:p>
          <a:p>
            <a:pPr lvl="2"/>
            <a:r>
              <a:rPr lang="en-CA" sz="1600" dirty="0"/>
              <a:t>left margin is 20px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15px;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and left margins are 5px</a:t>
            </a:r>
          </a:p>
          <a:p>
            <a:pPr lvl="2"/>
            <a:r>
              <a:rPr lang="en-CA" sz="1600" dirty="0"/>
              <a:t>bottom margin is 15px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5px;</a:t>
            </a:r>
          </a:p>
          <a:p>
            <a:pPr lvl="2"/>
            <a:r>
              <a:rPr lang="en-CA" sz="1600" dirty="0"/>
              <a:t>top and bottom margins are 10px</a:t>
            </a:r>
          </a:p>
          <a:p>
            <a:pPr lvl="2"/>
            <a:r>
              <a:rPr lang="en-CA" sz="1600" dirty="0"/>
              <a:t>right and left margins are 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margin:10px;</a:t>
            </a:r>
          </a:p>
          <a:p>
            <a:pPr lvl="2"/>
            <a:r>
              <a:rPr lang="en-CA" sz="1600" dirty="0"/>
              <a:t>all four margins are 10px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532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Collapsing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Top and bottom margins of blocks are sometimes combined (collapsed) into a single margin whose size is the largest of the margins combined into it, a behavior known as margin collapsing.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 marL="800100" lvl="2" indent="0">
              <a:buNone/>
            </a:pPr>
            <a:r>
              <a:rPr lang="en-CA" sz="2000" dirty="0"/>
              <a:t>h1 { margin: 0 0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25px</a:t>
            </a:r>
            <a:r>
              <a:rPr lang="en-CA" sz="2000" dirty="0"/>
              <a:t> 0; background: #cfc; } </a:t>
            </a:r>
          </a:p>
          <a:p>
            <a:pPr marL="800100" lvl="2" indent="0">
              <a:buNone/>
            </a:pPr>
            <a:r>
              <a:rPr lang="en-CA" sz="2000" dirty="0"/>
              <a:t>p { margin: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20px</a:t>
            </a:r>
            <a:r>
              <a:rPr lang="en-CA" sz="2000" dirty="0"/>
              <a:t> 0 0 0; background: #cf9; }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1714500" lvl="4" indent="0">
              <a:buNone/>
            </a:pPr>
            <a:r>
              <a:rPr lang="en-CA" sz="1000" dirty="0">
                <a:hlinkClick r:id="rId2"/>
              </a:rPr>
              <a:t>http://www.sitepoint.com/web-foundations/collapsing-margins/</a:t>
            </a:r>
            <a:endParaRPr lang="en-CA" sz="1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706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13166</TotalTime>
  <Words>4518</Words>
  <Application>Microsoft Office PowerPoint</Application>
  <PresentationFormat>On-screen Show (4:3)</PresentationFormat>
  <Paragraphs>764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Inter</vt:lpstr>
      <vt:lpstr>Tahoma</vt:lpstr>
      <vt:lpstr>Tahoma (Body)</vt:lpstr>
      <vt:lpstr>Tahoma (Headings)</vt:lpstr>
      <vt:lpstr>Times New Roman</vt:lpstr>
      <vt:lpstr>var(--font-code)</vt:lpstr>
      <vt:lpstr>Wingdings</vt:lpstr>
      <vt:lpstr>Compass</vt:lpstr>
      <vt:lpstr>WEB222 - Web Programming Principles</vt:lpstr>
      <vt:lpstr>Agenda</vt:lpstr>
      <vt:lpstr>The CSS Box model</vt:lpstr>
      <vt:lpstr>The CSS Box model</vt:lpstr>
      <vt:lpstr>CSS Properties for Box Model</vt:lpstr>
      <vt:lpstr>The CSS Box Model – margin</vt:lpstr>
      <vt:lpstr>CSS Shorthand for Box Model</vt:lpstr>
      <vt:lpstr>The margin Shorthand Property </vt:lpstr>
      <vt:lpstr>Margin Collapsing</vt:lpstr>
      <vt:lpstr>The CSS Box Model – border</vt:lpstr>
      <vt:lpstr>The border-width Property</vt:lpstr>
      <vt:lpstr>The border-width Shorthand</vt:lpstr>
      <vt:lpstr>The border-style property</vt:lpstr>
      <vt:lpstr>The border-color property</vt:lpstr>
      <vt:lpstr>The Border Shorthand Property</vt:lpstr>
      <vt:lpstr>The CSS Box Model – padding</vt:lpstr>
      <vt:lpstr>Table Formatting with CSS</vt:lpstr>
      <vt:lpstr>Table Formatting with CSS</vt:lpstr>
      <vt:lpstr>Border Collapse</vt:lpstr>
      <vt:lpstr>Table Sections/Groups</vt:lpstr>
      <vt:lpstr>CSS – display Property</vt:lpstr>
      <vt:lpstr>The display Property Values</vt:lpstr>
      <vt:lpstr>Centering Lines Of Text</vt:lpstr>
      <vt:lpstr>Centering a Block (horizontally)</vt:lpstr>
      <vt:lpstr>Centering – Vertically</vt:lpstr>
      <vt:lpstr>Positioning</vt:lpstr>
      <vt:lpstr>Positioning</vt:lpstr>
      <vt:lpstr>Positioning</vt:lpstr>
      <vt:lpstr>Positioning</vt:lpstr>
      <vt:lpstr>CSS3 Rounded Corners</vt:lpstr>
      <vt:lpstr>CSS3 Rounded Corners</vt:lpstr>
      <vt:lpstr>CSS3 Box Shadow</vt:lpstr>
      <vt:lpstr>CSS3 Box Shadow</vt:lpstr>
      <vt:lpstr>HTML5 Structural Elements</vt:lpstr>
      <vt:lpstr>HTML5 Structural Elements</vt:lpstr>
      <vt:lpstr>HTML5 Structural Elements</vt:lpstr>
      <vt:lpstr>HTML5 Structural Elements</vt:lpstr>
      <vt:lpstr>The HTML4 Structural Elements: &lt;div&gt; </vt:lpstr>
      <vt:lpstr>Web Pages Layouts </vt:lpstr>
      <vt:lpstr>Web Pages Layouts </vt:lpstr>
      <vt:lpstr>Create Layouts with HTML5 and CSS3</vt:lpstr>
      <vt:lpstr>Create Layouts with HTML5 and CSS3</vt:lpstr>
      <vt:lpstr>Create Layouts with HTML5 and CSS3</vt:lpstr>
      <vt:lpstr>Create Layouts with HTML5 and CSS3</vt:lpstr>
      <vt:lpstr>Navigation and Menus</vt:lpstr>
      <vt:lpstr>Navigation and Menus</vt:lpstr>
      <vt:lpstr>Flexbox</vt:lpstr>
      <vt:lpstr>Flexbox: Setting flex property</vt:lpstr>
      <vt:lpstr>Grid Layout</vt:lpstr>
      <vt:lpstr>Placing items on the grid</vt:lpstr>
      <vt:lpstr>Creating a simple website</vt:lpstr>
      <vt:lpstr>Creating a simple website</vt:lpstr>
      <vt:lpstr>Image Gallery Example</vt:lpstr>
      <vt:lpstr>Image Gallery Example</vt:lpstr>
      <vt:lpstr>Image Gallery Example</vt:lpstr>
      <vt:lpstr>Image Gallery Example</vt:lpstr>
      <vt:lpstr>Image Gallery Example</vt:lpstr>
      <vt:lpstr>Image Gallery Example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Wei Song</dc:creator>
  <cp:keywords>Lecture 9</cp:keywords>
  <cp:lastModifiedBy>Muath Alzghool</cp:lastModifiedBy>
  <cp:revision>252</cp:revision>
  <cp:lastPrinted>2001-07-23T19:37:02Z</cp:lastPrinted>
  <dcterms:created xsi:type="dcterms:W3CDTF">2001-03-26T00:24:34Z</dcterms:created>
  <dcterms:modified xsi:type="dcterms:W3CDTF">2024-07-17T15:50:28Z</dcterms:modified>
</cp:coreProperties>
</file>