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66" r:id="rId2"/>
    <p:sldId id="271" r:id="rId3"/>
    <p:sldId id="279" r:id="rId4"/>
    <p:sldId id="299" r:id="rId5"/>
    <p:sldId id="347" r:id="rId6"/>
    <p:sldId id="281" r:id="rId7"/>
    <p:sldId id="358" r:id="rId8"/>
    <p:sldId id="348" r:id="rId9"/>
    <p:sldId id="349" r:id="rId10"/>
    <p:sldId id="284" r:id="rId11"/>
    <p:sldId id="300" r:id="rId12"/>
    <p:sldId id="301" r:id="rId13"/>
    <p:sldId id="302" r:id="rId14"/>
    <p:sldId id="303" r:id="rId15"/>
    <p:sldId id="304" r:id="rId16"/>
    <p:sldId id="308" r:id="rId17"/>
    <p:sldId id="351" r:id="rId18"/>
    <p:sldId id="313" r:id="rId19"/>
    <p:sldId id="352" r:id="rId20"/>
    <p:sldId id="315" r:id="rId21"/>
    <p:sldId id="324" r:id="rId22"/>
    <p:sldId id="353" r:id="rId23"/>
    <p:sldId id="355" r:id="rId24"/>
    <p:sldId id="316" r:id="rId25"/>
    <p:sldId id="344" r:id="rId26"/>
    <p:sldId id="317" r:id="rId27"/>
    <p:sldId id="319" r:id="rId28"/>
    <p:sldId id="360" r:id="rId29"/>
    <p:sldId id="323" r:id="rId30"/>
    <p:sldId id="325" r:id="rId31"/>
    <p:sldId id="326" r:id="rId32"/>
    <p:sldId id="327" r:id="rId33"/>
    <p:sldId id="331" r:id="rId34"/>
    <p:sldId id="333" r:id="rId35"/>
    <p:sldId id="350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359" r:id="rId46"/>
    <p:sldId id="270" r:id="rId47"/>
    <p:sldId id="356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6318" autoAdjust="0"/>
  </p:normalViewPr>
  <p:slideViewPr>
    <p:cSldViewPr>
      <p:cViewPr varScale="1">
        <p:scale>
          <a:sx n="67" d="100"/>
          <a:sy n="67" d="100"/>
        </p:scale>
        <p:origin x="53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D3B31BD-4575-422A-92C2-51BB81DE8DF8}"/>
    <pc:docChg chg="undo custSel modSld">
      <pc:chgData name="Wei Song" userId="c2a9b83f-7d42-4d04-8154-38391ae5e9d6" providerId="ADAL" clId="{2D3B31BD-4575-422A-92C2-51BB81DE8DF8}" dt="2017-09-11T03:52:37.557" v="56" actId="20577"/>
      <pc:docMkLst>
        <pc:docMk/>
      </pc:docMkLst>
      <pc:sldChg chg="modSp">
        <pc:chgData name="Wei Song" userId="c2a9b83f-7d42-4d04-8154-38391ae5e9d6" providerId="ADAL" clId="{2D3B31BD-4575-422A-92C2-51BB81DE8DF8}" dt="2017-09-11T03:52:37.557" v="56" actId="20577"/>
        <pc:sldMkLst>
          <pc:docMk/>
          <pc:sldMk cId="3306859267" sldId="350"/>
        </pc:sldMkLst>
        <pc:spChg chg="mod">
          <ac:chgData name="Wei Song" userId="c2a9b83f-7d42-4d04-8154-38391ae5e9d6" providerId="ADAL" clId="{2D3B31BD-4575-422A-92C2-51BB81DE8DF8}" dt="2017-09-11T03:52:37.557" v="56" actId="20577"/>
          <ac:spMkLst>
            <pc:docMk/>
            <pc:sldMk cId="3306859267" sldId="350"/>
            <ac:spMk id="5" creationId="{E1FFFD33-F913-4F8A-A6D3-57A3DA96E6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create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-ele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node_appendChil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_removeChild.html" TargetMode="External"/><Relationship Id="rId2" Type="http://schemas.openxmlformats.org/officeDocument/2006/relationships/hyperlink" Target="https://scs.senecac.on.ca/~wei.song/web222/code/DOM/node_insertBef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DOM/node_replaceChil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innerHTML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DOM/populate-table-dom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Ev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_on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menick.com/dev/jquery-functions-javascript-equivalents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Element" TargetMode="External"/><Relationship Id="rId3" Type="http://schemas.openxmlformats.org/officeDocument/2006/relationships/hyperlink" Target="https://developer.mozilla.org/en-US/docs/DOM/DOM_Reference/Examples" TargetMode="External"/><Relationship Id="rId7" Type="http://schemas.openxmlformats.org/officeDocument/2006/relationships/hyperlink" Target="https://developer.mozilla.org/en-US/docs/Web/API/Node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Relationship Id="rId9" Type="http://schemas.openxmlformats.org/officeDocument/2006/relationships/hyperlink" Target="https://developer.mozilla.org/en-US/docs/Web/API/Tex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</a:t>
            </a:r>
            <a:r>
              <a:rPr lang="nl-NL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</a:t>
            </a:r>
            <a:r>
              <a:rPr lang="nl-NL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Events </a:t>
            </a:r>
            <a:endParaRPr lang="nl-N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EB33AC-1879-44C3-B7F5-D16211826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Create element and event handler: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8B989-2566-4540-AF79-4A3F4874091E}"/>
              </a:ext>
            </a:extLst>
          </p:cNvPr>
          <p:cNvSpPr/>
          <p:nvPr/>
        </p:nvSpPr>
        <p:spPr>
          <a:xfrm>
            <a:off x="3563888" y="1628800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&lt;!DOCTYPE 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&lt;meta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charset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"UTF-8"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/&gt;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&lt;title&gt;</a:t>
            </a:r>
            <a:r>
              <a:rPr lang="en-US" sz="1500" b="1" dirty="0">
                <a:solidFill>
                  <a:srgbClr val="000000"/>
                </a:solidFill>
              </a:rPr>
              <a:t>This is a Document!</a:t>
            </a:r>
            <a:r>
              <a:rPr lang="en-US" sz="1500" dirty="0">
                <a:solidFill>
                  <a:srgbClr val="0000FF"/>
                </a:solidFill>
              </a:rPr>
              <a:t>&lt;/title&gt;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&lt;h1&gt;</a:t>
            </a:r>
            <a:r>
              <a:rPr lang="en-US" sz="1500" b="1" dirty="0">
                <a:solidFill>
                  <a:srgbClr val="000000"/>
                </a:solidFill>
              </a:rPr>
              <a:t>Welcome!</a:t>
            </a:r>
            <a:r>
              <a:rPr lang="en-US" sz="1500" dirty="0">
                <a:solidFill>
                  <a:srgbClr val="0000FF"/>
                </a:solidFill>
              </a:rPr>
              <a:t>&lt;/h1&gt;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 with a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       </a:t>
            </a:r>
            <a:r>
              <a:rPr lang="en-US" sz="1500" dirty="0">
                <a:solidFill>
                  <a:srgbClr val="0000FF"/>
                </a:solidFill>
              </a:rPr>
              <a:t>&lt;a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href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"index.html"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r>
              <a:rPr lang="en-US" sz="1500" b="1" dirty="0">
                <a:solidFill>
                  <a:srgbClr val="000000"/>
                </a:solidFill>
              </a:rPr>
              <a:t>link</a:t>
            </a:r>
            <a:r>
              <a:rPr lang="en-US" sz="1500" dirty="0">
                <a:solidFill>
                  <a:srgbClr val="0000FF"/>
                </a:solidFill>
              </a:rPr>
              <a:t>&lt;/a&gt;</a:t>
            </a:r>
            <a:r>
              <a:rPr lang="en-US" sz="1500" b="1" dirty="0">
                <a:solidFill>
                  <a:srgbClr val="000000"/>
                </a:solidFill>
              </a:rPr>
              <a:t> in it.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first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second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third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&lt;/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60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 </a:t>
            </a: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HTML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</a:t>
            </a:r>
            <a:r>
              <a:rPr lang="en-US" sz="2400" dirty="0">
                <a:effectLst/>
              </a:rPr>
              <a:t> are made up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In the HTML DOM, every HTML element is represented by an element object (node). In addition, there are other types of nodes.</a:t>
            </a:r>
            <a:endParaRPr lang="en-CA" sz="2400" dirty="0">
              <a:effectLst/>
            </a:endParaRP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Types of DOM nodes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400" dirty="0"/>
              <a:t>(HTML tag)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For each HTML element, there is a node object.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It can have children and/or attributes</a:t>
            </a:r>
          </a:p>
          <a:p>
            <a:pPr lvl="2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650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400" dirty="0"/>
              <a:t>(text in a block element)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800" b="1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400" dirty="0"/>
              <a:t>(attribute/value pair)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text/attributes are children in an element node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cannot have children or attributes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00CC"/>
                </a:solidFill>
              </a:rPr>
              <a:t>&lt;p&gt;</a:t>
            </a:r>
            <a:r>
              <a:rPr lang="en-CA" dirty="0"/>
              <a:t>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</a:t>
            </a:r>
            <a:r>
              <a:rPr lang="en-CA" dirty="0"/>
              <a:t>link</a:t>
            </a:r>
            <a:r>
              <a:rPr lang="en-CA" dirty="0">
                <a:solidFill>
                  <a:srgbClr val="0000CC"/>
                </a:solidFill>
              </a:rPr>
              <a:t>&lt;/a&gt; </a:t>
            </a:r>
            <a:r>
              <a:rPr lang="en-CA" dirty="0"/>
              <a:t>in it</a:t>
            </a:r>
            <a:r>
              <a:rPr lang="en-CA" dirty="0">
                <a:solidFill>
                  <a:srgbClr val="0000CC"/>
                </a:solidFill>
              </a:rPr>
              <a:t>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Nodes / Element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DOM Nodes / Element 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1" y="382655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element.getElementsByTagName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element.getElementsByClassName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/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Access all paragraphs within a div element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 all paragraphs in the document/web page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804000"/>
                </a:solidFill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"p"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6600"/>
                </a:solidFill>
              </a:rPr>
              <a:t>// highlight all paragraphs in the web page</a:t>
            </a:r>
          </a:p>
          <a:p>
            <a:pPr marL="400050" lvl="1" indent="0">
              <a:buNone/>
            </a:pPr>
            <a:r>
              <a:rPr lang="nn-NO" sz="1600" b="1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(</a:t>
            </a:r>
            <a:r>
              <a:rPr lang="nn-NO" sz="1600" b="1" dirty="0">
                <a:solidFill>
                  <a:srgbClr val="0000FF"/>
                </a:solidFill>
              </a:rPr>
              <a:t>var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=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dirty="0">
                <a:solidFill>
                  <a:srgbClr val="FF8000"/>
                </a:solidFill>
              </a:rPr>
              <a:t>0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&lt;</a:t>
            </a:r>
            <a:r>
              <a:rPr lang="nn-NO" sz="1600" dirty="0">
                <a:solidFill>
                  <a:srgbClr val="000000"/>
                </a:solidFill>
              </a:rPr>
              <a:t> allParas</a:t>
            </a:r>
            <a:r>
              <a:rPr lang="nn-NO" sz="1600" b="1" dirty="0">
                <a:solidFill>
                  <a:srgbClr val="000080"/>
                </a:solidFill>
              </a:rPr>
              <a:t>.</a:t>
            </a:r>
            <a:r>
              <a:rPr lang="nn-NO" sz="1600" dirty="0">
                <a:solidFill>
                  <a:srgbClr val="000000"/>
                </a:solidFill>
              </a:rPr>
              <a:t>length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</a:t>
            </a:r>
            <a:r>
              <a:rPr lang="nn-NO" sz="1600" b="1" dirty="0">
                <a:solidFill>
                  <a:srgbClr val="000080"/>
                </a:solidFill>
              </a:rPr>
              <a:t>++)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{</a:t>
            </a:r>
            <a:r>
              <a:rPr lang="nn-NO" sz="1600" dirty="0">
                <a:solidFill>
                  <a:srgbClr val="000000"/>
                </a:solidFill>
              </a:rPr>
              <a:t> 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b="1" dirty="0">
                <a:solidFill>
                  <a:srgbClr val="00008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80"/>
                </a:solidFill>
              </a:rPr>
              <a:t>].</a:t>
            </a:r>
            <a:r>
              <a:rPr lang="en-US" sz="1600" dirty="0" err="1">
                <a:solidFill>
                  <a:srgbClr val="000000"/>
                </a:solidFill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backgroundColor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dirty="0" err="1">
                <a:solidFill>
                  <a:srgbClr val="808080"/>
                </a:solidFill>
              </a:rPr>
              <a:t>lightgreen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}</a:t>
            </a:r>
          </a:p>
          <a:p>
            <a:pPr marL="400050" lvl="1" indent="0">
              <a:buNone/>
            </a:pPr>
            <a:endParaRPr lang="en-US" sz="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12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 panose="020F0502020204030204"/>
                <a:hlinkClick r:id="rId3"/>
              </a:rPr>
              <a:t>node-elements.html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02077-8F41-4B0D-BC83-A093685076C1}"/>
              </a:ext>
            </a:extLst>
          </p:cNvPr>
          <p:cNvSpPr/>
          <p:nvPr/>
        </p:nvSpPr>
        <p:spPr>
          <a:xfrm>
            <a:off x="494821" y="1700119"/>
            <a:ext cx="33121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BF27D-2204-4479-BB07-D89967DEB826}"/>
              </a:ext>
            </a:extLst>
          </p:cNvPr>
          <p:cNvSpPr/>
          <p:nvPr/>
        </p:nvSpPr>
        <p:spPr>
          <a:xfrm>
            <a:off x="3635896" y="1700119"/>
            <a:ext cx="50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"#address"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6600"/>
                </a:solidFill>
                <a:highlight>
                  <a:srgbClr val="FFFFFF"/>
                </a:highlight>
              </a:rPr>
              <a:t>// highlight paragraphs inside the div element 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(HTML Structure and content)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Selecting groups of elements within an </a:t>
            </a:r>
            <a:r>
              <a:rPr lang="en-CA" sz="2400" dirty="0">
                <a:solidFill>
                  <a:srgbClr val="0000CC"/>
                </a:solidFill>
              </a:rPr>
              <a:t>element object</a:t>
            </a:r>
            <a:r>
              <a:rPr lang="en-CA" sz="2400" dirty="0"/>
              <a:t>, including </a:t>
            </a:r>
            <a:r>
              <a:rPr lang="en-CA" sz="2400" dirty="0">
                <a:solidFill>
                  <a:srgbClr val="0000CC"/>
                </a:solidFill>
              </a:rPr>
              <a:t>document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/>
              </a:rPr>
              <a:t>object</a:t>
            </a:r>
            <a:endParaRPr lang="en-CA" sz="2800" dirty="0">
              <a:solidFill>
                <a:srgbClr val="0000CC"/>
              </a:solidFill>
              <a:effectLst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8501"/>
              </p:ext>
            </p:extLst>
          </p:nvPr>
        </p:nvGraphicFramePr>
        <p:xfrm>
          <a:off x="611560" y="1916832"/>
          <a:ext cx="7776864" cy="396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84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getElementsByTagName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tag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getElementsByClassName</a:t>
                      </a:r>
                      <a:r>
                        <a:rPr lang="en-CA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class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element </a:t>
                      </a:r>
                      <a:r>
                        <a:rPr lang="en-CA" dirty="0"/>
                        <a:t>that is a descendent of the element on which it is invoked that matches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querySelectorAll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non-live </a:t>
                      </a:r>
                      <a:r>
                        <a:rPr lang="en-CA" sz="1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NodeList</a:t>
                      </a:r>
                      <a:r>
                        <a:rPr lang="en-CA" dirty="0"/>
                        <a:t> of all elements descended from the element on which it is invoked that match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CSS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2253"/>
              </p:ext>
            </p:extLst>
          </p:nvPr>
        </p:nvGraphicFramePr>
        <p:xfrm>
          <a:off x="608915" y="1988840"/>
          <a:ext cx="792617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7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appendChild</a:t>
                      </a:r>
                      <a:r>
                        <a:rPr lang="en-CA" i="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replaceChild</a:t>
                      </a:r>
                      <a:r>
                        <a:rPr lang="en-CA" i="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</a:t>
            </a:r>
            <a:r>
              <a:rPr lang="en-US" sz="2800" dirty="0"/>
              <a:t>Add Node to the end of the web page </a:t>
            </a:r>
            <a:endParaRPr lang="en-CA" sz="28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.createElement</a:t>
            </a:r>
            <a:r>
              <a:rPr lang="en-CA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("h2"</a:t>
            </a:r>
            <a:r>
              <a:rPr lang="en-CA" sz="2400" dirty="0"/>
              <a:t>);   </a:t>
            </a:r>
          </a:p>
          <a:p>
            <a:pPr marL="400050" lvl="1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//add text to using text node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heading </a:t>
            </a:r>
            <a:r>
              <a:rPr lang="en-CA" sz="2400" dirty="0"/>
              <a:t>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endParaRPr lang="en-CA" sz="1200" dirty="0"/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>
                <a:solidFill>
                  <a:srgbClr val="006600"/>
                </a:solidFill>
              </a:rPr>
              <a:t>// append the node to the end of the web page</a:t>
            </a:r>
            <a:r>
              <a:rPr lang="en-CA" sz="2200" dirty="0"/>
              <a:t>   </a:t>
            </a:r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 err="1"/>
              <a:t>document.</a:t>
            </a:r>
            <a:r>
              <a:rPr lang="en-CA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newHeading</a:t>
            </a:r>
            <a:r>
              <a:rPr lang="en-CA" sz="2200" dirty="0"/>
              <a:t>);</a:t>
            </a:r>
          </a:p>
          <a:p>
            <a:pPr marL="0" indent="0">
              <a:buNone/>
            </a:pPr>
            <a:r>
              <a:rPr lang="en-CA" sz="2500" dirty="0"/>
              <a:t>        </a:t>
            </a:r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The create…() methods merely create a node but does not add it to the page/node.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You must add the new node as a child of an existing element on the page...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nodes to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endParaRPr lang="en-CA" sz="9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newNode</a:t>
            </a:r>
            <a:r>
              <a:rPr lang="en-CA" sz="2400" dirty="0"/>
              <a:t> = </a:t>
            </a:r>
            <a:r>
              <a:rPr lang="en-CA" sz="2400" dirty="0" err="1"/>
              <a:t>document.createElement</a:t>
            </a:r>
            <a:r>
              <a:rPr lang="en-CA" sz="2400" dirty="0"/>
              <a:t>(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"p"</a:t>
            </a:r>
            <a:r>
              <a:rPr lang="en-CA" sz="2400" dirty="0"/>
              <a:t>); 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100" dirty="0">
                <a:solidFill>
                  <a:srgbClr val="006600"/>
                </a:solidFill>
              </a:rPr>
              <a:t>//add text to using the </a:t>
            </a:r>
            <a:r>
              <a:rPr lang="en-CA" sz="2100" dirty="0" err="1">
                <a:solidFill>
                  <a:srgbClr val="006600"/>
                </a:solidFill>
              </a:rPr>
              <a:t>innerHTML</a:t>
            </a:r>
            <a:r>
              <a:rPr lang="en-CA" sz="2100" dirty="0">
                <a:solidFill>
                  <a:srgbClr val="006600"/>
                </a:solidFill>
              </a:rPr>
              <a:t>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newNode.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 =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"This a new paragraph"</a:t>
            </a:r>
            <a:r>
              <a:rPr lang="en-CA" sz="2400" dirty="0"/>
              <a:t>;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US" sz="2100" dirty="0">
                <a:solidFill>
                  <a:srgbClr val="006600"/>
                </a:solidFill>
              </a:rPr>
              <a:t>// add the new element to the end of the "demo" div element.</a:t>
            </a:r>
            <a:endParaRPr lang="en-CA" sz="21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/>
              <a:t>var</a:t>
            </a:r>
            <a:r>
              <a:rPr lang="en-CA" sz="2200" dirty="0"/>
              <a:t>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>
                <a:solidFill>
                  <a:srgbClr val="0000CC"/>
                </a:solidFill>
              </a:rPr>
              <a:t> </a:t>
            </a:r>
            <a:r>
              <a:rPr lang="en-CA" sz="2200" dirty="0"/>
              <a:t>= document.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200" dirty="0"/>
              <a:t>("#demo"); </a:t>
            </a: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newNode</a:t>
            </a:r>
            <a:r>
              <a:rPr lang="en-CA" sz="2200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D201B-276E-4755-A105-DDB89C255C44}"/>
              </a:ext>
            </a:extLst>
          </p:cNvPr>
          <p:cNvSpPr txBox="1"/>
          <p:nvPr/>
        </p:nvSpPr>
        <p:spPr>
          <a:xfrm>
            <a:off x="467544" y="5733256"/>
            <a:ext cx="341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hlinkClick r:id="rId2"/>
              </a:rPr>
              <a:t>node_appendChild.html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5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More on modifying the DOM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node_insertBefore.html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node_removeChild.html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node_replaceChild.html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92636"/>
              </p:ext>
            </p:extLst>
          </p:nvPr>
        </p:nvGraphicFramePr>
        <p:xfrm>
          <a:off x="1115616" y="2348880"/>
          <a:ext cx="6838664" cy="27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59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3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elem</a:t>
            </a:r>
            <a:r>
              <a:rPr lang="en-CA" sz="2000" dirty="0"/>
              <a:t> = document.querySelector("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#d1</a:t>
            </a:r>
            <a:r>
              <a:rPr lang="en-CA" sz="2000" dirty="0"/>
              <a:t>");  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or just simply: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</a:t>
            </a:r>
            <a:r>
              <a:rPr lang="en-CA" sz="2000" dirty="0"/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elem.className</a:t>
            </a:r>
            <a:r>
              <a:rPr lang="en-CA" sz="2000" dirty="0"/>
              <a:t> = 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r>
              <a:rPr lang="en-CA" sz="2000" dirty="0"/>
              <a:t>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2000" dirty="0"/>
              <a:t>=</a:t>
            </a:r>
            <a:r>
              <a:rPr lang="en-CA" sz="1800" dirty="0"/>
              <a:t>"http://www.senecacollege.ca/images/seneca-logo2.svg";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: 2-way API for text and/or HTML tags in a node:</a:t>
            </a:r>
          </a:p>
          <a:p>
            <a:pPr lvl="1" indent="-342900"/>
            <a:r>
              <a:rPr lang="en-CA" sz="1800" dirty="0"/>
              <a:t>Get: </a:t>
            </a:r>
            <a:r>
              <a:rPr lang="en-CA" sz="1600" dirty="0"/>
              <a:t>     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txt = </a:t>
            </a:r>
            <a:r>
              <a:rPr lang="en-CA" sz="2000" dirty="0" err="1"/>
              <a:t>elem.innerHTML</a:t>
            </a:r>
            <a:r>
              <a:rPr lang="en-CA" sz="2000" dirty="0"/>
              <a:t>;</a:t>
            </a:r>
          </a:p>
          <a:p>
            <a:pPr lvl="1" indent="-342900"/>
            <a:r>
              <a:rPr lang="en-CA" sz="1800" dirty="0"/>
              <a:t>Set</a:t>
            </a:r>
            <a:r>
              <a:rPr lang="en-CA" sz="1600" dirty="0"/>
              <a:t>:       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changed!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lvl="1" indent="-342900"/>
            <a:r>
              <a:rPr lang="en-CA" sz="1800" dirty="0"/>
              <a:t>Append</a:t>
            </a:r>
            <a:r>
              <a:rPr lang="en-CA" sz="1600" dirty="0"/>
              <a:t>: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appended!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marL="800100" lvl="2" indent="0">
              <a:buNone/>
            </a:pPr>
            <a:endParaRPr lang="en-CA" sz="1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innerHTML2.html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700" dirty="0"/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400" dirty="0" err="1"/>
              <a:t>innerHTML</a:t>
            </a:r>
            <a:r>
              <a:rPr lang="en-CA" sz="2400" dirty="0"/>
              <a:t> property can be used to add elements / objects into a web page. But we typically use it create text/paragraph only, </a:t>
            </a:r>
            <a:r>
              <a:rPr lang="en-CA" dirty="0"/>
              <a:t>∵</a:t>
            </a:r>
            <a:endParaRPr lang="en-CA" sz="2400" dirty="0"/>
          </a:p>
          <a:p>
            <a:pPr lvl="1"/>
            <a:r>
              <a:rPr lang="en-CA" sz="2000" dirty="0"/>
              <a:t>bad style on many levels (e.g. JS code embedded within HTML) </a:t>
            </a:r>
          </a:p>
          <a:p>
            <a:pPr lvl="1"/>
            <a:r>
              <a:rPr lang="en-CA" sz="2000" dirty="0"/>
              <a:t>error-prone: must carefully distinguish </a:t>
            </a:r>
          </a:p>
          <a:p>
            <a:pPr lvl="1"/>
            <a:r>
              <a:rPr lang="en-CA" sz="2000" dirty="0" err="1"/>
              <a:t>innerHTML</a:t>
            </a:r>
            <a:r>
              <a:rPr lang="en-CA" sz="2000" dirty="0"/>
              <a:t> should be mainly used to add plain text. 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the “value” property of an HTML form control is similar to the </a:t>
            </a:r>
            <a:r>
              <a:rPr lang="en-CA" sz="2000" dirty="0" err="1"/>
              <a:t>innerHTML</a:t>
            </a:r>
            <a:r>
              <a:rPr lang="en-CA" sz="20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Modify the DOM (CSS formatting and appearances) with JavaScript</a:t>
            </a:r>
          </a:p>
          <a:p>
            <a:pPr marL="457200" lvl="1" indent="0">
              <a:buNone/>
            </a:pPr>
            <a:r>
              <a:rPr lang="en-CA" dirty="0"/>
              <a:t>- Will be covered in 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populates table using DOM API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generateTable</a:t>
            </a:r>
            <a:r>
              <a:rPr lang="en-CA" sz="1400" dirty="0"/>
              <a:t>(){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6600"/>
                </a:solidFill>
              </a:rPr>
              <a:t>// get the reference for the body and creates a &lt;</a:t>
            </a:r>
            <a:r>
              <a:rPr lang="en-CA" sz="1400" dirty="0" err="1">
                <a:solidFill>
                  <a:srgbClr val="006600"/>
                </a:solidFill>
              </a:rPr>
              <a:t>tbody</a:t>
            </a:r>
            <a:r>
              <a:rPr lang="en-CA" sz="1400" dirty="0">
                <a:solidFill>
                  <a:srgbClr val="006600"/>
                </a:solidFill>
              </a:rPr>
              <a:t>&gt; element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</a:t>
            </a:r>
            <a:r>
              <a:rPr lang="en-CA" sz="1400" dirty="0"/>
              <a:t> = document.querySelector("#</a:t>
            </a:r>
            <a:r>
              <a:rPr lang="en-CA" sz="1400" dirty="0" err="1"/>
              <a:t>outputTable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tblBody</a:t>
            </a:r>
            <a:r>
              <a:rPr lang="en-CA" sz="1400" dirty="0"/>
              <a:t>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tbody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700" dirty="0"/>
              <a:t> 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1400" dirty="0"/>
              <a:t> (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myData.length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 </a:t>
            </a:r>
            <a:r>
              <a:rPr lang="en-CA" sz="1400" dirty="0">
                <a:solidFill>
                  <a:srgbClr val="006600"/>
                </a:solidFill>
              </a:rPr>
              <a:t>// creating all table rows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row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tr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100" dirty="0"/>
              <a:t>   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getTdElement</a:t>
            </a:r>
            <a:r>
              <a:rPr lang="en-CA" sz="1400" dirty="0"/>
              <a:t>(text)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and a text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getTdLinkElement</a:t>
            </a:r>
            <a:r>
              <a:rPr lang="en-CA" sz="1400" dirty="0"/>
              <a:t>(text, </a:t>
            </a:r>
            <a:r>
              <a:rPr lang="en-CA" sz="1400" dirty="0" err="1"/>
              <a:t>href</a:t>
            </a:r>
            <a:r>
              <a:rPr lang="en-CA" sz="1400" dirty="0"/>
              <a:t>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of a hyperlink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</a:rPr>
              <a:t>Note: Without using </a:t>
            </a:r>
            <a:r>
              <a:rPr lang="en-CA" sz="1800" dirty="0" err="1">
                <a:effectLst/>
              </a:rPr>
              <a:t>innerHTML</a:t>
            </a:r>
            <a:r>
              <a:rPr lang="en-CA" sz="1800" dirty="0">
                <a:effectLst/>
              </a:rPr>
              <a:t> property – better coding style.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linkClick r:id="rId2"/>
              </a:rPr>
              <a:t>populate-table-dom.html</a:t>
            </a:r>
            <a:endParaRPr lang="en-CA" sz="1800" dirty="0">
              <a:effectLst/>
            </a:endParaRP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9B2C58-E8B7-4C60-BDF6-9DFD776D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05" y="2564904"/>
            <a:ext cx="3159954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HTML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/>
              <a:t>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/>
              <a:t>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sz="2400" dirty="0"/>
              <a:t> JavaScript file. 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the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separating JavaScript code (</a:t>
            </a:r>
            <a:r>
              <a:rPr lang="en-US" sz="2000" dirty="0" err="1"/>
              <a:t>behaviour</a:t>
            </a:r>
            <a:r>
              <a:rPr lang="en-CA" sz="2000" dirty="0"/>
              <a:t>) from HTML code (</a:t>
            </a:r>
            <a:r>
              <a:rPr lang="en-US" sz="2000" dirty="0"/>
              <a:t>structure/content</a:t>
            </a:r>
            <a:r>
              <a:rPr lang="en-CA" sz="2000" dirty="0"/>
              <a:t>).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6600"/>
                </a:solidFill>
              </a:rPr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Element.onevent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3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 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16" y="1268760"/>
            <a:ext cx="8734872" cy="2592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event handler must be set after HTML document/page loaded into browser, so we need help from “</a:t>
            </a:r>
            <a:r>
              <a:rPr lang="en-CA" sz="2200" dirty="0" err="1"/>
              <a:t>window.onload</a:t>
            </a:r>
            <a:r>
              <a:rPr lang="en-CA" sz="2200" dirty="0"/>
              <a:t>” which is also an event handler 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FFD33-F913-4F8A-A6D3-57A3DA96E65A}"/>
              </a:ext>
            </a:extLst>
          </p:cNvPr>
          <p:cNvSpPr/>
          <p:nvPr/>
        </p:nvSpPr>
        <p:spPr>
          <a:xfrm>
            <a:off x="556178" y="1700808"/>
            <a:ext cx="795963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onload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// why use </a:t>
            </a:r>
            <a:r>
              <a:rPr lang="en-US" sz="1600" dirty="0" err="1">
                <a:solidFill>
                  <a:srgbClr val="006600"/>
                </a:solidFill>
              </a:rPr>
              <a:t>window.onload</a:t>
            </a:r>
            <a:r>
              <a:rPr lang="en-US" sz="1600" dirty="0">
                <a:solidFill>
                  <a:srgbClr val="006600"/>
                </a:solidFill>
              </a:rPr>
              <a:t>? 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804000"/>
                </a:solidFill>
              </a:rPr>
              <a:t>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</a:t>
            </a:r>
            <a:r>
              <a:rPr lang="en-US" sz="1600" dirty="0" err="1">
                <a:solidFill>
                  <a:srgbClr val="808080"/>
                </a:solidFill>
              </a:rPr>
              <a:t>myBtn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.addEventListener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"click",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); </a:t>
            </a: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6600"/>
                </a:solidFill>
              </a:rPr>
              <a:t>// note: no "( )"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b="1" dirty="0">
                <a:solidFill>
                  <a:srgbClr val="0000FF"/>
                </a:solidFill>
              </a:rPr>
              <a:t>function </a:t>
            </a:r>
            <a:r>
              <a:rPr lang="en-US" sz="1600" dirty="0"/>
              <a:t>() {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sz="1600" dirty="0"/>
              <a:t>};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b="1" dirty="0">
                <a:solidFill>
                  <a:srgbClr val="000080"/>
                </a:solidFill>
              </a:rPr>
              <a:t>};</a:t>
            </a: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804000"/>
                </a:solidFill>
              </a:rPr>
              <a:t>     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"#demo"</a:t>
            </a:r>
            <a:r>
              <a:rPr lang="en-US" sz="1600" b="1" dirty="0">
                <a:solidFill>
                  <a:srgbClr val="000080"/>
                </a:solidFill>
              </a:rPr>
              <a:t>).</a:t>
            </a:r>
            <a:r>
              <a:rPr lang="en-US" sz="1600" dirty="0" err="1">
                <a:solidFill>
                  <a:srgbClr val="000000"/>
                </a:solidFill>
              </a:rPr>
              <a:t>innerHTML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sz="2800" dirty="0"/>
              <a:t>:</a:t>
            </a:r>
          </a:p>
          <a:p>
            <a:pPr marL="457200" lvl="1" indent="0">
              <a:buNone/>
            </a:pPr>
            <a:r>
              <a:rPr lang="en-CA" sz="2400" dirty="0"/>
              <a:t>occurs when the content of a field changes. </a:t>
            </a:r>
          </a:p>
          <a:p>
            <a:pPr lvl="1"/>
            <a:r>
              <a:rPr lang="en-CA" sz="2400" dirty="0"/>
              <a:t>Applies to :</a:t>
            </a:r>
          </a:p>
          <a:p>
            <a:pPr marL="400050" lvl="1" indent="0">
              <a:buNone/>
            </a:pPr>
            <a:r>
              <a:rPr lang="en-CA" sz="2400" dirty="0"/>
              <a:t>        select, input elements</a:t>
            </a:r>
          </a:p>
          <a:p>
            <a:pPr lvl="1" indent="-342900"/>
            <a:r>
              <a:rPr lang="en-CA" sz="2400" dirty="0"/>
              <a:t>Example: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In HTML:</a:t>
            </a:r>
          </a:p>
          <a:p>
            <a:pPr marL="1257300" lvl="3" indent="0">
              <a:buNone/>
            </a:pPr>
            <a:r>
              <a:rPr lang="en-US" sz="1600" dirty="0"/>
              <a:t>&lt;input type='text' name='</a:t>
            </a:r>
            <a:r>
              <a:rPr lang="en-US" sz="1600" dirty="0" err="1"/>
              <a:t>fullname</a:t>
            </a:r>
            <a:r>
              <a:rPr lang="en-US" sz="1600" dirty="0"/>
              <a:t>' id=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='setOutput1()' </a:t>
            </a:r>
            <a:r>
              <a:rPr lang="en-US" sz="1600" dirty="0"/>
              <a:t>&gt;</a:t>
            </a:r>
          </a:p>
          <a:p>
            <a:pPr marL="1257300" lvl="3" indent="0">
              <a:buNone/>
            </a:pPr>
            <a:endParaRPr lang="en-US" sz="1600" dirty="0"/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Or in JavaScript:</a:t>
            </a:r>
          </a:p>
          <a:p>
            <a:pPr marL="1257300" lvl="3" indent="0">
              <a:buNone/>
            </a:pPr>
            <a:r>
              <a:rPr lang="en-CA" sz="1600" dirty="0"/>
              <a:t>document.querySelector("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CA" sz="1600" dirty="0"/>
              <a:t>").</a:t>
            </a:r>
            <a:r>
              <a:rPr lang="en-CA" sz="1600" dirty="0" err="1"/>
              <a:t>onchange</a:t>
            </a:r>
            <a:r>
              <a:rPr lang="en-CA" sz="1600" dirty="0"/>
              <a:t> = setOutput1;</a:t>
            </a:r>
          </a:p>
          <a:p>
            <a:pPr marL="857250" lvl="1" indent="-457200"/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3"/>
              </a:rPr>
              <a:t>js_onchange.html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click / double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 </a:t>
            </a:r>
            <a:r>
              <a:rPr lang="en-CA" altLang="en-US" sz="2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color </a:t>
            </a:r>
            <a:r>
              <a:rPr lang="en-CA" sz="2800" dirty="0"/>
              <a:t>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&lt;script&gt;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setInterval</a:t>
            </a:r>
            <a:r>
              <a:rPr lang="en-CA" sz="2000" dirty="0"/>
              <a:t>(function(){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document.body.innerHTML</a:t>
            </a:r>
            <a:r>
              <a:rPr lang="en-CA" sz="2000" dirty="0"/>
              <a:t> = new Date().</a:t>
            </a:r>
            <a:r>
              <a:rPr lang="en-CA" sz="2000" dirty="0" err="1"/>
              <a:t>toLocaleString</a:t>
            </a:r>
            <a:r>
              <a:rPr lang="en-CA" sz="2000" dirty="0"/>
              <a:t>();</a:t>
            </a:r>
          </a:p>
          <a:p>
            <a:pPr lvl="1"/>
            <a:r>
              <a:rPr lang="en-CA" sz="2000" dirty="0"/>
              <a:t>    },1000);</a:t>
            </a:r>
          </a:p>
          <a:p>
            <a:pPr lvl="1"/>
            <a:r>
              <a:rPr lang="en-CA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jQuery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https://jquery.com/</a:t>
            </a:r>
            <a:r>
              <a:rPr lang="en-CA" altLang="en-US" dirty="0"/>
              <a:t> 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dirty="0">
              <a:solidFill>
                <a:srgbClr val="0000CC"/>
              </a:solidFill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64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2"/>
              </a:rPr>
              <a:t>MDN: Introduction to DOM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800" dirty="0">
                <a:hlinkClick r:id="rId3"/>
              </a:rPr>
              <a:t>MDN: DOM Examples</a:t>
            </a:r>
            <a:endParaRPr lang="en-CA" altLang="en-US" sz="2800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4"/>
              </a:rPr>
              <a:t>MDN: Creating New Elements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5"/>
              </a:rPr>
              <a:t>JavaScript Kit: DOM Reference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6"/>
              </a:rPr>
              <a:t>W3C: </a:t>
            </a:r>
            <a:r>
              <a:rPr lang="en-CA" sz="2800" dirty="0">
                <a:hlinkClick r:id="rId6"/>
              </a:rPr>
              <a:t>Handling events with JavaScript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8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9"/>
              </a:rPr>
              <a:t>Text (interface) reference</a:t>
            </a:r>
            <a:endParaRPr lang="en-CA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47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83555"/>
              </p:ext>
            </p:extLst>
          </p:nvPr>
        </p:nvGraphicFramePr>
        <p:xfrm>
          <a:off x="395536" y="1772816"/>
          <a:ext cx="83529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</a:t>
                      </a:r>
                      <a:r>
                        <a:rPr lang="en-CA" sz="1750" dirty="0"/>
                        <a:t>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8487B-8793-4C3F-A5E2-71D34C7F2A4E}"/>
              </a:ext>
            </a:extLst>
          </p:cNvPr>
          <p:cNvSpPr txBox="1"/>
          <p:nvPr/>
        </p:nvSpPr>
        <p:spPr>
          <a:xfrm>
            <a:off x="431016" y="58370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Examples:</a:t>
            </a:r>
          </a:p>
          <a:p>
            <a:pPr marL="0" indent="0">
              <a:buNone/>
            </a:pPr>
            <a:endParaRPr lang="en-CA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Access:</a:t>
            </a:r>
          </a:p>
          <a:p>
            <a:pPr marL="80010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0010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Update:</a:t>
            </a:r>
          </a:p>
          <a:p>
            <a:pPr marL="800100" lvl="2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"Seneca College"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372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in the document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containing all elements that matches a specified CSS selector(s) in the document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CA" sz="2000" kern="1200" dirty="0">
              <a:solidFill>
                <a:prstClr val="black"/>
              </a:solidFill>
              <a:effectLst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document.</a:t>
            </a:r>
            <a:r>
              <a:rPr lang="en-CA" sz="19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900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demo"); 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getElementsByClassName</a:t>
            </a:r>
            <a:r>
              <a:rPr lang="en-CA" sz="19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("example"); </a:t>
            </a:r>
            <a:r>
              <a:rPr lang="en-CA" sz="1900" b="1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document.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querySelector(".example"); </a:t>
            </a:r>
            <a:r>
              <a:rPr lang="en-CA" sz="1900" kern="1200" dirty="0">
                <a:solidFill>
                  <a:srgbClr val="006600"/>
                </a:solidFill>
                <a:effectLst/>
              </a:rPr>
              <a:t>//get the 1st one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3384</Words>
  <Application>Microsoft Office PowerPoint</Application>
  <PresentationFormat>On-screen Show (4:3)</PresentationFormat>
  <Paragraphs>616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Document Object Model (DOM)</vt:lpstr>
      <vt:lpstr>The Document Object Model (DOM)</vt:lpstr>
      <vt:lpstr>The Document Object</vt:lpstr>
      <vt:lpstr>The Document Object</vt:lpstr>
      <vt:lpstr>Document object properties </vt:lpstr>
      <vt:lpstr>Document object methods </vt:lpstr>
      <vt:lpstr>Examples</vt:lpstr>
      <vt:lpstr>Document object methods</vt:lpstr>
      <vt:lpstr>The DOM tree</vt:lpstr>
      <vt:lpstr>The DOM tree</vt:lpstr>
      <vt:lpstr>HTML DOM Nodes</vt:lpstr>
      <vt:lpstr>Types of DOM nodes</vt:lpstr>
      <vt:lpstr>At the Ends of DOM Tree</vt:lpstr>
      <vt:lpstr>DOM Nodes / Element Objects</vt:lpstr>
      <vt:lpstr>Examples</vt:lpstr>
      <vt:lpstr>Modifying DOM with JavaScript</vt:lpstr>
      <vt:lpstr>Methods for selecting elements</vt:lpstr>
      <vt:lpstr>Modifying the DOM tree</vt:lpstr>
      <vt:lpstr>Creating new nodes</vt:lpstr>
      <vt:lpstr>Adding new nodes to DOM tree</vt:lpstr>
      <vt:lpstr>More examples</vt:lpstr>
      <vt:lpstr>Modifying element / node attributes</vt:lpstr>
      <vt:lpstr>Modifying element / node attributes</vt:lpstr>
      <vt:lpstr>Using the innerHTML Property</vt:lpstr>
      <vt:lpstr>Modifying DOM with JavaScript</vt:lpstr>
      <vt:lpstr>Example: populates table using DOM API</vt:lpstr>
      <vt:lpstr>HTML DOM Events</vt:lpstr>
      <vt:lpstr>DOM Events</vt:lpstr>
      <vt:lpstr>Common Events</vt:lpstr>
      <vt:lpstr>Event Handlers</vt:lpstr>
      <vt:lpstr>Creating Event Handler in HTML file</vt:lpstr>
      <vt:lpstr>Creating Event Handler in JS file/code</vt:lpstr>
      <vt:lpstr>Creating Event Handler in JS file /code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Advanced: jQuery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7 - WEB222</dc:title>
  <dc:creator>Wei Song</dc:creator>
  <cp:lastModifiedBy>abdullah al mahfuz</cp:lastModifiedBy>
  <cp:revision>298</cp:revision>
  <cp:lastPrinted>2001-07-23T19:37:02Z</cp:lastPrinted>
  <dcterms:created xsi:type="dcterms:W3CDTF">2001-03-26T00:24:34Z</dcterms:created>
  <dcterms:modified xsi:type="dcterms:W3CDTF">2024-06-17T17:29:38Z</dcterms:modified>
</cp:coreProperties>
</file>