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9" r:id="rId3"/>
    <p:sldId id="275" r:id="rId4"/>
    <p:sldId id="260" r:id="rId5"/>
    <p:sldId id="257" r:id="rId6"/>
    <p:sldId id="280" r:id="rId7"/>
    <p:sldId id="296" r:id="rId8"/>
    <p:sldId id="300" r:id="rId9"/>
    <p:sldId id="297" r:id="rId10"/>
    <p:sldId id="298" r:id="rId11"/>
    <p:sldId id="299" r:id="rId12"/>
    <p:sldId id="276" r:id="rId13"/>
    <p:sldId id="261" r:id="rId14"/>
    <p:sldId id="262" r:id="rId15"/>
    <p:sldId id="277" r:id="rId16"/>
    <p:sldId id="278" r:id="rId17"/>
    <p:sldId id="279" r:id="rId18"/>
    <p:sldId id="281" r:id="rId19"/>
    <p:sldId id="282" r:id="rId20"/>
    <p:sldId id="284" r:id="rId21"/>
    <p:sldId id="286" r:id="rId22"/>
    <p:sldId id="287" r:id="rId23"/>
    <p:sldId id="288" r:id="rId24"/>
    <p:sldId id="289" r:id="rId25"/>
    <p:sldId id="290" r:id="rId26"/>
    <p:sldId id="291" r:id="rId27"/>
    <p:sldId id="292" r:id="rId28"/>
    <p:sldId id="293" r:id="rId29"/>
    <p:sldId id="294"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6" autoAdjust="0"/>
    <p:restoredTop sz="94652"/>
  </p:normalViewPr>
  <p:slideViewPr>
    <p:cSldViewPr>
      <p:cViewPr varScale="1">
        <p:scale>
          <a:sx n="78" d="100"/>
          <a:sy n="78" d="100"/>
        </p:scale>
        <p:origin x="734" y="62"/>
      </p:cViewPr>
      <p:guideLst>
        <p:guide orient="horz" pos="2160"/>
        <p:guide pos="3840"/>
      </p:guideLst>
    </p:cSldViewPr>
  </p:slideViewPr>
  <p:notesTextViewPr>
    <p:cViewPr>
      <p:scale>
        <a:sx n="1" d="1"/>
        <a:sy n="1" d="1"/>
      </p:scale>
      <p:origin x="0" y="0"/>
    </p:cViewPr>
  </p:notesTextViewPr>
  <p:sorterViewPr>
    <p:cViewPr>
      <p:scale>
        <a:sx n="100" d="100"/>
        <a:sy n="100" d="100"/>
      </p:scale>
      <p:origin x="0" y="-2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177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023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7465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260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077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524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4773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9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92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49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4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09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0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854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62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18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600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8/11/2024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95799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2477-B996-4C5F-8969-EABC7E504E82}"/>
              </a:ext>
            </a:extLst>
          </p:cNvPr>
          <p:cNvSpPr>
            <a:spLocks noGrp="1"/>
          </p:cNvSpPr>
          <p:nvPr>
            <p:ph type="ctrTitle"/>
          </p:nvPr>
        </p:nvSpPr>
        <p:spPr>
          <a:xfrm>
            <a:off x="695400" y="188641"/>
            <a:ext cx="8574622" cy="2448272"/>
          </a:xfrm>
        </p:spPr>
        <p:txBody>
          <a:bodyPr/>
          <a:lstStyle/>
          <a:p>
            <a:pPr algn="ctr"/>
            <a:r>
              <a:rPr lang="en-CA" dirty="0"/>
              <a:t>URBAN GROOVE</a:t>
            </a:r>
            <a:br>
              <a:rPr lang="en-CA" dirty="0"/>
            </a:br>
            <a:r>
              <a:rPr lang="en-CA" sz="2400" i="1" dirty="0"/>
              <a:t>We make it better together Indo-Chinese Cuisine</a:t>
            </a:r>
          </a:p>
        </p:txBody>
      </p:sp>
      <p:sp>
        <p:nvSpPr>
          <p:cNvPr id="4" name="Subtitle 3"/>
          <p:cNvSpPr>
            <a:spLocks noGrp="1"/>
          </p:cNvSpPr>
          <p:nvPr>
            <p:ph type="subTitle" idx="1"/>
          </p:nvPr>
        </p:nvSpPr>
        <p:spPr/>
        <p:txBody>
          <a:bodyPr>
            <a:normAutofit/>
          </a:bodyPr>
          <a:lstStyle/>
          <a:p>
            <a:pPr algn="l"/>
            <a:r>
              <a:rPr lang="en-US" sz="2800" b="1" dirty="0"/>
              <a:t>Case Study</a:t>
            </a:r>
            <a:endParaRPr lang="en-CA" sz="2800" b="1" dirty="0"/>
          </a:p>
        </p:txBody>
      </p:sp>
    </p:spTree>
    <p:extLst>
      <p:ext uri="{BB962C8B-B14F-4D97-AF65-F5344CB8AC3E}">
        <p14:creationId xmlns:p14="http://schemas.microsoft.com/office/powerpoint/2010/main" val="18933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20688"/>
            <a:ext cx="10018713" cy="1728193"/>
          </a:xfrm>
        </p:spPr>
        <p:txBody>
          <a:bodyPr>
            <a:normAutofit fontScale="90000"/>
          </a:bodyPr>
          <a:lstStyle/>
          <a:p>
            <a:pPr algn="l"/>
            <a:r>
              <a:rPr lang="en-IN" dirty="0"/>
              <a:t>2NF</a:t>
            </a:r>
            <a:br>
              <a:rPr lang="en-IN" dirty="0"/>
            </a:br>
            <a:br>
              <a:rPr lang="en-IN" dirty="0"/>
            </a:br>
            <a:r>
              <a:rPr lang="en-IN" sz="2700" dirty="0"/>
              <a:t>A relation is in second normal form if it is in 1NF and every non key attribute is fully functionally dependent on the primary key.</a:t>
            </a:r>
          </a:p>
        </p:txBody>
      </p:sp>
      <p:sp>
        <p:nvSpPr>
          <p:cNvPr id="3" name="Content Placeholder 2"/>
          <p:cNvSpPr>
            <a:spLocks noGrp="1"/>
          </p:cNvSpPr>
          <p:nvPr>
            <p:ph idx="1"/>
          </p:nvPr>
        </p:nvSpPr>
        <p:spPr>
          <a:xfrm>
            <a:off x="1484310" y="2780928"/>
            <a:ext cx="10018713" cy="3528392"/>
          </a:xfrm>
        </p:spPr>
        <p:txBody>
          <a:bodyPr>
            <a:normAutofit lnSpcReduction="10000"/>
          </a:bodyPr>
          <a:lstStyle/>
          <a:p>
            <a:pPr marL="0" indent="0">
              <a:buNone/>
            </a:pPr>
            <a:r>
              <a:rPr lang="en-US" b="1" dirty="0"/>
              <a:t>Removing partial dependencies:</a:t>
            </a:r>
          </a:p>
          <a:p>
            <a:pPr marL="0" indent="0">
              <a:buNone/>
            </a:pPr>
            <a:endParaRPr lang="en-IN" dirty="0"/>
          </a:p>
          <a:p>
            <a:r>
              <a:rPr lang="en-US" b="1" u="sng" dirty="0"/>
              <a:t>ORDERS (</a:t>
            </a:r>
            <a:r>
              <a:rPr lang="en-US" b="1" u="sng" dirty="0" err="1"/>
              <a:t>order_id</a:t>
            </a:r>
            <a:r>
              <a:rPr lang="en-US" b="1" dirty="0"/>
              <a:t>, </a:t>
            </a:r>
            <a:r>
              <a:rPr lang="en-US" b="1" dirty="0" err="1"/>
              <a:t>invoice_date</a:t>
            </a:r>
            <a:r>
              <a:rPr lang="en-US" b="1" dirty="0"/>
              <a:t>, </a:t>
            </a:r>
            <a:r>
              <a:rPr lang="en-US" b="1" dirty="0" err="1"/>
              <a:t>mode_of_payment</a:t>
            </a:r>
            <a:r>
              <a:rPr lang="en-US" dirty="0"/>
              <a:t> , </a:t>
            </a:r>
            <a:r>
              <a:rPr lang="en-US" b="1" dirty="0" err="1"/>
              <a:t>order_status</a:t>
            </a:r>
            <a:r>
              <a:rPr lang="en-US" b="1" dirty="0"/>
              <a:t>, </a:t>
            </a:r>
            <a:r>
              <a:rPr lang="en-US" b="1" u="sng" dirty="0"/>
              <a:t>customer id</a:t>
            </a:r>
            <a:r>
              <a:rPr lang="en-US" b="1" dirty="0"/>
              <a:t>,</a:t>
            </a:r>
            <a:r>
              <a:rPr lang="en-US" dirty="0"/>
              <a:t> </a:t>
            </a:r>
            <a:r>
              <a:rPr lang="en-US" b="1" dirty="0" err="1"/>
              <a:t>first_name</a:t>
            </a:r>
            <a:r>
              <a:rPr lang="en-US" b="1" dirty="0"/>
              <a:t>, </a:t>
            </a:r>
            <a:r>
              <a:rPr lang="en-US" b="1" dirty="0" err="1"/>
              <a:t>middle_initial</a:t>
            </a:r>
            <a:r>
              <a:rPr lang="en-US" b="1" dirty="0"/>
              <a:t>, </a:t>
            </a:r>
            <a:r>
              <a:rPr lang="en-US" b="1" dirty="0" err="1"/>
              <a:t>last_name</a:t>
            </a:r>
            <a:r>
              <a:rPr lang="en-US" b="1" dirty="0"/>
              <a:t>, </a:t>
            </a:r>
            <a:r>
              <a:rPr lang="en-US" b="1" dirty="0" err="1"/>
              <a:t>phone_no</a:t>
            </a:r>
            <a:r>
              <a:rPr lang="en-US" b="1" dirty="0"/>
              <a:t>, </a:t>
            </a:r>
            <a:r>
              <a:rPr lang="en-US" b="1" dirty="0" err="1"/>
              <a:t>email_id</a:t>
            </a:r>
            <a:r>
              <a:rPr lang="en-US" b="1" dirty="0"/>
              <a:t>,  </a:t>
            </a:r>
            <a:r>
              <a:rPr lang="en-US" b="1" dirty="0" err="1"/>
              <a:t>customer_house_no</a:t>
            </a:r>
            <a:r>
              <a:rPr lang="en-US" b="1" dirty="0"/>
              <a:t>, </a:t>
            </a:r>
            <a:r>
              <a:rPr lang="en-US" b="1" i="1" dirty="0"/>
              <a:t> </a:t>
            </a:r>
            <a:r>
              <a:rPr lang="en-US" b="1" dirty="0"/>
              <a:t>area, </a:t>
            </a:r>
            <a:r>
              <a:rPr lang="en-US" b="1" dirty="0" err="1"/>
              <a:t>zip_code</a:t>
            </a:r>
            <a:r>
              <a:rPr lang="en-US" b="1" dirty="0"/>
              <a:t>, </a:t>
            </a:r>
            <a:r>
              <a:rPr lang="en-US" b="1" dirty="0" err="1"/>
              <a:t>del_employee_id,first_name,last_name</a:t>
            </a:r>
            <a:r>
              <a:rPr lang="en-US" b="1" dirty="0"/>
              <a:t>, </a:t>
            </a:r>
            <a:r>
              <a:rPr lang="en-US" b="1" dirty="0" err="1"/>
              <a:t>del_ph_no</a:t>
            </a:r>
            <a:r>
              <a:rPr lang="en-US" dirty="0"/>
              <a:t>)</a:t>
            </a:r>
            <a:r>
              <a:rPr lang="en-US" b="1" dirty="0"/>
              <a:t> </a:t>
            </a:r>
            <a:endParaRPr lang="en-IN" dirty="0"/>
          </a:p>
          <a:p>
            <a:r>
              <a:rPr lang="en-US" b="1" dirty="0"/>
              <a:t>ITEM</a:t>
            </a:r>
            <a:r>
              <a:rPr lang="en-US" dirty="0"/>
              <a:t>(</a:t>
            </a:r>
            <a:r>
              <a:rPr lang="en-US" b="1" u="sng" dirty="0" err="1"/>
              <a:t>item_id</a:t>
            </a:r>
            <a:r>
              <a:rPr lang="en-US" dirty="0"/>
              <a:t>, </a:t>
            </a:r>
            <a:r>
              <a:rPr lang="en-US" b="1" dirty="0" err="1"/>
              <a:t>item_name</a:t>
            </a:r>
            <a:r>
              <a:rPr lang="en-US" b="1" dirty="0"/>
              <a:t>,  price, </a:t>
            </a:r>
            <a:r>
              <a:rPr lang="en-US" b="1" dirty="0" err="1"/>
              <a:t>item_cusine</a:t>
            </a:r>
            <a:r>
              <a:rPr lang="en-US" b="1" dirty="0"/>
              <a:t>, </a:t>
            </a:r>
            <a:r>
              <a:rPr lang="en-US" b="1" dirty="0" err="1"/>
              <a:t>item_type</a:t>
            </a:r>
            <a:r>
              <a:rPr lang="en-US" dirty="0"/>
              <a:t>)</a:t>
            </a:r>
            <a:endParaRPr lang="en-IN" dirty="0"/>
          </a:p>
          <a:p>
            <a:r>
              <a:rPr lang="en-US" b="1" dirty="0"/>
              <a:t>ORDER_DETAILS</a:t>
            </a:r>
            <a:r>
              <a:rPr lang="en-US" b="1" u="sng" dirty="0"/>
              <a:t> (</a:t>
            </a:r>
            <a:r>
              <a:rPr lang="en-US" b="1" u="sng" dirty="0" err="1"/>
              <a:t>order_id</a:t>
            </a:r>
            <a:r>
              <a:rPr lang="en-US" dirty="0"/>
              <a:t>, </a:t>
            </a:r>
            <a:r>
              <a:rPr lang="en-US" b="1" dirty="0" err="1"/>
              <a:t>order_quantity</a:t>
            </a:r>
            <a:r>
              <a:rPr lang="en-US" dirty="0"/>
              <a:t>, </a:t>
            </a:r>
            <a:r>
              <a:rPr lang="en-US" b="1" u="sng" dirty="0" err="1"/>
              <a:t>item_id</a:t>
            </a:r>
            <a:r>
              <a:rPr lang="en-US" b="1" u="sng" dirty="0"/>
              <a:t>)</a:t>
            </a:r>
            <a:endParaRPr lang="en-IN" dirty="0"/>
          </a:p>
          <a:p>
            <a:endParaRPr lang="en-IN" dirty="0"/>
          </a:p>
        </p:txBody>
      </p:sp>
    </p:spTree>
    <p:extLst>
      <p:ext uri="{BB962C8B-B14F-4D97-AF65-F5344CB8AC3E}">
        <p14:creationId xmlns:p14="http://schemas.microsoft.com/office/powerpoint/2010/main" val="274261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620689"/>
            <a:ext cx="10018713" cy="1728191"/>
          </a:xfrm>
        </p:spPr>
        <p:txBody>
          <a:bodyPr>
            <a:normAutofit fontScale="90000"/>
          </a:bodyPr>
          <a:lstStyle/>
          <a:p>
            <a:pPr algn="l"/>
            <a:r>
              <a:rPr lang="en-IN" sz="3600" dirty="0"/>
              <a:t>3NF</a:t>
            </a:r>
            <a:br>
              <a:rPr lang="en-IN" sz="3600" dirty="0"/>
            </a:br>
            <a:br>
              <a:rPr lang="en-IN" sz="3600" dirty="0"/>
            </a:br>
            <a:r>
              <a:rPr lang="en-IN" sz="2700" dirty="0"/>
              <a:t>A relation is in third normal form if it is in 2NF and no non key attribute is transitively dependent on the primary key.</a:t>
            </a:r>
            <a:r>
              <a:rPr lang="en-IN" sz="3200" dirty="0"/>
              <a:t> </a:t>
            </a:r>
            <a:br>
              <a:rPr lang="en-IN" sz="3600" dirty="0"/>
            </a:br>
            <a:endParaRPr lang="en-IN" sz="3600" dirty="0"/>
          </a:p>
        </p:txBody>
      </p:sp>
      <p:sp>
        <p:nvSpPr>
          <p:cNvPr id="3" name="Content Placeholder 2"/>
          <p:cNvSpPr>
            <a:spLocks noGrp="1"/>
          </p:cNvSpPr>
          <p:nvPr>
            <p:ph idx="1"/>
          </p:nvPr>
        </p:nvSpPr>
        <p:spPr>
          <a:xfrm>
            <a:off x="1199456" y="2420888"/>
            <a:ext cx="10585176" cy="4437112"/>
          </a:xfrm>
        </p:spPr>
        <p:txBody>
          <a:bodyPr>
            <a:normAutofit/>
          </a:bodyPr>
          <a:lstStyle/>
          <a:p>
            <a:pPr marL="0" indent="0">
              <a:buNone/>
            </a:pPr>
            <a:r>
              <a:rPr lang="en-US" b="1" dirty="0"/>
              <a:t>Removing transitive dependencies:</a:t>
            </a:r>
            <a:endParaRPr lang="en-IN" dirty="0"/>
          </a:p>
          <a:p>
            <a:r>
              <a:rPr lang="en-US" b="1" dirty="0"/>
              <a:t>ORDER_DETAILS </a:t>
            </a:r>
            <a:r>
              <a:rPr lang="en-US" b="1" u="sng" dirty="0"/>
              <a:t>(</a:t>
            </a:r>
            <a:r>
              <a:rPr lang="en-US" b="1" i="1" dirty="0" err="1"/>
              <a:t>order_id</a:t>
            </a:r>
            <a:r>
              <a:rPr lang="en-US" b="1" dirty="0"/>
              <a:t>, </a:t>
            </a:r>
            <a:r>
              <a:rPr lang="en-US" b="1" dirty="0" err="1"/>
              <a:t>order_quantity</a:t>
            </a:r>
            <a:r>
              <a:rPr lang="en-US" b="1" dirty="0"/>
              <a:t>, </a:t>
            </a:r>
            <a:r>
              <a:rPr lang="en-US" b="1" i="1" dirty="0" err="1"/>
              <a:t>item_id</a:t>
            </a:r>
            <a:r>
              <a:rPr lang="en-US" b="1" u="sng" dirty="0"/>
              <a:t>)</a:t>
            </a:r>
            <a:endParaRPr lang="en-IN" dirty="0"/>
          </a:p>
          <a:p>
            <a:r>
              <a:rPr lang="en-US" b="1" dirty="0"/>
              <a:t>ORDERS </a:t>
            </a:r>
            <a:r>
              <a:rPr lang="en-US" b="1" u="sng" dirty="0"/>
              <a:t> (</a:t>
            </a:r>
            <a:r>
              <a:rPr lang="en-US" b="1" u="sng" dirty="0" err="1"/>
              <a:t>order_id</a:t>
            </a:r>
            <a:r>
              <a:rPr lang="en-US" b="1" dirty="0"/>
              <a:t>, </a:t>
            </a:r>
            <a:r>
              <a:rPr lang="en-US" b="1" dirty="0" err="1"/>
              <a:t>invoice_date</a:t>
            </a:r>
            <a:r>
              <a:rPr lang="en-US" b="1" dirty="0"/>
              <a:t>, </a:t>
            </a:r>
            <a:r>
              <a:rPr lang="en-US" b="1" dirty="0" err="1"/>
              <a:t>mode_of_payment</a:t>
            </a:r>
            <a:r>
              <a:rPr lang="en-US" b="1" dirty="0"/>
              <a:t>, </a:t>
            </a:r>
            <a:r>
              <a:rPr lang="en-US" b="1" dirty="0" err="1"/>
              <a:t>order_status</a:t>
            </a:r>
            <a:r>
              <a:rPr lang="en-US" b="1" dirty="0"/>
              <a:t>, </a:t>
            </a:r>
            <a:r>
              <a:rPr lang="en-US" b="1" i="1" dirty="0" err="1"/>
              <a:t>customer_id</a:t>
            </a:r>
            <a:r>
              <a:rPr lang="en-US" b="1" i="1" dirty="0"/>
              <a:t>,</a:t>
            </a:r>
            <a:r>
              <a:rPr lang="en-US" b="1" dirty="0"/>
              <a:t> </a:t>
            </a:r>
            <a:r>
              <a:rPr lang="en-US" b="1" i="1" dirty="0" err="1"/>
              <a:t>del_employee_id</a:t>
            </a:r>
            <a:r>
              <a:rPr lang="en-US" b="1" dirty="0"/>
              <a:t>)</a:t>
            </a:r>
            <a:endParaRPr lang="en-IN" dirty="0"/>
          </a:p>
          <a:p>
            <a:r>
              <a:rPr lang="en-US" b="1" dirty="0"/>
              <a:t>CUSTOMER</a:t>
            </a:r>
            <a:r>
              <a:rPr lang="en-US" dirty="0"/>
              <a:t> </a:t>
            </a:r>
            <a:r>
              <a:rPr lang="en-US" b="1" dirty="0"/>
              <a:t>(</a:t>
            </a:r>
            <a:r>
              <a:rPr lang="en-US" b="1" u="sng" dirty="0"/>
              <a:t>customer id</a:t>
            </a:r>
            <a:r>
              <a:rPr lang="en-US" b="1" dirty="0"/>
              <a:t>,</a:t>
            </a:r>
            <a:r>
              <a:rPr lang="en-US" dirty="0"/>
              <a:t> </a:t>
            </a:r>
            <a:r>
              <a:rPr lang="en-US" b="1" dirty="0" err="1"/>
              <a:t>first_name</a:t>
            </a:r>
            <a:r>
              <a:rPr lang="en-US" b="1" dirty="0"/>
              <a:t>, </a:t>
            </a:r>
            <a:r>
              <a:rPr lang="en-US" b="1" dirty="0" err="1"/>
              <a:t>middle_initial</a:t>
            </a:r>
            <a:r>
              <a:rPr lang="en-US" b="1" dirty="0"/>
              <a:t>, </a:t>
            </a:r>
            <a:r>
              <a:rPr lang="en-US" b="1" dirty="0" err="1"/>
              <a:t>last_name</a:t>
            </a:r>
            <a:r>
              <a:rPr lang="en-US" b="1" dirty="0"/>
              <a:t>, </a:t>
            </a:r>
            <a:r>
              <a:rPr lang="en-US" b="1" dirty="0" err="1"/>
              <a:t>phone_no</a:t>
            </a:r>
            <a:r>
              <a:rPr lang="en-US" b="1" dirty="0"/>
              <a:t>, </a:t>
            </a:r>
            <a:r>
              <a:rPr lang="en-US" b="1" dirty="0" err="1"/>
              <a:t>email_id</a:t>
            </a:r>
            <a:r>
              <a:rPr lang="en-US" b="1" dirty="0"/>
              <a:t>,  </a:t>
            </a:r>
            <a:r>
              <a:rPr lang="en-US" b="1" dirty="0" err="1"/>
              <a:t>customer_house_no</a:t>
            </a:r>
            <a:r>
              <a:rPr lang="en-US" b="1" i="1" dirty="0"/>
              <a:t>,  </a:t>
            </a:r>
            <a:r>
              <a:rPr lang="en-US" b="1" i="1" dirty="0" err="1"/>
              <a:t>area_id</a:t>
            </a:r>
            <a:r>
              <a:rPr lang="en-US" b="1" dirty="0"/>
              <a:t>)</a:t>
            </a:r>
            <a:r>
              <a:rPr lang="en-US" dirty="0"/>
              <a:t> </a:t>
            </a:r>
            <a:endParaRPr lang="en-IN" dirty="0"/>
          </a:p>
          <a:p>
            <a:r>
              <a:rPr lang="en-US" b="1" dirty="0"/>
              <a:t>ITEM (</a:t>
            </a:r>
            <a:r>
              <a:rPr lang="en-US" b="1" u="sng" dirty="0" err="1"/>
              <a:t>item_id</a:t>
            </a:r>
            <a:r>
              <a:rPr lang="en-US" b="1" dirty="0"/>
              <a:t>, </a:t>
            </a:r>
            <a:r>
              <a:rPr lang="en-US" b="1" dirty="0" err="1"/>
              <a:t>item_name</a:t>
            </a:r>
            <a:r>
              <a:rPr lang="en-US" b="1" dirty="0"/>
              <a:t>,  price, </a:t>
            </a:r>
            <a:r>
              <a:rPr lang="en-US" b="1" dirty="0" err="1"/>
              <a:t>item_cusine</a:t>
            </a:r>
            <a:r>
              <a:rPr lang="en-US" b="1" dirty="0"/>
              <a:t>, </a:t>
            </a:r>
            <a:r>
              <a:rPr lang="en-US" b="1" dirty="0" err="1"/>
              <a:t>item_type</a:t>
            </a:r>
            <a:r>
              <a:rPr lang="en-US" b="1" dirty="0"/>
              <a:t>)</a:t>
            </a:r>
            <a:endParaRPr lang="en-IN" dirty="0"/>
          </a:p>
          <a:p>
            <a:r>
              <a:rPr lang="en-US" b="1" dirty="0"/>
              <a:t>DELIVERY (</a:t>
            </a:r>
            <a:r>
              <a:rPr lang="en-US" b="1" dirty="0" err="1"/>
              <a:t>del_employee_id,first_name,last_name</a:t>
            </a:r>
            <a:r>
              <a:rPr lang="en-US" b="1" dirty="0"/>
              <a:t>, </a:t>
            </a:r>
            <a:r>
              <a:rPr lang="en-US" b="1" dirty="0" err="1"/>
              <a:t>del_ph_no</a:t>
            </a:r>
            <a:r>
              <a:rPr lang="en-US" dirty="0"/>
              <a:t>)</a:t>
            </a:r>
            <a:endParaRPr lang="en-IN" dirty="0"/>
          </a:p>
          <a:p>
            <a:r>
              <a:rPr lang="en-US" b="1" dirty="0"/>
              <a:t>AREA (</a:t>
            </a:r>
            <a:r>
              <a:rPr lang="en-US" b="1" u="sng" dirty="0" err="1"/>
              <a:t>area_id</a:t>
            </a:r>
            <a:r>
              <a:rPr lang="en-US" b="1" u="sng" dirty="0"/>
              <a:t>, </a:t>
            </a:r>
            <a:r>
              <a:rPr lang="en-US" b="1" dirty="0" err="1"/>
              <a:t>zip_code</a:t>
            </a:r>
            <a:r>
              <a:rPr lang="en-US" b="1" dirty="0"/>
              <a:t>)</a:t>
            </a:r>
            <a:endParaRPr lang="en-IN" dirty="0"/>
          </a:p>
          <a:p>
            <a:endParaRPr lang="en-IN" dirty="0"/>
          </a:p>
        </p:txBody>
      </p:sp>
    </p:spTree>
    <p:extLst>
      <p:ext uri="{BB962C8B-B14F-4D97-AF65-F5344CB8AC3E}">
        <p14:creationId xmlns:p14="http://schemas.microsoft.com/office/powerpoint/2010/main" val="273035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9552-84ED-4F3F-81A3-E45603358B9B}"/>
              </a:ext>
            </a:extLst>
          </p:cNvPr>
          <p:cNvSpPr>
            <a:spLocks noGrp="1"/>
          </p:cNvSpPr>
          <p:nvPr>
            <p:ph type="ctrTitle"/>
          </p:nvPr>
        </p:nvSpPr>
        <p:spPr/>
        <p:txBody>
          <a:bodyPr/>
          <a:lstStyle/>
          <a:p>
            <a:pPr algn="ctr"/>
            <a:r>
              <a:rPr lang="en-CA" b="1" dirty="0"/>
              <a:t>CONCEPTUAL DESIGN</a:t>
            </a:r>
          </a:p>
        </p:txBody>
      </p:sp>
      <p:sp>
        <p:nvSpPr>
          <p:cNvPr id="3" name="Subtitle 2">
            <a:extLst>
              <a:ext uri="{FF2B5EF4-FFF2-40B4-BE49-F238E27FC236}">
                <a16:creationId xmlns:a16="http://schemas.microsoft.com/office/drawing/2014/main" id="{CA6BEA63-A578-4143-8E8E-B69E4B3E897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7340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548680"/>
            <a:ext cx="10018713" cy="1752599"/>
          </a:xfrm>
        </p:spPr>
        <p:txBody>
          <a:bodyPr>
            <a:normAutofit/>
          </a:bodyPr>
          <a:lstStyle/>
          <a:p>
            <a:pPr algn="l"/>
            <a:r>
              <a:rPr lang="en-IN" dirty="0"/>
              <a:t>Entity-Relationship Diagram</a:t>
            </a:r>
            <a:br>
              <a:rPr lang="en-IN" dirty="0"/>
            </a:br>
            <a:br>
              <a:rPr lang="en-IN" dirty="0"/>
            </a:br>
            <a:endParaRPr lang="en-IN" sz="2400" dirty="0"/>
          </a:p>
        </p:txBody>
      </p:sp>
      <p:pic>
        <p:nvPicPr>
          <p:cNvPr id="4" name="Content Placeholder 3"/>
          <p:cNvPicPr>
            <a:picLocks noGrp="1"/>
          </p:cNvPicPr>
          <p:nvPr>
            <p:ph idx="1"/>
          </p:nvPr>
        </p:nvPicPr>
        <p:blipFill>
          <a:blip r:embed="rId2"/>
          <a:stretch>
            <a:fillRect/>
          </a:stretch>
        </p:blipFill>
        <p:spPr>
          <a:xfrm>
            <a:off x="2063552" y="2276872"/>
            <a:ext cx="8352928" cy="4032448"/>
          </a:xfrm>
          <a:prstGeom prst="rect">
            <a:avLst/>
          </a:prstGeom>
        </p:spPr>
      </p:pic>
    </p:spTree>
    <p:extLst>
      <p:ext uri="{BB962C8B-B14F-4D97-AF65-F5344CB8AC3E}">
        <p14:creationId xmlns:p14="http://schemas.microsoft.com/office/powerpoint/2010/main" val="1698503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88640"/>
            <a:ext cx="10018713" cy="1752599"/>
          </a:xfrm>
        </p:spPr>
        <p:txBody>
          <a:bodyPr>
            <a:normAutofit/>
          </a:bodyPr>
          <a:lstStyle/>
          <a:p>
            <a:pPr algn="l"/>
            <a:r>
              <a:rPr lang="en-US" sz="3600" dirty="0"/>
              <a:t>ER diagram solving Many to Many relationships</a:t>
            </a:r>
            <a:endParaRPr lang="en-IN" sz="3600" dirty="0"/>
          </a:p>
        </p:txBody>
      </p:sp>
      <p:pic>
        <p:nvPicPr>
          <p:cNvPr id="4" name="Content Placeholder 3"/>
          <p:cNvPicPr>
            <a:picLocks noGrp="1"/>
          </p:cNvPicPr>
          <p:nvPr>
            <p:ph idx="1"/>
          </p:nvPr>
        </p:nvPicPr>
        <p:blipFill>
          <a:blip r:embed="rId2"/>
          <a:stretch>
            <a:fillRect/>
          </a:stretch>
        </p:blipFill>
        <p:spPr>
          <a:xfrm>
            <a:off x="2855641" y="1844824"/>
            <a:ext cx="7200800" cy="4176464"/>
          </a:xfrm>
          <a:prstGeom prst="rect">
            <a:avLst/>
          </a:prstGeom>
        </p:spPr>
      </p:pic>
    </p:spTree>
    <p:extLst>
      <p:ext uri="{BB962C8B-B14F-4D97-AF65-F5344CB8AC3E}">
        <p14:creationId xmlns:p14="http://schemas.microsoft.com/office/powerpoint/2010/main" val="378224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B63A-98F4-48CD-9F43-B29E740A274F}"/>
              </a:ext>
            </a:extLst>
          </p:cNvPr>
          <p:cNvSpPr>
            <a:spLocks noGrp="1"/>
          </p:cNvSpPr>
          <p:nvPr>
            <p:ph type="ctrTitle"/>
          </p:nvPr>
        </p:nvSpPr>
        <p:spPr/>
        <p:txBody>
          <a:bodyPr/>
          <a:lstStyle/>
          <a:p>
            <a:pPr algn="ctr"/>
            <a:r>
              <a:rPr lang="en-CA" b="1" dirty="0"/>
              <a:t>PHYSICAL MODEL</a:t>
            </a:r>
          </a:p>
        </p:txBody>
      </p:sp>
      <p:sp>
        <p:nvSpPr>
          <p:cNvPr id="3" name="Subtitle 2">
            <a:extLst>
              <a:ext uri="{FF2B5EF4-FFF2-40B4-BE49-F238E27FC236}">
                <a16:creationId xmlns:a16="http://schemas.microsoft.com/office/drawing/2014/main" id="{05CE3B43-CEE8-4E8B-8D32-13F69C1BD8D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87759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F807-73F9-4D7B-A0FA-20AF5A80D875}"/>
              </a:ext>
            </a:extLst>
          </p:cNvPr>
          <p:cNvSpPr>
            <a:spLocks noGrp="1"/>
          </p:cNvSpPr>
          <p:nvPr>
            <p:ph type="title"/>
          </p:nvPr>
        </p:nvSpPr>
        <p:spPr/>
        <p:txBody>
          <a:bodyPr/>
          <a:lstStyle/>
          <a:p>
            <a:endParaRPr lang="en-CA" dirty="0"/>
          </a:p>
        </p:txBody>
      </p:sp>
      <p:graphicFrame>
        <p:nvGraphicFramePr>
          <p:cNvPr id="4" name="Content Placeholder 3">
            <a:extLst>
              <a:ext uri="{FF2B5EF4-FFF2-40B4-BE49-F238E27FC236}">
                <a16:creationId xmlns:a16="http://schemas.microsoft.com/office/drawing/2014/main" id="{CDD6AB9E-DA3F-436D-B80B-6524D327B3A4}"/>
              </a:ext>
            </a:extLst>
          </p:cNvPr>
          <p:cNvGraphicFramePr>
            <a:graphicFrameLocks noGrp="1"/>
          </p:cNvGraphicFramePr>
          <p:nvPr>
            <p:ph idx="1"/>
            <p:extLst>
              <p:ext uri="{D42A27DB-BD31-4B8C-83A1-F6EECF244321}">
                <p14:modId xmlns:p14="http://schemas.microsoft.com/office/powerpoint/2010/main" val="547812060"/>
              </p:ext>
            </p:extLst>
          </p:nvPr>
        </p:nvGraphicFramePr>
        <p:xfrm>
          <a:off x="2207569" y="2564905"/>
          <a:ext cx="7560839" cy="3607295"/>
        </p:xfrm>
        <a:graphic>
          <a:graphicData uri="http://schemas.openxmlformats.org/drawingml/2006/table">
            <a:tbl>
              <a:tblPr firstRow="1" firstCol="1" bandRow="1">
                <a:tableStyleId>{5C22544A-7EE6-4342-B048-85BDC9FD1C3A}</a:tableStyleId>
              </a:tblPr>
              <a:tblGrid>
                <a:gridCol w="1717166">
                  <a:extLst>
                    <a:ext uri="{9D8B030D-6E8A-4147-A177-3AD203B41FA5}">
                      <a16:colId xmlns:a16="http://schemas.microsoft.com/office/drawing/2014/main" val="1171139746"/>
                    </a:ext>
                  </a:extLst>
                </a:gridCol>
                <a:gridCol w="1440620">
                  <a:extLst>
                    <a:ext uri="{9D8B030D-6E8A-4147-A177-3AD203B41FA5}">
                      <a16:colId xmlns:a16="http://schemas.microsoft.com/office/drawing/2014/main" val="1441284548"/>
                    </a:ext>
                  </a:extLst>
                </a:gridCol>
                <a:gridCol w="1455090">
                  <a:extLst>
                    <a:ext uri="{9D8B030D-6E8A-4147-A177-3AD203B41FA5}">
                      <a16:colId xmlns:a16="http://schemas.microsoft.com/office/drawing/2014/main" val="745691335"/>
                    </a:ext>
                  </a:extLst>
                </a:gridCol>
                <a:gridCol w="1459913">
                  <a:extLst>
                    <a:ext uri="{9D8B030D-6E8A-4147-A177-3AD203B41FA5}">
                      <a16:colId xmlns:a16="http://schemas.microsoft.com/office/drawing/2014/main" val="3585576319"/>
                    </a:ext>
                  </a:extLst>
                </a:gridCol>
                <a:gridCol w="1488050">
                  <a:extLst>
                    <a:ext uri="{9D8B030D-6E8A-4147-A177-3AD203B41FA5}">
                      <a16:colId xmlns:a16="http://schemas.microsoft.com/office/drawing/2014/main" val="2013689406"/>
                    </a:ext>
                  </a:extLst>
                </a:gridCol>
              </a:tblGrid>
              <a:tr h="302884">
                <a:tc>
                  <a:txBody>
                    <a:bodyPr/>
                    <a:lstStyle/>
                    <a:p>
                      <a:pPr>
                        <a:lnSpc>
                          <a:spcPct val="107000"/>
                        </a:lnSpc>
                        <a:spcAft>
                          <a:spcPts val="0"/>
                        </a:spcAft>
                      </a:pPr>
                      <a:r>
                        <a:rPr lang="en-US" sz="1100">
                          <a:effectLst/>
                        </a:rPr>
                        <a:t>ATTRIBUTE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DATA TYPE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LENGTH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NULL CAPABLE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CONSTRAINTS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492090"/>
                  </a:ext>
                </a:extLst>
              </a:tr>
              <a:tr h="285632">
                <a:tc>
                  <a:txBody>
                    <a:bodyPr/>
                    <a:lstStyle/>
                    <a:p>
                      <a:pPr>
                        <a:lnSpc>
                          <a:spcPct val="107000"/>
                        </a:lnSpc>
                        <a:spcAft>
                          <a:spcPts val="0"/>
                        </a:spcAft>
                      </a:pPr>
                      <a:r>
                        <a:rPr lang="en-US" sz="1100">
                          <a:effectLst/>
                        </a:rPr>
                        <a:t>order_id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Integer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Unique identifier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8176160"/>
                  </a:ext>
                </a:extLst>
              </a:tr>
              <a:tr h="1341893">
                <a:tc>
                  <a:txBody>
                    <a:bodyPr/>
                    <a:lstStyle/>
                    <a:p>
                      <a:pPr>
                        <a:lnSpc>
                          <a:spcPct val="107000"/>
                        </a:lnSpc>
                        <a:spcAft>
                          <a:spcPts val="0"/>
                        </a:spcAft>
                      </a:pPr>
                      <a:r>
                        <a:rPr lang="en-US" sz="1100">
                          <a:effectLst/>
                        </a:rPr>
                        <a:t>invoice_date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Should be less than current date.</a:t>
                      </a:r>
                      <a:endParaRPr lang="en-CA" sz="1100">
                        <a:effectLst/>
                      </a:endParaRPr>
                    </a:p>
                    <a:p>
                      <a:pPr>
                        <a:lnSpc>
                          <a:spcPct val="107000"/>
                        </a:lnSpc>
                        <a:spcAft>
                          <a:spcPts val="0"/>
                        </a:spcAft>
                      </a:pPr>
                      <a:r>
                        <a:rPr lang="en-US" sz="1100">
                          <a:effectLst/>
                        </a:rPr>
                        <a:t>Default- current date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9534732"/>
                  </a:ext>
                </a:extLst>
              </a:tr>
              <a:tr h="1071118">
                <a:tc>
                  <a:txBody>
                    <a:bodyPr/>
                    <a:lstStyle/>
                    <a:p>
                      <a:pPr>
                        <a:lnSpc>
                          <a:spcPct val="107000"/>
                        </a:lnSpc>
                        <a:spcAft>
                          <a:spcPts val="0"/>
                        </a:spcAft>
                      </a:pPr>
                      <a:r>
                        <a:rPr lang="en-US" sz="1100">
                          <a:effectLst/>
                        </a:rPr>
                        <a:t>order_status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BOOLEAN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28600">
                        <a:lnSpc>
                          <a:spcPct val="107000"/>
                        </a:lnSpc>
                        <a:spcAft>
                          <a:spcPts val="0"/>
                        </a:spcAft>
                      </a:pPr>
                      <a:r>
                        <a:rPr lang="en-US" sz="1100">
                          <a:effectLst/>
                        </a:rPr>
                        <a:t>0-CANCELLED</a:t>
                      </a:r>
                      <a:endParaRPr lang="en-CA" sz="1100">
                        <a:effectLst/>
                      </a:endParaRPr>
                    </a:p>
                    <a:p>
                      <a:pPr marL="342900" lvl="0" indent="-342900">
                        <a:lnSpc>
                          <a:spcPct val="107000"/>
                        </a:lnSpc>
                        <a:spcAft>
                          <a:spcPts val="0"/>
                        </a:spcAft>
                        <a:buFont typeface="+mj-lt"/>
                        <a:buAutoNum type="arabicPeriod"/>
                      </a:pPr>
                      <a:r>
                        <a:rPr lang="en-US" sz="1100">
                          <a:effectLst/>
                        </a:rPr>
                        <a:t>CONFIRM</a:t>
                      </a:r>
                      <a:endParaRPr lang="en-CA" sz="1100">
                        <a:effectLst/>
                      </a:endParaRPr>
                    </a:p>
                    <a:p>
                      <a:pPr>
                        <a:lnSpc>
                          <a:spcPct val="107000"/>
                        </a:lnSpc>
                        <a:spcAft>
                          <a:spcPts val="0"/>
                        </a:spcAft>
                      </a:pPr>
                      <a:r>
                        <a:rPr lang="en-US"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570557"/>
                  </a:ext>
                </a:extLst>
              </a:tr>
              <a:tr h="302884">
                <a:tc>
                  <a:txBody>
                    <a:bodyPr/>
                    <a:lstStyle/>
                    <a:p>
                      <a:pPr>
                        <a:lnSpc>
                          <a:spcPct val="107000"/>
                        </a:lnSpc>
                        <a:spcAft>
                          <a:spcPts val="0"/>
                        </a:spcAft>
                      </a:pPr>
                      <a:r>
                        <a:rPr lang="en-US" sz="1100">
                          <a:effectLst/>
                        </a:rPr>
                        <a:t>customer_id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Varchar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Foreign key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6855946"/>
                  </a:ext>
                </a:extLst>
              </a:tr>
              <a:tr h="302884">
                <a:tc>
                  <a:txBody>
                    <a:bodyPr/>
                    <a:lstStyle/>
                    <a:p>
                      <a:pPr>
                        <a:lnSpc>
                          <a:spcPct val="107000"/>
                        </a:lnSpc>
                        <a:spcAft>
                          <a:spcPts val="0"/>
                        </a:spcAft>
                      </a:pPr>
                      <a:r>
                        <a:rPr lang="en-US" sz="1100">
                          <a:effectLst/>
                        </a:rPr>
                        <a:t>del_employee_id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Varchar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Foreign key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207761"/>
                  </a:ext>
                </a:extLst>
              </a:tr>
            </a:tbl>
          </a:graphicData>
        </a:graphic>
      </p:graphicFrame>
    </p:spTree>
    <p:extLst>
      <p:ext uri="{BB962C8B-B14F-4D97-AF65-F5344CB8AC3E}">
        <p14:creationId xmlns:p14="http://schemas.microsoft.com/office/powerpoint/2010/main" val="130995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A77F-3AEB-42F3-9508-CE26E9E17317}"/>
              </a:ext>
            </a:extLst>
          </p:cNvPr>
          <p:cNvSpPr>
            <a:spLocks noGrp="1"/>
          </p:cNvSpPr>
          <p:nvPr>
            <p:ph type="title"/>
          </p:nvPr>
        </p:nvSpPr>
        <p:spPr>
          <a:xfrm>
            <a:off x="1484311" y="685801"/>
            <a:ext cx="10018713" cy="1015008"/>
          </a:xfrm>
        </p:spPr>
        <p:txBody>
          <a:bodyPr/>
          <a:lstStyle/>
          <a:p>
            <a:r>
              <a:rPr lang="en-CA" dirty="0"/>
              <a:t>IMPLEMENTING PHYSICAL MODEL</a:t>
            </a:r>
          </a:p>
        </p:txBody>
      </p:sp>
      <p:sp>
        <p:nvSpPr>
          <p:cNvPr id="3" name="Content Placeholder 2">
            <a:extLst>
              <a:ext uri="{FF2B5EF4-FFF2-40B4-BE49-F238E27FC236}">
                <a16:creationId xmlns:a16="http://schemas.microsoft.com/office/drawing/2014/main" id="{05F349E9-EAAB-4F07-A383-3284AD4BCE9F}"/>
              </a:ext>
            </a:extLst>
          </p:cNvPr>
          <p:cNvSpPr>
            <a:spLocks noGrp="1"/>
          </p:cNvSpPr>
          <p:nvPr>
            <p:ph idx="1"/>
          </p:nvPr>
        </p:nvSpPr>
        <p:spPr>
          <a:xfrm>
            <a:off x="1484310" y="1772817"/>
            <a:ext cx="10018713" cy="4018384"/>
          </a:xfrm>
        </p:spPr>
        <p:txBody>
          <a:bodyPr>
            <a:normAutofit fontScale="77500" lnSpcReduction="20000"/>
          </a:bodyPr>
          <a:lstStyle/>
          <a:p>
            <a:endParaRPr lang="en-US" dirty="0"/>
          </a:p>
          <a:p>
            <a:r>
              <a:rPr lang="en-US" dirty="0"/>
              <a:t> create database RESTAURANT; USE RESTAURANT;</a:t>
            </a:r>
            <a:endParaRPr lang="en-CA" dirty="0"/>
          </a:p>
          <a:p>
            <a:endParaRPr lang="en-US" dirty="0"/>
          </a:p>
          <a:p>
            <a:r>
              <a:rPr lang="en-US" dirty="0"/>
              <a:t>CREATE TABLE ORDERS(</a:t>
            </a:r>
            <a:endParaRPr lang="en-CA" dirty="0"/>
          </a:p>
          <a:p>
            <a:r>
              <a:rPr lang="en-US" dirty="0"/>
              <a:t> </a:t>
            </a:r>
            <a:r>
              <a:rPr lang="en-US" dirty="0" err="1"/>
              <a:t>order_id</a:t>
            </a:r>
            <a:r>
              <a:rPr lang="en-US" dirty="0"/>
              <a:t> INT PRIMARY KEY, </a:t>
            </a:r>
            <a:endParaRPr lang="en-CA" dirty="0"/>
          </a:p>
          <a:p>
            <a:r>
              <a:rPr lang="en-US" dirty="0"/>
              <a:t> </a:t>
            </a:r>
            <a:r>
              <a:rPr lang="en-US" dirty="0" err="1"/>
              <a:t>invoice_date</a:t>
            </a:r>
            <a:r>
              <a:rPr lang="en-US" dirty="0"/>
              <a:t> DATE NOT NULL DEFAULT GETDATE() CHECK (</a:t>
            </a:r>
            <a:r>
              <a:rPr lang="en-US" dirty="0" err="1"/>
              <a:t>invoice_date</a:t>
            </a:r>
            <a:r>
              <a:rPr lang="en-US" dirty="0"/>
              <a:t>&lt;=GETDATE()),</a:t>
            </a:r>
            <a:endParaRPr lang="en-CA" dirty="0"/>
          </a:p>
          <a:p>
            <a:r>
              <a:rPr lang="en-US" dirty="0"/>
              <a:t> </a:t>
            </a:r>
            <a:r>
              <a:rPr lang="en-US" dirty="0" err="1"/>
              <a:t>mode_of_payment</a:t>
            </a:r>
            <a:r>
              <a:rPr lang="en-US" dirty="0"/>
              <a:t> VARCHAR(6) NOT NULL CHECK (</a:t>
            </a:r>
            <a:r>
              <a:rPr lang="en-US" dirty="0" err="1"/>
              <a:t>mode_of_payment</a:t>
            </a:r>
            <a:r>
              <a:rPr lang="en-US" dirty="0"/>
              <a:t> IN ('CASH','DEBIT','CREDIT')),</a:t>
            </a:r>
            <a:endParaRPr lang="en-CA" dirty="0"/>
          </a:p>
          <a:p>
            <a:r>
              <a:rPr lang="en-US" dirty="0"/>
              <a:t> </a:t>
            </a:r>
            <a:r>
              <a:rPr lang="en-US" dirty="0" err="1"/>
              <a:t>order_status</a:t>
            </a:r>
            <a:r>
              <a:rPr lang="en-US" dirty="0"/>
              <a:t> BIT NOT NULL DEFAULT 1,</a:t>
            </a:r>
            <a:endParaRPr lang="en-CA" dirty="0"/>
          </a:p>
          <a:p>
            <a:r>
              <a:rPr lang="en-US" dirty="0"/>
              <a:t> </a:t>
            </a:r>
            <a:r>
              <a:rPr lang="en-US" dirty="0" err="1"/>
              <a:t>customer_id</a:t>
            </a:r>
            <a:r>
              <a:rPr lang="en-US" dirty="0"/>
              <a:t> INT NOT NULL REFERENCES CUSTOMER(</a:t>
            </a:r>
            <a:r>
              <a:rPr lang="en-US" dirty="0" err="1"/>
              <a:t>customer_id</a:t>
            </a:r>
            <a:r>
              <a:rPr lang="en-US" dirty="0"/>
              <a:t>),</a:t>
            </a:r>
            <a:endParaRPr lang="en-CA" dirty="0"/>
          </a:p>
          <a:p>
            <a:r>
              <a:rPr lang="en-US" dirty="0"/>
              <a:t> </a:t>
            </a:r>
            <a:r>
              <a:rPr lang="en-US" dirty="0" err="1"/>
              <a:t>del_employee_id</a:t>
            </a:r>
            <a:r>
              <a:rPr lang="en-US" dirty="0"/>
              <a:t> INT NOT NULL REFERENCES DELIVERY(</a:t>
            </a:r>
            <a:r>
              <a:rPr lang="en-US" dirty="0" err="1"/>
              <a:t>del_employee_id</a:t>
            </a:r>
            <a:r>
              <a:rPr lang="en-US" dirty="0"/>
              <a:t>))</a:t>
            </a:r>
            <a:endParaRPr lang="en-CA" dirty="0"/>
          </a:p>
          <a:p>
            <a:endParaRPr lang="en-CA" dirty="0"/>
          </a:p>
          <a:p>
            <a:endParaRPr lang="en-CA" dirty="0"/>
          </a:p>
        </p:txBody>
      </p:sp>
    </p:spTree>
    <p:extLst>
      <p:ext uri="{BB962C8B-B14F-4D97-AF65-F5344CB8AC3E}">
        <p14:creationId xmlns:p14="http://schemas.microsoft.com/office/powerpoint/2010/main" val="203186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Constraints</a:t>
            </a:r>
            <a:br>
              <a:rPr lang="en-IN" dirty="0"/>
            </a:br>
            <a:endParaRPr lang="en-IN" dirty="0"/>
          </a:p>
        </p:txBody>
      </p:sp>
      <p:sp>
        <p:nvSpPr>
          <p:cNvPr id="4" name="Title 1"/>
          <p:cNvSpPr txBox="1">
            <a:spLocks/>
          </p:cNvSpPr>
          <p:nvPr/>
        </p:nvSpPr>
        <p:spPr>
          <a:xfrm>
            <a:off x="1484311" y="260649"/>
            <a:ext cx="10018713" cy="172819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5" name="Content Placeholder 2"/>
          <p:cNvSpPr txBox="1">
            <a:spLocks/>
          </p:cNvSpPr>
          <p:nvPr/>
        </p:nvSpPr>
        <p:spPr>
          <a:xfrm>
            <a:off x="1484310" y="2420887"/>
            <a:ext cx="10018713" cy="41764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Id of customer table is unique identifier.</a:t>
            </a:r>
            <a:endParaRPr lang="en-IN" dirty="0"/>
          </a:p>
          <a:p>
            <a:r>
              <a:rPr lang="en-US" dirty="0"/>
              <a:t>Email id in customer table must contain ‘@’ and ‘ . ‘</a:t>
            </a:r>
            <a:endParaRPr lang="en-IN" dirty="0"/>
          </a:p>
          <a:p>
            <a:r>
              <a:rPr lang="en-US" dirty="0"/>
              <a:t>Area id as foreign key</a:t>
            </a:r>
            <a:endParaRPr lang="en-IN" dirty="0"/>
          </a:p>
          <a:p>
            <a:r>
              <a:rPr lang="en-US" dirty="0"/>
              <a:t>Delivery person id is unique identifier in delivery table</a:t>
            </a:r>
            <a:endParaRPr lang="en-IN" dirty="0"/>
          </a:p>
          <a:p>
            <a:r>
              <a:rPr lang="en-US" dirty="0"/>
              <a:t>ID in order table is unique identifier</a:t>
            </a:r>
            <a:endParaRPr lang="en-IN" dirty="0"/>
          </a:p>
          <a:p>
            <a:r>
              <a:rPr lang="en-US" dirty="0"/>
              <a:t>Date in order should not be more than current date </a:t>
            </a:r>
            <a:endParaRPr lang="en-IN" dirty="0"/>
          </a:p>
          <a:p>
            <a:r>
              <a:rPr lang="en-US" dirty="0"/>
              <a:t>Date in order has  Default value as current date</a:t>
            </a:r>
            <a:endParaRPr lang="en-IN" dirty="0"/>
          </a:p>
          <a:p>
            <a:r>
              <a:rPr lang="en-US" dirty="0"/>
              <a:t>Order status must be 0 or 1 where 0 is CANCELLED and 1 is CONFIRM</a:t>
            </a:r>
            <a:endParaRPr lang="en-IN" dirty="0"/>
          </a:p>
        </p:txBody>
      </p:sp>
    </p:spTree>
    <p:extLst>
      <p:ext uri="{BB962C8B-B14F-4D97-AF65-F5344CB8AC3E}">
        <p14:creationId xmlns:p14="http://schemas.microsoft.com/office/powerpoint/2010/main" val="179388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32657"/>
            <a:ext cx="10018713" cy="1440160"/>
          </a:xfrm>
        </p:spPr>
        <p:txBody>
          <a:bodyPr/>
          <a:lstStyle/>
          <a:p>
            <a:pPr algn="l"/>
            <a:r>
              <a:rPr lang="en-IN" dirty="0"/>
              <a:t>Continued…</a:t>
            </a:r>
          </a:p>
        </p:txBody>
      </p:sp>
      <p:sp>
        <p:nvSpPr>
          <p:cNvPr id="4" name="Content Placeholder 2"/>
          <p:cNvSpPr txBox="1">
            <a:spLocks/>
          </p:cNvSpPr>
          <p:nvPr/>
        </p:nvSpPr>
        <p:spPr>
          <a:xfrm>
            <a:off x="1484311" y="2060848"/>
            <a:ext cx="10018713" cy="373035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err="1"/>
              <a:t>CustomerID</a:t>
            </a:r>
            <a:r>
              <a:rPr lang="en-US" dirty="0"/>
              <a:t> and </a:t>
            </a:r>
            <a:r>
              <a:rPr lang="en-US" dirty="0" err="1"/>
              <a:t>DelEmployeeID</a:t>
            </a:r>
            <a:r>
              <a:rPr lang="en-US" dirty="0"/>
              <a:t> are the foreign key </a:t>
            </a:r>
            <a:endParaRPr lang="en-IN" dirty="0"/>
          </a:p>
          <a:p>
            <a:r>
              <a:rPr lang="en-US" dirty="0"/>
              <a:t>Zip code must start with ‘M’</a:t>
            </a:r>
            <a:endParaRPr lang="en-IN" dirty="0"/>
          </a:p>
          <a:p>
            <a:r>
              <a:rPr lang="en-US" dirty="0"/>
              <a:t>Price in item must be more than 0</a:t>
            </a:r>
            <a:endParaRPr lang="en-IN" dirty="0"/>
          </a:p>
          <a:p>
            <a:r>
              <a:rPr lang="en-US" dirty="0"/>
              <a:t>Item cuisine must be in ‘CHINESE’, ‘SOUTH INDIAN’, ‘NORTH INDIAN’, ‘KEBAB’</a:t>
            </a:r>
            <a:endParaRPr lang="en-IN" dirty="0"/>
          </a:p>
          <a:p>
            <a:r>
              <a:rPr lang="en-US" dirty="0"/>
              <a:t>Item type must be in ‘V’,’N’</a:t>
            </a:r>
            <a:endParaRPr lang="en-IN" dirty="0"/>
          </a:p>
          <a:p>
            <a:r>
              <a:rPr lang="en-US" dirty="0"/>
              <a:t>Order quantity in order details table must be more than 0</a:t>
            </a:r>
            <a:endParaRPr lang="en-IN" dirty="0"/>
          </a:p>
          <a:p>
            <a:r>
              <a:rPr lang="en-US" dirty="0" err="1"/>
              <a:t>OrderID</a:t>
            </a:r>
            <a:r>
              <a:rPr lang="en-US" dirty="0"/>
              <a:t> and </a:t>
            </a:r>
            <a:r>
              <a:rPr lang="en-US" dirty="0" err="1"/>
              <a:t>ItemID</a:t>
            </a:r>
            <a:r>
              <a:rPr lang="en-US" dirty="0"/>
              <a:t> are the foreign key</a:t>
            </a:r>
            <a:endParaRPr lang="en-IN" dirty="0"/>
          </a:p>
          <a:p>
            <a:endParaRPr lang="en-IN" dirty="0"/>
          </a:p>
        </p:txBody>
      </p:sp>
    </p:spTree>
    <p:extLst>
      <p:ext uri="{BB962C8B-B14F-4D97-AF65-F5344CB8AC3E}">
        <p14:creationId xmlns:p14="http://schemas.microsoft.com/office/powerpoint/2010/main" val="22326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Database Design steps:</a:t>
            </a:r>
          </a:p>
        </p:txBody>
      </p:sp>
      <p:sp>
        <p:nvSpPr>
          <p:cNvPr id="3" name="Content Placeholder 2"/>
          <p:cNvSpPr>
            <a:spLocks noGrp="1"/>
          </p:cNvSpPr>
          <p:nvPr>
            <p:ph idx="1"/>
          </p:nvPr>
        </p:nvSpPr>
        <p:spPr>
          <a:xfrm>
            <a:off x="1487488" y="3140968"/>
            <a:ext cx="10018713" cy="3124201"/>
          </a:xfrm>
        </p:spPr>
        <p:txBody>
          <a:bodyPr/>
          <a:lstStyle/>
          <a:p>
            <a:r>
              <a:rPr lang="en-IN" dirty="0"/>
              <a:t>Requirement Analysis</a:t>
            </a:r>
          </a:p>
          <a:p>
            <a:r>
              <a:rPr lang="en-IN" dirty="0"/>
              <a:t>Conceptual Model</a:t>
            </a:r>
          </a:p>
          <a:p>
            <a:r>
              <a:rPr lang="en-IN" dirty="0"/>
              <a:t>Logical Model</a:t>
            </a:r>
          </a:p>
          <a:p>
            <a:r>
              <a:rPr lang="en-IN" dirty="0"/>
              <a:t>Physical Model</a:t>
            </a:r>
          </a:p>
          <a:p>
            <a:r>
              <a:rPr lang="en-IN" dirty="0"/>
              <a:t>Implementation of Physical Model</a:t>
            </a:r>
          </a:p>
          <a:p>
            <a:r>
              <a:rPr lang="en-IN" dirty="0"/>
              <a:t>Constraint Testing</a:t>
            </a:r>
          </a:p>
          <a:p>
            <a:endParaRPr lang="en-IN" dirty="0"/>
          </a:p>
          <a:p>
            <a:endParaRPr lang="en-IN" dirty="0"/>
          </a:p>
        </p:txBody>
      </p:sp>
    </p:spTree>
    <p:extLst>
      <p:ext uri="{BB962C8B-B14F-4D97-AF65-F5344CB8AC3E}">
        <p14:creationId xmlns:p14="http://schemas.microsoft.com/office/powerpoint/2010/main" val="2158532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04665"/>
            <a:ext cx="10018713" cy="1800200"/>
          </a:xfrm>
        </p:spPr>
        <p:txBody>
          <a:bodyPr/>
          <a:lstStyle/>
          <a:p>
            <a:r>
              <a:rPr lang="en-IN" dirty="0"/>
              <a:t>Inserting data into Tables</a:t>
            </a:r>
          </a:p>
        </p:txBody>
      </p:sp>
      <p:sp>
        <p:nvSpPr>
          <p:cNvPr id="3" name="Content Placeholder 2"/>
          <p:cNvSpPr>
            <a:spLocks noGrp="1"/>
          </p:cNvSpPr>
          <p:nvPr>
            <p:ph idx="1"/>
          </p:nvPr>
        </p:nvSpPr>
        <p:spPr>
          <a:xfrm>
            <a:off x="1484310" y="2420889"/>
            <a:ext cx="10018713" cy="3370312"/>
          </a:xfrm>
        </p:spPr>
        <p:txBody>
          <a:bodyPr/>
          <a:lstStyle/>
          <a:p>
            <a:pPr marL="0" indent="0">
              <a:buNone/>
            </a:pPr>
            <a:r>
              <a:rPr lang="en-US" dirty="0"/>
              <a:t>AREA TABLE:</a:t>
            </a:r>
            <a:endParaRPr lang="en-IN" dirty="0"/>
          </a:p>
          <a:p>
            <a:r>
              <a:rPr lang="en-US" dirty="0"/>
              <a:t>insert into AREA Values (111,'Kingston Rd','Scarborough','M1A2N7')</a:t>
            </a:r>
            <a:endParaRPr lang="en-IN" dirty="0"/>
          </a:p>
          <a:p>
            <a:r>
              <a:rPr lang="en-US" dirty="0"/>
              <a:t>insert into AREA Values (122,'Lawrence Ave </a:t>
            </a:r>
            <a:r>
              <a:rPr lang="en-US" dirty="0" err="1"/>
              <a:t>E','North</a:t>
            </a:r>
            <a:r>
              <a:rPr lang="en-US" dirty="0"/>
              <a:t> York','M4A2S8')</a:t>
            </a:r>
            <a:endParaRPr lang="en-IN" dirty="0"/>
          </a:p>
          <a:p>
            <a:pPr marL="0" indent="0">
              <a:buNone/>
            </a:pPr>
            <a:endParaRPr lang="en-IN" dirty="0"/>
          </a:p>
        </p:txBody>
      </p:sp>
    </p:spTree>
    <p:extLst>
      <p:ext uri="{BB962C8B-B14F-4D97-AF65-F5344CB8AC3E}">
        <p14:creationId xmlns:p14="http://schemas.microsoft.com/office/powerpoint/2010/main" val="146831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692696"/>
            <a:ext cx="10018713" cy="5616624"/>
          </a:xfrm>
        </p:spPr>
        <p:txBody>
          <a:bodyPr>
            <a:normAutofit/>
          </a:bodyPr>
          <a:lstStyle/>
          <a:p>
            <a:pPr marL="0" indent="0">
              <a:buNone/>
            </a:pPr>
            <a:r>
              <a:rPr lang="en-US" dirty="0"/>
              <a:t>CUSTOMER TABLE:</a:t>
            </a:r>
            <a:endParaRPr lang="en-IN" dirty="0"/>
          </a:p>
          <a:p>
            <a:r>
              <a:rPr lang="en-US" dirty="0"/>
              <a:t>insert into CUSTOMER values ('C1100','ANIE','','JOSE','6488920120','aniejose23@gmail.com',121,150)</a:t>
            </a:r>
            <a:endParaRPr lang="en-IN" dirty="0"/>
          </a:p>
          <a:p>
            <a:endParaRPr lang="en-IN" dirty="0"/>
          </a:p>
          <a:p>
            <a:pPr marL="0" indent="0">
              <a:buNone/>
            </a:pPr>
            <a:r>
              <a:rPr lang="en-US" dirty="0"/>
              <a:t>ITEM TABLE:</a:t>
            </a:r>
            <a:endParaRPr lang="en-IN" dirty="0"/>
          </a:p>
          <a:p>
            <a:r>
              <a:rPr lang="en-US" dirty="0"/>
              <a:t>insert into ITEM values ('IT200','chicken briyani',10.00,'South </a:t>
            </a:r>
            <a:r>
              <a:rPr lang="en-US" dirty="0" err="1"/>
              <a:t>Indian','N</a:t>
            </a:r>
            <a:r>
              <a:rPr lang="en-US" dirty="0"/>
              <a:t>')</a:t>
            </a:r>
            <a:endParaRPr lang="en-IN" dirty="0"/>
          </a:p>
          <a:p>
            <a:r>
              <a:rPr lang="en-US" dirty="0"/>
              <a:t>insert into ITEM values ('IT120','chicken 65',20.00,'kebab','N')</a:t>
            </a:r>
            <a:endParaRPr lang="en-IN" dirty="0"/>
          </a:p>
          <a:p>
            <a:endParaRPr lang="en-IN" dirty="0"/>
          </a:p>
        </p:txBody>
      </p:sp>
    </p:spTree>
    <p:extLst>
      <p:ext uri="{BB962C8B-B14F-4D97-AF65-F5344CB8AC3E}">
        <p14:creationId xmlns:p14="http://schemas.microsoft.com/office/powerpoint/2010/main" val="91851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548680"/>
            <a:ext cx="10018713" cy="5688632"/>
          </a:xfrm>
        </p:spPr>
        <p:txBody>
          <a:bodyPr>
            <a:normAutofit/>
          </a:bodyPr>
          <a:lstStyle/>
          <a:p>
            <a:pPr marL="0" indent="0">
              <a:buNone/>
            </a:pPr>
            <a:r>
              <a:rPr lang="en-US" dirty="0"/>
              <a:t>DELIVERY TABLE:</a:t>
            </a:r>
            <a:endParaRPr lang="en-IN" dirty="0"/>
          </a:p>
          <a:p>
            <a:r>
              <a:rPr lang="en-US" dirty="0"/>
              <a:t>insert into DELIVERY values ('D1157','Noah','zen',4486920900)</a:t>
            </a:r>
          </a:p>
          <a:p>
            <a:endParaRPr lang="en-IN" dirty="0"/>
          </a:p>
          <a:p>
            <a:pPr marL="0" indent="0">
              <a:buNone/>
            </a:pPr>
            <a:r>
              <a:rPr lang="en-US" dirty="0"/>
              <a:t>ORDERS TABLE:</a:t>
            </a:r>
            <a:endParaRPr lang="en-IN" dirty="0"/>
          </a:p>
          <a:p>
            <a:r>
              <a:rPr lang="en-US" dirty="0"/>
              <a:t>insert into ORDERS values (10,'04/06/2019','Credit',1,'C1100','D1157')</a:t>
            </a:r>
            <a:endParaRPr lang="en-IN" dirty="0"/>
          </a:p>
          <a:p>
            <a:r>
              <a:rPr lang="en-US" dirty="0"/>
              <a:t> insert into ORDERS values (283,'11/21/2018','cash',1,'C1123','D1122')</a:t>
            </a:r>
          </a:p>
          <a:p>
            <a:pPr marL="0" indent="0">
              <a:buNone/>
            </a:pPr>
            <a:endParaRPr lang="en-IN" dirty="0"/>
          </a:p>
          <a:p>
            <a:endParaRPr lang="en-IN" dirty="0"/>
          </a:p>
        </p:txBody>
      </p:sp>
    </p:spTree>
    <p:extLst>
      <p:ext uri="{BB962C8B-B14F-4D97-AF65-F5344CB8AC3E}">
        <p14:creationId xmlns:p14="http://schemas.microsoft.com/office/powerpoint/2010/main" val="284057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88" y="908720"/>
            <a:ext cx="9946705" cy="3312368"/>
          </a:xfrm>
        </p:spPr>
        <p:txBody>
          <a:bodyPr/>
          <a:lstStyle/>
          <a:p>
            <a:pPr marL="0" indent="0">
              <a:buNone/>
            </a:pPr>
            <a:r>
              <a:rPr lang="en-US" dirty="0"/>
              <a:t>ORDER DETAILS TABLE:</a:t>
            </a:r>
            <a:endParaRPr lang="en-IN" dirty="0"/>
          </a:p>
          <a:p>
            <a:r>
              <a:rPr lang="en-US" dirty="0"/>
              <a:t>insert into ORDER_DETAILS values (10,'IT200',1)</a:t>
            </a:r>
            <a:endParaRPr lang="en-IN" dirty="0"/>
          </a:p>
          <a:p>
            <a:r>
              <a:rPr lang="en-US" dirty="0"/>
              <a:t>insert into ORDER_DETAILS values (10,'IT120',1)</a:t>
            </a:r>
            <a:endParaRPr lang="en-IN" dirty="0"/>
          </a:p>
          <a:p>
            <a:r>
              <a:rPr lang="en-US" dirty="0"/>
              <a:t>insert into ORDER_DETAILS values (283,'IT023',4)</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72798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0649"/>
            <a:ext cx="10018713" cy="1800200"/>
          </a:xfrm>
        </p:spPr>
        <p:txBody>
          <a:bodyPr/>
          <a:lstStyle/>
          <a:p>
            <a:r>
              <a:rPr lang="en-IN" dirty="0"/>
              <a:t>Constraint Testing</a:t>
            </a:r>
          </a:p>
        </p:txBody>
      </p:sp>
      <p:sp>
        <p:nvSpPr>
          <p:cNvPr id="3" name="Content Placeholder 2"/>
          <p:cNvSpPr>
            <a:spLocks noGrp="1"/>
          </p:cNvSpPr>
          <p:nvPr>
            <p:ph idx="1"/>
          </p:nvPr>
        </p:nvSpPr>
        <p:spPr>
          <a:xfrm>
            <a:off x="1484310" y="1844825"/>
            <a:ext cx="10018713" cy="2376264"/>
          </a:xfrm>
        </p:spPr>
        <p:txBody>
          <a:bodyPr/>
          <a:lstStyle/>
          <a:p>
            <a:pPr marL="0" indent="0">
              <a:buNone/>
            </a:pPr>
            <a:r>
              <a:rPr lang="en-US" b="1" u="sng" dirty="0"/>
              <a:t>Zip code must start with ‘M’</a:t>
            </a:r>
            <a:endParaRPr lang="en-IN" dirty="0"/>
          </a:p>
          <a:p>
            <a:r>
              <a:rPr lang="en-US" dirty="0"/>
              <a:t>insert into AREA Values (150,'Silver Blvd','Scarborough','R1B2M9') </a:t>
            </a:r>
            <a:endParaRPr lang="en-IN" dirty="0"/>
          </a:p>
          <a:p>
            <a:endParaRPr lang="en-IN" dirty="0"/>
          </a:p>
        </p:txBody>
      </p:sp>
      <p:pic>
        <p:nvPicPr>
          <p:cNvPr id="4" name="Picture 3"/>
          <p:cNvPicPr/>
          <p:nvPr/>
        </p:nvPicPr>
        <p:blipFill>
          <a:blip r:embed="rId2"/>
          <a:stretch>
            <a:fillRect/>
          </a:stretch>
        </p:blipFill>
        <p:spPr>
          <a:xfrm>
            <a:off x="1487488" y="3789040"/>
            <a:ext cx="9793088" cy="1440160"/>
          </a:xfrm>
          <a:prstGeom prst="rect">
            <a:avLst/>
          </a:prstGeom>
        </p:spPr>
      </p:pic>
    </p:spTree>
    <p:extLst>
      <p:ext uri="{BB962C8B-B14F-4D97-AF65-F5344CB8AC3E}">
        <p14:creationId xmlns:p14="http://schemas.microsoft.com/office/powerpoint/2010/main" val="1251502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404664"/>
            <a:ext cx="10018713" cy="3124201"/>
          </a:xfrm>
        </p:spPr>
        <p:txBody>
          <a:bodyPr/>
          <a:lstStyle/>
          <a:p>
            <a:pPr marL="0" indent="0">
              <a:buNone/>
            </a:pPr>
            <a:r>
              <a:rPr lang="en-US" b="1" u="sng" dirty="0"/>
              <a:t>Email id in customer table must contain ‘@’ and ‘ . ‘</a:t>
            </a:r>
            <a:endParaRPr lang="en-IN" dirty="0"/>
          </a:p>
          <a:p>
            <a:r>
              <a:rPr lang="en-US" dirty="0"/>
              <a:t>insert into CUSTOMER values ('C1123','RANCH','M','NICK','6148899832','ranchnickgmailcom',76,111)</a:t>
            </a:r>
            <a:endParaRPr lang="en-IN" dirty="0"/>
          </a:p>
          <a:p>
            <a:endParaRPr lang="en-IN" dirty="0"/>
          </a:p>
        </p:txBody>
      </p:sp>
      <p:pic>
        <p:nvPicPr>
          <p:cNvPr id="4" name="Picture 3"/>
          <p:cNvPicPr/>
          <p:nvPr/>
        </p:nvPicPr>
        <p:blipFill>
          <a:blip r:embed="rId2"/>
          <a:stretch>
            <a:fillRect/>
          </a:stretch>
        </p:blipFill>
        <p:spPr>
          <a:xfrm>
            <a:off x="1703512" y="2780928"/>
            <a:ext cx="8856984" cy="1224136"/>
          </a:xfrm>
          <a:prstGeom prst="rect">
            <a:avLst/>
          </a:prstGeom>
        </p:spPr>
      </p:pic>
    </p:spTree>
    <p:extLst>
      <p:ext uri="{BB962C8B-B14F-4D97-AF65-F5344CB8AC3E}">
        <p14:creationId xmlns:p14="http://schemas.microsoft.com/office/powerpoint/2010/main" val="329478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496" y="476672"/>
            <a:ext cx="10018713" cy="3124201"/>
          </a:xfrm>
        </p:spPr>
        <p:txBody>
          <a:bodyPr/>
          <a:lstStyle/>
          <a:p>
            <a:pPr marL="0" indent="0">
              <a:buNone/>
            </a:pPr>
            <a:r>
              <a:rPr lang="en-US" b="1" u="sng" dirty="0"/>
              <a:t>Area id as foreign key</a:t>
            </a:r>
            <a:endParaRPr lang="en-IN" dirty="0"/>
          </a:p>
          <a:p>
            <a:r>
              <a:rPr lang="en-US" dirty="0"/>
              <a:t>insert into CUSTOMER values ('C1179','SAI','','BALA','4486920127','saibala@gmail.com',121,222)</a:t>
            </a:r>
            <a:endParaRPr lang="en-IN" dirty="0"/>
          </a:p>
          <a:p>
            <a:endParaRPr lang="en-IN" dirty="0"/>
          </a:p>
        </p:txBody>
      </p:sp>
      <p:pic>
        <p:nvPicPr>
          <p:cNvPr id="4" name="Picture 3"/>
          <p:cNvPicPr/>
          <p:nvPr/>
        </p:nvPicPr>
        <p:blipFill>
          <a:blip r:embed="rId2"/>
          <a:stretch>
            <a:fillRect/>
          </a:stretch>
        </p:blipFill>
        <p:spPr>
          <a:xfrm>
            <a:off x="1775520" y="3221672"/>
            <a:ext cx="9289032" cy="1287448"/>
          </a:xfrm>
          <a:prstGeom prst="rect">
            <a:avLst/>
          </a:prstGeom>
        </p:spPr>
      </p:pic>
    </p:spTree>
    <p:extLst>
      <p:ext uri="{BB962C8B-B14F-4D97-AF65-F5344CB8AC3E}">
        <p14:creationId xmlns:p14="http://schemas.microsoft.com/office/powerpoint/2010/main" val="124465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7488" y="548680"/>
            <a:ext cx="10018713" cy="3124201"/>
          </a:xfrm>
        </p:spPr>
        <p:txBody>
          <a:bodyPr/>
          <a:lstStyle/>
          <a:p>
            <a:pPr marL="0" indent="0">
              <a:buNone/>
            </a:pPr>
            <a:r>
              <a:rPr lang="en-US" b="1" u="sng" dirty="0"/>
              <a:t>Item type must be in ‘V’,’N’</a:t>
            </a:r>
            <a:endParaRPr lang="en-IN" dirty="0"/>
          </a:p>
          <a:p>
            <a:r>
              <a:rPr lang="en-US" dirty="0"/>
              <a:t>insert into ITEM values ('IT023','paneer fried rice',10.00,'chinese','T')</a:t>
            </a:r>
            <a:endParaRPr lang="en-IN" dirty="0"/>
          </a:p>
          <a:p>
            <a:endParaRPr lang="en-IN" dirty="0"/>
          </a:p>
        </p:txBody>
      </p:sp>
      <p:pic>
        <p:nvPicPr>
          <p:cNvPr id="4" name="Picture 3"/>
          <p:cNvPicPr/>
          <p:nvPr/>
        </p:nvPicPr>
        <p:blipFill>
          <a:blip r:embed="rId2"/>
          <a:stretch>
            <a:fillRect/>
          </a:stretch>
        </p:blipFill>
        <p:spPr>
          <a:xfrm>
            <a:off x="1703512" y="3209924"/>
            <a:ext cx="8856984" cy="1371203"/>
          </a:xfrm>
          <a:prstGeom prst="rect">
            <a:avLst/>
          </a:prstGeom>
        </p:spPr>
      </p:pic>
    </p:spTree>
    <p:extLst>
      <p:ext uri="{BB962C8B-B14F-4D97-AF65-F5344CB8AC3E}">
        <p14:creationId xmlns:p14="http://schemas.microsoft.com/office/powerpoint/2010/main" val="410919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472" y="548680"/>
            <a:ext cx="10018713" cy="3124201"/>
          </a:xfrm>
        </p:spPr>
        <p:txBody>
          <a:bodyPr/>
          <a:lstStyle/>
          <a:p>
            <a:pPr marL="0" indent="0">
              <a:buNone/>
            </a:pPr>
            <a:r>
              <a:rPr lang="en-US" b="1" u="sng" dirty="0"/>
              <a:t>Date in order should not be more than current date </a:t>
            </a:r>
            <a:endParaRPr lang="en-IN" dirty="0"/>
          </a:p>
          <a:p>
            <a:r>
              <a:rPr lang="en-US" dirty="0"/>
              <a:t>insert into ORDERS values (10,'10/06/2019','Credit',1,'C1321','D1157')</a:t>
            </a:r>
            <a:endParaRPr lang="en-IN" dirty="0"/>
          </a:p>
          <a:p>
            <a:endParaRPr lang="en-IN" dirty="0"/>
          </a:p>
        </p:txBody>
      </p:sp>
      <p:pic>
        <p:nvPicPr>
          <p:cNvPr id="4" name="Picture 3"/>
          <p:cNvPicPr/>
          <p:nvPr/>
        </p:nvPicPr>
        <p:blipFill>
          <a:blip r:embed="rId2"/>
          <a:stretch>
            <a:fillRect/>
          </a:stretch>
        </p:blipFill>
        <p:spPr>
          <a:xfrm>
            <a:off x="1631504" y="3208337"/>
            <a:ext cx="8856984" cy="1372791"/>
          </a:xfrm>
          <a:prstGeom prst="rect">
            <a:avLst/>
          </a:prstGeom>
        </p:spPr>
      </p:pic>
    </p:spTree>
    <p:extLst>
      <p:ext uri="{BB962C8B-B14F-4D97-AF65-F5344CB8AC3E}">
        <p14:creationId xmlns:p14="http://schemas.microsoft.com/office/powerpoint/2010/main" val="101612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980729"/>
            <a:ext cx="10018713" cy="2376264"/>
          </a:xfrm>
        </p:spPr>
        <p:txBody>
          <a:bodyPr/>
          <a:lstStyle/>
          <a:p>
            <a:pPr marL="0" indent="0">
              <a:buNone/>
            </a:pPr>
            <a:r>
              <a:rPr lang="en-US" b="1" u="sng" dirty="0"/>
              <a:t>Order quantity in order details table must be more than 0</a:t>
            </a:r>
            <a:endParaRPr lang="en-IN" dirty="0"/>
          </a:p>
          <a:p>
            <a:r>
              <a:rPr lang="en-US" dirty="0"/>
              <a:t>insert into ORDER_DETAILS values (10,'IT023',0)</a:t>
            </a:r>
            <a:endParaRPr lang="en-IN" dirty="0"/>
          </a:p>
          <a:p>
            <a:endParaRPr lang="en-IN" dirty="0"/>
          </a:p>
        </p:txBody>
      </p:sp>
      <p:pic>
        <p:nvPicPr>
          <p:cNvPr id="4" name="Picture 3"/>
          <p:cNvPicPr/>
          <p:nvPr/>
        </p:nvPicPr>
        <p:blipFill>
          <a:blip r:embed="rId2"/>
          <a:stretch>
            <a:fillRect/>
          </a:stretch>
        </p:blipFill>
        <p:spPr>
          <a:xfrm>
            <a:off x="1847528" y="3211512"/>
            <a:ext cx="8640960" cy="1297608"/>
          </a:xfrm>
          <a:prstGeom prst="rect">
            <a:avLst/>
          </a:prstGeom>
        </p:spPr>
      </p:pic>
    </p:spTree>
    <p:extLst>
      <p:ext uri="{BB962C8B-B14F-4D97-AF65-F5344CB8AC3E}">
        <p14:creationId xmlns:p14="http://schemas.microsoft.com/office/powerpoint/2010/main" val="8063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4545-52BF-4686-8A34-DFF514857567}"/>
              </a:ext>
            </a:extLst>
          </p:cNvPr>
          <p:cNvSpPr>
            <a:spLocks noGrp="1"/>
          </p:cNvSpPr>
          <p:nvPr>
            <p:ph type="ctrTitle"/>
          </p:nvPr>
        </p:nvSpPr>
        <p:spPr/>
        <p:txBody>
          <a:bodyPr/>
          <a:lstStyle/>
          <a:p>
            <a:pPr algn="ctr"/>
            <a:r>
              <a:rPr lang="en-CA" b="1" dirty="0"/>
              <a:t>REQUIREMENT ANALYSIS</a:t>
            </a:r>
          </a:p>
        </p:txBody>
      </p:sp>
      <p:sp>
        <p:nvSpPr>
          <p:cNvPr id="3" name="Subtitle 2">
            <a:extLst>
              <a:ext uri="{FF2B5EF4-FFF2-40B4-BE49-F238E27FC236}">
                <a16:creationId xmlns:a16="http://schemas.microsoft.com/office/drawing/2014/main" id="{6DA89C3E-7260-4C06-A230-8C7F0A6B5866}"/>
              </a:ext>
            </a:extLst>
          </p:cNvPr>
          <p:cNvSpPr>
            <a:spLocks noGrp="1"/>
          </p:cNvSpPr>
          <p:nvPr>
            <p:ph type="subTitle" idx="1"/>
          </p:nvPr>
        </p:nvSpPr>
        <p:spPr/>
        <p:txBody>
          <a:bodyPr/>
          <a:lstStyle/>
          <a:p>
            <a:endParaRPr lang="en-CA"/>
          </a:p>
        </p:txBody>
      </p:sp>
      <p:sp>
        <p:nvSpPr>
          <p:cNvPr id="4" name="Title 1">
            <a:extLst>
              <a:ext uri="{FF2B5EF4-FFF2-40B4-BE49-F238E27FC236}">
                <a16:creationId xmlns:a16="http://schemas.microsoft.com/office/drawing/2014/main" id="{2FB886A3-BF5F-4A47-9CCA-54163EAEC1B3}"/>
              </a:ext>
            </a:extLst>
          </p:cNvPr>
          <p:cNvSpPr txBox="1">
            <a:spLocks/>
          </p:cNvSpPr>
          <p:nvPr/>
        </p:nvSpPr>
        <p:spPr>
          <a:xfrm>
            <a:off x="3080801" y="1532468"/>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CA" b="1" dirty="0"/>
          </a:p>
        </p:txBody>
      </p:sp>
    </p:spTree>
    <p:extLst>
      <p:ext uri="{BB962C8B-B14F-4D97-AF65-F5344CB8AC3E}">
        <p14:creationId xmlns:p14="http://schemas.microsoft.com/office/powerpoint/2010/main" val="252582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472" y="1484784"/>
            <a:ext cx="10018713" cy="3124201"/>
          </a:xfrm>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359648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87016"/>
          </a:xfrm>
        </p:spPr>
        <p:txBody>
          <a:bodyPr>
            <a:normAutofit fontScale="90000"/>
          </a:bodyPr>
          <a:lstStyle/>
          <a:p>
            <a:r>
              <a:rPr lang="en-IN" b="1" dirty="0"/>
              <a:t>COMPANY OVERVIEW</a:t>
            </a:r>
            <a:br>
              <a:rPr lang="en-IN" b="1" dirty="0"/>
            </a:br>
            <a:endParaRPr lang="en-IN" b="1" dirty="0"/>
          </a:p>
        </p:txBody>
      </p:sp>
      <p:sp>
        <p:nvSpPr>
          <p:cNvPr id="3" name="Content Placeholder 2"/>
          <p:cNvSpPr>
            <a:spLocks noGrp="1"/>
          </p:cNvSpPr>
          <p:nvPr>
            <p:ph idx="1"/>
          </p:nvPr>
        </p:nvSpPr>
        <p:spPr>
          <a:xfrm>
            <a:off x="1343472" y="1772817"/>
            <a:ext cx="9937104" cy="4434655"/>
          </a:xfrm>
        </p:spPr>
        <p:txBody>
          <a:bodyPr numCol="1">
            <a:noAutofit/>
          </a:bodyPr>
          <a:lstStyle/>
          <a:p>
            <a:pPr marL="0" indent="0">
              <a:buNone/>
            </a:pPr>
            <a:r>
              <a:rPr lang="en-US" sz="2800" dirty="0"/>
              <a:t>Urban-Groove is a leading Restaurant of Indian and Chinese cuisine. Over the years, Urban-Groove has mastered the art of using spice to give one’s taste buds the best food experience. The demand for this unique food has led us to take this experience to Toronto. Urban-Groove was established in Scarborough in 2005. And now Urban-Groove has preserved the culinary traditions and served as one of the most outstanding Ambassadors of Indian and Chinese Cuisine. </a:t>
            </a:r>
            <a:endParaRPr lang="en-IN" sz="2800" dirty="0"/>
          </a:p>
        </p:txBody>
      </p:sp>
      <p:pic>
        <p:nvPicPr>
          <p:cNvPr id="5" name="Picture 4">
            <a:extLst>
              <a:ext uri="{FF2B5EF4-FFF2-40B4-BE49-F238E27FC236}">
                <a16:creationId xmlns:a16="http://schemas.microsoft.com/office/drawing/2014/main" id="{65947F73-2A4D-4823-B4AC-464B6E071CF9}"/>
              </a:ext>
            </a:extLst>
          </p:cNvPr>
          <p:cNvPicPr>
            <a:picLocks noChangeAspect="1"/>
          </p:cNvPicPr>
          <p:nvPr/>
        </p:nvPicPr>
        <p:blipFill>
          <a:blip r:embed="rId2"/>
          <a:stretch>
            <a:fillRect/>
          </a:stretch>
        </p:blipFill>
        <p:spPr>
          <a:xfrm>
            <a:off x="8256240" y="5379547"/>
            <a:ext cx="3850946" cy="1449680"/>
          </a:xfrm>
          <a:prstGeom prst="rect">
            <a:avLst/>
          </a:prstGeom>
        </p:spPr>
      </p:pic>
    </p:spTree>
    <p:extLst>
      <p:ext uri="{BB962C8B-B14F-4D97-AF65-F5344CB8AC3E}">
        <p14:creationId xmlns:p14="http://schemas.microsoft.com/office/powerpoint/2010/main" val="386804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0AD57-FB4C-4CF4-A24A-A90A7D99D39D}"/>
              </a:ext>
            </a:extLst>
          </p:cNvPr>
          <p:cNvSpPr>
            <a:spLocks noGrp="1"/>
          </p:cNvSpPr>
          <p:nvPr>
            <p:ph type="title"/>
          </p:nvPr>
        </p:nvSpPr>
        <p:spPr/>
        <p:txBody>
          <a:bodyPr>
            <a:normAutofit/>
          </a:bodyPr>
          <a:lstStyle/>
          <a:p>
            <a:pPr algn="l"/>
            <a:r>
              <a:rPr lang="en-CA" sz="3600" dirty="0"/>
              <a:t>Customer Invoice</a:t>
            </a:r>
          </a:p>
        </p:txBody>
      </p:sp>
      <p:pic>
        <p:nvPicPr>
          <p:cNvPr id="4" name="Content Placeholder 3">
            <a:extLst>
              <a:ext uri="{FF2B5EF4-FFF2-40B4-BE49-F238E27FC236}">
                <a16:creationId xmlns:a16="http://schemas.microsoft.com/office/drawing/2014/main" id="{768104D2-2800-4052-8E09-CCBA646B3359}"/>
              </a:ext>
            </a:extLst>
          </p:cNvPr>
          <p:cNvPicPr>
            <a:picLocks noGrp="1"/>
          </p:cNvPicPr>
          <p:nvPr>
            <p:ph idx="1"/>
          </p:nvPr>
        </p:nvPicPr>
        <p:blipFill>
          <a:blip r:embed="rId2"/>
          <a:stretch>
            <a:fillRect/>
          </a:stretch>
        </p:blipFill>
        <p:spPr>
          <a:xfrm>
            <a:off x="5087888" y="332656"/>
            <a:ext cx="6415136" cy="6336704"/>
          </a:xfrm>
          <a:prstGeom prst="rect">
            <a:avLst/>
          </a:prstGeom>
        </p:spPr>
      </p:pic>
    </p:spTree>
    <p:extLst>
      <p:ext uri="{BB962C8B-B14F-4D97-AF65-F5344CB8AC3E}">
        <p14:creationId xmlns:p14="http://schemas.microsoft.com/office/powerpoint/2010/main" val="428549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5CCB-EEC3-4F54-9911-79029CF17459}"/>
              </a:ext>
            </a:extLst>
          </p:cNvPr>
          <p:cNvSpPr>
            <a:spLocks noGrp="1"/>
          </p:cNvSpPr>
          <p:nvPr>
            <p:ph type="ctrTitle"/>
          </p:nvPr>
        </p:nvSpPr>
        <p:spPr>
          <a:xfrm>
            <a:off x="2920143" y="1473199"/>
            <a:ext cx="8574622" cy="2616199"/>
          </a:xfrm>
        </p:spPr>
        <p:txBody>
          <a:bodyPr/>
          <a:lstStyle/>
          <a:p>
            <a:pPr algn="ctr"/>
            <a:r>
              <a:rPr lang="en-CA" b="1" dirty="0"/>
              <a:t>LOGICAL MODEL</a:t>
            </a:r>
          </a:p>
        </p:txBody>
      </p:sp>
      <p:sp>
        <p:nvSpPr>
          <p:cNvPr id="3" name="Subtitle 2">
            <a:extLst>
              <a:ext uri="{FF2B5EF4-FFF2-40B4-BE49-F238E27FC236}">
                <a16:creationId xmlns:a16="http://schemas.microsoft.com/office/drawing/2014/main" id="{AD0F7EB0-2773-4086-8B41-E699D644D814}"/>
              </a:ext>
            </a:extLst>
          </p:cNvPr>
          <p:cNvSpPr>
            <a:spLocks noGrp="1"/>
          </p:cNvSpPr>
          <p:nvPr>
            <p:ph type="subTitle" idx="1"/>
          </p:nvPr>
        </p:nvSpPr>
        <p:spPr/>
        <p:txBody>
          <a:bodyPr/>
          <a:lstStyle/>
          <a:p>
            <a:pPr algn="l"/>
            <a:r>
              <a:rPr lang="en-US" b="1" dirty="0"/>
              <a:t>Normalization</a:t>
            </a:r>
            <a:endParaRPr lang="en-CA" b="1" dirty="0"/>
          </a:p>
        </p:txBody>
      </p:sp>
    </p:spTree>
    <p:extLst>
      <p:ext uri="{BB962C8B-B14F-4D97-AF65-F5344CB8AC3E}">
        <p14:creationId xmlns:p14="http://schemas.microsoft.com/office/powerpoint/2010/main" val="395025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64704"/>
            <a:ext cx="10018713" cy="1872208"/>
          </a:xfrm>
        </p:spPr>
        <p:txBody>
          <a:bodyPr>
            <a:normAutofit fontScale="90000"/>
          </a:bodyPr>
          <a:lstStyle/>
          <a:p>
            <a:pPr algn="l"/>
            <a:r>
              <a:rPr lang="en-IN" dirty="0"/>
              <a:t>Un-Normalized Form</a:t>
            </a:r>
            <a:br>
              <a:rPr lang="en-IN" dirty="0"/>
            </a:br>
            <a:br>
              <a:rPr lang="en-IN" dirty="0"/>
            </a:br>
            <a:r>
              <a:rPr lang="en-IN" sz="2700" dirty="0"/>
              <a:t>Un-normalized form is a preparatory stage of the normalisation process allowing us to create a structured frame, representative of a piece of organisational data such as a form or document ( invoice, report, purchase order etc.)</a:t>
            </a:r>
            <a:br>
              <a:rPr lang="en-IN" dirty="0"/>
            </a:br>
            <a:endParaRPr lang="en-IN" dirty="0"/>
          </a:p>
        </p:txBody>
      </p:sp>
      <p:sp>
        <p:nvSpPr>
          <p:cNvPr id="3" name="Content Placeholder 2"/>
          <p:cNvSpPr>
            <a:spLocks noGrp="1"/>
          </p:cNvSpPr>
          <p:nvPr>
            <p:ph idx="1"/>
          </p:nvPr>
        </p:nvSpPr>
        <p:spPr>
          <a:xfrm>
            <a:off x="1487488" y="3212976"/>
            <a:ext cx="10018713" cy="3124201"/>
          </a:xfrm>
        </p:spPr>
        <p:txBody>
          <a:bodyPr/>
          <a:lstStyle/>
          <a:p>
            <a:r>
              <a:rPr lang="en-US" dirty="0"/>
              <a:t>(</a:t>
            </a:r>
            <a:r>
              <a:rPr lang="en-US" b="1" u="sng" dirty="0" err="1"/>
              <a:t>customer_id</a:t>
            </a:r>
            <a:r>
              <a:rPr lang="en-US" b="1" dirty="0"/>
              <a:t>, </a:t>
            </a:r>
            <a:r>
              <a:rPr lang="en-US" b="1" dirty="0" err="1"/>
              <a:t>first_name,middle_initial</a:t>
            </a:r>
            <a:r>
              <a:rPr lang="en-US" b="1" dirty="0"/>
              <a:t>, </a:t>
            </a:r>
            <a:r>
              <a:rPr lang="en-US" b="1" dirty="0" err="1"/>
              <a:t>last_name</a:t>
            </a:r>
            <a:r>
              <a:rPr lang="en-US" b="1" dirty="0"/>
              <a:t>, </a:t>
            </a:r>
            <a:r>
              <a:rPr lang="en-US" b="1" dirty="0" err="1"/>
              <a:t>phone_number</a:t>
            </a:r>
            <a:r>
              <a:rPr lang="en-US" b="1" dirty="0"/>
              <a:t>, </a:t>
            </a:r>
            <a:r>
              <a:rPr lang="en-US" b="1" dirty="0" err="1"/>
              <a:t>email_id</a:t>
            </a:r>
            <a:r>
              <a:rPr lang="en-US" b="1" dirty="0"/>
              <a:t>, </a:t>
            </a:r>
            <a:r>
              <a:rPr lang="en-US" b="1" dirty="0" err="1"/>
              <a:t>customer_house_no,area</a:t>
            </a:r>
            <a:r>
              <a:rPr lang="en-US" b="1" dirty="0"/>
              <a:t>, </a:t>
            </a:r>
            <a:r>
              <a:rPr lang="en-US" b="1" dirty="0" err="1"/>
              <a:t>zip_code</a:t>
            </a:r>
            <a:r>
              <a:rPr lang="en-US" b="1" dirty="0"/>
              <a:t>, </a:t>
            </a:r>
            <a:r>
              <a:rPr lang="en-US" b="1" dirty="0" err="1"/>
              <a:t>invoice_date</a:t>
            </a:r>
            <a:r>
              <a:rPr lang="en-US" b="1" dirty="0"/>
              <a:t>, </a:t>
            </a:r>
            <a:r>
              <a:rPr lang="en-US" b="1" dirty="0" err="1"/>
              <a:t>mode_of_payment</a:t>
            </a:r>
            <a:r>
              <a:rPr lang="en-US" b="1" dirty="0"/>
              <a:t>, </a:t>
            </a:r>
            <a:r>
              <a:rPr lang="en-US" b="1" dirty="0" err="1"/>
              <a:t>order_status</a:t>
            </a:r>
            <a:r>
              <a:rPr lang="en-US" b="1" dirty="0"/>
              <a:t>, </a:t>
            </a:r>
            <a:r>
              <a:rPr lang="en-US" b="1" dirty="0" err="1"/>
              <a:t>order_id</a:t>
            </a:r>
            <a:r>
              <a:rPr lang="en-US" b="1" dirty="0"/>
              <a:t>, </a:t>
            </a:r>
            <a:r>
              <a:rPr lang="en-US" b="1" dirty="0" err="1"/>
              <a:t>order_quantity</a:t>
            </a:r>
            <a:r>
              <a:rPr lang="en-US" b="1" dirty="0"/>
              <a:t>, </a:t>
            </a:r>
            <a:r>
              <a:rPr lang="en-US" b="1" dirty="0" err="1"/>
              <a:t>item_id</a:t>
            </a:r>
            <a:r>
              <a:rPr lang="en-US" b="1" dirty="0"/>
              <a:t>, </a:t>
            </a:r>
            <a:r>
              <a:rPr lang="en-US" b="1" dirty="0" err="1"/>
              <a:t>item_name</a:t>
            </a:r>
            <a:r>
              <a:rPr lang="en-US" b="1" dirty="0"/>
              <a:t>,  price, </a:t>
            </a:r>
            <a:r>
              <a:rPr lang="en-US" b="1" dirty="0" err="1"/>
              <a:t>item_cusine,item_type</a:t>
            </a:r>
            <a:r>
              <a:rPr lang="en-US" b="1" dirty="0"/>
              <a:t>, </a:t>
            </a:r>
            <a:r>
              <a:rPr lang="en-US" b="1" dirty="0" err="1"/>
              <a:t>del_employee_id,first_name,last_name</a:t>
            </a:r>
            <a:r>
              <a:rPr lang="en-US" b="1" dirty="0"/>
              <a:t>, </a:t>
            </a:r>
            <a:r>
              <a:rPr lang="en-US" b="1" dirty="0" err="1"/>
              <a:t>del_ph_no</a:t>
            </a:r>
            <a:r>
              <a:rPr lang="en-US" dirty="0"/>
              <a:t>, </a:t>
            </a:r>
            <a:r>
              <a:rPr lang="en-US" b="1" dirty="0"/>
              <a:t>, </a:t>
            </a:r>
            <a:r>
              <a:rPr lang="en-US" b="1" dirty="0" err="1"/>
              <a:t>hire_date</a:t>
            </a:r>
            <a:r>
              <a:rPr lang="en-US" b="1" dirty="0"/>
              <a:t>, sex, salary, </a:t>
            </a:r>
            <a:r>
              <a:rPr lang="en-US" b="1" dirty="0" err="1"/>
              <a:t>social_insurance_num</a:t>
            </a:r>
            <a:r>
              <a:rPr lang="en-US" dirty="0"/>
              <a:t>)</a:t>
            </a:r>
            <a:endParaRPr lang="en-IN" dirty="0"/>
          </a:p>
          <a:p>
            <a:endParaRPr lang="en-IN" dirty="0"/>
          </a:p>
        </p:txBody>
      </p:sp>
    </p:spTree>
    <p:extLst>
      <p:ext uri="{BB962C8B-B14F-4D97-AF65-F5344CB8AC3E}">
        <p14:creationId xmlns:p14="http://schemas.microsoft.com/office/powerpoint/2010/main" val="222015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4FAB8-AF77-422E-B36D-8A56E43607F1}"/>
              </a:ext>
            </a:extLst>
          </p:cNvPr>
          <p:cNvSpPr txBox="1">
            <a:spLocks/>
          </p:cNvSpPr>
          <p:nvPr/>
        </p:nvSpPr>
        <p:spPr>
          <a:xfrm>
            <a:off x="1636710" y="54868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Entity and Attributes Identification</a:t>
            </a:r>
          </a:p>
        </p:txBody>
      </p:sp>
      <p:sp>
        <p:nvSpPr>
          <p:cNvPr id="11" name="Content Placeholder 2">
            <a:extLst>
              <a:ext uri="{FF2B5EF4-FFF2-40B4-BE49-F238E27FC236}">
                <a16:creationId xmlns:a16="http://schemas.microsoft.com/office/drawing/2014/main" id="{948801E3-6E05-45E1-84DE-CEB271A7F268}"/>
              </a:ext>
            </a:extLst>
          </p:cNvPr>
          <p:cNvSpPr txBox="1">
            <a:spLocks/>
          </p:cNvSpPr>
          <p:nvPr/>
        </p:nvSpPr>
        <p:spPr>
          <a:xfrm>
            <a:off x="1636710" y="2819399"/>
            <a:ext cx="10018713" cy="3124201"/>
          </a:xfrm>
          <a:prstGeom prst="rect">
            <a:avLst/>
          </a:prstGeom>
        </p:spPr>
        <p:txBody>
          <a:bodyPr vert="horz" lIns="91440" tIns="45720" rIns="91440" bIns="45720" numCol="2"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a:latin typeface="Calibri" panose="020F0502020204030204" pitchFamily="34" charset="0"/>
                <a:cs typeface="Calibri" panose="020F0502020204030204" pitchFamily="34" charset="0"/>
              </a:rPr>
              <a:t>ORDER	</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a:buFont typeface="Arial"/>
              <a:buNone/>
            </a:pPr>
            <a:r>
              <a:rPr lang="en-US" b="1" u="sng" dirty="0" err="1">
                <a:latin typeface="Calibri" panose="020F0502020204030204" pitchFamily="34" charset="0"/>
                <a:cs typeface="Calibri" panose="020F0502020204030204" pitchFamily="34" charset="0"/>
              </a:rPr>
              <a:t>order_id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invoice_date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mode_of_payment</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order_status</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user_id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del_person_id</a:t>
            </a: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CUSTOMER                                         </a:t>
            </a:r>
          </a:p>
          <a:p>
            <a:pPr marL="0" indent="0">
              <a:buFont typeface="Arial"/>
              <a:buNone/>
            </a:pPr>
            <a:r>
              <a:rPr lang="en-US" b="1" u="sng" dirty="0" err="1">
                <a:latin typeface="Calibri" panose="020F0502020204030204" pitchFamily="34" charset="0"/>
                <a:cs typeface="Calibri" panose="020F0502020204030204" pitchFamily="34" charset="0"/>
              </a:rPr>
              <a:t>customer_id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first_name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middle_initial</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last_name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phone_number</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email_id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customer_house_no,area</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zip_cod</a:t>
            </a:r>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ITEM</a:t>
            </a:r>
          </a:p>
          <a:p>
            <a:pPr marL="0" indent="0">
              <a:buFont typeface="Arial"/>
              <a:buNone/>
            </a:pPr>
            <a:r>
              <a:rPr lang="en-US" b="1" u="sng" dirty="0" err="1">
                <a:latin typeface="Calibri" panose="020F0502020204030204" pitchFamily="34" charset="0"/>
                <a:cs typeface="Calibri" panose="020F0502020204030204" pitchFamily="34" charset="0"/>
              </a:rPr>
              <a:t>item_id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item_name</a:t>
            </a:r>
            <a:r>
              <a:rPr lang="en-US" b="1" dirty="0">
                <a:latin typeface="Calibri" panose="020F0502020204030204" pitchFamily="34" charset="0"/>
                <a:cs typeface="Calibri" panose="020F0502020204030204" pitchFamily="34" charset="0"/>
              </a:rPr>
              <a:t>,  price, </a:t>
            </a:r>
            <a:r>
              <a:rPr lang="en-US" b="1" dirty="0" err="1">
                <a:latin typeface="Calibri" panose="020F0502020204030204" pitchFamily="34" charset="0"/>
                <a:cs typeface="Calibri" panose="020F0502020204030204" pitchFamily="34" charset="0"/>
              </a:rPr>
              <a:t>item_cusine</a:t>
            </a:r>
            <a:endParaRPr lang="en-US" b="1" dirty="0">
              <a:latin typeface="Calibri" panose="020F0502020204030204" pitchFamily="34" charset="0"/>
              <a:cs typeface="Calibri" panose="020F0502020204030204" pitchFamily="34" charset="0"/>
            </a:endParaRPr>
          </a:p>
          <a:p>
            <a:pPr marL="0" indent="0">
              <a:buFont typeface="Arial"/>
              <a:buNone/>
            </a:pP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DELIVERY                                  </a:t>
            </a:r>
          </a:p>
          <a:p>
            <a:pPr marL="0" indent="0">
              <a:buFont typeface="Arial"/>
              <a:buNone/>
            </a:pPr>
            <a:r>
              <a:rPr lang="en-US" b="1" dirty="0">
                <a:latin typeface="Calibri" panose="020F0502020204030204" pitchFamily="34" charset="0"/>
                <a:cs typeface="Calibri" panose="020F0502020204030204" pitchFamily="34" charset="0"/>
              </a:rPr>
              <a:t>  </a:t>
            </a:r>
            <a:r>
              <a:rPr lang="en-US" b="1" u="sng" dirty="0" err="1">
                <a:latin typeface="Calibri" panose="020F0502020204030204" pitchFamily="34" charset="0"/>
                <a:cs typeface="Calibri" panose="020F0502020204030204" pitchFamily="34" charset="0"/>
              </a:rPr>
              <a:t>del_employee_id</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first_name</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last_name,del_ph_no</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hire_date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sex,</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salary,</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social_insurance_num</a:t>
            </a:r>
            <a:endParaRPr lang="en-US"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30967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92696"/>
            <a:ext cx="10018713" cy="2016224"/>
          </a:xfrm>
        </p:spPr>
        <p:txBody>
          <a:bodyPr>
            <a:normAutofit fontScale="90000"/>
          </a:bodyPr>
          <a:lstStyle/>
          <a:p>
            <a:pPr algn="l"/>
            <a:r>
              <a:rPr lang="en-IN" dirty="0"/>
              <a:t>1NF</a:t>
            </a:r>
            <a:br>
              <a:rPr lang="en-IN" sz="4400" dirty="0"/>
            </a:br>
            <a:br>
              <a:rPr lang="en-IN" sz="2700" dirty="0"/>
            </a:br>
            <a:r>
              <a:rPr lang="en-IN" sz="2700" dirty="0"/>
              <a:t>A database is in first normal form if it satisfies the following conditions: </a:t>
            </a:r>
            <a:br>
              <a:rPr lang="en-IN" sz="2700" dirty="0"/>
            </a:br>
            <a:r>
              <a:rPr lang="en-IN" sz="2700" dirty="0"/>
              <a:t>1) Contains only atomic/single values</a:t>
            </a:r>
            <a:br>
              <a:rPr lang="en-IN" sz="2700" dirty="0"/>
            </a:br>
            <a:r>
              <a:rPr lang="en-IN" sz="2700" dirty="0"/>
              <a:t>2) There are no repeating groups</a:t>
            </a:r>
            <a:br>
              <a:rPr lang="en-IN" sz="2700" dirty="0"/>
            </a:br>
            <a:r>
              <a:rPr lang="en-IN" sz="2700" dirty="0"/>
              <a:t>3) A primary key is assigned to the table</a:t>
            </a:r>
            <a:br>
              <a:rPr lang="en-IN" dirty="0"/>
            </a:br>
            <a:endParaRPr lang="en-IN" dirty="0"/>
          </a:p>
        </p:txBody>
      </p:sp>
      <p:sp>
        <p:nvSpPr>
          <p:cNvPr id="3" name="Content Placeholder 2"/>
          <p:cNvSpPr>
            <a:spLocks noGrp="1"/>
          </p:cNvSpPr>
          <p:nvPr>
            <p:ph idx="1"/>
          </p:nvPr>
        </p:nvSpPr>
        <p:spPr>
          <a:xfrm>
            <a:off x="1484310" y="2996952"/>
            <a:ext cx="10018713" cy="3528392"/>
          </a:xfrm>
        </p:spPr>
        <p:txBody>
          <a:bodyPr>
            <a:normAutofit lnSpcReduction="10000"/>
          </a:bodyPr>
          <a:lstStyle/>
          <a:p>
            <a:pPr marL="0" indent="0">
              <a:buNone/>
            </a:pPr>
            <a:r>
              <a:rPr lang="en-US" b="1" dirty="0"/>
              <a:t>Identifying the Primary key:</a:t>
            </a:r>
            <a:endParaRPr lang="en-IN" dirty="0"/>
          </a:p>
          <a:p>
            <a:pPr marL="0" indent="0">
              <a:buNone/>
            </a:pPr>
            <a:r>
              <a:rPr lang="en-US" b="1" dirty="0"/>
              <a:t>Primary key- </a:t>
            </a:r>
            <a:r>
              <a:rPr lang="en-US" b="1" dirty="0" err="1"/>
              <a:t>Customer_Id</a:t>
            </a:r>
            <a:r>
              <a:rPr lang="en-US" b="1" dirty="0"/>
              <a:t>, </a:t>
            </a:r>
            <a:r>
              <a:rPr lang="en-US" b="1" dirty="0" err="1"/>
              <a:t>Order_id,item_id</a:t>
            </a:r>
            <a:endParaRPr lang="en-US" b="1" dirty="0"/>
          </a:p>
          <a:p>
            <a:pPr marL="0" indent="0">
              <a:buNone/>
            </a:pPr>
            <a:endParaRPr lang="en-IN" dirty="0"/>
          </a:p>
          <a:p>
            <a:r>
              <a:rPr lang="en-US" dirty="0"/>
              <a:t>(</a:t>
            </a:r>
            <a:r>
              <a:rPr lang="en-US" b="1" u="sng" dirty="0" err="1"/>
              <a:t>customer_id</a:t>
            </a:r>
            <a:r>
              <a:rPr lang="en-US" b="1" dirty="0"/>
              <a:t>, </a:t>
            </a:r>
            <a:r>
              <a:rPr lang="en-US" b="1" dirty="0" err="1"/>
              <a:t>first_name,middle_initial</a:t>
            </a:r>
            <a:r>
              <a:rPr lang="en-US" b="1" dirty="0"/>
              <a:t>, </a:t>
            </a:r>
            <a:r>
              <a:rPr lang="en-US" b="1" dirty="0" err="1"/>
              <a:t>last_name</a:t>
            </a:r>
            <a:r>
              <a:rPr lang="en-US" b="1" dirty="0"/>
              <a:t>, </a:t>
            </a:r>
            <a:r>
              <a:rPr lang="en-US" b="1" dirty="0" err="1"/>
              <a:t>phone_number</a:t>
            </a:r>
            <a:r>
              <a:rPr lang="en-US" b="1" dirty="0"/>
              <a:t>, </a:t>
            </a:r>
            <a:r>
              <a:rPr lang="en-US" b="1" dirty="0" err="1"/>
              <a:t>email_id</a:t>
            </a:r>
            <a:r>
              <a:rPr lang="en-US" b="1" dirty="0"/>
              <a:t>, </a:t>
            </a:r>
            <a:r>
              <a:rPr lang="en-US" b="1" dirty="0" err="1"/>
              <a:t>customer_house_no,area</a:t>
            </a:r>
            <a:r>
              <a:rPr lang="en-US" b="1" dirty="0"/>
              <a:t>, </a:t>
            </a:r>
            <a:r>
              <a:rPr lang="en-US" b="1" dirty="0" err="1"/>
              <a:t>zip_code</a:t>
            </a:r>
            <a:r>
              <a:rPr lang="en-US" b="1" dirty="0"/>
              <a:t> , </a:t>
            </a:r>
            <a:r>
              <a:rPr lang="en-US" b="1" dirty="0" err="1"/>
              <a:t>invoice_date</a:t>
            </a:r>
            <a:r>
              <a:rPr lang="en-US" b="1" dirty="0"/>
              <a:t>, </a:t>
            </a:r>
            <a:r>
              <a:rPr lang="en-US" b="1" dirty="0" err="1"/>
              <a:t>mode_of_payment</a:t>
            </a:r>
            <a:r>
              <a:rPr lang="en-US" b="1" dirty="0"/>
              <a:t>, </a:t>
            </a:r>
            <a:r>
              <a:rPr lang="en-US" dirty="0" err="1"/>
              <a:t>order_status</a:t>
            </a:r>
            <a:r>
              <a:rPr lang="en-US" b="1" dirty="0"/>
              <a:t>, </a:t>
            </a:r>
            <a:r>
              <a:rPr lang="en-US" b="1" u="sng" dirty="0" err="1"/>
              <a:t>order_id</a:t>
            </a:r>
            <a:r>
              <a:rPr lang="en-US" b="1" dirty="0"/>
              <a:t>, </a:t>
            </a:r>
            <a:r>
              <a:rPr lang="en-US" b="1" dirty="0" err="1"/>
              <a:t>order_quantity</a:t>
            </a:r>
            <a:r>
              <a:rPr lang="en-US" b="1" dirty="0"/>
              <a:t>, </a:t>
            </a:r>
            <a:r>
              <a:rPr lang="en-US" b="1" u="sng" dirty="0" err="1"/>
              <a:t>item_id</a:t>
            </a:r>
            <a:r>
              <a:rPr lang="en-US" b="1" dirty="0"/>
              <a:t>, </a:t>
            </a:r>
            <a:r>
              <a:rPr lang="en-US" b="1" dirty="0" err="1"/>
              <a:t>item_name</a:t>
            </a:r>
            <a:r>
              <a:rPr lang="en-US" b="1" dirty="0"/>
              <a:t>,  price, </a:t>
            </a:r>
            <a:r>
              <a:rPr lang="en-US" b="1" dirty="0" err="1"/>
              <a:t>item_cusine</a:t>
            </a:r>
            <a:r>
              <a:rPr lang="en-US" b="1" dirty="0"/>
              <a:t>, </a:t>
            </a:r>
            <a:r>
              <a:rPr lang="en-US" b="1" dirty="0" err="1"/>
              <a:t>item_type</a:t>
            </a:r>
            <a:r>
              <a:rPr lang="en-US" b="1" dirty="0"/>
              <a:t>, </a:t>
            </a:r>
            <a:r>
              <a:rPr lang="en-US" b="1" dirty="0" err="1"/>
              <a:t>del_employee_id,first_name,last_name</a:t>
            </a:r>
            <a:r>
              <a:rPr lang="en-US" b="1" dirty="0"/>
              <a:t>, </a:t>
            </a:r>
            <a:r>
              <a:rPr lang="en-US" b="1" dirty="0" err="1"/>
              <a:t>del_ph_no</a:t>
            </a:r>
            <a:r>
              <a:rPr lang="en-US" dirty="0"/>
              <a:t>)</a:t>
            </a:r>
            <a:endParaRPr lang="en-IN" dirty="0"/>
          </a:p>
          <a:p>
            <a:endParaRPr lang="en-IN" dirty="0"/>
          </a:p>
        </p:txBody>
      </p:sp>
    </p:spTree>
    <p:extLst>
      <p:ext uri="{BB962C8B-B14F-4D97-AF65-F5344CB8AC3E}">
        <p14:creationId xmlns:p14="http://schemas.microsoft.com/office/powerpoint/2010/main" val="2497457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503</TotalTime>
  <Words>1561</Words>
  <Application>Microsoft Office PowerPoint</Application>
  <PresentationFormat>Widescreen</PresentationFormat>
  <Paragraphs>147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Corbel</vt:lpstr>
      <vt:lpstr>Parallax</vt:lpstr>
      <vt:lpstr>URBAN GROOVE We make it better together Indo-Chinese Cuisine</vt:lpstr>
      <vt:lpstr>Database Design steps:</vt:lpstr>
      <vt:lpstr>REQUIREMENT ANALYSIS</vt:lpstr>
      <vt:lpstr>COMPANY OVERVIEW </vt:lpstr>
      <vt:lpstr>Customer Invoice</vt:lpstr>
      <vt:lpstr>LOGICAL MODEL</vt:lpstr>
      <vt:lpstr>Un-Normalized Form  Un-normalized form is a preparatory stage of the normalisation process allowing us to create a structured frame, representative of a piece of organisational data such as a form or document ( invoice, report, purchase order etc.) </vt:lpstr>
      <vt:lpstr>PowerPoint Presentation</vt:lpstr>
      <vt:lpstr>1NF  A database is in first normal form if it satisfies the following conditions:  1) Contains only atomic/single values 2) There are no repeating groups 3) A primary key is assigned to the table </vt:lpstr>
      <vt:lpstr>2NF  A relation is in second normal form if it is in 1NF and every non key attribute is fully functionally dependent on the primary key.</vt:lpstr>
      <vt:lpstr>3NF  A relation is in third normal form if it is in 2NF and no non key attribute is transitively dependent on the primary key.  </vt:lpstr>
      <vt:lpstr>CONCEPTUAL DESIGN</vt:lpstr>
      <vt:lpstr>Entity-Relationship Diagram  </vt:lpstr>
      <vt:lpstr>ER diagram solving Many to Many relationships</vt:lpstr>
      <vt:lpstr>PHYSICAL MODEL</vt:lpstr>
      <vt:lpstr>PowerPoint Presentation</vt:lpstr>
      <vt:lpstr>IMPLEMENTING PHYSICAL MODEL</vt:lpstr>
      <vt:lpstr>Business Constraints </vt:lpstr>
      <vt:lpstr>Continued…</vt:lpstr>
      <vt:lpstr>Inserting data into Tables</vt:lpstr>
      <vt:lpstr>PowerPoint Presentation</vt:lpstr>
      <vt:lpstr>PowerPoint Presentation</vt:lpstr>
      <vt:lpstr>PowerPoint Presentation</vt:lpstr>
      <vt:lpstr>Constraint Testing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Sivakumar</dc:creator>
  <cp:lastModifiedBy>abdullah al mahfuz</cp:lastModifiedBy>
  <cp:revision>21</cp:revision>
  <dcterms:created xsi:type="dcterms:W3CDTF">2019-04-08T01:44:39Z</dcterms:created>
  <dcterms:modified xsi:type="dcterms:W3CDTF">2024-08-11T19:26:00Z</dcterms:modified>
</cp:coreProperties>
</file>