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4" r:id="rId1"/>
  </p:sldMasterIdLst>
  <p:notesMasterIdLst>
    <p:notesMasterId r:id="rId34"/>
  </p:notesMasterIdLst>
  <p:handoutMasterIdLst>
    <p:handoutMasterId r:id="rId35"/>
  </p:handoutMasterIdLst>
  <p:sldIdLst>
    <p:sldId id="367" r:id="rId2"/>
    <p:sldId id="321" r:id="rId3"/>
    <p:sldId id="261" r:id="rId4"/>
    <p:sldId id="319" r:id="rId5"/>
    <p:sldId id="320" r:id="rId6"/>
    <p:sldId id="333" r:id="rId7"/>
    <p:sldId id="322" r:id="rId8"/>
    <p:sldId id="368" r:id="rId9"/>
    <p:sldId id="327" r:id="rId10"/>
    <p:sldId id="324" r:id="rId11"/>
    <p:sldId id="336" r:id="rId12"/>
    <p:sldId id="337" r:id="rId13"/>
    <p:sldId id="326" r:id="rId14"/>
    <p:sldId id="338" r:id="rId15"/>
    <p:sldId id="364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275" r:id="rId33"/>
  </p:sldIdLst>
  <p:sldSz cx="9144000" cy="6858000" type="screen4x3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367"/>
            <p14:sldId id="321"/>
            <p14:sldId id="261"/>
            <p14:sldId id="319"/>
            <p14:sldId id="320"/>
            <p14:sldId id="333"/>
            <p14:sldId id="322"/>
            <p14:sldId id="368"/>
            <p14:sldId id="327"/>
            <p14:sldId id="324"/>
            <p14:sldId id="336"/>
            <p14:sldId id="337"/>
            <p14:sldId id="326"/>
            <p14:sldId id="338"/>
            <p14:sldId id="364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</p14:sldIdLst>
        </p14:section>
        <p14:section name="Conclusion and Summary" id="{790CEF5B-569A-4C2F-BED5-750B08C0E5AD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95441" autoAdjust="0"/>
  </p:normalViewPr>
  <p:slideViewPr>
    <p:cSldViewPr>
      <p:cViewPr varScale="1">
        <p:scale>
          <a:sx n="68" d="100"/>
          <a:sy n="68" d="100"/>
        </p:scale>
        <p:origin x="1328" y="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4" d="100"/>
        <a:sy n="154" d="100"/>
      </p:scale>
      <p:origin x="0" y="924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48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4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54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90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87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39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34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4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49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75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89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31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819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1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058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105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60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0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037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521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921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663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8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651" r:id="rId12"/>
    <p:sldLayoutId id="2147483650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Entity Relationship Diagrams</a:t>
            </a:r>
            <a:br>
              <a:rPr lang="en-US" sz="4800" b="1" dirty="0" smtClean="0"/>
            </a:br>
            <a:r>
              <a:rPr lang="en-US" sz="4800" b="1" dirty="0" smtClean="0"/>
              <a:t>ERDs</a:t>
            </a:r>
            <a:r>
              <a:rPr lang="en-US" sz="4800" b="1" dirty="0"/>
              <a:t/>
            </a:r>
            <a:br>
              <a:rPr lang="en-US" sz="4800" b="1" dirty="0"/>
            </a:br>
            <a:endParaRPr lang="en-CA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Lecture </a:t>
            </a:r>
            <a:r>
              <a:rPr lang="en-US" sz="2000" dirty="0" smtClean="0"/>
              <a:t>09</a:t>
            </a:r>
          </a:p>
          <a:p>
            <a:pPr algn="ctr"/>
            <a:r>
              <a:rPr lang="en-US" smtClean="0"/>
              <a:t>Week 10</a:t>
            </a:r>
            <a:endParaRPr lang="en-US" sz="2000" dirty="0" smtClean="0"/>
          </a:p>
          <a:p>
            <a:pPr algn="ctr"/>
            <a:r>
              <a:rPr lang="en-US" sz="2000" dirty="0" smtClean="0"/>
              <a:t>DBS211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2604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Last Name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Last name attribute in Customer Relation</a:t>
            </a:r>
          </a:p>
          <a:p>
            <a:r>
              <a:rPr lang="en-CA" sz="2800" dirty="0" smtClean="0"/>
              <a:t>Last name column in Customer Table</a:t>
            </a:r>
          </a:p>
          <a:p>
            <a:r>
              <a:rPr lang="en-CA" sz="2800" dirty="0" smtClean="0"/>
              <a:t>Last name field in Customer File</a:t>
            </a:r>
          </a:p>
          <a:p>
            <a:r>
              <a:rPr lang="en-CA" sz="2800" dirty="0" smtClean="0"/>
              <a:t>Last name property of Customer Entity</a:t>
            </a:r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8459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Phone Number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 smtClean="0"/>
              <a:t>Customer Relation </a:t>
            </a:r>
            <a:r>
              <a:rPr lang="en-CA" sz="2800" dirty="0"/>
              <a:t>phone number </a:t>
            </a:r>
            <a:r>
              <a:rPr lang="en-CA" sz="2800" dirty="0" smtClean="0"/>
              <a:t>domain is </a:t>
            </a:r>
            <a:r>
              <a:rPr lang="en-CA" sz="2800" dirty="0"/>
              <a:t>numeric or character</a:t>
            </a:r>
          </a:p>
          <a:p>
            <a:r>
              <a:rPr lang="en-CA" sz="2800" dirty="0" smtClean="0"/>
              <a:t>Customer Table phone number column type is numeric or character</a:t>
            </a:r>
          </a:p>
          <a:p>
            <a:r>
              <a:rPr lang="en-CA" sz="2800" dirty="0" smtClean="0"/>
              <a:t>Customer File phone number data type is numeric or character</a:t>
            </a:r>
          </a:p>
          <a:p>
            <a:r>
              <a:rPr lang="en-CA" sz="2800" dirty="0"/>
              <a:t>Customer Entity phone number allowable values are numeric or character</a:t>
            </a:r>
          </a:p>
          <a:p>
            <a:endParaRPr lang="en-CA" sz="2800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0833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Phone Number is 4164915050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sz="2800" dirty="0" smtClean="0"/>
              <a:t>Customer Relation </a:t>
            </a:r>
            <a:r>
              <a:rPr lang="en-CA" sz="2800" dirty="0"/>
              <a:t>phone number </a:t>
            </a:r>
            <a:r>
              <a:rPr lang="en-CA" sz="2800" b="1" i="1" dirty="0" smtClean="0"/>
              <a:t>element</a:t>
            </a:r>
            <a:r>
              <a:rPr lang="en-CA" sz="2800" dirty="0" smtClean="0"/>
              <a:t> is 4164915050 or (416) 491-5050</a:t>
            </a:r>
            <a:endParaRPr lang="en-CA" sz="2800" dirty="0"/>
          </a:p>
          <a:p>
            <a:r>
              <a:rPr lang="en-CA" sz="2800" dirty="0"/>
              <a:t>Customer </a:t>
            </a:r>
            <a:r>
              <a:rPr lang="en-CA" sz="2800" dirty="0" smtClean="0"/>
              <a:t>Table </a:t>
            </a:r>
            <a:r>
              <a:rPr lang="en-CA" sz="2800" dirty="0"/>
              <a:t>phone number </a:t>
            </a:r>
            <a:r>
              <a:rPr lang="en-CA" sz="2800" b="1" i="1" dirty="0" smtClean="0"/>
              <a:t>column value</a:t>
            </a:r>
            <a:r>
              <a:rPr lang="en-CA" sz="2800" dirty="0" smtClean="0"/>
              <a:t> </a:t>
            </a:r>
            <a:r>
              <a:rPr lang="en-CA" sz="2800" dirty="0"/>
              <a:t>is 4164915050 or (416) 491-5050</a:t>
            </a:r>
          </a:p>
          <a:p>
            <a:r>
              <a:rPr lang="en-CA" sz="2800" dirty="0"/>
              <a:t>Customer Table phone number </a:t>
            </a:r>
            <a:r>
              <a:rPr lang="en-CA" sz="2800" b="1" i="1" dirty="0" smtClean="0"/>
              <a:t>field </a:t>
            </a:r>
            <a:r>
              <a:rPr lang="en-CA" sz="2800" b="1" i="1" dirty="0"/>
              <a:t>value</a:t>
            </a:r>
            <a:r>
              <a:rPr lang="en-CA" sz="2800" dirty="0"/>
              <a:t> is 4164915050 or (416) </a:t>
            </a:r>
            <a:r>
              <a:rPr lang="en-CA" sz="2800" dirty="0" smtClean="0"/>
              <a:t>491-5050</a:t>
            </a:r>
          </a:p>
          <a:p>
            <a:r>
              <a:rPr lang="en-CA" sz="2800" dirty="0"/>
              <a:t>Customer Table phone number </a:t>
            </a:r>
            <a:r>
              <a:rPr lang="en-CA" sz="2800" b="1" i="1" dirty="0"/>
              <a:t>property value</a:t>
            </a:r>
            <a:r>
              <a:rPr lang="en-CA" sz="2800" dirty="0"/>
              <a:t> is 4164915050 or (416) </a:t>
            </a:r>
            <a:r>
              <a:rPr lang="en-CA" sz="2800" dirty="0" smtClean="0"/>
              <a:t>491-5050</a:t>
            </a:r>
          </a:p>
          <a:p>
            <a:r>
              <a:rPr lang="en-CA" sz="2800" dirty="0"/>
              <a:t>A numeric field can used an edit code to get the special characters included “() – ”</a:t>
            </a:r>
          </a:p>
          <a:p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850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>
                <a:solidFill>
                  <a:srgbClr val="C00000"/>
                </a:solidFill>
              </a:rPr>
              <a:t>Last Name, First Name, Phone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sz="2800" u="sng" dirty="0"/>
              <a:t>Smith, Bill, 9056668888 </a:t>
            </a:r>
            <a:r>
              <a:rPr lang="en-CA" sz="2800" dirty="0"/>
              <a:t>as a tuple in the Customer Relation</a:t>
            </a:r>
          </a:p>
          <a:p>
            <a:r>
              <a:rPr lang="en-CA" sz="2800" u="sng" dirty="0"/>
              <a:t>Smith, Bill, 9056668888</a:t>
            </a:r>
            <a:r>
              <a:rPr lang="en-CA" sz="2800" dirty="0"/>
              <a:t> as a row in the Customer Table</a:t>
            </a:r>
          </a:p>
          <a:p>
            <a:r>
              <a:rPr lang="en-CA" sz="2800" u="sng" dirty="0"/>
              <a:t>Smith, Bill, 9056668888</a:t>
            </a:r>
            <a:r>
              <a:rPr lang="en-CA" sz="2800" dirty="0"/>
              <a:t> as a record in the Customer </a:t>
            </a:r>
            <a:r>
              <a:rPr lang="en-CA" sz="2800" dirty="0" smtClean="0"/>
              <a:t>File</a:t>
            </a:r>
          </a:p>
          <a:p>
            <a:r>
              <a:rPr lang="en-CA" sz="2800" u="sng" dirty="0"/>
              <a:t>Smith, Bill, 9056668888 </a:t>
            </a:r>
            <a:r>
              <a:rPr lang="en-CA" sz="2800" dirty="0"/>
              <a:t>as an entity instance of the Customer Entity</a:t>
            </a:r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3481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Steps in Designing an </a:t>
            </a:r>
            <a:r>
              <a:rPr lang="en-CA" sz="4400" b="1" dirty="0" err="1" smtClean="0">
                <a:solidFill>
                  <a:srgbClr val="C00000"/>
                </a:solidFill>
              </a:rPr>
              <a:t>ERD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sz="2800" u="sng" dirty="0" smtClean="0"/>
              <a:t>Create Entities </a:t>
            </a:r>
            <a:r>
              <a:rPr lang="en-CA" sz="2800" dirty="0" smtClean="0"/>
              <a:t>by identifying the people, places or events about which the end user wants to store data</a:t>
            </a:r>
          </a:p>
          <a:p>
            <a:endParaRPr lang="en-CA" sz="2800" dirty="0" smtClean="0"/>
          </a:p>
          <a:p>
            <a:r>
              <a:rPr lang="en-CA" sz="2800" u="sng" dirty="0"/>
              <a:t>Define Attributes</a:t>
            </a:r>
            <a:r>
              <a:rPr lang="en-CA" sz="2800" dirty="0"/>
              <a:t>  by determining the attributes that are essential to the system under development. For each attribute, match it with exactly one entity that it </a:t>
            </a:r>
            <a:r>
              <a:rPr lang="en-CA" sz="2800" dirty="0" smtClean="0"/>
              <a:t>describes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5072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Steps in Designing an </a:t>
            </a:r>
            <a:r>
              <a:rPr lang="en-CA" sz="4400" b="1" dirty="0" err="1" smtClean="0">
                <a:solidFill>
                  <a:srgbClr val="C00000"/>
                </a:solidFill>
              </a:rPr>
              <a:t>ERD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sz="2800" b="1" u="sng" dirty="0" smtClean="0"/>
              <a:t>Select </a:t>
            </a:r>
            <a:r>
              <a:rPr lang="en-CA" sz="2800" b="1" u="sng" dirty="0"/>
              <a:t>Unique Identifier</a:t>
            </a:r>
            <a:r>
              <a:rPr lang="en-CA" sz="2800" dirty="0"/>
              <a:t> Identify the data attribute(s) that uniquely identify one and only one occurrence of each entity. Eliminate many to many relationships, and include a unique identifier (</a:t>
            </a:r>
            <a:r>
              <a:rPr lang="en-CA" sz="2800" dirty="0" err="1"/>
              <a:t>UID</a:t>
            </a:r>
            <a:r>
              <a:rPr lang="en-CA" sz="2800" dirty="0"/>
              <a:t>) and foreign keys in each </a:t>
            </a:r>
            <a:r>
              <a:rPr lang="en-CA" sz="2800" dirty="0" smtClean="0"/>
              <a:t>entity</a:t>
            </a:r>
          </a:p>
          <a:p>
            <a:endParaRPr lang="en-CA" sz="2800" dirty="0" smtClean="0"/>
          </a:p>
          <a:p>
            <a:r>
              <a:rPr lang="en-CA" sz="2800" b="1" u="sng" dirty="0"/>
              <a:t>Define Relationships</a:t>
            </a:r>
            <a:r>
              <a:rPr lang="en-CA" sz="2800" dirty="0"/>
              <a:t> Find the natural associations between pairs of entities using a relationship matrix. Arrange entities in rectangles and join those entities with a line</a:t>
            </a:r>
          </a:p>
          <a:p>
            <a:endParaRPr lang="en-CA" dirty="0"/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6205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Steps in Designing an ERD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2800" b="1" u="sng" dirty="0" smtClean="0"/>
              <a:t>Determine Optionality and Cardinality</a:t>
            </a:r>
            <a:r>
              <a:rPr lang="en-CA" sz="2800" dirty="0" smtClean="0"/>
              <a:t> Determine the number of occurrences of one entity for a single occurrence of the related entity.</a:t>
            </a:r>
          </a:p>
          <a:p>
            <a:endParaRPr lang="en-CA" sz="2800" dirty="0" smtClean="0"/>
          </a:p>
          <a:p>
            <a:r>
              <a:rPr lang="en-CA" sz="2800" b="1" u="sng" dirty="0" smtClean="0"/>
              <a:t>Name Relationships</a:t>
            </a:r>
            <a:r>
              <a:rPr lang="en-CA" sz="2800" dirty="0" smtClean="0"/>
              <a:t>  Name each relationship between entities</a:t>
            </a:r>
          </a:p>
          <a:p>
            <a:endParaRPr lang="en-CA" sz="2800" dirty="0" smtClean="0"/>
          </a:p>
          <a:p>
            <a:r>
              <a:rPr lang="en-CA" sz="2800" b="1" u="sng" dirty="0" smtClean="0"/>
              <a:t>Eliminate Many-</a:t>
            </a:r>
            <a:r>
              <a:rPr lang="en-CA" sz="2800" b="1" u="sng" dirty="0" err="1" smtClean="0"/>
              <a:t>toMany</a:t>
            </a:r>
            <a:r>
              <a:rPr lang="en-CA" sz="2800" b="1" u="sng" dirty="0" smtClean="0"/>
              <a:t> Relationships</a:t>
            </a:r>
            <a:r>
              <a:rPr lang="en-CA" sz="2800" dirty="0" smtClean="0"/>
              <a:t> Many-to-many relationships cannot be implemented into database tables because each row will need an indefinite number of attributes to maintain the many-to-many relationship. Many-to-many relationships must be converted to one-to-many relationships using associative entities</a:t>
            </a:r>
          </a:p>
          <a:p>
            <a:endParaRPr lang="en-CA" sz="2800" dirty="0" smtClean="0"/>
          </a:p>
          <a:p>
            <a:r>
              <a:rPr lang="en-CA" sz="2800" b="1" u="sng" dirty="0" smtClean="0"/>
              <a:t>Determine Data Types</a:t>
            </a:r>
            <a:r>
              <a:rPr lang="en-CA" sz="2800" dirty="0" smtClean="0"/>
              <a:t> Identify the data types and sizes of each attribute</a:t>
            </a:r>
            <a:endParaRPr lang="en-CA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4272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Case Study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sz="2800" dirty="0" smtClean="0"/>
              <a:t>Each employee may be assigned to one and only one department.  Some employees may not be assigned to any department.  The employee data is stored in the employee entity.</a:t>
            </a:r>
          </a:p>
          <a:p>
            <a:endParaRPr lang="en-CA" sz="2800" dirty="0" smtClean="0"/>
          </a:p>
          <a:p>
            <a:r>
              <a:rPr lang="en-CA" sz="2800" dirty="0" smtClean="0"/>
              <a:t>Each department could have many employees assigned to it. Some departments may not have any employees assigned to them.  The department data is stored in the department entity.</a:t>
            </a:r>
          </a:p>
          <a:p>
            <a:endParaRPr lang="en-CA" sz="2800" dirty="0" smtClean="0"/>
          </a:p>
          <a:p>
            <a:r>
              <a:rPr lang="en-CA" sz="2800" dirty="0" smtClean="0"/>
              <a:t>Each employee may have one and only one job title.  Under certain circumstances, some employees may not be assigned a job title.</a:t>
            </a:r>
            <a:endParaRPr lang="en-CA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3292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Case Study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sz="2800" dirty="0" smtClean="0"/>
              <a:t>Each job title may be assigned to many employees. Some job titles may not be assigned to any employees.  The job data is stored in the job entity.</a:t>
            </a:r>
          </a:p>
          <a:p>
            <a:endParaRPr lang="en-CA" sz="2800" dirty="0" smtClean="0"/>
          </a:p>
          <a:p>
            <a:r>
              <a:rPr lang="en-CA" sz="2800" dirty="0" smtClean="0"/>
              <a:t>Each employee may be assigned to many projects.  Sometimes an employee may be off work and is not assigned to any projects.</a:t>
            </a:r>
          </a:p>
          <a:p>
            <a:endParaRPr lang="en-CA" sz="2800" dirty="0" smtClean="0"/>
          </a:p>
          <a:p>
            <a:r>
              <a:rPr lang="en-US" sz="2800" dirty="0" smtClean="0"/>
              <a:t>Each project must be assigned to at least one employee.  Some projects may have several employees assigned to them. The project data is stored in the project entity</a:t>
            </a:r>
            <a:endParaRPr lang="en-CA" sz="2800" dirty="0" smtClean="0"/>
          </a:p>
          <a:p>
            <a:endParaRPr lang="en-CA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2096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Case Study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Entities:</a:t>
            </a:r>
            <a:endParaRPr lang="en-CA" sz="2800" dirty="0" smtClean="0"/>
          </a:p>
          <a:p>
            <a:pPr lvl="1"/>
            <a:r>
              <a:rPr lang="en-CA" sz="2500" dirty="0" smtClean="0"/>
              <a:t>Employee</a:t>
            </a:r>
          </a:p>
          <a:p>
            <a:pPr lvl="1"/>
            <a:r>
              <a:rPr lang="en-CA" sz="2500" dirty="0" smtClean="0"/>
              <a:t>Department</a:t>
            </a:r>
          </a:p>
          <a:p>
            <a:pPr lvl="1"/>
            <a:r>
              <a:rPr lang="en-CA" sz="2500" dirty="0" smtClean="0"/>
              <a:t>Job</a:t>
            </a:r>
          </a:p>
          <a:p>
            <a:pPr lvl="1"/>
            <a:r>
              <a:rPr lang="en-CA" sz="2500" dirty="0" smtClean="0"/>
              <a:t>Project</a:t>
            </a:r>
          </a:p>
          <a:p>
            <a:endParaRPr lang="en-CA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8564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>
                <a:solidFill>
                  <a:srgbClr val="C00000"/>
                </a:solidFill>
              </a:rPr>
              <a:t>What is an </a:t>
            </a:r>
            <a:r>
              <a:rPr lang="en-CA" sz="4400" b="1" dirty="0" smtClean="0">
                <a:solidFill>
                  <a:srgbClr val="C00000"/>
                </a:solidFill>
              </a:rPr>
              <a:t>ERD?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This conceptual data model represents the data used in an organization and the relationships between the data </a:t>
            </a:r>
            <a:endParaRPr lang="en-CA" sz="2800" dirty="0" smtClean="0"/>
          </a:p>
          <a:p>
            <a:r>
              <a:rPr lang="en-CA" sz="2800" dirty="0" smtClean="0"/>
              <a:t>It is a graphical representation of the proposed database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4863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Identify Attributes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800" dirty="0" smtClean="0"/>
              <a:t>Employee’s Attributes:</a:t>
            </a:r>
          </a:p>
          <a:p>
            <a:pPr lvl="1"/>
            <a:r>
              <a:rPr lang="en-CA" sz="2500" dirty="0" smtClean="0"/>
              <a:t> </a:t>
            </a:r>
            <a:r>
              <a:rPr lang="en-CA" sz="2500" dirty="0" err="1" smtClean="0"/>
              <a:t>employee_id</a:t>
            </a:r>
            <a:r>
              <a:rPr lang="en-CA" sz="2500" dirty="0" smtClean="0"/>
              <a:t>, </a:t>
            </a:r>
            <a:r>
              <a:rPr lang="en-CA" sz="2500" dirty="0" err="1" smtClean="0"/>
              <a:t>first_name</a:t>
            </a:r>
            <a:r>
              <a:rPr lang="en-CA" sz="2500" dirty="0" smtClean="0"/>
              <a:t>, </a:t>
            </a:r>
            <a:r>
              <a:rPr lang="en-CA" sz="2500" dirty="0" err="1" smtClean="0"/>
              <a:t>last_name</a:t>
            </a:r>
            <a:r>
              <a:rPr lang="en-CA" sz="2500" dirty="0" smtClean="0"/>
              <a:t>, </a:t>
            </a:r>
            <a:r>
              <a:rPr lang="en-CA" sz="2500" dirty="0" err="1" smtClean="0"/>
              <a:t>soc_ins_no</a:t>
            </a:r>
            <a:r>
              <a:rPr lang="en-CA" sz="2500" dirty="0" smtClean="0"/>
              <a:t>, </a:t>
            </a:r>
            <a:r>
              <a:rPr lang="en-CA" sz="2500" dirty="0" err="1" smtClean="0"/>
              <a:t>hire_date</a:t>
            </a:r>
            <a:endParaRPr lang="en-CA" sz="2500" dirty="0" smtClean="0"/>
          </a:p>
          <a:p>
            <a:pPr marL="342900" lvl="1" indent="0">
              <a:buNone/>
            </a:pPr>
            <a:endParaRPr lang="en-CA" sz="2500" dirty="0" smtClean="0"/>
          </a:p>
          <a:p>
            <a:r>
              <a:rPr lang="en-CA" sz="2800" b="1" dirty="0" smtClean="0"/>
              <a:t>Volatile </a:t>
            </a:r>
            <a:r>
              <a:rPr lang="en-CA" sz="2800" dirty="0" smtClean="0"/>
              <a:t>attributes: their values constantly change.</a:t>
            </a:r>
          </a:p>
          <a:p>
            <a:pPr lvl="1"/>
            <a:r>
              <a:rPr lang="en-US" sz="2500" dirty="0"/>
              <a:t>a</a:t>
            </a:r>
            <a:r>
              <a:rPr lang="en-US" sz="2500" dirty="0" smtClean="0"/>
              <a:t>ge (instead, you can use the date of birth)</a:t>
            </a:r>
            <a:endParaRPr lang="en-CA" sz="2500" dirty="0" smtClean="0"/>
          </a:p>
          <a:p>
            <a:r>
              <a:rPr lang="en-CA" sz="2800" b="1" dirty="0" smtClean="0"/>
              <a:t>Required</a:t>
            </a:r>
            <a:r>
              <a:rPr lang="en-CA" sz="2800" dirty="0" smtClean="0"/>
              <a:t> and </a:t>
            </a:r>
            <a:r>
              <a:rPr lang="en-CA" sz="2800" b="1" dirty="0" smtClean="0"/>
              <a:t>Optional</a:t>
            </a:r>
            <a:r>
              <a:rPr lang="en-CA" sz="2800" dirty="0" smtClean="0"/>
              <a:t> Attributes</a:t>
            </a:r>
          </a:p>
          <a:p>
            <a:r>
              <a:rPr lang="en-CA" sz="2800" b="1" dirty="0" smtClean="0"/>
              <a:t>Time dependant </a:t>
            </a:r>
            <a:r>
              <a:rPr lang="en-CA" sz="2800" dirty="0" smtClean="0"/>
              <a:t>attributes</a:t>
            </a:r>
          </a:p>
          <a:p>
            <a:r>
              <a:rPr lang="en-CA" sz="2800" b="1" dirty="0" smtClean="0"/>
              <a:t>Domains</a:t>
            </a:r>
          </a:p>
          <a:p>
            <a:pPr marL="0" indent="0">
              <a:buNone/>
            </a:pPr>
            <a:endParaRPr lang="en-CA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373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Select Unique Identifier (UID)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800" dirty="0" smtClean="0"/>
              <a:t>Every entity must have unique identifying attribute(s) called a unique identifier</a:t>
            </a:r>
          </a:p>
          <a:p>
            <a:endParaRPr lang="en-CA" sz="2800" dirty="0" smtClean="0"/>
          </a:p>
          <a:p>
            <a:r>
              <a:rPr lang="en-CA" sz="2800" dirty="0" smtClean="0"/>
              <a:t>This is a single attribute or a collection of attributes that uniquely identifies one and only one instance of an entity.</a:t>
            </a:r>
          </a:p>
          <a:p>
            <a:endParaRPr lang="en-CA" sz="2800" dirty="0" smtClean="0"/>
          </a:p>
          <a:p>
            <a:r>
              <a:rPr lang="en-CA" sz="2800" dirty="0" smtClean="0"/>
              <a:t>When two or more attributes are used as the unique identifier it is called a </a:t>
            </a:r>
            <a:r>
              <a:rPr lang="en-CA" sz="2800" b="1" dirty="0" smtClean="0"/>
              <a:t>concatenated key.</a:t>
            </a:r>
          </a:p>
          <a:p>
            <a:pPr marL="0" indent="0">
              <a:buNone/>
            </a:pPr>
            <a:endParaRPr lang="en-CA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8059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Candidate Key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800" dirty="0" smtClean="0"/>
              <a:t>Sometimes there are several attributes that could be the unique identifier</a:t>
            </a:r>
          </a:p>
          <a:p>
            <a:endParaRPr lang="en-CA" sz="2800" dirty="0" smtClean="0"/>
          </a:p>
          <a:p>
            <a:r>
              <a:rPr lang="en-CA" sz="2800" dirty="0" smtClean="0"/>
              <a:t>For an EMPLOYEE entity we could use</a:t>
            </a:r>
          </a:p>
          <a:p>
            <a:pPr lvl="1"/>
            <a:r>
              <a:rPr lang="en-CA" sz="2500" dirty="0" smtClean="0"/>
              <a:t> </a:t>
            </a:r>
            <a:r>
              <a:rPr lang="en-CA" sz="2500" i="1" dirty="0" err="1" smtClean="0"/>
              <a:t>employee_id</a:t>
            </a:r>
            <a:r>
              <a:rPr lang="en-CA" sz="2500" i="1" dirty="0" smtClean="0"/>
              <a:t> </a:t>
            </a:r>
          </a:p>
          <a:p>
            <a:pPr lvl="1"/>
            <a:r>
              <a:rPr lang="en-CA" sz="2500" i="1" dirty="0" err="1" smtClean="0"/>
              <a:t>social_ins_no</a:t>
            </a:r>
            <a:r>
              <a:rPr lang="en-CA" sz="2500" i="1" dirty="0" smtClean="0"/>
              <a:t> </a:t>
            </a:r>
          </a:p>
          <a:p>
            <a:pPr lvl="1"/>
            <a:r>
              <a:rPr lang="en-CA" sz="2500" i="1" dirty="0" err="1" smtClean="0"/>
              <a:t>email_address</a:t>
            </a:r>
            <a:r>
              <a:rPr lang="en-CA" sz="2500" i="1" dirty="0" smtClean="0"/>
              <a:t> </a:t>
            </a:r>
          </a:p>
          <a:p>
            <a:pPr lvl="1"/>
            <a:r>
              <a:rPr lang="en-CA" sz="2500" i="1" dirty="0" err="1" smtClean="0"/>
              <a:t>telephone_no</a:t>
            </a:r>
            <a:endParaRPr lang="en-CA" sz="2500" i="1" dirty="0" smtClean="0"/>
          </a:p>
          <a:p>
            <a:endParaRPr lang="en-CA" sz="2800" dirty="0" smtClean="0"/>
          </a:p>
          <a:p>
            <a:r>
              <a:rPr lang="en-CA" sz="2800" dirty="0" smtClean="0"/>
              <a:t>These are all called </a:t>
            </a:r>
            <a:r>
              <a:rPr lang="en-CA" sz="2800" b="1" dirty="0" smtClean="0"/>
              <a:t>candidate keys</a:t>
            </a:r>
          </a:p>
          <a:p>
            <a:pPr marL="0" indent="0">
              <a:buNone/>
            </a:pPr>
            <a:endParaRPr lang="en-CA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3162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Candidate Keys Must: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 smtClean="0"/>
              <a:t>Be unique for each instance within an entity</a:t>
            </a:r>
          </a:p>
          <a:p>
            <a:endParaRPr lang="en-CA" sz="2800" dirty="0" smtClean="0"/>
          </a:p>
          <a:p>
            <a:r>
              <a:rPr lang="en-CA" sz="2800" dirty="0"/>
              <a:t>N</a:t>
            </a:r>
            <a:r>
              <a:rPr lang="en-CA" sz="2800" dirty="0" smtClean="0"/>
              <a:t>ever be missing, incomplete or NULL for an instance</a:t>
            </a:r>
          </a:p>
          <a:p>
            <a:endParaRPr lang="en-CA" sz="2800" dirty="0" smtClean="0"/>
          </a:p>
          <a:p>
            <a:r>
              <a:rPr lang="en-CA" sz="2800" dirty="0"/>
              <a:t>U</a:t>
            </a:r>
            <a:r>
              <a:rPr lang="en-CA" sz="2800" dirty="0" smtClean="0"/>
              <a:t>se no attributes other than those necessary to uniquely identify an instance of an entity</a:t>
            </a:r>
            <a:endParaRPr lang="en-CA" sz="2800" b="1" dirty="0" smtClean="0"/>
          </a:p>
          <a:p>
            <a:pPr marL="0" indent="0">
              <a:buNone/>
            </a:pPr>
            <a:endParaRPr lang="en-CA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2431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Unique Identifier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800" dirty="0"/>
              <a:t>S</a:t>
            </a:r>
            <a:r>
              <a:rPr lang="en-CA" sz="2800" dirty="0" smtClean="0"/>
              <a:t>hould be meaningless other than as an identifier</a:t>
            </a:r>
          </a:p>
          <a:p>
            <a:endParaRPr lang="en-CA" sz="2800" dirty="0" smtClean="0"/>
          </a:p>
          <a:p>
            <a:r>
              <a:rPr lang="en-CA" sz="2800" dirty="0"/>
              <a:t>S</a:t>
            </a:r>
            <a:r>
              <a:rPr lang="en-CA" sz="2800" dirty="0" smtClean="0"/>
              <a:t>hould never change</a:t>
            </a:r>
          </a:p>
          <a:p>
            <a:endParaRPr lang="en-CA" sz="2800" dirty="0" smtClean="0"/>
          </a:p>
          <a:p>
            <a:r>
              <a:rPr lang="en-CA" sz="2800" dirty="0"/>
              <a:t>S</a:t>
            </a:r>
            <a:r>
              <a:rPr lang="en-CA" sz="2800" dirty="0" smtClean="0"/>
              <a:t>hould not have a limited number of values available</a:t>
            </a:r>
          </a:p>
          <a:p>
            <a:endParaRPr lang="en-CA" sz="2800" dirty="0" smtClean="0"/>
          </a:p>
          <a:p>
            <a:r>
              <a:rPr lang="en-CA" sz="2800" dirty="0"/>
              <a:t>O</a:t>
            </a:r>
            <a:r>
              <a:rPr lang="en-CA" sz="2800" dirty="0" smtClean="0"/>
              <a:t>nly one (UID) should be specified for each 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9541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00000"/>
                </a:solidFill>
              </a:rPr>
              <a:t>EMPLOYEE EXAMPLE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 err="1" smtClean="0"/>
              <a:t>Soc_ins_no</a:t>
            </a:r>
            <a:r>
              <a:rPr lang="en-CA" sz="2800" dirty="0" smtClean="0"/>
              <a:t> is not meaningless</a:t>
            </a:r>
          </a:p>
          <a:p>
            <a:pPr lvl="1"/>
            <a:r>
              <a:rPr lang="en-CA" sz="2800" dirty="0"/>
              <a:t>D</a:t>
            </a:r>
            <a:r>
              <a:rPr lang="en-CA" sz="2800" dirty="0" smtClean="0"/>
              <a:t>o you want people knowing your personal number in the company?</a:t>
            </a:r>
          </a:p>
          <a:p>
            <a:endParaRPr lang="en-CA" sz="2800" dirty="0" smtClean="0"/>
          </a:p>
          <a:p>
            <a:r>
              <a:rPr lang="en-CA" sz="2800" dirty="0" smtClean="0"/>
              <a:t>A telephone number may change</a:t>
            </a:r>
          </a:p>
          <a:p>
            <a:endParaRPr lang="en-CA" sz="2800" dirty="0" smtClean="0"/>
          </a:p>
          <a:p>
            <a:r>
              <a:rPr lang="en-CA" sz="2800" dirty="0" smtClean="0"/>
              <a:t>The best choice is an arbitrarily generated employee number assigned when the employee is hired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415844695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Determining relationships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Text Box 181"/>
          <p:cNvSpPr txBox="1"/>
          <p:nvPr/>
        </p:nvSpPr>
        <p:spPr>
          <a:xfrm>
            <a:off x="5220072" y="3121028"/>
            <a:ext cx="2482816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473607" y="3826711"/>
            <a:ext cx="2746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181"/>
          <p:cNvSpPr txBox="1"/>
          <p:nvPr/>
        </p:nvSpPr>
        <p:spPr>
          <a:xfrm>
            <a:off x="988591" y="3068960"/>
            <a:ext cx="2482816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8" name="Text Box 102"/>
          <p:cNvSpPr txBox="1"/>
          <p:nvPr/>
        </p:nvSpPr>
        <p:spPr>
          <a:xfrm>
            <a:off x="965007" y="3076704"/>
            <a:ext cx="2482816" cy="276225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ffectLst/>
                <a:latin typeface="Calibri"/>
                <a:ea typeface="Calibri"/>
                <a:cs typeface="Times New Roman"/>
              </a:rPr>
              <a:t>                DEPARTMENT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9" name="Text Box 102"/>
          <p:cNvSpPr txBox="1"/>
          <p:nvPr/>
        </p:nvSpPr>
        <p:spPr>
          <a:xfrm>
            <a:off x="5220072" y="3121028"/>
            <a:ext cx="2482816" cy="276225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ffectLst/>
                <a:latin typeface="Calibri"/>
                <a:ea typeface="Calibri"/>
                <a:cs typeface="Times New Roman"/>
              </a:rPr>
              <a:t>                     EMPLOYEE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1700808"/>
            <a:ext cx="7274768" cy="869148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r>
              <a:rPr lang="en-CA" sz="2400" dirty="0" smtClean="0"/>
              <a:t>A relationship is like a verb that shows some dependency or natural association between two entities</a:t>
            </a:r>
            <a:endParaRPr lang="en-CA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853232" y="5229200"/>
            <a:ext cx="7274768" cy="86914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CA" sz="2400" dirty="0" smtClean="0"/>
              <a:t>A department contains employees</a:t>
            </a:r>
          </a:p>
          <a:p>
            <a:r>
              <a:rPr lang="en-CA" sz="2400" dirty="0" smtClean="0"/>
              <a:t>An employee is assigned to a department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2534577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 smtClean="0">
                <a:solidFill>
                  <a:srgbClr val="C00000"/>
                </a:solidFill>
              </a:rPr>
              <a:t>Determining optionality and cardinality</a:t>
            </a:r>
            <a:endParaRPr lang="en-CA" sz="3600" b="1" dirty="0">
              <a:solidFill>
                <a:srgbClr val="C00000"/>
              </a:solidFill>
            </a:endParaRPr>
          </a:p>
        </p:txBody>
      </p:sp>
      <p:sp>
        <p:nvSpPr>
          <p:cNvPr id="12" name="Text Box 181"/>
          <p:cNvSpPr txBox="1"/>
          <p:nvPr/>
        </p:nvSpPr>
        <p:spPr>
          <a:xfrm>
            <a:off x="5364088" y="3769099"/>
            <a:ext cx="2482816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617623" y="4474782"/>
            <a:ext cx="2746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51920" y="4265768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5" name="Straight Connector 14"/>
          <p:cNvCxnSpPr/>
          <p:nvPr/>
        </p:nvCxnSpPr>
        <p:spPr>
          <a:xfrm>
            <a:off x="4006095" y="4265768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6" name="Text Box 181"/>
          <p:cNvSpPr txBox="1"/>
          <p:nvPr/>
        </p:nvSpPr>
        <p:spPr>
          <a:xfrm>
            <a:off x="1132607" y="3717031"/>
            <a:ext cx="2482816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17" name="Text Box 102"/>
          <p:cNvSpPr txBox="1"/>
          <p:nvPr/>
        </p:nvSpPr>
        <p:spPr>
          <a:xfrm>
            <a:off x="1109023" y="3724775"/>
            <a:ext cx="2482816" cy="276225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1400" dirty="0" smtClean="0">
                <a:latin typeface="Calibri"/>
                <a:ea typeface="Calibri"/>
                <a:cs typeface="Times New Roman"/>
              </a:rPr>
              <a:t>                     TABLE A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8" name="Text Box 102"/>
          <p:cNvSpPr txBox="1"/>
          <p:nvPr/>
        </p:nvSpPr>
        <p:spPr>
          <a:xfrm>
            <a:off x="5364088" y="3769099"/>
            <a:ext cx="2482816" cy="276225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1400" dirty="0" smtClean="0">
                <a:latin typeface="Calibri"/>
                <a:ea typeface="Calibri"/>
                <a:cs typeface="Times New Roman"/>
              </a:rPr>
              <a:t>                     TABLE B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1600" y="1916832"/>
            <a:ext cx="7274768" cy="869148"/>
          </a:xfrm>
          <a:prstGeom prst="rect">
            <a:avLst/>
          </a:prstGeom>
          <a:noFill/>
        </p:spPr>
        <p:txBody>
          <a:bodyPr wrap="square" rtlCol="0">
            <a:normAutofit fontScale="62500" lnSpcReduction="20000"/>
          </a:bodyPr>
          <a:lstStyle/>
          <a:p>
            <a:r>
              <a:rPr lang="en-CA" sz="3600" dirty="0"/>
              <a:t>Each instance of Table B is related to a maximum of one and a minimum of one instance of Table A</a:t>
            </a:r>
          </a:p>
        </p:txBody>
      </p:sp>
    </p:spTree>
    <p:extLst>
      <p:ext uri="{BB962C8B-B14F-4D97-AF65-F5344CB8AC3E}">
        <p14:creationId xmlns:p14="http://schemas.microsoft.com/office/powerpoint/2010/main" val="9972035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Optionality and Cardinality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27311"/>
          </a:xfrm>
        </p:spPr>
        <p:txBody>
          <a:bodyPr>
            <a:normAutofit/>
          </a:bodyPr>
          <a:lstStyle/>
          <a:p>
            <a:r>
              <a:rPr lang="en-CA" sz="2800" dirty="0" smtClean="0"/>
              <a:t>Each instance of Table A is related to zero, one or more instances of Table B</a:t>
            </a:r>
          </a:p>
          <a:p>
            <a:endParaRPr lang="en-CA" sz="2800" dirty="0"/>
          </a:p>
        </p:txBody>
      </p:sp>
      <p:sp>
        <p:nvSpPr>
          <p:cNvPr id="20" name="Text Box 181"/>
          <p:cNvSpPr txBox="1"/>
          <p:nvPr/>
        </p:nvSpPr>
        <p:spPr>
          <a:xfrm>
            <a:off x="5364088" y="3553076"/>
            <a:ext cx="2482816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2617623" y="4258759"/>
            <a:ext cx="2746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851920" y="4049745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Straight Connector 22"/>
          <p:cNvCxnSpPr/>
          <p:nvPr/>
        </p:nvCxnSpPr>
        <p:spPr>
          <a:xfrm>
            <a:off x="4006095" y="4049745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4" name="Text Box 181"/>
          <p:cNvSpPr txBox="1"/>
          <p:nvPr/>
        </p:nvSpPr>
        <p:spPr>
          <a:xfrm>
            <a:off x="1132607" y="3501008"/>
            <a:ext cx="2482816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25" name="Text Box 102"/>
          <p:cNvSpPr txBox="1"/>
          <p:nvPr/>
        </p:nvSpPr>
        <p:spPr>
          <a:xfrm>
            <a:off x="1109023" y="3508752"/>
            <a:ext cx="2482816" cy="276225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1400" dirty="0" smtClean="0">
                <a:latin typeface="Calibri"/>
                <a:ea typeface="Calibri"/>
                <a:cs typeface="Times New Roman"/>
              </a:rPr>
              <a:t>                     TABLE A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6" name="Text Box 102"/>
          <p:cNvSpPr txBox="1"/>
          <p:nvPr/>
        </p:nvSpPr>
        <p:spPr>
          <a:xfrm>
            <a:off x="5364088" y="3553076"/>
            <a:ext cx="2482816" cy="276225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1400" dirty="0" smtClean="0">
                <a:latin typeface="Calibri"/>
                <a:ea typeface="Calibri"/>
                <a:cs typeface="Times New Roman"/>
              </a:rPr>
              <a:t>                     TABLE B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" name="Oval 26"/>
          <p:cNvSpPr>
            <a:spLocks/>
          </p:cNvSpPr>
          <p:nvPr/>
        </p:nvSpPr>
        <p:spPr>
          <a:xfrm>
            <a:off x="4859263" y="4144459"/>
            <a:ext cx="228600" cy="2286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28" name="Isosceles Triangle 27"/>
          <p:cNvSpPr>
            <a:spLocks/>
          </p:cNvSpPr>
          <p:nvPr/>
        </p:nvSpPr>
        <p:spPr>
          <a:xfrm rot="16200000">
            <a:off x="5011663" y="4126580"/>
            <a:ext cx="428625" cy="276225"/>
          </a:xfrm>
          <a:prstGeom prst="triangle">
            <a:avLst/>
          </a:prstGeom>
          <a:noFill/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37724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Optionality and Cardinality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13" name="Text Box 166"/>
          <p:cNvSpPr txBox="1"/>
          <p:nvPr/>
        </p:nvSpPr>
        <p:spPr>
          <a:xfrm>
            <a:off x="6357342" y="4386808"/>
            <a:ext cx="1524000" cy="914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14" name="Isosceles Triangle 13"/>
          <p:cNvSpPr/>
          <p:nvPr/>
        </p:nvSpPr>
        <p:spPr>
          <a:xfrm rot="16200000">
            <a:off x="5775047" y="2630336"/>
            <a:ext cx="514350" cy="533400"/>
          </a:xfrm>
          <a:prstGeom prst="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66445" y="4797108"/>
            <a:ext cx="1428750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09579" y="4844008"/>
            <a:ext cx="1171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>
            <a:spLocks/>
          </p:cNvSpPr>
          <p:nvPr/>
        </p:nvSpPr>
        <p:spPr>
          <a:xfrm>
            <a:off x="5608994" y="4729707"/>
            <a:ext cx="228600" cy="2286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Text Box 175"/>
          <p:cNvSpPr txBox="1"/>
          <p:nvPr/>
        </p:nvSpPr>
        <p:spPr>
          <a:xfrm>
            <a:off x="1795195" y="4386808"/>
            <a:ext cx="1524000" cy="914400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latin typeface="Calibri"/>
                <a:ea typeface="Times New Roman"/>
                <a:cs typeface="Times New Roman"/>
              </a:rPr>
              <a:t> 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66445" y="4473893"/>
            <a:ext cx="142875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  <a:alpha val="0"/>
              </a:srgbClr>
            </a:solidFill>
            <a:prstDash val="solid"/>
          </a:ln>
          <a:effectLst/>
        </p:spPr>
      </p:cxnSp>
      <p:cxnSp>
        <p:nvCxnSpPr>
          <p:cNvPr id="29" name="Straight Connector 28"/>
          <p:cNvCxnSpPr/>
          <p:nvPr/>
        </p:nvCxnSpPr>
        <p:spPr>
          <a:xfrm>
            <a:off x="622985" y="4805273"/>
            <a:ext cx="1171575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0" name="Oval 29"/>
          <p:cNvSpPr>
            <a:spLocks/>
          </p:cNvSpPr>
          <p:nvPr/>
        </p:nvSpPr>
        <p:spPr>
          <a:xfrm>
            <a:off x="1089710" y="4696688"/>
            <a:ext cx="228600" cy="2286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566595" y="4595088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7"/>
          <p:cNvSpPr txBox="1"/>
          <p:nvPr/>
        </p:nvSpPr>
        <p:spPr>
          <a:xfrm>
            <a:off x="6300192" y="2422691"/>
            <a:ext cx="1581150" cy="914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33" name="Isosceles Triangle 32"/>
          <p:cNvSpPr/>
          <p:nvPr/>
        </p:nvSpPr>
        <p:spPr>
          <a:xfrm rot="16200000">
            <a:off x="5833467" y="4577308"/>
            <a:ext cx="514350" cy="533400"/>
          </a:xfrm>
          <a:prstGeom prst="triangle">
            <a:avLst/>
          </a:prstGeom>
          <a:noFill/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5137507" y="2886876"/>
            <a:ext cx="1171575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" name="Straight Connector 34"/>
          <p:cNvCxnSpPr/>
          <p:nvPr/>
        </p:nvCxnSpPr>
        <p:spPr>
          <a:xfrm>
            <a:off x="5538192" y="2696376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6" name="Text Box 181"/>
          <p:cNvSpPr txBox="1"/>
          <p:nvPr/>
        </p:nvSpPr>
        <p:spPr>
          <a:xfrm>
            <a:off x="1557070" y="2415541"/>
            <a:ext cx="1762125" cy="914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462792" y="2897189"/>
            <a:ext cx="1123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15217" y="2697798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9" name="Straight Connector 38"/>
          <p:cNvCxnSpPr/>
          <p:nvPr/>
        </p:nvCxnSpPr>
        <p:spPr>
          <a:xfrm>
            <a:off x="1113984" y="2668589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1557070" y="348904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and only one</a:t>
            </a:r>
            <a:endParaRPr lang="en-CA" dirty="0"/>
          </a:p>
        </p:txBody>
      </p:sp>
      <p:sp>
        <p:nvSpPr>
          <p:cNvPr id="42" name="TextBox 41"/>
          <p:cNvSpPr txBox="1"/>
          <p:nvPr/>
        </p:nvSpPr>
        <p:spPr>
          <a:xfrm>
            <a:off x="6298922" y="348343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or more</a:t>
            </a:r>
            <a:endParaRPr lang="en-CA" dirty="0"/>
          </a:p>
        </p:txBody>
      </p:sp>
      <p:sp>
        <p:nvSpPr>
          <p:cNvPr id="43" name="TextBox 42"/>
          <p:cNvSpPr txBox="1"/>
          <p:nvPr/>
        </p:nvSpPr>
        <p:spPr>
          <a:xfrm>
            <a:off x="1586742" y="551626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Zero or one</a:t>
            </a:r>
            <a:endParaRPr lang="en-CA" dirty="0"/>
          </a:p>
        </p:txBody>
      </p:sp>
      <p:sp>
        <p:nvSpPr>
          <p:cNvPr id="44" name="TextBox 43"/>
          <p:cNvSpPr txBox="1"/>
          <p:nvPr/>
        </p:nvSpPr>
        <p:spPr>
          <a:xfrm>
            <a:off x="6357342" y="546592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Zero or many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57663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Why ERDs?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Documentation used to represent the database in an abstract way</a:t>
            </a:r>
          </a:p>
          <a:p>
            <a:r>
              <a:rPr lang="en-CA" sz="2800" dirty="0" smtClean="0"/>
              <a:t>The data model can be reviewed by the end user and the person responsible for the physical database design</a:t>
            </a:r>
          </a:p>
          <a:p>
            <a:r>
              <a:rPr lang="en-CA" sz="2800" dirty="0" smtClean="0"/>
              <a:t>Useful tool for the person creating the data model</a:t>
            </a:r>
            <a:r>
              <a:rPr lang="en-CA" dirty="0" smtClean="0"/>
              <a:t>. </a:t>
            </a: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Cardinality Notations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Different notations are used to represent the cardinality of relationships</a:t>
            </a:r>
          </a:p>
          <a:p>
            <a:pPr marL="0" indent="0">
              <a:buNone/>
            </a:pPr>
            <a:endParaRPr lang="en-CA" sz="2800" dirty="0" smtClean="0"/>
          </a:p>
          <a:p>
            <a:pPr marL="1028700" lvl="1" indent="-571500"/>
            <a:r>
              <a:rPr lang="en-CA" sz="2800" dirty="0" smtClean="0"/>
              <a:t>1:1</a:t>
            </a:r>
          </a:p>
          <a:p>
            <a:pPr marL="1028700" lvl="1" indent="-571500"/>
            <a:r>
              <a:rPr lang="en-CA" sz="2800" dirty="0" smtClean="0"/>
              <a:t>1:M</a:t>
            </a:r>
          </a:p>
          <a:p>
            <a:pPr marL="1028700" lvl="1" indent="-571500"/>
            <a:r>
              <a:rPr lang="en-CA" sz="2800" dirty="0" smtClean="0"/>
              <a:t>M:N</a:t>
            </a:r>
          </a:p>
          <a:p>
            <a:endParaRPr lang="en-CA" sz="2800" dirty="0" smtClean="0"/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10543464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1:M 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No information on optionality is given with this 1:M example</a:t>
            </a:r>
          </a:p>
          <a:p>
            <a:endParaRPr lang="en-CA" sz="2800" dirty="0" smtClean="0"/>
          </a:p>
          <a:p>
            <a:endParaRPr lang="en-CA" sz="2800" dirty="0"/>
          </a:p>
        </p:txBody>
      </p:sp>
      <p:sp>
        <p:nvSpPr>
          <p:cNvPr id="9" name="Text Box 181"/>
          <p:cNvSpPr txBox="1"/>
          <p:nvPr/>
        </p:nvSpPr>
        <p:spPr>
          <a:xfrm>
            <a:off x="4881920" y="2852936"/>
            <a:ext cx="3168352" cy="318829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b="1" dirty="0" smtClean="0"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err="1" smtClean="0">
                <a:ea typeface="Times New Roman"/>
                <a:cs typeface="Times New Roman"/>
              </a:rPr>
              <a:t>PK</a:t>
            </a:r>
            <a:r>
              <a:rPr lang="en-US" b="1" dirty="0" smtClean="0">
                <a:ea typeface="Times New Roman"/>
                <a:cs typeface="Times New Roman"/>
              </a:rPr>
              <a:t>     	</a:t>
            </a:r>
            <a:r>
              <a:rPr lang="en-US" b="1" dirty="0" err="1" smtClean="0">
                <a:ea typeface="Times New Roman"/>
                <a:cs typeface="Times New Roman"/>
              </a:rPr>
              <a:t>employee_id</a:t>
            </a:r>
            <a:r>
              <a:rPr lang="en-US" b="1" dirty="0" smtClean="0">
                <a:effectLst/>
                <a:ea typeface="Times New Roman"/>
                <a:cs typeface="Times New Roman"/>
              </a:rPr>
              <a:t>                                      	</a:t>
            </a:r>
            <a:r>
              <a:rPr lang="en-US" b="1" dirty="0" err="1" smtClean="0">
                <a:effectLst/>
                <a:ea typeface="Times New Roman"/>
                <a:cs typeface="Times New Roman"/>
              </a:rPr>
              <a:t>first_name</a:t>
            </a:r>
            <a:r>
              <a:rPr lang="en-US" b="1" dirty="0">
                <a:ea typeface="Times New Roman"/>
                <a:cs typeface="Times New Roman"/>
              </a:rPr>
              <a:t>	</a:t>
            </a:r>
            <a:r>
              <a:rPr lang="en-US" b="1" dirty="0" err="1" smtClean="0">
                <a:ea typeface="Times New Roman"/>
                <a:cs typeface="Times New Roman"/>
              </a:rPr>
              <a:t>last_name</a:t>
            </a:r>
            <a:r>
              <a:rPr lang="en-US" b="1" dirty="0" smtClean="0">
                <a:effectLst/>
                <a:ea typeface="Times New Roman"/>
                <a:cs typeface="Times New Roman"/>
              </a:rPr>
              <a:t>          	</a:t>
            </a:r>
            <a:r>
              <a:rPr lang="en-US" b="1" dirty="0" err="1" smtClean="0">
                <a:effectLst/>
                <a:ea typeface="Times New Roman"/>
                <a:cs typeface="Times New Roman"/>
              </a:rPr>
              <a:t>soc_sec_no</a:t>
            </a:r>
            <a:r>
              <a:rPr lang="en-US" b="1" dirty="0" smtClean="0">
                <a:effectLst/>
                <a:ea typeface="Times New Roman"/>
                <a:cs typeface="Times New Roman"/>
              </a:rPr>
              <a:t>	</a:t>
            </a:r>
            <a:r>
              <a:rPr lang="en-US" b="1" dirty="0" err="1" smtClean="0">
                <a:effectLst/>
                <a:ea typeface="Times New Roman"/>
                <a:cs typeface="Times New Roman"/>
              </a:rPr>
              <a:t>hire_date</a:t>
            </a:r>
            <a:r>
              <a:rPr lang="en-US" b="1" dirty="0" smtClean="0">
                <a:effectLst/>
                <a:ea typeface="Times New Roman"/>
                <a:cs typeface="Times New Roman"/>
              </a:rPr>
              <a:t>		</a:t>
            </a:r>
            <a:r>
              <a:rPr lang="en-US" b="1" dirty="0" err="1" smtClean="0">
                <a:effectLst/>
                <a:ea typeface="Times New Roman"/>
                <a:cs typeface="Times New Roman"/>
              </a:rPr>
              <a:t>job_id</a:t>
            </a:r>
            <a:endParaRPr lang="en-US" b="1" dirty="0" smtClean="0">
              <a:effectLst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err="1" smtClean="0">
                <a:ea typeface="Times New Roman"/>
                <a:cs typeface="Times New Roman"/>
              </a:rPr>
              <a:t>FK1</a:t>
            </a:r>
            <a:r>
              <a:rPr lang="en-US" b="1" dirty="0" smtClean="0">
                <a:ea typeface="Times New Roman"/>
                <a:cs typeface="Times New Roman"/>
              </a:rPr>
              <a:t>	</a:t>
            </a:r>
            <a:r>
              <a:rPr lang="en-US" b="1" dirty="0" err="1" smtClean="0">
                <a:ea typeface="Times New Roman"/>
                <a:cs typeface="Times New Roman"/>
              </a:rPr>
              <a:t>department_code</a:t>
            </a:r>
            <a:endParaRPr lang="en-US" b="1" dirty="0" smtClean="0">
              <a:effectLst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b="1" dirty="0" smtClean="0">
              <a:effectLst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b="1" dirty="0" smtClean="0">
              <a:effectLst/>
              <a:ea typeface="Times New Roman"/>
              <a:cs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135455" y="4561383"/>
            <a:ext cx="2746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81"/>
          <p:cNvSpPr txBox="1"/>
          <p:nvPr/>
        </p:nvSpPr>
        <p:spPr>
          <a:xfrm>
            <a:off x="137634" y="3811376"/>
            <a:ext cx="2995621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ea typeface="Times New Roman"/>
                <a:cs typeface="Times New Roman"/>
              </a:rPr>
              <a:t>	</a:t>
            </a:r>
            <a:endParaRPr lang="en-US" b="1" dirty="0"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err="1" smtClean="0">
                <a:ea typeface="Times New Roman"/>
                <a:cs typeface="Times New Roman"/>
              </a:rPr>
              <a:t>PK</a:t>
            </a:r>
            <a:r>
              <a:rPr lang="en-US" b="1" dirty="0" smtClean="0">
                <a:ea typeface="Times New Roman"/>
                <a:cs typeface="Times New Roman"/>
              </a:rPr>
              <a:t>	</a:t>
            </a:r>
            <a:r>
              <a:rPr lang="en-US" b="1" dirty="0" err="1" smtClean="0">
                <a:ea typeface="Times New Roman"/>
                <a:cs typeface="Times New Roman"/>
              </a:rPr>
              <a:t>department_code</a:t>
            </a:r>
            <a:r>
              <a:rPr lang="en-US" b="1" dirty="0" smtClean="0">
                <a:ea typeface="Times New Roman"/>
                <a:cs typeface="Times New Roman"/>
              </a:rPr>
              <a:t>	</a:t>
            </a:r>
            <a:r>
              <a:rPr lang="en-US" b="1" dirty="0" err="1" smtClean="0">
                <a:ea typeface="Times New Roman"/>
                <a:cs typeface="Times New Roman"/>
              </a:rPr>
              <a:t>department_name</a:t>
            </a:r>
            <a:r>
              <a:rPr lang="en-US" b="1" dirty="0" smtClean="0">
                <a:ea typeface="Times New Roman"/>
                <a:cs typeface="Times New Roman"/>
              </a:rPr>
              <a:t>		</a:t>
            </a:r>
            <a:r>
              <a:rPr lang="en-US" b="1" dirty="0" err="1" smtClean="0">
                <a:ea typeface="Times New Roman"/>
                <a:cs typeface="Times New Roman"/>
              </a:rPr>
              <a:t>manager_id</a:t>
            </a:r>
            <a:endParaRPr lang="en-US" b="1" dirty="0">
              <a:effectLst/>
              <a:ea typeface="Times New Roman"/>
              <a:cs typeface="Times New Roman"/>
            </a:endParaRPr>
          </a:p>
        </p:txBody>
      </p:sp>
      <p:sp>
        <p:nvSpPr>
          <p:cNvPr id="12" name="Text Box 102"/>
          <p:cNvSpPr txBox="1"/>
          <p:nvPr/>
        </p:nvSpPr>
        <p:spPr>
          <a:xfrm>
            <a:off x="137635" y="3843384"/>
            <a:ext cx="2995620" cy="276225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1400" dirty="0" smtClean="0">
                <a:latin typeface="Calibri"/>
                <a:ea typeface="Calibri"/>
                <a:cs typeface="Times New Roman"/>
              </a:rPr>
              <a:t>                     </a:t>
            </a:r>
            <a:r>
              <a:rPr lang="en-CA" dirty="0" smtClean="0">
                <a:latin typeface="Calibri"/>
                <a:ea typeface="Calibri"/>
                <a:cs typeface="Times New Roman"/>
              </a:rPr>
              <a:t>DEPARTMENT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3" name="Text Box 102"/>
          <p:cNvSpPr txBox="1"/>
          <p:nvPr/>
        </p:nvSpPr>
        <p:spPr>
          <a:xfrm>
            <a:off x="4860032" y="2852936"/>
            <a:ext cx="3154928" cy="374633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dirty="0" smtClean="0">
                <a:latin typeface="Calibri"/>
                <a:ea typeface="Calibri"/>
                <a:cs typeface="Times New Roman"/>
              </a:rPr>
              <a:t>                     EMPLOYEE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77864" y="398149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19548" y="3995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91574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Summary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Entity or Event</a:t>
            </a:r>
          </a:p>
          <a:p>
            <a:r>
              <a:rPr lang="en-US" sz="2800" dirty="0" smtClean="0"/>
              <a:t>Relationship</a:t>
            </a:r>
          </a:p>
          <a:p>
            <a:r>
              <a:rPr lang="en-US" sz="2800" dirty="0" smtClean="0"/>
              <a:t>Optionality</a:t>
            </a:r>
          </a:p>
          <a:p>
            <a:r>
              <a:rPr lang="en-US" sz="2800" dirty="0" smtClean="0"/>
              <a:t>Cardinality</a:t>
            </a:r>
          </a:p>
          <a:p>
            <a:r>
              <a:rPr lang="en-US" sz="2800" dirty="0" smtClean="0"/>
              <a:t>Attributes</a:t>
            </a:r>
          </a:p>
          <a:p>
            <a:r>
              <a:rPr lang="en-US" sz="2800" dirty="0" err="1" smtClean="0"/>
              <a:t>UID</a:t>
            </a:r>
            <a:endParaRPr lang="en-US" sz="2800" dirty="0" smtClean="0"/>
          </a:p>
          <a:p>
            <a:r>
              <a:rPr lang="en-US" sz="2800" dirty="0" err="1" smtClean="0"/>
              <a:t>ERD</a:t>
            </a:r>
            <a:r>
              <a:rPr lang="en-US" sz="2800" dirty="0" smtClean="0"/>
              <a:t> Diagrams</a:t>
            </a:r>
          </a:p>
          <a:p>
            <a:pPr marL="457200" lvl="1" indent="0">
              <a:buNone/>
            </a:pPr>
            <a:endParaRPr lang="en-US" sz="2800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Entities and Events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800" dirty="0" smtClean="0"/>
              <a:t>Entities - People, places, things or concepts about which information must be recorded</a:t>
            </a:r>
          </a:p>
          <a:p>
            <a:r>
              <a:rPr lang="en-CA" sz="2800" dirty="0" smtClean="0"/>
              <a:t>Entities as Events – Placing an order or approving a loan</a:t>
            </a:r>
          </a:p>
          <a:p>
            <a:r>
              <a:rPr lang="en-CA" sz="2800" dirty="0" smtClean="0"/>
              <a:t>Attributes for entities, events and relationships would be things like customer names or dates on which orders were placed</a:t>
            </a:r>
            <a:endParaRPr lang="en-CA" sz="2800" dirty="0"/>
          </a:p>
          <a:p>
            <a:r>
              <a:rPr lang="en-CA" sz="2800" dirty="0" smtClean="0"/>
              <a:t>Attribute – one single valued fact about an entity that we may want to record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3753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E (Relationship)Ds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CA" sz="3000" dirty="0" smtClean="0"/>
              <a:t>Relationships are found between entities</a:t>
            </a:r>
          </a:p>
          <a:p>
            <a:r>
              <a:rPr lang="en-CA" sz="3000" dirty="0" smtClean="0"/>
              <a:t>An employee is in a department</a:t>
            </a:r>
          </a:p>
          <a:p>
            <a:r>
              <a:rPr lang="en-CA" sz="3000" dirty="0" smtClean="0"/>
              <a:t>A department has many employees</a:t>
            </a:r>
          </a:p>
          <a:p>
            <a:r>
              <a:rPr lang="en-CA" sz="3000" dirty="0" smtClean="0"/>
              <a:t>Business rules must be taken into account</a:t>
            </a:r>
          </a:p>
          <a:p>
            <a:r>
              <a:rPr lang="en-CA" sz="3000" dirty="0" smtClean="0"/>
              <a:t>Every employee must be in a single department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8112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E (Relationship)Ds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sz="2800" dirty="0" smtClean="0"/>
              <a:t>Relationships are found between entities and events</a:t>
            </a:r>
          </a:p>
          <a:p>
            <a:r>
              <a:rPr lang="en-CA" sz="2800" dirty="0" smtClean="0"/>
              <a:t>A customer (entity) places an order (event)</a:t>
            </a:r>
          </a:p>
          <a:p>
            <a:r>
              <a:rPr lang="en-CA" sz="2800" dirty="0" smtClean="0"/>
              <a:t>A loan officer (entity) approves a loan (event)</a:t>
            </a:r>
          </a:p>
          <a:p>
            <a:r>
              <a:rPr lang="en-CA" sz="2800" dirty="0" smtClean="0"/>
              <a:t>Business rules must be taken into account</a:t>
            </a:r>
          </a:p>
          <a:p>
            <a:r>
              <a:rPr lang="en-CA" sz="2800" dirty="0" smtClean="0"/>
              <a:t>Loan example - a rule that the borrower must have an adjusted gross income of at least half of his or her outstanding debt may be enforced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234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An ERD </a:t>
            </a:r>
            <a:r>
              <a:rPr lang="en-US" sz="4400" b="1" dirty="0" smtClean="0">
                <a:solidFill>
                  <a:srgbClr val="C00000"/>
                </a:solidFill>
              </a:rPr>
              <a:t>should…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c</a:t>
            </a:r>
            <a:r>
              <a:rPr lang="en-CA" sz="2800" dirty="0" smtClean="0"/>
              <a:t>apture all required information</a:t>
            </a:r>
          </a:p>
          <a:p>
            <a:r>
              <a:rPr lang="en-CA" sz="2800" dirty="0"/>
              <a:t>m</a:t>
            </a:r>
            <a:r>
              <a:rPr lang="en-CA" sz="2800" dirty="0" smtClean="0"/>
              <a:t>ake sure data appears only once in the database design</a:t>
            </a:r>
          </a:p>
          <a:p>
            <a:r>
              <a:rPr lang="en-CA" sz="2800" dirty="0"/>
              <a:t>n</a:t>
            </a:r>
            <a:r>
              <a:rPr lang="en-CA" sz="2800" dirty="0" smtClean="0"/>
              <a:t>ot include in the data model any data that is derived from other data that is already in the data model</a:t>
            </a:r>
          </a:p>
          <a:p>
            <a:r>
              <a:rPr lang="en-CA" sz="2800" dirty="0"/>
              <a:t>a</a:t>
            </a:r>
            <a:r>
              <a:rPr lang="en-CA" sz="2800" dirty="0" smtClean="0"/>
              <a:t>rrange data in the data model in a logical manner</a:t>
            </a:r>
          </a:p>
          <a:p>
            <a:pPr marL="0" indent="0">
              <a:buNone/>
            </a:pPr>
            <a:endParaRPr lang="en-CA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8826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b="1" dirty="0">
                <a:solidFill>
                  <a:srgbClr val="C00000"/>
                </a:solidFill>
              </a:rPr>
              <a:t>Equivalent Terms: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30314"/>
              </p:ext>
            </p:extLst>
          </p:nvPr>
        </p:nvGraphicFramePr>
        <p:xfrm>
          <a:off x="863588" y="1988840"/>
          <a:ext cx="7416824" cy="340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830">
                <a:tc>
                  <a:txBody>
                    <a:bodyPr/>
                    <a:lstStyle/>
                    <a:p>
                      <a:r>
                        <a:rPr lang="en-CA" dirty="0" smtClean="0"/>
                        <a:t>Relational Model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Table-Oriented DBMS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Conventional File Systems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Conceptionally</a:t>
                      </a:r>
                      <a:r>
                        <a:rPr lang="en-CA" dirty="0" smtClean="0"/>
                        <a:t> Represents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471">
                <a:tc>
                  <a:txBody>
                    <a:bodyPr/>
                    <a:lstStyle/>
                    <a:p>
                      <a:r>
                        <a:rPr lang="en-CA" dirty="0" smtClean="0"/>
                        <a:t>Relation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Table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File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Entity Type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471">
                <a:tc>
                  <a:txBody>
                    <a:bodyPr/>
                    <a:lstStyle/>
                    <a:p>
                      <a:r>
                        <a:rPr lang="en-CA" dirty="0" smtClean="0"/>
                        <a:t>Tuple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Row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Record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Entity Instance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471">
                <a:tc>
                  <a:txBody>
                    <a:bodyPr/>
                    <a:lstStyle/>
                    <a:p>
                      <a:r>
                        <a:rPr lang="en-CA" dirty="0" smtClean="0"/>
                        <a:t>Attribute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Column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Field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Property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471">
                <a:tc>
                  <a:txBody>
                    <a:bodyPr/>
                    <a:lstStyle/>
                    <a:p>
                      <a:r>
                        <a:rPr lang="en-CA" dirty="0" smtClean="0"/>
                        <a:t>Domain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Column Type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Data Type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Allowable Values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471">
                <a:tc>
                  <a:txBody>
                    <a:bodyPr/>
                    <a:lstStyle/>
                    <a:p>
                      <a:r>
                        <a:rPr lang="en-CA" dirty="0" smtClean="0"/>
                        <a:t>Element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Column Value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Field Value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Property Value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699411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800" b="1" dirty="0" smtClean="0">
                <a:solidFill>
                  <a:srgbClr val="C00000"/>
                </a:solidFill>
              </a:rPr>
              <a:t>Customer</a:t>
            </a:r>
            <a:endParaRPr lang="en-CA" sz="48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Customer Relation</a:t>
            </a:r>
          </a:p>
          <a:p>
            <a:r>
              <a:rPr lang="en-CA" sz="2800" dirty="0" smtClean="0"/>
              <a:t>Customer Table</a:t>
            </a:r>
          </a:p>
          <a:p>
            <a:r>
              <a:rPr lang="en-CA" sz="2800" dirty="0" smtClean="0"/>
              <a:t>Customer File</a:t>
            </a:r>
          </a:p>
          <a:p>
            <a:r>
              <a:rPr lang="en-CA" sz="2800" dirty="0" smtClean="0"/>
              <a:t>Customer Entity</a:t>
            </a:r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435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1381</Words>
  <Application>Microsoft Office PowerPoint</Application>
  <PresentationFormat>On-screen Show (4:3)</PresentationFormat>
  <Paragraphs>253</Paragraphs>
  <Slides>32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Schoolbook</vt:lpstr>
      <vt:lpstr>Times New Roman</vt:lpstr>
      <vt:lpstr>Wingdings 2</vt:lpstr>
      <vt:lpstr>View</vt:lpstr>
      <vt:lpstr>Entity Relationship Diagrams ERDs </vt:lpstr>
      <vt:lpstr>What is an ERD?</vt:lpstr>
      <vt:lpstr>Why ERDs?</vt:lpstr>
      <vt:lpstr>Entities and Events</vt:lpstr>
      <vt:lpstr>E (Relationship)Ds</vt:lpstr>
      <vt:lpstr>E (Relationship)Ds</vt:lpstr>
      <vt:lpstr>An ERD should…</vt:lpstr>
      <vt:lpstr>Equivalent Terms:</vt:lpstr>
      <vt:lpstr>Customer</vt:lpstr>
      <vt:lpstr>Last Name</vt:lpstr>
      <vt:lpstr>Phone Number</vt:lpstr>
      <vt:lpstr>Phone Number is 4164915050</vt:lpstr>
      <vt:lpstr>Last Name, First Name, Phone</vt:lpstr>
      <vt:lpstr>Steps in Designing an ERD</vt:lpstr>
      <vt:lpstr>Steps in Designing an ERD</vt:lpstr>
      <vt:lpstr>Steps in Designing an ERD</vt:lpstr>
      <vt:lpstr>Case Study</vt:lpstr>
      <vt:lpstr>Case Study</vt:lpstr>
      <vt:lpstr>Case Study</vt:lpstr>
      <vt:lpstr>Identify Attributes</vt:lpstr>
      <vt:lpstr>Select Unique Identifier (UID)</vt:lpstr>
      <vt:lpstr>Candidate Key</vt:lpstr>
      <vt:lpstr>Candidate Keys Must:</vt:lpstr>
      <vt:lpstr>Unique Identifier</vt:lpstr>
      <vt:lpstr>EMPLOYEE EXAMPLE</vt:lpstr>
      <vt:lpstr>Determining relationships</vt:lpstr>
      <vt:lpstr>Determining optionality and cardinality</vt:lpstr>
      <vt:lpstr>Optionality and Cardinality</vt:lpstr>
      <vt:lpstr>Optionality and Cardinality</vt:lpstr>
      <vt:lpstr>Cardinality Notations</vt:lpstr>
      <vt:lpstr>1:M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2013-07-01T13:50:36Z</dcterms:created>
  <dcterms:modified xsi:type="dcterms:W3CDTF">2021-04-28T00:13:21Z</dcterms:modified>
</cp:coreProperties>
</file>