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13" r:id="rId12"/>
    <p:sldId id="314" r:id="rId13"/>
    <p:sldId id="315" r:id="rId14"/>
    <p:sldId id="299" r:id="rId15"/>
    <p:sldId id="317" r:id="rId16"/>
    <p:sldId id="318" r:id="rId17"/>
    <p:sldId id="31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 smtClean="0"/>
              <a:t>Relational Data Model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Lecture </a:t>
            </a:r>
            <a:r>
              <a:rPr lang="en-US" dirty="0" smtClean="0"/>
              <a:t>02</a:t>
            </a:r>
          </a:p>
          <a:p>
            <a:pPr algn="ctr"/>
            <a:r>
              <a:rPr lang="en-US" dirty="0" smtClean="0"/>
              <a:t>Week 2</a:t>
            </a:r>
          </a:p>
          <a:p>
            <a:pPr algn="ctr"/>
            <a:r>
              <a:rPr lang="en-US" dirty="0" smtClean="0"/>
              <a:t>DBS211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a relational model, each components of a tuple must be atomic. Each component is allowed to be a single value of primitive types (integer, character, character string).</a:t>
            </a:r>
          </a:p>
          <a:p>
            <a:r>
              <a:rPr lang="en-US" sz="2000" dirty="0" smtClean="0"/>
              <a:t>The domain of an attribute (column) is simply the data type of that attribute.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CA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19807" y="3909849"/>
            <a:ext cx="10426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DEPARTMENT</a:t>
            </a:r>
            <a:r>
              <a:rPr lang="en-US" sz="1600" dirty="0"/>
              <a:t>(</a:t>
            </a:r>
            <a:r>
              <a:rPr lang="en-US" sz="1600" dirty="0" err="1"/>
              <a:t>department_id</a:t>
            </a:r>
            <a:r>
              <a:rPr lang="en-US" sz="1600" dirty="0"/>
              <a:t>: </a:t>
            </a:r>
            <a:r>
              <a:rPr lang="en-US" sz="1600" b="1" dirty="0" err="1"/>
              <a:t>int</a:t>
            </a:r>
            <a:r>
              <a:rPr lang="en-US" sz="1600" dirty="0" err="1"/>
              <a:t>,department_name</a:t>
            </a:r>
            <a:r>
              <a:rPr lang="en-US" sz="1600" dirty="0"/>
              <a:t>: </a:t>
            </a:r>
            <a:r>
              <a:rPr lang="en-US" sz="1600" b="1" dirty="0"/>
              <a:t>string</a:t>
            </a:r>
            <a:r>
              <a:rPr lang="en-US" sz="1600" dirty="0"/>
              <a:t>, </a:t>
            </a:r>
            <a:r>
              <a:rPr lang="en-US" sz="1600" dirty="0" err="1"/>
              <a:t>manager_id</a:t>
            </a:r>
            <a:r>
              <a:rPr lang="en-US" sz="1600" dirty="0"/>
              <a:t> : </a:t>
            </a:r>
            <a:r>
              <a:rPr lang="en-US" sz="1600" b="1" dirty="0" err="1"/>
              <a:t>int</a:t>
            </a:r>
            <a:r>
              <a:rPr lang="en-US" sz="1600" dirty="0" err="1"/>
              <a:t>,Location_id</a:t>
            </a:r>
            <a:r>
              <a:rPr lang="en-US" sz="1600" dirty="0"/>
              <a:t>: </a:t>
            </a:r>
            <a:r>
              <a:rPr lang="en-US" sz="1600" b="1" dirty="0" err="1"/>
              <a:t>int</a:t>
            </a:r>
            <a:r>
              <a:rPr lang="en-US" sz="1600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055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Null Value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Null denotes the absent of a value.</a:t>
            </a:r>
          </a:p>
          <a:p>
            <a:r>
              <a:rPr lang="en-CA" dirty="0" smtClean="0"/>
              <a:t>The value of an attribute is null if </a:t>
            </a:r>
          </a:p>
          <a:p>
            <a:pPr lvl="1"/>
            <a:r>
              <a:rPr lang="en-CA" dirty="0" smtClean="0"/>
              <a:t>It is unknown</a:t>
            </a:r>
          </a:p>
          <a:p>
            <a:pPr lvl="1"/>
            <a:r>
              <a:rPr lang="en-CA" dirty="0" smtClean="0"/>
              <a:t>It does not exist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325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Integrity Constraints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Integrity constraints are a set of </a:t>
            </a:r>
            <a:r>
              <a:rPr lang="en-CA" dirty="0" smtClean="0"/>
              <a:t>rules to maintain the quality.  </a:t>
            </a:r>
          </a:p>
          <a:p>
            <a:pPr lvl="1"/>
            <a:r>
              <a:rPr lang="en-CA" dirty="0" smtClean="0"/>
              <a:t>Domain/tuple constraints</a:t>
            </a:r>
          </a:p>
          <a:p>
            <a:pPr lvl="1"/>
            <a:r>
              <a:rPr lang="en-CA" dirty="0" smtClean="0"/>
              <a:t>Entity integrity constraints</a:t>
            </a:r>
          </a:p>
          <a:p>
            <a:pPr lvl="1"/>
            <a:r>
              <a:rPr lang="en-CA" dirty="0" smtClean="0"/>
              <a:t>Key constraints</a:t>
            </a:r>
          </a:p>
          <a:p>
            <a:pPr lvl="1"/>
            <a:r>
              <a:rPr lang="en-CA" dirty="0" smtClean="0"/>
              <a:t>Referential integrity constraints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961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Domain Integrity Constraint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</a:t>
            </a:r>
            <a:r>
              <a:rPr lang="en-CA" dirty="0" err="1" smtClean="0"/>
              <a:t>retrict</a:t>
            </a:r>
            <a:r>
              <a:rPr lang="en-CA" dirty="0" smtClean="0"/>
              <a:t> the values of tuple attributes in a database relation. </a:t>
            </a:r>
          </a:p>
          <a:p>
            <a:r>
              <a:rPr lang="en-CA" dirty="0" smtClean="0"/>
              <a:t>Domain constraints</a:t>
            </a:r>
          </a:p>
          <a:p>
            <a:pPr lvl="1"/>
            <a:r>
              <a:rPr lang="en-CA" dirty="0" smtClean="0"/>
              <a:t>Define conditions on a single attribute of a tuple</a:t>
            </a:r>
          </a:p>
          <a:p>
            <a:pPr marL="274320" lvl="1" indent="0">
              <a:buNone/>
            </a:pPr>
            <a:r>
              <a:rPr lang="en-CA" dirty="0"/>
              <a:t>	</a:t>
            </a:r>
            <a:r>
              <a:rPr lang="en-CA" dirty="0" err="1" smtClean="0"/>
              <a:t>department_id</a:t>
            </a:r>
            <a:r>
              <a:rPr lang="en-CA" dirty="0" smtClean="0"/>
              <a:t> = 60</a:t>
            </a:r>
          </a:p>
          <a:p>
            <a:pPr marL="274320" lvl="1" indent="0">
              <a:buNone/>
            </a:pPr>
            <a:endParaRPr lang="en-CA" dirty="0"/>
          </a:p>
          <a:p>
            <a:r>
              <a:rPr lang="en-CA" dirty="0" smtClean="0"/>
              <a:t>Tuple constraints</a:t>
            </a:r>
          </a:p>
          <a:p>
            <a:pPr lvl="1"/>
            <a:r>
              <a:rPr lang="en-CA" dirty="0" smtClean="0"/>
              <a:t>Define conditions on different attributes of a tuple</a:t>
            </a:r>
          </a:p>
          <a:p>
            <a:pPr marL="274320" lvl="1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department_id</a:t>
            </a:r>
            <a:r>
              <a:rPr lang="en-CA" dirty="0" smtClean="0"/>
              <a:t> </a:t>
            </a:r>
            <a:r>
              <a:rPr lang="en-CA" dirty="0"/>
              <a:t>= </a:t>
            </a:r>
            <a:r>
              <a:rPr lang="en-CA" dirty="0" smtClean="0"/>
              <a:t>60 and </a:t>
            </a:r>
            <a:r>
              <a:rPr lang="en-CA" dirty="0" err="1" smtClean="0"/>
              <a:t>location_id</a:t>
            </a:r>
            <a:r>
              <a:rPr lang="en-CA" dirty="0" smtClean="0"/>
              <a:t>  =1700 </a:t>
            </a:r>
            <a:endParaRPr lang="en-CA" dirty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23624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key, in a relation, identifies every tuple uniquely.</a:t>
            </a:r>
            <a:endParaRPr lang="en-CA" sz="2000" dirty="0" smtClean="0"/>
          </a:p>
          <a:p>
            <a:pPr lvl="1"/>
            <a:r>
              <a:rPr lang="en-US" sz="1800" dirty="0" smtClean="0"/>
              <a:t>A key can be a single attribute or a set of attributes.</a:t>
            </a:r>
          </a:p>
          <a:p>
            <a:r>
              <a:rPr lang="en-US" sz="2000" dirty="0" smtClean="0"/>
              <a:t>In a multi-attribute key, the combinations of key attributes must be unique for each tuple (row) in the relation (table). </a:t>
            </a:r>
          </a:p>
          <a:p>
            <a:pPr lvl="1"/>
            <a:r>
              <a:rPr lang="en-US" sz="1800" dirty="0" smtClean="0"/>
              <a:t>In relation department, the key is </a:t>
            </a:r>
            <a:r>
              <a:rPr lang="en-US" sz="1800" dirty="0" err="1" smtClean="0"/>
              <a:t>department_id</a:t>
            </a:r>
            <a:r>
              <a:rPr lang="en-US" sz="1800" dirty="0" smtClean="0"/>
              <a:t> which is unique for every tuple.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sz="2000" dirty="0" smtClean="0"/>
              <a:t>To represent key in a relation, key attributes are underlined.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061" y="4046823"/>
            <a:ext cx="10426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DEPARTMENT</a:t>
            </a:r>
            <a:r>
              <a:rPr lang="en-US" sz="1600" dirty="0">
                <a:solidFill>
                  <a:srgbClr val="002060"/>
                </a:solidFill>
              </a:rPr>
              <a:t>(</a:t>
            </a:r>
            <a:r>
              <a:rPr lang="en-US" sz="1600" u="sng" dirty="0" err="1">
                <a:solidFill>
                  <a:srgbClr val="002060"/>
                </a:solidFill>
              </a:rPr>
              <a:t>department_id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 err="1">
                <a:solidFill>
                  <a:srgbClr val="002060"/>
                </a:solidFill>
              </a:rPr>
              <a:t>,department_name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en-US" sz="1600" b="1" dirty="0">
                <a:solidFill>
                  <a:srgbClr val="002060"/>
                </a:solidFill>
              </a:rPr>
              <a:t>string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dirty="0" err="1">
                <a:solidFill>
                  <a:srgbClr val="002060"/>
                </a:solidFill>
              </a:rPr>
              <a:t>manager_id</a:t>
            </a:r>
            <a:r>
              <a:rPr lang="en-US" sz="1600" dirty="0">
                <a:solidFill>
                  <a:srgbClr val="002060"/>
                </a:solidFill>
              </a:rPr>
              <a:t> :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 err="1">
                <a:solidFill>
                  <a:srgbClr val="002060"/>
                </a:solidFill>
              </a:rPr>
              <a:t>,Location_id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)</a:t>
            </a:r>
          </a:p>
          <a:p>
            <a:endParaRPr lang="en-C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3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Entity </a:t>
            </a:r>
            <a:r>
              <a:rPr lang="en-CA" dirty="0"/>
              <a:t>Integrity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constraint ensures that each relation has a primary key.</a:t>
            </a:r>
          </a:p>
          <a:p>
            <a:r>
              <a:rPr lang="en-CA" dirty="0" smtClean="0"/>
              <a:t>A primary key is an attribute or set of attributes that uniquely identifies every tuple in a relation.</a:t>
            </a:r>
          </a:p>
          <a:p>
            <a:r>
              <a:rPr lang="en-CA" dirty="0" smtClean="0"/>
              <a:t>The values of the attributes involved in the primary key cannot be null.</a:t>
            </a:r>
          </a:p>
          <a:p>
            <a:r>
              <a:rPr lang="en-CA" dirty="0" smtClean="0"/>
              <a:t>Attribute </a:t>
            </a:r>
            <a:r>
              <a:rPr lang="en-CA" dirty="0" err="1" smtClean="0"/>
              <a:t>department_id</a:t>
            </a:r>
            <a:r>
              <a:rPr lang="en-CA" dirty="0" smtClean="0"/>
              <a:t> is the primary key of relation departments.</a:t>
            </a:r>
          </a:p>
          <a:p>
            <a:pPr marL="0" indent="0">
              <a:buNone/>
            </a:pPr>
            <a:r>
              <a:rPr lang="en-US" sz="1600" b="1" dirty="0" smtClean="0"/>
              <a:t>DEPARTMENTS</a:t>
            </a:r>
            <a:r>
              <a:rPr lang="en-US" sz="1600" dirty="0" smtClean="0"/>
              <a:t>(</a:t>
            </a:r>
            <a:r>
              <a:rPr lang="en-US" sz="1600" dirty="0" err="1" smtClean="0"/>
              <a:t>department_id,department_name</a:t>
            </a:r>
            <a:r>
              <a:rPr lang="en-US" sz="1600" dirty="0"/>
              <a:t>, </a:t>
            </a:r>
            <a:r>
              <a:rPr lang="en-US" sz="1600" dirty="0" err="1"/>
              <a:t>manager_id,Location_id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A primary key is unique and cannot be null.</a:t>
            </a:r>
            <a:endParaRPr lang="en-US" sz="16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897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Referential </a:t>
            </a:r>
            <a:r>
              <a:rPr lang="en-CA" dirty="0" smtClean="0"/>
              <a:t>integrity Constraint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Referential integrity is a constraint specified on two relations.</a:t>
            </a:r>
          </a:p>
          <a:p>
            <a:r>
              <a:rPr lang="en-CA" dirty="0"/>
              <a:t>Referential integrity </a:t>
            </a:r>
            <a:r>
              <a:rPr lang="en-CA" dirty="0" smtClean="0"/>
              <a:t>constraint determines if two relations are related. A value appearing in a column of a relation also appears in a column of another relation.</a:t>
            </a:r>
          </a:p>
          <a:p>
            <a:r>
              <a:rPr lang="en-CA" dirty="0" smtClean="0"/>
              <a:t>Location ID exits in relations departments and locations.</a:t>
            </a:r>
          </a:p>
          <a:p>
            <a:pPr lvl="1"/>
            <a:r>
              <a:rPr lang="en-CA" dirty="0" smtClean="0"/>
              <a:t>Attribute </a:t>
            </a:r>
            <a:r>
              <a:rPr lang="en-CA" dirty="0" err="1" smtClean="0"/>
              <a:t>location_id</a:t>
            </a:r>
            <a:r>
              <a:rPr lang="en-CA" dirty="0" smtClean="0"/>
              <a:t> in relation department refers to the </a:t>
            </a:r>
            <a:r>
              <a:rPr lang="en-CA" dirty="0" err="1" smtClean="0"/>
              <a:t>location_id</a:t>
            </a:r>
            <a:r>
              <a:rPr lang="en-CA" dirty="0" smtClean="0"/>
              <a:t> attribute in relations locations.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1659832" y="4412583"/>
            <a:ext cx="10426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DEPARTMENTS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u="sng" dirty="0" err="1" smtClean="0">
                <a:solidFill>
                  <a:srgbClr val="002060"/>
                </a:solidFill>
              </a:rPr>
              <a:t>department_id</a:t>
            </a:r>
            <a:r>
              <a:rPr lang="en-US" sz="1600" dirty="0" err="1" smtClean="0">
                <a:solidFill>
                  <a:srgbClr val="002060"/>
                </a:solidFill>
              </a:rPr>
              <a:t>,department_name</a:t>
            </a:r>
            <a:r>
              <a:rPr lang="en-US" sz="1600" dirty="0" smtClean="0">
                <a:solidFill>
                  <a:srgbClr val="002060"/>
                </a:solidFill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</a:rPr>
              <a:t>manager_id,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</a:rPr>
              <a:t>Location_id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  <a:p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9832" y="4869785"/>
            <a:ext cx="10426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LOCATIONS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b="1" i="1" u="sng" dirty="0" smtClean="0">
                <a:solidFill>
                  <a:schemeClr val="accent1">
                    <a:lumMod val="75000"/>
                  </a:schemeClr>
                </a:solidFill>
              </a:rPr>
              <a:t>location_id</a:t>
            </a:r>
            <a:r>
              <a:rPr lang="en-US" sz="1600" dirty="0" smtClean="0">
                <a:solidFill>
                  <a:srgbClr val="002060"/>
                </a:solidFill>
              </a:rPr>
              <a:t>,street_address,postal_code,city,state_province,country_id)</a:t>
            </a:r>
            <a:endParaRPr lang="en-US" sz="1600" dirty="0">
              <a:solidFill>
                <a:srgbClr val="002060"/>
              </a:solidFill>
            </a:endParaRPr>
          </a:p>
          <a:p>
            <a:endParaRPr lang="en-C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36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Referential Integrity </a:t>
            </a:r>
            <a:r>
              <a:rPr lang="en-CA" dirty="0" smtClean="0"/>
              <a:t>Constraints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71" y="2381966"/>
            <a:ext cx="3098988" cy="1405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596" y="2128050"/>
            <a:ext cx="9447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departments</a:t>
            </a:r>
            <a:endParaRPr lang="en-CA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93" y="2255008"/>
            <a:ext cx="5490189" cy="32591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50182" y="2001092"/>
            <a:ext cx="9447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locations</a:t>
            </a:r>
            <a:endParaRPr lang="en-CA" sz="105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499658" y="1945238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99658" y="1942962"/>
            <a:ext cx="1727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227275" y="1951275"/>
            <a:ext cx="0" cy="30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96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Database Properties :</a:t>
            </a:r>
          </a:p>
          <a:p>
            <a:pPr lvl="1"/>
            <a:r>
              <a:rPr lang="en-US" sz="2800" dirty="0" smtClean="0"/>
              <a:t>Centralized </a:t>
            </a:r>
            <a:r>
              <a:rPr lang="en-US" sz="2800" dirty="0"/>
              <a:t>repository </a:t>
            </a:r>
            <a:endParaRPr lang="en-US" sz="2800" dirty="0" smtClean="0"/>
          </a:p>
          <a:p>
            <a:pPr lvl="1"/>
            <a:r>
              <a:rPr lang="en-US" sz="2800" dirty="0" smtClean="0"/>
              <a:t>Real-time </a:t>
            </a:r>
          </a:p>
          <a:p>
            <a:pPr lvl="1"/>
            <a:r>
              <a:rPr lang="en-US" sz="2800" dirty="0" smtClean="0"/>
              <a:t>Concurrent </a:t>
            </a:r>
          </a:p>
          <a:p>
            <a:pPr lvl="1"/>
            <a:r>
              <a:rPr lang="en-US" sz="2800" dirty="0" smtClean="0"/>
              <a:t>Interactive </a:t>
            </a:r>
            <a:r>
              <a:rPr lang="en-US" sz="2800" dirty="0"/>
              <a:t>(ad-hoc) </a:t>
            </a:r>
            <a:r>
              <a:rPr lang="en-US" sz="2800" dirty="0" smtClean="0"/>
              <a:t>query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47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DBMSs?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 of the advantages of Database Management systems:</a:t>
            </a:r>
          </a:p>
          <a:p>
            <a:pPr lvl="1"/>
            <a:r>
              <a:rPr lang="en-US" sz="2200" dirty="0" smtClean="0"/>
              <a:t>Data </a:t>
            </a:r>
            <a:r>
              <a:rPr lang="en-US" sz="2200" dirty="0"/>
              <a:t>administration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Efficient </a:t>
            </a:r>
            <a:r>
              <a:rPr lang="en-US" sz="2200" dirty="0"/>
              <a:t>data access 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Data </a:t>
            </a:r>
            <a:r>
              <a:rPr lang="en-US" sz="2200" dirty="0"/>
              <a:t>integrity &amp; security </a:t>
            </a:r>
            <a:endParaRPr lang="en-US" sz="2200" dirty="0" smtClean="0"/>
          </a:p>
          <a:p>
            <a:pPr lvl="1"/>
            <a:r>
              <a:rPr lang="en-US" sz="2200" dirty="0" smtClean="0"/>
              <a:t>Concurrent </a:t>
            </a:r>
            <a:r>
              <a:rPr lang="en-US" sz="2200" dirty="0"/>
              <a:t>access, crash recovery 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5041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Data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modeling simply is a method of describing </a:t>
            </a:r>
            <a:r>
              <a:rPr lang="en-US" sz="2400" dirty="0"/>
              <a:t>data or information. </a:t>
            </a:r>
            <a:endParaRPr lang="en-US" sz="2400" dirty="0" smtClean="0"/>
          </a:p>
          <a:p>
            <a:r>
              <a:rPr lang="en-US" sz="2000" dirty="0" smtClean="0"/>
              <a:t>It includes:</a:t>
            </a:r>
          </a:p>
          <a:p>
            <a:pPr lvl="1"/>
            <a:r>
              <a:rPr lang="en-US" sz="1800" dirty="0" smtClean="0"/>
              <a:t>Structure</a:t>
            </a:r>
            <a:r>
              <a:rPr lang="en-US" dirty="0" smtClean="0"/>
              <a:t> of data</a:t>
            </a:r>
          </a:p>
          <a:p>
            <a:pPr lvl="2"/>
            <a:r>
              <a:rPr lang="en-US" dirty="0" smtClean="0"/>
              <a:t>In what format data is stored</a:t>
            </a:r>
          </a:p>
          <a:p>
            <a:pPr lvl="1"/>
            <a:r>
              <a:rPr lang="en-US" sz="1800" dirty="0" smtClean="0"/>
              <a:t>Operations on Data</a:t>
            </a:r>
          </a:p>
          <a:p>
            <a:pPr lvl="2"/>
            <a:r>
              <a:rPr lang="en-US" dirty="0" smtClean="0"/>
              <a:t>Selection</a:t>
            </a:r>
          </a:p>
          <a:p>
            <a:pPr lvl="3"/>
            <a:r>
              <a:rPr lang="en-US" dirty="0" smtClean="0"/>
              <a:t>Set of queries to fetch the data</a:t>
            </a:r>
          </a:p>
          <a:p>
            <a:pPr lvl="2"/>
            <a:r>
              <a:rPr lang="en-US" dirty="0" smtClean="0"/>
              <a:t>Modification</a:t>
            </a:r>
          </a:p>
          <a:p>
            <a:pPr lvl="3"/>
            <a:r>
              <a:rPr lang="en-US" dirty="0" smtClean="0"/>
              <a:t>Operations to modify the database and the data</a:t>
            </a:r>
          </a:p>
          <a:p>
            <a:pPr lvl="1"/>
            <a:r>
              <a:rPr lang="en-US" sz="1800" dirty="0" smtClean="0"/>
              <a:t>Constraints</a:t>
            </a:r>
          </a:p>
          <a:p>
            <a:pPr lvl="2"/>
            <a:r>
              <a:rPr lang="en-US" dirty="0" smtClean="0"/>
              <a:t>It defines what data can be stored in the database by enforcing rules and </a:t>
            </a:r>
            <a:r>
              <a:rPr lang="en-US" dirty="0" err="1" smtClean="0"/>
              <a:t>limitaions</a:t>
            </a:r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50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Relational Data Model?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It provides both 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200" dirty="0" smtClean="0"/>
              <a:t>Efficient data access</a:t>
            </a:r>
          </a:p>
          <a:p>
            <a:pPr lvl="2"/>
            <a:r>
              <a:rPr lang="en-US" sz="2000" dirty="0" smtClean="0"/>
              <a:t>By structuring data</a:t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200" dirty="0" smtClean="0"/>
              <a:t>Efficient data manipulation </a:t>
            </a:r>
          </a:p>
          <a:p>
            <a:pPr lvl="2"/>
            <a:r>
              <a:rPr lang="en-US" sz="2000" dirty="0" smtClean="0"/>
              <a:t>By providing set of operations 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747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Relational </a:t>
            </a:r>
            <a:r>
              <a:rPr lang="en-CA" dirty="0"/>
              <a:t>Data </a:t>
            </a:r>
            <a:r>
              <a:rPr lang="en-CA" dirty="0" smtClean="0"/>
              <a:t>Model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relational model </a:t>
            </a:r>
            <a:r>
              <a:rPr lang="en-US" sz="2000" dirty="0" smtClean="0"/>
              <a:t>represents data as a two dimensional.</a:t>
            </a:r>
          </a:p>
          <a:p>
            <a:r>
              <a:rPr lang="en-US" sz="2000" dirty="0" smtClean="0"/>
              <a:t>In the relational model, a table is also called a </a:t>
            </a:r>
            <a:r>
              <a:rPr lang="en-US" sz="2000" b="1" i="1" dirty="0" smtClean="0"/>
              <a:t>relation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 the following table</a:t>
            </a:r>
          </a:p>
          <a:p>
            <a:pPr lvl="1"/>
            <a:r>
              <a:rPr lang="en-US" sz="1800" dirty="0" smtClean="0"/>
              <a:t>Every row represent a department.</a:t>
            </a:r>
          </a:p>
          <a:p>
            <a:pPr lvl="1"/>
            <a:r>
              <a:rPr lang="en-US" sz="1800" dirty="0" smtClean="0"/>
              <a:t>Every column in a row, represent an attribute of that department. </a:t>
            </a:r>
            <a:endParaRPr lang="en-C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69" y="4004468"/>
            <a:ext cx="4964365" cy="22520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7369" y="6317615"/>
            <a:ext cx="151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10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Columns in a table (relation) are called attributes.</a:t>
            </a:r>
          </a:p>
          <a:p>
            <a:r>
              <a:rPr lang="en-US" sz="2000" dirty="0" smtClean="0"/>
              <a:t>In the following table (department), the attributes are:</a:t>
            </a:r>
          </a:p>
          <a:p>
            <a:pPr lvl="1"/>
            <a:r>
              <a:rPr lang="en-US" sz="1800" dirty="0" err="1"/>
              <a:t>D</a:t>
            </a:r>
            <a:r>
              <a:rPr lang="en-US" sz="1800" dirty="0" err="1" smtClean="0"/>
              <a:t>epartment_id</a:t>
            </a:r>
            <a:endParaRPr lang="en-US" sz="1800" dirty="0" smtClean="0"/>
          </a:p>
          <a:p>
            <a:pPr lvl="1"/>
            <a:r>
              <a:rPr lang="en-US" sz="1800" dirty="0" err="1" smtClean="0"/>
              <a:t>Department_name</a:t>
            </a:r>
            <a:endParaRPr lang="en-US" sz="1800" dirty="0" smtClean="0"/>
          </a:p>
          <a:p>
            <a:pPr lvl="1"/>
            <a:r>
              <a:rPr lang="en-US" sz="1800" dirty="0" err="1" smtClean="0"/>
              <a:t>Manager_id</a:t>
            </a:r>
            <a:endParaRPr lang="en-US" sz="1800" dirty="0" smtClean="0"/>
          </a:p>
          <a:p>
            <a:pPr lvl="1"/>
            <a:r>
              <a:rPr lang="en-US" sz="1800" dirty="0" err="1" smtClean="0"/>
              <a:t>Location_id</a:t>
            </a:r>
            <a:endParaRPr lang="en-US" sz="1800" dirty="0" smtClean="0"/>
          </a:p>
          <a:p>
            <a:pPr marL="274320" lvl="1" indent="0">
              <a:buNone/>
            </a:pPr>
            <a:endParaRPr lang="en-US" sz="1800" dirty="0" smtClean="0"/>
          </a:p>
          <a:p>
            <a:pPr lvl="1"/>
            <a:endParaRPr lang="en-CA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69" y="4065610"/>
            <a:ext cx="4964365" cy="2252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4703" y="3696278"/>
            <a:ext cx="151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982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schema represent the name of a relation and its attributes.</a:t>
            </a:r>
          </a:p>
          <a:p>
            <a:pPr marL="0" indent="0">
              <a:buNone/>
            </a:pPr>
            <a:r>
              <a:rPr lang="en-US" sz="1800" b="1" dirty="0" smtClean="0"/>
              <a:t>DEPARTMENT</a:t>
            </a:r>
            <a:r>
              <a:rPr lang="en-US" sz="1800" dirty="0" smtClean="0"/>
              <a:t>(</a:t>
            </a:r>
            <a:r>
              <a:rPr lang="en-US" sz="1800" dirty="0" err="1" smtClean="0"/>
              <a:t>department_id,department_name</a:t>
            </a:r>
            <a:r>
              <a:rPr lang="en-US" sz="1800" dirty="0" smtClean="0"/>
              <a:t>, </a:t>
            </a:r>
            <a:r>
              <a:rPr lang="en-US" sz="1800" dirty="0" err="1" smtClean="0"/>
              <a:t>manager_id,Location_id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A relational database consists of a set of relations. </a:t>
            </a:r>
          </a:p>
          <a:p>
            <a:r>
              <a:rPr lang="en-US" sz="2400" dirty="0"/>
              <a:t>A relational database schema is a set of schemas of database relations. </a:t>
            </a:r>
          </a:p>
        </p:txBody>
      </p:sp>
    </p:spTree>
    <p:extLst>
      <p:ext uri="{BB962C8B-B14F-4D97-AF65-F5344CB8AC3E}">
        <p14:creationId xmlns:p14="http://schemas.microsoft.com/office/powerpoint/2010/main" val="9480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a relation (table), a row (record) is called a tuple.  </a:t>
            </a:r>
          </a:p>
          <a:p>
            <a:r>
              <a:rPr lang="en-US" sz="2400" dirty="0" smtClean="0"/>
              <a:t>The following relation (department) has 8 tuples.</a:t>
            </a:r>
          </a:p>
          <a:p>
            <a:r>
              <a:rPr lang="en-US" sz="2400" dirty="0" smtClean="0"/>
              <a:t>The value of each attribute in a tuple represents a component.  </a:t>
            </a:r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69" y="4139176"/>
            <a:ext cx="4964365" cy="2252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7369" y="3701105"/>
            <a:ext cx="151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75689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</TotalTime>
  <Words>691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View</vt:lpstr>
      <vt:lpstr>Relational Data Model </vt:lpstr>
      <vt:lpstr>Database</vt:lpstr>
      <vt:lpstr>Why DBMSs?</vt:lpstr>
      <vt:lpstr>Data Models</vt:lpstr>
      <vt:lpstr>Why Relational Data Model?</vt:lpstr>
      <vt:lpstr>Relational Data Model Basics</vt:lpstr>
      <vt:lpstr>Attributes</vt:lpstr>
      <vt:lpstr>Schema</vt:lpstr>
      <vt:lpstr>Tuple</vt:lpstr>
      <vt:lpstr>Domains</vt:lpstr>
      <vt:lpstr>Null Value</vt:lpstr>
      <vt:lpstr>Integrity Constraints</vt:lpstr>
      <vt:lpstr>Domain Integrity Constraint</vt:lpstr>
      <vt:lpstr>Keys</vt:lpstr>
      <vt:lpstr>Entity Integrity Constraint</vt:lpstr>
      <vt:lpstr>Referential integrity Constraint</vt:lpstr>
      <vt:lpstr>Referential Integrity 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Nasim Razavi</cp:lastModifiedBy>
  <cp:revision>115</cp:revision>
  <dcterms:created xsi:type="dcterms:W3CDTF">2019-07-08T16:55:16Z</dcterms:created>
  <dcterms:modified xsi:type="dcterms:W3CDTF">2021-04-27T15:46:58Z</dcterms:modified>
</cp:coreProperties>
</file>