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64" r:id="rId15"/>
    <p:sldId id="265" r:id="rId16"/>
    <p:sldId id="266" r:id="rId17"/>
    <p:sldId id="268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42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6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71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1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2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92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18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8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CB430F-A71A-452D-8EFA-96F7332549CB}" type="datetimeFigureOut">
              <a:rPr lang="en-CA" smtClean="0"/>
              <a:t>2021-04-27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DA526B-5795-492D-9809-1F1A349575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0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Advanced SQL 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JOINs/VIEWs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Lecture 05</a:t>
            </a:r>
          </a:p>
          <a:p>
            <a:pPr algn="ctr"/>
            <a:r>
              <a:rPr lang="en-US" dirty="0" smtClean="0"/>
              <a:t>Week 05</a:t>
            </a:r>
          </a:p>
          <a:p>
            <a:pPr algn="ctr"/>
            <a:r>
              <a:rPr lang="en-US" dirty="0" smtClean="0"/>
              <a:t>DBS211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549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the Cartesian products of rows from multiple tables.</a:t>
            </a:r>
          </a:p>
          <a:p>
            <a:r>
              <a:rPr lang="en-US" dirty="0" smtClean="0"/>
              <a:t>Syntax:</a:t>
            </a:r>
          </a:p>
          <a:p>
            <a:pPr marL="0" indent="0" latinLnBrk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 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35451"/>
              </p:ext>
            </p:extLst>
          </p:nvPr>
        </p:nvGraphicFramePr>
        <p:xfrm>
          <a:off x="1261869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83087"/>
              </p:ext>
            </p:extLst>
          </p:nvPr>
        </p:nvGraphicFramePr>
        <p:xfrm>
          <a:off x="4125939" y="4380447"/>
          <a:ext cx="1633730" cy="1120929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69047"/>
              </p:ext>
            </p:extLst>
          </p:nvPr>
        </p:nvGraphicFramePr>
        <p:xfrm>
          <a:off x="6417195" y="4023042"/>
          <a:ext cx="3292893" cy="260930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26116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914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858814" y="4719145"/>
            <a:ext cx="1267125" cy="221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8812" y="4719145"/>
            <a:ext cx="1267127" cy="599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2858812" y="4940911"/>
            <a:ext cx="1267127" cy="1741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58812" y="5116170"/>
            <a:ext cx="1267127" cy="21152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2858812" y="4940911"/>
            <a:ext cx="1267127" cy="5604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76890" y="5318234"/>
            <a:ext cx="1249049" cy="1820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28" y="361986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5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inner join returns rows from tables that satisfies the join condition. It returns only matching rows from joined tables.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R.*,S.*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R.col2 = S.col2;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3678"/>
              </p:ext>
            </p:extLst>
          </p:nvPr>
        </p:nvGraphicFramePr>
        <p:xfrm>
          <a:off x="1261869" y="4193626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03801"/>
              </p:ext>
            </p:extLst>
          </p:nvPr>
        </p:nvGraphicFramePr>
        <p:xfrm>
          <a:off x="4125939" y="4380447"/>
          <a:ext cx="1633730" cy="1494572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27939"/>
              </p:ext>
            </p:extLst>
          </p:nvPr>
        </p:nvGraphicFramePr>
        <p:xfrm>
          <a:off x="6785056" y="4499921"/>
          <a:ext cx="3292893" cy="114626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58812" y="4719145"/>
            <a:ext cx="1267127" cy="969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58812" y="4960883"/>
            <a:ext cx="1267127" cy="54049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03" y="3819802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6" y="3959798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52155" y="4112015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𝒊𝒏𝒏𝒆𝒓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55" y="4112015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112214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JOIN returns all the rows from the table on the left </a:t>
            </a:r>
            <a:r>
              <a:rPr lang="en-US" dirty="0" smtClean="0"/>
              <a:t>of the join operator even </a:t>
            </a:r>
            <a:r>
              <a:rPr lang="en-US" dirty="0"/>
              <a:t>if </a:t>
            </a:r>
            <a:r>
              <a:rPr lang="en-US" dirty="0" smtClean="0"/>
              <a:t>there is no </a:t>
            </a:r>
            <a:r>
              <a:rPr lang="en-US" dirty="0"/>
              <a:t>matching </a:t>
            </a:r>
            <a:r>
              <a:rPr lang="en-US" dirty="0" smtClean="0"/>
              <a:t>row for them in the table on the right of the join. </a:t>
            </a:r>
          </a:p>
          <a:p>
            <a:r>
              <a:rPr lang="en-US" dirty="0" smtClean="0"/>
              <a:t>For the rows from the left table that have no matching rows in the right table, the values for the right table columns will be returned as null. </a:t>
            </a:r>
            <a:endParaRPr lang="en-US" dirty="0"/>
          </a:p>
          <a:p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50099"/>
              </p:ext>
            </p:extLst>
          </p:nvPr>
        </p:nvGraphicFramePr>
        <p:xfrm>
          <a:off x="1387999" y="4307189"/>
          <a:ext cx="1838683" cy="1494572"/>
        </p:xfrm>
        <a:graphic>
          <a:graphicData uri="http://schemas.openxmlformats.org/drawingml/2006/table">
            <a:tbl>
              <a:tblPr firstRow="1" bandRow="1"/>
              <a:tblGrid>
                <a:gridCol w="897859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940824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r.col2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61001"/>
              </p:ext>
            </p:extLst>
          </p:nvPr>
        </p:nvGraphicFramePr>
        <p:xfrm>
          <a:off x="4031348" y="4307189"/>
          <a:ext cx="1759851" cy="1494572"/>
        </p:xfrm>
        <a:graphic>
          <a:graphicData uri="http://schemas.openxmlformats.org/drawingml/2006/table">
            <a:tbl>
              <a:tblPr firstRow="1" bandRow="1"/>
              <a:tblGrid>
                <a:gridCol w="85936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900487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s.col2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19345"/>
              </p:ext>
            </p:extLst>
          </p:nvPr>
        </p:nvGraphicFramePr>
        <p:xfrm>
          <a:off x="6469746" y="4289739"/>
          <a:ext cx="3292893" cy="151202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CA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A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7429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89313"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68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Right </a:t>
            </a:r>
            <a:r>
              <a:rPr lang="en-US" dirty="0"/>
              <a:t>JOIN returns all the rows from the table on the </a:t>
            </a:r>
            <a:r>
              <a:rPr lang="en-US" dirty="0" smtClean="0"/>
              <a:t>right of </a:t>
            </a:r>
            <a:r>
              <a:rPr lang="en-US" dirty="0"/>
              <a:t>the join operator even if there is no matching row for them in the table on the </a:t>
            </a:r>
            <a:r>
              <a:rPr lang="en-US" dirty="0" smtClean="0"/>
              <a:t>left </a:t>
            </a:r>
            <a:r>
              <a:rPr lang="en-US" dirty="0"/>
              <a:t>of the join. </a:t>
            </a:r>
          </a:p>
          <a:p>
            <a:r>
              <a:rPr lang="en-US" dirty="0"/>
              <a:t>For the rows from the </a:t>
            </a:r>
            <a:r>
              <a:rPr lang="en-US" dirty="0" smtClean="0"/>
              <a:t>right </a:t>
            </a:r>
            <a:r>
              <a:rPr lang="en-US" dirty="0"/>
              <a:t>table that have no matching rows in the </a:t>
            </a:r>
            <a:r>
              <a:rPr lang="en-US" dirty="0" smtClean="0"/>
              <a:t>left </a:t>
            </a:r>
            <a:r>
              <a:rPr lang="en-US" dirty="0"/>
              <a:t>table, the values for the </a:t>
            </a:r>
            <a:r>
              <a:rPr lang="en-US" dirty="0" smtClean="0"/>
              <a:t>left table columns </a:t>
            </a:r>
            <a:r>
              <a:rPr lang="en-US" dirty="0"/>
              <a:t>will be returned as null.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47149"/>
              </p:ext>
            </p:extLst>
          </p:nvPr>
        </p:nvGraphicFramePr>
        <p:xfrm>
          <a:off x="1387999" y="4307189"/>
          <a:ext cx="1596945" cy="1494572"/>
        </p:xfrm>
        <a:graphic>
          <a:graphicData uri="http://schemas.openxmlformats.org/drawingml/2006/table">
            <a:tbl>
              <a:tblPr firstRow="1" bandRow="1"/>
              <a:tblGrid>
                <a:gridCol w="779814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171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449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75956"/>
              </p:ext>
            </p:extLst>
          </p:nvPr>
        </p:nvGraphicFramePr>
        <p:xfrm>
          <a:off x="4031349" y="4307189"/>
          <a:ext cx="1633730" cy="1868215"/>
        </p:xfrm>
        <a:graphic>
          <a:graphicData uri="http://schemas.openxmlformats.org/drawingml/2006/table">
            <a:tbl>
              <a:tblPr firstRow="1" bandRow="1"/>
              <a:tblGrid>
                <a:gridCol w="797777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5953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</a:tblGrid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1239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85038"/>
                  </a:ext>
                </a:extLst>
              </a:tr>
              <a:tr h="373643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6627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28228"/>
              </p:ext>
            </p:extLst>
          </p:nvPr>
        </p:nvGraphicFramePr>
        <p:xfrm>
          <a:off x="6469746" y="4289739"/>
          <a:ext cx="3292893" cy="1877782"/>
        </p:xfrm>
        <a:graphic>
          <a:graphicData uri="http://schemas.openxmlformats.org/drawingml/2006/table">
            <a:tbl>
              <a:tblPr firstRow="1" bandRow="1"/>
              <a:tblGrid>
                <a:gridCol w="794700">
                  <a:extLst>
                    <a:ext uri="{9D8B030D-6E8A-4147-A177-3AD203B41FA5}">
                      <a16:colId xmlns:a16="http://schemas.microsoft.com/office/drawing/2014/main" val="3235706399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645910953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2431734418"/>
                    </a:ext>
                  </a:extLst>
                </a:gridCol>
                <a:gridCol w="832731">
                  <a:extLst>
                    <a:ext uri="{9D8B030D-6E8A-4147-A177-3AD203B41FA5}">
                      <a16:colId xmlns:a16="http://schemas.microsoft.com/office/drawing/2014/main" val="972463235"/>
                    </a:ext>
                  </a:extLst>
                </a:gridCol>
              </a:tblGrid>
              <a:tr h="414742">
                <a:tc>
                  <a:txBody>
                    <a:bodyPr/>
                    <a:lstStyle/>
                    <a:p>
                      <a:r>
                        <a:rPr lang="en-US" dirty="0" smtClean="0"/>
                        <a:t>r.col1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r.col2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s.col2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4316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40630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CA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974299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51444"/>
                  </a:ext>
                </a:extLst>
              </a:tr>
              <a:tr h="35493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CA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A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838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33" y="3933365"/>
                <a:ext cx="241738" cy="369332"/>
              </a:xfrm>
              <a:prstGeom prst="rect">
                <a:avLst/>
              </a:prstGeom>
              <a:blipFill>
                <a:blip r:embed="rId2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76" y="3886540"/>
                <a:ext cx="241738" cy="369332"/>
              </a:xfrm>
              <a:prstGeom prst="rect">
                <a:avLst/>
              </a:prstGeom>
              <a:blipFill>
                <a:blip r:embed="rId3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45" y="3901833"/>
                <a:ext cx="798469" cy="369332"/>
              </a:xfrm>
              <a:prstGeom prst="rect">
                <a:avLst/>
              </a:prstGeom>
              <a:blipFill>
                <a:blip r:embed="rId4"/>
                <a:stretch>
                  <a:fillRect r="-109924" b="-163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5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view is like </a:t>
            </a:r>
            <a:r>
              <a:rPr lang="en-US" dirty="0"/>
              <a:t>a virtual </a:t>
            </a:r>
            <a:r>
              <a:rPr lang="en-US" dirty="0" smtClean="0"/>
              <a:t>table. </a:t>
            </a:r>
          </a:p>
          <a:p>
            <a:pPr lvl="1"/>
            <a:r>
              <a:rPr lang="en-US" dirty="0" smtClean="0"/>
              <a:t>It does not physically </a:t>
            </a:r>
            <a:r>
              <a:rPr lang="en-US" dirty="0"/>
              <a:t>exist. </a:t>
            </a:r>
            <a:endParaRPr lang="en-US" dirty="0" smtClean="0"/>
          </a:p>
          <a:p>
            <a:pPr lvl="1"/>
            <a:r>
              <a:rPr lang="en-US" dirty="0" smtClean="0"/>
              <a:t>It cannot store data.</a:t>
            </a:r>
          </a:p>
          <a:p>
            <a:pPr lvl="1"/>
            <a:r>
              <a:rPr lang="en-US" dirty="0" smtClean="0"/>
              <a:t>It can be created by a select statement selecting rows and columns from one or more tables.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It can </a:t>
            </a:r>
            <a:r>
              <a:rPr lang="en-US" altLang="en-US" dirty="0"/>
              <a:t>be used to save a Select statement for repeated execution (don’t have to re-enter the SELECT statement every time</a:t>
            </a:r>
            <a:r>
              <a:rPr lang="en-US" altLang="en-US" dirty="0" smtClean="0"/>
              <a:t>).</a:t>
            </a:r>
          </a:p>
          <a:p>
            <a:pPr marL="457200" lvl="1" indent="0">
              <a:spcBef>
                <a:spcPct val="30000"/>
              </a:spcBef>
              <a:buNone/>
            </a:pPr>
            <a:endParaRPr lang="en-US" altLang="en-US" dirty="0"/>
          </a:p>
          <a:p>
            <a:pPr>
              <a:spcBef>
                <a:spcPct val="30000"/>
              </a:spcBef>
            </a:pPr>
            <a:r>
              <a:rPr lang="en-US" altLang="en-US" dirty="0"/>
              <a:t>The user “sees” the VIEW as a table.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63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Create </a:t>
            </a:r>
            <a:r>
              <a:rPr lang="en-CA" dirty="0">
                <a:solidFill>
                  <a:srgbClr val="C00000"/>
                </a:solidFill>
              </a:rPr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i="1" dirty="0"/>
              <a:t>Example: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PRODUCTS  p,   SUPPLIERS  s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53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C00000"/>
                </a:solidFill>
              </a:rPr>
              <a:t>Update 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CREATE VIEW </a:t>
            </a:r>
            <a:r>
              <a:rPr lang="en-US" dirty="0"/>
              <a:t>statement creates a new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If </a:t>
            </a:r>
            <a:r>
              <a:rPr lang="en-US" dirty="0"/>
              <a:t>the view does not exist, </a:t>
            </a:r>
            <a:r>
              <a:rPr lang="en-US" b="1" dirty="0"/>
              <a:t>CREATE OR REPLACE VIEW</a:t>
            </a:r>
            <a:r>
              <a:rPr lang="en-US" dirty="0"/>
              <a:t> </a:t>
            </a:r>
            <a:r>
              <a:rPr lang="en-US" dirty="0" smtClean="0"/>
              <a:t>creates the view. </a:t>
            </a:r>
          </a:p>
          <a:p>
            <a:r>
              <a:rPr lang="en-US" dirty="0" smtClean="0"/>
              <a:t>If </a:t>
            </a:r>
            <a:r>
              <a:rPr lang="en-US" dirty="0"/>
              <a:t>the view does exist, </a:t>
            </a:r>
            <a:r>
              <a:rPr lang="en-US" b="1" dirty="0"/>
              <a:t>CREATE OR REPLACE VIEW</a:t>
            </a:r>
            <a:r>
              <a:rPr lang="en-US" dirty="0"/>
              <a:t> replaces </a:t>
            </a:r>
            <a:r>
              <a:rPr lang="en-US" dirty="0" smtClean="0"/>
              <a:t>the old view with the new one. </a:t>
            </a:r>
          </a:p>
          <a:p>
            <a:r>
              <a:rPr lang="en-US" dirty="0" smtClean="0"/>
              <a:t>Syntax: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REPLACE 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conditions];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457200" lvl="1" indent="0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PRODUCTS  p,   SUPPLIERS  s </a:t>
            </a:r>
          </a:p>
          <a:p>
            <a:pPr marL="457200" lvl="1" indent="0"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en-US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s.Supplier_Name</a:t>
            </a:r>
            <a:r>
              <a:rPr lang="en-US" alt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like ‘S%’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0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Drop 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VIEW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prod_supllier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Using a View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database user sees a view as a table. You can select from a view as if it is a table.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columns </a:t>
            </a:r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conditions]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Example: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457200" lvl="1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prod_supplier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7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Calculated Values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spcAft>
                <a:spcPct val="40000"/>
              </a:spcAft>
            </a:pPr>
            <a:r>
              <a:rPr lang="en-US" altLang="en-US" dirty="0"/>
              <a:t>A calculated field can be added to a Select statement at any time</a:t>
            </a:r>
          </a:p>
          <a:p>
            <a:pPr>
              <a:spcBef>
                <a:spcPct val="30000"/>
              </a:spcBef>
              <a:spcAft>
                <a:spcPct val="40000"/>
              </a:spcAft>
            </a:pPr>
            <a:r>
              <a:rPr lang="en-US" altLang="en-US" dirty="0"/>
              <a:t>A calculated field is a simple math or string expression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76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Agenda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Join</a:t>
            </a:r>
            <a:endParaRPr lang="en-US" altLang="en-US" dirty="0"/>
          </a:p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View  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dirty="0" smtClean="0"/>
              <a:t>Calculated </a:t>
            </a:r>
            <a:r>
              <a:rPr lang="en-US" altLang="en-US" dirty="0"/>
              <a:t>Values</a:t>
            </a:r>
          </a:p>
          <a:p>
            <a:pPr>
              <a:spcBef>
                <a:spcPct val="0"/>
              </a:spcBef>
              <a:defRPr/>
            </a:pPr>
            <a:r>
              <a:rPr lang="en-US" altLang="en-US" dirty="0"/>
              <a:t>Copying data from one table to another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8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Selecting data from more than one </a:t>
            </a:r>
            <a:r>
              <a:rPr lang="en-US" altLang="en-US" dirty="0" smtClean="0"/>
              <a:t>table</a:t>
            </a:r>
          </a:p>
          <a:p>
            <a:r>
              <a:rPr lang="en-US" dirty="0" smtClean="0"/>
              <a:t>To join tables, the </a:t>
            </a:r>
            <a:r>
              <a:rPr lang="en-US" dirty="0"/>
              <a:t>tables are mutually related using </a:t>
            </a:r>
            <a:r>
              <a:rPr lang="en-US" dirty="0" smtClean="0"/>
              <a:t>primary (in parent tables) </a:t>
            </a:r>
            <a:r>
              <a:rPr lang="en-US" dirty="0"/>
              <a:t>and foreign </a:t>
            </a:r>
            <a:r>
              <a:rPr lang="en-US" dirty="0" smtClean="0"/>
              <a:t>keys (child tables).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/>
          </a:p>
          <a:p>
            <a:pPr>
              <a:spcBef>
                <a:spcPct val="0"/>
              </a:spcBef>
              <a:spcAft>
                <a:spcPct val="60000"/>
              </a:spcAft>
            </a:pPr>
            <a:r>
              <a:rPr lang="en-US" altLang="en-US" dirty="0"/>
              <a:t>To create a join, specify the </a:t>
            </a:r>
            <a:r>
              <a:rPr lang="en-US" altLang="en-US" dirty="0" smtClean="0"/>
              <a:t>name of tables </a:t>
            </a:r>
            <a:r>
              <a:rPr lang="en-US" altLang="en-US" dirty="0"/>
              <a:t>that you want to be </a:t>
            </a:r>
            <a:r>
              <a:rPr lang="en-US" altLang="en-US" dirty="0" smtClean="0"/>
              <a:t>included in the select statement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Include the full name of the columns in the select statement:</a:t>
            </a:r>
          </a:p>
          <a:p>
            <a:pPr lvl="1">
              <a:spcBef>
                <a:spcPct val="0"/>
              </a:spcBef>
            </a:pPr>
            <a:r>
              <a:rPr lang="en-US" altLang="en-US" i="1" dirty="0" err="1" smtClean="0">
                <a:solidFill>
                  <a:srgbClr val="C00000"/>
                </a:solidFill>
              </a:rPr>
              <a:t>table_name.column_name</a:t>
            </a:r>
            <a:endParaRPr lang="en-US" altLang="en-US" i="1" dirty="0" smtClean="0">
              <a:solidFill>
                <a:srgbClr val="C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en-US" altLang="en-US" dirty="0" smtClean="0"/>
              <a:t>You need to determine the origin of selected columns by adding the table name to the column name. </a:t>
            </a:r>
            <a:endParaRPr lang="en-US" altLang="en-US" dirty="0"/>
          </a:p>
          <a:p>
            <a:pPr lvl="1">
              <a:spcBef>
                <a:spcPct val="0"/>
              </a:spcBef>
              <a:spcAft>
                <a:spcPct val="60000"/>
              </a:spcAft>
            </a:pPr>
            <a:r>
              <a:rPr lang="en-US" altLang="en-US" dirty="0" smtClean="0"/>
              <a:t>We </a:t>
            </a:r>
            <a:r>
              <a:rPr lang="en-US" altLang="en-US" dirty="0"/>
              <a:t>can use </a:t>
            </a:r>
            <a:r>
              <a:rPr lang="en-US" altLang="en-US" dirty="0" smtClean="0"/>
              <a:t>table aliases </a:t>
            </a:r>
            <a:r>
              <a:rPr lang="en-US" altLang="en-US" dirty="0"/>
              <a:t>for readability.</a:t>
            </a:r>
          </a:p>
          <a:p>
            <a:pPr>
              <a:spcBef>
                <a:spcPct val="30000"/>
              </a:spcBef>
            </a:pPr>
            <a:r>
              <a:rPr lang="en-US" altLang="en-US" dirty="0"/>
              <a:t>Must use the WHERE clause of the SELECT statement.  The WHERE clause controls what is being </a:t>
            </a:r>
            <a:r>
              <a:rPr lang="en-US" altLang="en-US" dirty="0" smtClean="0"/>
              <a:t>joined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672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Alias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ALIASE </a:t>
            </a:r>
            <a:r>
              <a:rPr lang="en-US" dirty="0"/>
              <a:t>can be used to </a:t>
            </a:r>
            <a:r>
              <a:rPr lang="en-US" dirty="0" smtClean="0"/>
              <a:t>as a </a:t>
            </a:r>
            <a:r>
              <a:rPr lang="en-US" dirty="0"/>
              <a:t>temporary name for </a:t>
            </a:r>
            <a:r>
              <a:rPr lang="en-US" dirty="0" smtClean="0"/>
              <a:t>a column </a:t>
            </a:r>
            <a:r>
              <a:rPr lang="en-US" dirty="0"/>
              <a:t>or </a:t>
            </a:r>
            <a:r>
              <a:rPr lang="en-US" dirty="0" smtClean="0"/>
              <a:t>a table.</a:t>
            </a:r>
          </a:p>
          <a:p>
            <a:r>
              <a:rPr lang="en-US" dirty="0" smtClean="0"/>
              <a:t>EMPLOYEES </a:t>
            </a:r>
            <a:r>
              <a:rPr lang="en-US" dirty="0" smtClean="0">
                <a:solidFill>
                  <a:srgbClr val="C00000"/>
                </a:solidFill>
              </a:rPr>
              <a:t>EMP                	</a:t>
            </a:r>
            <a:r>
              <a:rPr lang="en-US" dirty="0" err="1" smtClean="0"/>
              <a:t>emp</a:t>
            </a:r>
            <a:r>
              <a:rPr lang="en-US" dirty="0" smtClean="0"/>
              <a:t> is the alias for table EMPLOYEES</a:t>
            </a:r>
          </a:p>
          <a:p>
            <a:r>
              <a:rPr lang="en-US" dirty="0" smtClean="0"/>
              <a:t>PROJECTS</a:t>
            </a:r>
            <a:r>
              <a:rPr lang="en-US" dirty="0" smtClean="0">
                <a:solidFill>
                  <a:srgbClr val="C00000"/>
                </a:solidFill>
              </a:rPr>
              <a:t> PRJ               	</a:t>
            </a:r>
            <a:r>
              <a:rPr lang="en-US" dirty="0" err="1" smtClean="0"/>
              <a:t>prj</a:t>
            </a:r>
            <a:r>
              <a:rPr lang="en-US" dirty="0" smtClean="0"/>
              <a:t> is the alias for table PROJECTS</a:t>
            </a:r>
          </a:p>
          <a:p>
            <a:r>
              <a:rPr lang="en-US" sz="1400" dirty="0" smtClean="0"/>
              <a:t>EMPLOYEES.EMPLOYEE_ID 	    is the full name of employee in table EMPLOYEES </a:t>
            </a:r>
          </a:p>
          <a:p>
            <a:r>
              <a:rPr lang="en-US" dirty="0" smtClean="0"/>
              <a:t>The alias can also be used</a:t>
            </a:r>
          </a:p>
          <a:p>
            <a:pPr lvl="1"/>
            <a:r>
              <a:rPr lang="en-US" dirty="0" smtClean="0"/>
              <a:t>EMP.EMPLOYEE_ID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79552" y="2966115"/>
            <a:ext cx="861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35568" y="3357291"/>
            <a:ext cx="86184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wo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ables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dirty="0" smtClean="0"/>
              <a:t>To join two tables, you need to find a column that both tables share (</a:t>
            </a:r>
            <a:r>
              <a:rPr lang="en-US" altLang="en-US" i="1" dirty="0" smtClean="0"/>
              <a:t>common colu</a:t>
            </a:r>
            <a:r>
              <a:rPr lang="en-US" altLang="en-US" dirty="0" smtClean="0"/>
              <a:t>mn) and use it as your join condition.</a:t>
            </a:r>
          </a:p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dirty="0" smtClean="0"/>
              <a:t>CUSTOMER </a:t>
            </a:r>
            <a:r>
              <a:rPr lang="en-US" altLang="en-US" dirty="0"/>
              <a:t>and SALESREP are related by a FOREIGN KEY</a:t>
            </a:r>
            <a:r>
              <a:rPr lang="en-US" altLang="en-US" sz="3200" dirty="0" smtClean="0"/>
              <a:t> </a:t>
            </a:r>
          </a:p>
          <a:p>
            <a:pPr marL="0" indent="0">
              <a:spcBef>
                <a:spcPct val="40000"/>
              </a:spcBef>
              <a:spcAft>
                <a:spcPct val="40000"/>
              </a:spcAft>
              <a:buNone/>
            </a:pP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is the field common to both tables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  <a:r>
              <a:rPr lang="en-US" altLang="en-US" sz="3200" dirty="0" smtClean="0"/>
              <a:t> </a:t>
            </a:r>
          </a:p>
          <a:p>
            <a:pPr marL="0" indent="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>
                <a:latin typeface="Calibri" panose="020F0502020204030204" pitchFamily="34" charset="0"/>
              </a:rPr>
              <a:t>The</a:t>
            </a:r>
            <a:r>
              <a:rPr lang="en-US" altLang="en-US" sz="3200" dirty="0" smtClean="0"/>
              <a:t>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on CUSTOMER points to the  </a:t>
            </a:r>
            <a:r>
              <a:rPr lang="en-US" altLang="en-US" sz="2400" i="1" dirty="0" err="1" smtClean="0">
                <a:latin typeface="Times New Roman" panose="02020603050405020304" pitchFamily="18" charset="0"/>
              </a:rPr>
              <a:t>Sales_Rep_Number</a:t>
            </a:r>
            <a:r>
              <a:rPr lang="en-US" altLang="en-US" sz="3200" dirty="0" smtClean="0"/>
              <a:t> </a:t>
            </a:r>
            <a:r>
              <a:rPr lang="en-US" altLang="en-US" dirty="0">
                <a:latin typeface="Calibri" panose="020F0502020204030204" pitchFamily="34" charset="0"/>
              </a:rPr>
              <a:t>on SALESREP</a:t>
            </a:r>
          </a:p>
          <a:p>
            <a:pPr marL="0" indent="0">
              <a:spcBef>
                <a:spcPct val="40000"/>
              </a:spcBef>
              <a:spcAft>
                <a:spcPct val="35000"/>
              </a:spcAft>
              <a:buNone/>
            </a:pPr>
            <a:r>
              <a:rPr lang="en-US" altLang="en-US" dirty="0"/>
              <a:t>Let’s list the Customer’s First and Last Name and the corresponding </a:t>
            </a:r>
            <a:r>
              <a:rPr lang="en-US" altLang="en-US" dirty="0" err="1"/>
              <a:t>Salesrep’s</a:t>
            </a:r>
            <a:r>
              <a:rPr lang="en-US" altLang="en-US" dirty="0"/>
              <a:t> First and Last Name.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i="1" dirty="0"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527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dirty="0"/>
              <a:t>Join syntax: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table1_name.columns, table2_names.columns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table1_name, table2_name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table1_name.column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table2_name.column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68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 </a:t>
            </a:r>
            <a:r>
              <a:rPr lang="en-US" sz="3600" dirty="0" smtClean="0">
                <a:solidFill>
                  <a:srgbClr val="C00000"/>
                </a:solidFill>
              </a:rPr>
              <a:t>(Example)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tables PRODUCTS and SUPPLIERS</a:t>
            </a:r>
            <a:endParaRPr lang="en-CA" dirty="0"/>
          </a:p>
        </p:txBody>
      </p:sp>
      <p:graphicFrame>
        <p:nvGraphicFramePr>
          <p:cNvPr id="4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69250"/>
              </p:ext>
            </p:extLst>
          </p:nvPr>
        </p:nvGraphicFramePr>
        <p:xfrm>
          <a:off x="6752897" y="2674381"/>
          <a:ext cx="2743200" cy="3733802"/>
        </p:xfrm>
        <a:graphic>
          <a:graphicData uri="http://schemas.openxmlformats.org/drawingml/2006/table">
            <a:tbl>
              <a:tblPr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Supp_Id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SupplierName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Nabisco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President's Choice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Noname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Kraft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General Mills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Christie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3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22186"/>
              </p:ext>
            </p:extLst>
          </p:nvPr>
        </p:nvGraphicFramePr>
        <p:xfrm>
          <a:off x="1647497" y="3215662"/>
          <a:ext cx="4267200" cy="2834370"/>
        </p:xfrm>
        <a:graphic>
          <a:graphicData uri="http://schemas.openxmlformats.org/drawingml/2006/table">
            <a:tbl>
              <a:tblPr/>
              <a:tblGrid>
                <a:gridCol w="998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ProductName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SID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Pesto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Ginger Snap Cookies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Triscuits Crackers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Penne Pasta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Horse radish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Bread &amp; Butter Pickles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4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42" marB="444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357"/>
          <p:cNvSpPr>
            <a:spLocks noChangeShapeType="1"/>
          </p:cNvSpPr>
          <p:nvPr/>
        </p:nvSpPr>
        <p:spPr bwMode="auto">
          <a:xfrm flipV="1">
            <a:off x="5914697" y="3741181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" name="Line 358"/>
          <p:cNvSpPr>
            <a:spLocks noChangeShapeType="1"/>
          </p:cNvSpPr>
          <p:nvPr/>
        </p:nvSpPr>
        <p:spPr bwMode="auto">
          <a:xfrm flipV="1">
            <a:off x="5914697" y="3817381"/>
            <a:ext cx="838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" name="Line 359"/>
          <p:cNvSpPr>
            <a:spLocks noChangeShapeType="1"/>
          </p:cNvSpPr>
          <p:nvPr/>
        </p:nvSpPr>
        <p:spPr bwMode="auto">
          <a:xfrm flipV="1">
            <a:off x="5914697" y="3969781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Line 360"/>
          <p:cNvSpPr>
            <a:spLocks noChangeShapeType="1"/>
          </p:cNvSpPr>
          <p:nvPr/>
        </p:nvSpPr>
        <p:spPr bwMode="auto">
          <a:xfrm flipV="1">
            <a:off x="5914697" y="4731781"/>
            <a:ext cx="838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Line 361"/>
          <p:cNvSpPr>
            <a:spLocks noChangeShapeType="1"/>
          </p:cNvSpPr>
          <p:nvPr/>
        </p:nvSpPr>
        <p:spPr bwMode="auto">
          <a:xfrm flipV="1">
            <a:off x="5914697" y="4884181"/>
            <a:ext cx="838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" name="Line 362"/>
          <p:cNvSpPr>
            <a:spLocks noChangeShapeType="1"/>
          </p:cNvSpPr>
          <p:nvPr/>
        </p:nvSpPr>
        <p:spPr bwMode="auto">
          <a:xfrm>
            <a:off x="5914697" y="5798581"/>
            <a:ext cx="83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6823" y="2389981"/>
            <a:ext cx="17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PRODUCTS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92537" y="2251489"/>
            <a:ext cx="173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SUPPLIERS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7003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Joining Two Tables </a:t>
            </a:r>
            <a:r>
              <a:rPr lang="en-US" sz="3600" dirty="0" smtClean="0">
                <a:solidFill>
                  <a:srgbClr val="C00000"/>
                </a:solidFill>
              </a:rPr>
              <a:t>(Example)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Write a select statement to display product ID, product name, </a:t>
            </a:r>
            <a:r>
              <a:rPr lang="en-US" altLang="en-US" dirty="0"/>
              <a:t>and supplier </a:t>
            </a:r>
            <a:r>
              <a:rPr lang="en-US" altLang="en-US" dirty="0" smtClean="0"/>
              <a:t>name:</a:t>
            </a:r>
          </a:p>
          <a:p>
            <a:pPr lvl="1">
              <a:spcBef>
                <a:spcPct val="30000"/>
              </a:spcBef>
            </a:pPr>
            <a:r>
              <a:rPr lang="en-US" altLang="en-US" dirty="0" smtClean="0"/>
              <a:t>You need to select from two tables</a:t>
            </a:r>
          </a:p>
          <a:p>
            <a:pPr lvl="2">
              <a:spcBef>
                <a:spcPct val="30000"/>
              </a:spcBef>
            </a:pPr>
            <a:r>
              <a:rPr lang="en-US" altLang="en-US" dirty="0" smtClean="0"/>
              <a:t>You need to select columns product ID and product name from table PRODUCTS</a:t>
            </a:r>
          </a:p>
          <a:p>
            <a:pPr lvl="2">
              <a:spcBef>
                <a:spcPct val="30000"/>
              </a:spcBef>
            </a:pPr>
            <a:r>
              <a:rPr lang="en-US" altLang="en-US" dirty="0" smtClean="0"/>
              <a:t>You need to select supplier name from table SUPPLIERS</a:t>
            </a:r>
            <a:endParaRPr lang="en-US" altLang="en-US" dirty="0"/>
          </a:p>
          <a:p>
            <a:pPr marL="533400" indent="-533400">
              <a:buNone/>
            </a:pPr>
            <a:r>
              <a:rPr lang="en-US" altLang="en-US" dirty="0" smtClean="0"/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p.ProductName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s.SupplierName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PRODUCTS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p,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SUPPLIERS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</a:p>
          <a:p>
            <a:pPr marL="533400" indent="-53340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s.Supp_ID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smtClean="0"/>
              <a:t>SID</a:t>
            </a:r>
            <a:r>
              <a:rPr lang="en-US" dirty="0" smtClean="0"/>
              <a:t> in table </a:t>
            </a:r>
            <a:r>
              <a:rPr lang="en-US" i="1" dirty="0" smtClean="0"/>
              <a:t>PRODUCTS</a:t>
            </a:r>
            <a:r>
              <a:rPr lang="en-US" dirty="0" smtClean="0"/>
              <a:t> refers to </a:t>
            </a:r>
            <a:r>
              <a:rPr lang="en-US" i="1" dirty="0" smtClean="0"/>
              <a:t>SUPP_ID</a:t>
            </a:r>
            <a:r>
              <a:rPr lang="en-US" dirty="0" smtClean="0"/>
              <a:t> in table SUPPLIERS.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295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MySQL </a:t>
            </a:r>
            <a:r>
              <a:rPr lang="en-US" dirty="0" smtClean="0"/>
              <a:t>Joins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different types of joins in MySQL</a:t>
            </a:r>
          </a:p>
          <a:p>
            <a:pPr lvl="1"/>
            <a:r>
              <a:rPr lang="en-US" dirty="0" smtClean="0"/>
              <a:t>Cross Join</a:t>
            </a:r>
          </a:p>
          <a:p>
            <a:pPr lvl="1"/>
            <a:r>
              <a:rPr lang="en-US" dirty="0" smtClean="0"/>
              <a:t>Inner Join</a:t>
            </a:r>
          </a:p>
          <a:p>
            <a:pPr lvl="1"/>
            <a:r>
              <a:rPr lang="en-US" dirty="0" smtClean="0"/>
              <a:t>Left Join</a:t>
            </a:r>
          </a:p>
          <a:p>
            <a:pPr lvl="1"/>
            <a:r>
              <a:rPr lang="en-US" dirty="0" smtClean="0"/>
              <a:t>Right Join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9034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3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2586</TotalTime>
  <Words>1120</Words>
  <Application>Microsoft Office PowerPoint</Application>
  <PresentationFormat>Widescreen</PresentationFormat>
  <Paragraphs>310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Century Schoolbook</vt:lpstr>
      <vt:lpstr>Courier New</vt:lpstr>
      <vt:lpstr>Times New Roman</vt:lpstr>
      <vt:lpstr>Wingdings 2</vt:lpstr>
      <vt:lpstr>View</vt:lpstr>
      <vt:lpstr>Advanced SQL  JOINs/VIEWs</vt:lpstr>
      <vt:lpstr>Agenda</vt:lpstr>
      <vt:lpstr>Join</vt:lpstr>
      <vt:lpstr>Alias</vt:lpstr>
      <vt:lpstr>Joining Two Tables</vt:lpstr>
      <vt:lpstr>Joining Two Tables</vt:lpstr>
      <vt:lpstr>Joining Two Tables (Example)</vt:lpstr>
      <vt:lpstr>Joining Two Tables (Example)</vt:lpstr>
      <vt:lpstr>MySQL Joins</vt:lpstr>
      <vt:lpstr>Cross Join</vt:lpstr>
      <vt:lpstr>Inner Join</vt:lpstr>
      <vt:lpstr>Left Join</vt:lpstr>
      <vt:lpstr>Right Join</vt:lpstr>
      <vt:lpstr>View</vt:lpstr>
      <vt:lpstr>Create VIEW</vt:lpstr>
      <vt:lpstr>Update VIEW</vt:lpstr>
      <vt:lpstr>Drop View</vt:lpstr>
      <vt:lpstr>Using a View</vt:lpstr>
      <vt:lpstr>Calculated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creator>Nasim</dc:creator>
  <cp:lastModifiedBy>Nasim Razavi</cp:lastModifiedBy>
  <cp:revision>64</cp:revision>
  <dcterms:created xsi:type="dcterms:W3CDTF">2019-07-09T03:54:30Z</dcterms:created>
  <dcterms:modified xsi:type="dcterms:W3CDTF">2021-04-27T17:52:27Z</dcterms:modified>
</cp:coreProperties>
</file>