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77" r:id="rId13"/>
    <p:sldId id="276" r:id="rId14"/>
    <p:sldId id="287" r:id="rId15"/>
    <p:sldId id="259" r:id="rId16"/>
    <p:sldId id="260" r:id="rId17"/>
    <p:sldId id="261" r:id="rId18"/>
    <p:sldId id="273" r:id="rId19"/>
    <p:sldId id="262" r:id="rId20"/>
    <p:sldId id="275" r:id="rId21"/>
    <p:sldId id="263" r:id="rId22"/>
    <p:sldId id="264" r:id="rId23"/>
    <p:sldId id="274" r:id="rId24"/>
    <p:sldId id="265" r:id="rId25"/>
    <p:sldId id="266" r:id="rId26"/>
    <p:sldId id="267" r:id="rId27"/>
    <p:sldId id="269" r:id="rId28"/>
    <p:sldId id="268" r:id="rId29"/>
    <p:sldId id="270" r:id="rId30"/>
    <p:sldId id="271" r:id="rId31"/>
    <p:sldId id="27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990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491E-5949-4AB0-AE52-236AC391F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29464-1330-46A7-B396-339FDD4DE9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4E6C7-EA16-4A73-802B-F999485D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33CB1-7C8B-4760-B747-3C9AF90A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62A76-359A-4422-BEFB-78C5A050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082A-BEF2-438E-8A06-EC40FD0D0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22872-32A0-48B8-AF9A-AFD30D71C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1CC0C-3A06-4249-AB6C-9F5C42A7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6F8C4-3FDC-407D-985B-4519304BF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F3A6B-10CB-4807-B12C-A7B1148BC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1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8E38A2-C666-4755-BB18-012384788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1C597-7060-4BB5-A8D7-CF730E0FA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0AA3-0DD8-4880-B992-4D5E64D3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AFCD7-C475-4256-9A79-E84928D6D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B22F9-31F9-4ACE-A6E0-2C764ED1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33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D1ACD-5F0C-44F4-AB82-532A2A285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1D4C5-712F-4C8B-B655-399E01E3A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B34F-0285-424D-B691-37184463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BE696-5566-44CB-85F7-BA5BC3471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568D-8375-4BF0-A0FF-31DC239C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0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07BAE-2A4D-4331-B75A-1A7305DB6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45732-5F8E-4940-B0BD-ED77675EF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19B84-6777-4F8A-88C9-2482590C1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87B54-AE4B-44D4-AAB2-BC32BFA5C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D2EB-C533-4E0B-8EC4-A9FCC0AC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7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79CF2-7FCA-4638-A903-AD0AEB4A9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0058-7A1E-4018-9359-DA9A6BA72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E3CA82-31D2-439B-983E-1A126E982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1CBC5-1533-4762-A629-17EBE172B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ACCDC-E5F4-4024-B7D7-7CE62873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43662-88FF-4147-9FBD-8234DBF7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31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F66D-2F08-486C-82FF-C8D2C044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E8B4-A2B2-48F0-A2E8-B27A8A909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F40C3-5389-47BC-BB2C-54ABDA708C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818C6-B050-44E0-867B-7D6D82BA6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38E8B-F2D5-4E8E-B61F-15F322FF8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B47F6-FD83-4E70-B147-CC545774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604E4F-935F-434D-B982-DC6F60E1F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CB0C7-0F5C-47F5-8455-B397DE7C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44FF-71D5-4D7B-86DA-2E2A249E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83935-89BA-4CA3-AE07-BF764099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5C185-0B4A-4599-9288-B77DDE27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BFC1A9-BA12-48EB-AF51-B1A1D47D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CEFDD-8221-4D61-975F-6AB77A14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466166-4C61-42F6-9B86-0891D874A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D1F15-0412-4F27-A969-E1795118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0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98C3-CD71-4967-B60C-37702A808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F9C7-D004-477F-937C-802A4F863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96C68-AD7F-4EA5-974D-586904493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4D628-5E63-4A63-AC54-7C24CE3F8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B550A-1E6E-410B-BBFA-7CA45F50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AA610-082A-470A-9A8C-C5967FA48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5691-5ACF-4B0C-877A-D8DA4F45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C00DF-2531-4939-B257-67ABADC647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2D787-92AF-40B8-A716-CD6024C50E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52D56-6725-4EE1-80D7-13533B07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06AC-699B-47DD-81BA-83718F58493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3D5ED-7B0B-466A-A4BA-84DBAF85C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D3082-274C-474C-B9C2-216E4428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10674-D5B0-4CCD-839E-55C23163A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BEE448-BB0E-4AFE-8CD6-964F4CFE4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530F-233C-4182-8D05-C324D7B72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06AC-699B-47DD-81BA-83718F584930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BCA28-A800-4ADF-B44F-5352FE6E68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32807-7EB6-47B3-89DF-0C42F50F0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59B95-C20C-4750-ADE6-8A2319EB1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6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0.png"/><Relationship Id="rId12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1.png"/><Relationship Id="rId5" Type="http://schemas.openxmlformats.org/officeDocument/2006/relationships/image" Target="../media/image6.png"/><Relationship Id="rId10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111232-18A7-4846-9229-D70FD0940A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87" r="8543" b="1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69" name="Freeform: Shape 68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" name="Freeform: Shape 70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8D01BF-7C55-4382-A510-D8FE8B855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/>
              <a:t>Understanding Contra-directional couplers photonic band diagrams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56522-1028-4C50-8386-90EE6A797F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Mustafa Hammood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87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348EB8-99CF-4C41-819E-8B520C2D72A5}"/>
              </a:ext>
            </a:extLst>
          </p:cNvPr>
          <p:cNvSpPr/>
          <p:nvPr/>
        </p:nvSpPr>
        <p:spPr>
          <a:xfrm>
            <a:off x="3082472" y="18433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C095FF-10FC-4895-AC0B-94A7CDA4BA4F}"/>
              </a:ext>
            </a:extLst>
          </p:cNvPr>
          <p:cNvSpPr/>
          <p:nvPr/>
        </p:nvSpPr>
        <p:spPr>
          <a:xfrm>
            <a:off x="3808186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E9C752-A04B-4ABA-818C-1C539A4244A4}"/>
              </a:ext>
            </a:extLst>
          </p:cNvPr>
          <p:cNvSpPr/>
          <p:nvPr/>
        </p:nvSpPr>
        <p:spPr>
          <a:xfrm>
            <a:off x="4533900" y="18433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86A55-5506-4A3D-8769-48654CB2CE2D}"/>
              </a:ext>
            </a:extLst>
          </p:cNvPr>
          <p:cNvSpPr/>
          <p:nvPr/>
        </p:nvSpPr>
        <p:spPr>
          <a:xfrm>
            <a:off x="5259614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E4E5A-A047-4CAF-9BF4-1BEB05022E20}"/>
              </a:ext>
            </a:extLst>
          </p:cNvPr>
          <p:cNvSpPr/>
          <p:nvPr/>
        </p:nvSpPr>
        <p:spPr>
          <a:xfrm>
            <a:off x="5985328" y="18433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52F61-AF0D-40FA-8D43-03C4A74556FE}"/>
              </a:ext>
            </a:extLst>
          </p:cNvPr>
          <p:cNvSpPr/>
          <p:nvPr/>
        </p:nvSpPr>
        <p:spPr>
          <a:xfrm>
            <a:off x="6711042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891C3-154A-4299-81DC-8A0FF53251B0}"/>
              </a:ext>
            </a:extLst>
          </p:cNvPr>
          <p:cNvSpPr/>
          <p:nvPr/>
        </p:nvSpPr>
        <p:spPr>
          <a:xfrm>
            <a:off x="7436756" y="18433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F9155A-AF13-464E-86F8-DACB7558BD22}"/>
              </a:ext>
            </a:extLst>
          </p:cNvPr>
          <p:cNvSpPr/>
          <p:nvPr/>
        </p:nvSpPr>
        <p:spPr>
          <a:xfrm>
            <a:off x="8162470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3118A9-57DB-40F5-A118-62CE1C3D8CFF}"/>
              </a:ext>
            </a:extLst>
          </p:cNvPr>
          <p:cNvSpPr/>
          <p:nvPr/>
        </p:nvSpPr>
        <p:spPr>
          <a:xfrm>
            <a:off x="3082472" y="4521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695B77-E462-4184-9E20-571B7DE3871F}"/>
              </a:ext>
            </a:extLst>
          </p:cNvPr>
          <p:cNvSpPr/>
          <p:nvPr/>
        </p:nvSpPr>
        <p:spPr>
          <a:xfrm>
            <a:off x="3808186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63A733-CD3B-4B99-A202-8BC1ECAC3C00}"/>
              </a:ext>
            </a:extLst>
          </p:cNvPr>
          <p:cNvSpPr/>
          <p:nvPr/>
        </p:nvSpPr>
        <p:spPr>
          <a:xfrm>
            <a:off x="4533900" y="4521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FE2AB4-4986-454D-8556-EC969EB47813}"/>
              </a:ext>
            </a:extLst>
          </p:cNvPr>
          <p:cNvSpPr/>
          <p:nvPr/>
        </p:nvSpPr>
        <p:spPr>
          <a:xfrm>
            <a:off x="5259614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14F4BE-98D3-46F2-B76A-869E491DDEF9}"/>
              </a:ext>
            </a:extLst>
          </p:cNvPr>
          <p:cNvSpPr/>
          <p:nvPr/>
        </p:nvSpPr>
        <p:spPr>
          <a:xfrm>
            <a:off x="5985328" y="4521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A2D31B-E942-4654-A68C-72ED84CF5B44}"/>
              </a:ext>
            </a:extLst>
          </p:cNvPr>
          <p:cNvSpPr/>
          <p:nvPr/>
        </p:nvSpPr>
        <p:spPr>
          <a:xfrm>
            <a:off x="6711042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902061-5CF5-4740-A003-35DFED34CBF7}"/>
              </a:ext>
            </a:extLst>
          </p:cNvPr>
          <p:cNvSpPr/>
          <p:nvPr/>
        </p:nvSpPr>
        <p:spPr>
          <a:xfrm>
            <a:off x="7436756" y="4521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BDB441-FF40-4084-996E-ED20F8FECE59}"/>
              </a:ext>
            </a:extLst>
          </p:cNvPr>
          <p:cNvSpPr/>
          <p:nvPr/>
        </p:nvSpPr>
        <p:spPr>
          <a:xfrm>
            <a:off x="8162470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5A5229E-ACA2-4A4A-AACE-61738615C83D}"/>
              </a:ext>
            </a:extLst>
          </p:cNvPr>
          <p:cNvSpPr txBox="1">
            <a:spLocks/>
          </p:cNvSpPr>
          <p:nvPr/>
        </p:nvSpPr>
        <p:spPr>
          <a:xfrm>
            <a:off x="348797" y="2702038"/>
            <a:ext cx="2350406" cy="579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Waveguide 1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8912EC-BB8B-4D38-826F-EACD09EE9E28}"/>
              </a:ext>
            </a:extLst>
          </p:cNvPr>
          <p:cNvSpPr txBox="1">
            <a:spLocks/>
          </p:cNvSpPr>
          <p:nvPr/>
        </p:nvSpPr>
        <p:spPr>
          <a:xfrm>
            <a:off x="348797" y="4759438"/>
            <a:ext cx="2350406" cy="579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Waveguide 2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EC98BE0-1259-4476-B421-2E1A58237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517"/>
            <a:ext cx="9144000" cy="846137"/>
          </a:xfrm>
        </p:spPr>
        <p:txBody>
          <a:bodyPr>
            <a:normAutofit fontScale="90000"/>
          </a:bodyPr>
          <a:lstStyle/>
          <a:p>
            <a:r>
              <a:rPr lang="en-US" dirty="0"/>
              <a:t>Top View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52955-B0E1-49FD-88E6-FC476763B73B}"/>
              </a:ext>
            </a:extLst>
          </p:cNvPr>
          <p:cNvSpPr txBox="1"/>
          <p:nvPr/>
        </p:nvSpPr>
        <p:spPr>
          <a:xfrm>
            <a:off x="4939778" y="1124470"/>
            <a:ext cx="246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perturbed Waveguides</a:t>
            </a:r>
          </a:p>
        </p:txBody>
      </p:sp>
    </p:spTree>
    <p:extLst>
      <p:ext uri="{BB962C8B-B14F-4D97-AF65-F5344CB8AC3E}">
        <p14:creationId xmlns:p14="http://schemas.microsoft.com/office/powerpoint/2010/main" val="212606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348EB8-99CF-4C41-819E-8B520C2D72A5}"/>
              </a:ext>
            </a:extLst>
          </p:cNvPr>
          <p:cNvSpPr/>
          <p:nvPr/>
        </p:nvSpPr>
        <p:spPr>
          <a:xfrm>
            <a:off x="3082472" y="18433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C095FF-10FC-4895-AC0B-94A7CDA4BA4F}"/>
              </a:ext>
            </a:extLst>
          </p:cNvPr>
          <p:cNvSpPr/>
          <p:nvPr/>
        </p:nvSpPr>
        <p:spPr>
          <a:xfrm>
            <a:off x="3808186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E9C752-A04B-4ABA-818C-1C539A4244A4}"/>
              </a:ext>
            </a:extLst>
          </p:cNvPr>
          <p:cNvSpPr/>
          <p:nvPr/>
        </p:nvSpPr>
        <p:spPr>
          <a:xfrm>
            <a:off x="4533900" y="18433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86A55-5506-4A3D-8769-48654CB2CE2D}"/>
              </a:ext>
            </a:extLst>
          </p:cNvPr>
          <p:cNvSpPr/>
          <p:nvPr/>
        </p:nvSpPr>
        <p:spPr>
          <a:xfrm>
            <a:off x="5259614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E4E5A-A047-4CAF-9BF4-1BEB05022E20}"/>
              </a:ext>
            </a:extLst>
          </p:cNvPr>
          <p:cNvSpPr/>
          <p:nvPr/>
        </p:nvSpPr>
        <p:spPr>
          <a:xfrm>
            <a:off x="5985328" y="18433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52F61-AF0D-40FA-8D43-03C4A74556FE}"/>
              </a:ext>
            </a:extLst>
          </p:cNvPr>
          <p:cNvSpPr/>
          <p:nvPr/>
        </p:nvSpPr>
        <p:spPr>
          <a:xfrm>
            <a:off x="6711042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891C3-154A-4299-81DC-8A0FF53251B0}"/>
              </a:ext>
            </a:extLst>
          </p:cNvPr>
          <p:cNvSpPr/>
          <p:nvPr/>
        </p:nvSpPr>
        <p:spPr>
          <a:xfrm>
            <a:off x="7436756" y="18433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F9155A-AF13-464E-86F8-DACB7558BD22}"/>
              </a:ext>
            </a:extLst>
          </p:cNvPr>
          <p:cNvSpPr/>
          <p:nvPr/>
        </p:nvSpPr>
        <p:spPr>
          <a:xfrm>
            <a:off x="8162470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3118A9-57DB-40F5-A118-62CE1C3D8CFF}"/>
              </a:ext>
            </a:extLst>
          </p:cNvPr>
          <p:cNvSpPr/>
          <p:nvPr/>
        </p:nvSpPr>
        <p:spPr>
          <a:xfrm>
            <a:off x="3082472" y="4521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695B77-E462-4184-9E20-571B7DE3871F}"/>
              </a:ext>
            </a:extLst>
          </p:cNvPr>
          <p:cNvSpPr/>
          <p:nvPr/>
        </p:nvSpPr>
        <p:spPr>
          <a:xfrm>
            <a:off x="3808186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63A733-CD3B-4B99-A202-8BC1ECAC3C00}"/>
              </a:ext>
            </a:extLst>
          </p:cNvPr>
          <p:cNvSpPr/>
          <p:nvPr/>
        </p:nvSpPr>
        <p:spPr>
          <a:xfrm>
            <a:off x="4533900" y="4521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FE2AB4-4986-454D-8556-EC969EB47813}"/>
              </a:ext>
            </a:extLst>
          </p:cNvPr>
          <p:cNvSpPr/>
          <p:nvPr/>
        </p:nvSpPr>
        <p:spPr>
          <a:xfrm>
            <a:off x="5259614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14F4BE-98D3-46F2-B76A-869E491DDEF9}"/>
              </a:ext>
            </a:extLst>
          </p:cNvPr>
          <p:cNvSpPr/>
          <p:nvPr/>
        </p:nvSpPr>
        <p:spPr>
          <a:xfrm>
            <a:off x="5985328" y="4521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A2D31B-E942-4654-A68C-72ED84CF5B44}"/>
              </a:ext>
            </a:extLst>
          </p:cNvPr>
          <p:cNvSpPr/>
          <p:nvPr/>
        </p:nvSpPr>
        <p:spPr>
          <a:xfrm>
            <a:off x="6711042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902061-5CF5-4740-A003-35DFED34CBF7}"/>
              </a:ext>
            </a:extLst>
          </p:cNvPr>
          <p:cNvSpPr/>
          <p:nvPr/>
        </p:nvSpPr>
        <p:spPr>
          <a:xfrm>
            <a:off x="7436756" y="4521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BDB441-FF40-4084-996E-ED20F8FECE59}"/>
              </a:ext>
            </a:extLst>
          </p:cNvPr>
          <p:cNvSpPr/>
          <p:nvPr/>
        </p:nvSpPr>
        <p:spPr>
          <a:xfrm>
            <a:off x="8162470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5A5229E-ACA2-4A4A-AACE-61738615C83D}"/>
              </a:ext>
            </a:extLst>
          </p:cNvPr>
          <p:cNvSpPr txBox="1">
            <a:spLocks/>
          </p:cNvSpPr>
          <p:nvPr/>
        </p:nvSpPr>
        <p:spPr>
          <a:xfrm>
            <a:off x="348797" y="2702038"/>
            <a:ext cx="2350406" cy="579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Waveguide 1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C8912EC-BB8B-4D38-826F-EACD09EE9E28}"/>
              </a:ext>
            </a:extLst>
          </p:cNvPr>
          <p:cNvSpPr txBox="1">
            <a:spLocks/>
          </p:cNvSpPr>
          <p:nvPr/>
        </p:nvSpPr>
        <p:spPr>
          <a:xfrm>
            <a:off x="348797" y="4759438"/>
            <a:ext cx="2350406" cy="579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Waveguide 2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EC98BE0-1259-4476-B421-2E1A58237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517"/>
            <a:ext cx="9144000" cy="846137"/>
          </a:xfrm>
        </p:spPr>
        <p:txBody>
          <a:bodyPr>
            <a:normAutofit fontScale="90000"/>
          </a:bodyPr>
          <a:lstStyle/>
          <a:p>
            <a:r>
              <a:rPr lang="en-US" dirty="0"/>
              <a:t>Top 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A37CF8-20A0-4079-AD28-0E37CCFB382B}"/>
              </a:ext>
            </a:extLst>
          </p:cNvPr>
          <p:cNvCxnSpPr>
            <a:cxnSpLocks/>
          </p:cNvCxnSpPr>
          <p:nvPr/>
        </p:nvCxnSpPr>
        <p:spPr>
          <a:xfrm>
            <a:off x="3808186" y="1701800"/>
            <a:ext cx="0" cy="48514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C50A33-085D-4849-A380-9B17205B4E55}"/>
              </a:ext>
            </a:extLst>
          </p:cNvPr>
          <p:cNvCxnSpPr>
            <a:cxnSpLocks/>
          </p:cNvCxnSpPr>
          <p:nvPr/>
        </p:nvCxnSpPr>
        <p:spPr>
          <a:xfrm>
            <a:off x="5243286" y="1701800"/>
            <a:ext cx="0" cy="48514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9CA10D-B2D4-4790-A2B8-1615BFB7A7C5}"/>
              </a:ext>
            </a:extLst>
          </p:cNvPr>
          <p:cNvCxnSpPr>
            <a:cxnSpLocks/>
          </p:cNvCxnSpPr>
          <p:nvPr/>
        </p:nvCxnSpPr>
        <p:spPr>
          <a:xfrm>
            <a:off x="3175000" y="6273800"/>
            <a:ext cx="63318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2448BCD-AAFC-4E48-A807-825280B36C1A}"/>
              </a:ext>
            </a:extLst>
          </p:cNvPr>
          <p:cNvCxnSpPr>
            <a:cxnSpLocks/>
          </p:cNvCxnSpPr>
          <p:nvPr/>
        </p:nvCxnSpPr>
        <p:spPr>
          <a:xfrm flipH="1">
            <a:off x="5243286" y="6273800"/>
            <a:ext cx="63318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BF658F-9CF1-4EAD-80D2-E6BD8654A366}"/>
                  </a:ext>
                </a:extLst>
              </p:cNvPr>
              <p:cNvSpPr txBox="1"/>
              <p:nvPr/>
            </p:nvSpPr>
            <p:spPr>
              <a:xfrm>
                <a:off x="4138388" y="5899873"/>
                <a:ext cx="72571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BF658F-9CF1-4EAD-80D2-E6BD8654A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388" y="5899873"/>
                <a:ext cx="725714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7834568-20B6-4B74-B308-663FAE85FA03}"/>
              </a:ext>
            </a:extLst>
          </p:cNvPr>
          <p:cNvSpPr txBox="1"/>
          <p:nvPr/>
        </p:nvSpPr>
        <p:spPr>
          <a:xfrm>
            <a:off x="4939778" y="1124470"/>
            <a:ext cx="246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perturbed Waveguides</a:t>
            </a:r>
          </a:p>
        </p:txBody>
      </p:sp>
    </p:spTree>
    <p:extLst>
      <p:ext uri="{BB962C8B-B14F-4D97-AF65-F5344CB8AC3E}">
        <p14:creationId xmlns:p14="http://schemas.microsoft.com/office/powerpoint/2010/main" val="2574695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in the system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60ED6-F457-4382-AE72-BD90BE56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402636"/>
            <a:ext cx="4668762" cy="25318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8716C5-07DD-4A48-9FA0-8DBD31099C86}"/>
              </a:ext>
            </a:extLst>
          </p:cNvPr>
          <p:cNvGrpSpPr/>
          <p:nvPr/>
        </p:nvGrpSpPr>
        <p:grpSpPr>
          <a:xfrm>
            <a:off x="7002388" y="1402636"/>
            <a:ext cx="4680285" cy="2531816"/>
            <a:chOff x="7002388" y="2593481"/>
            <a:chExt cx="4680285" cy="25318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9AE6BE-C415-438B-8F79-08683141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388" y="2984931"/>
              <a:ext cx="4680285" cy="214036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2AB188-EBCB-426B-ABE4-65E96F39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388" y="2593481"/>
              <a:ext cx="4680285" cy="39145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4BFD51D-0B0A-491C-8280-96B77DC11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313" y="3934452"/>
            <a:ext cx="4115374" cy="2829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6AD28C-54C7-47B1-A866-F196EE02B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207" y="3965944"/>
            <a:ext cx="4133700" cy="280699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90CA6CE-1FAF-4AE2-A2C6-A3C4EB6A8B42}"/>
              </a:ext>
            </a:extLst>
          </p:cNvPr>
          <p:cNvGrpSpPr/>
          <p:nvPr/>
        </p:nvGrpSpPr>
        <p:grpSpPr>
          <a:xfrm>
            <a:off x="2945219" y="2519916"/>
            <a:ext cx="1765003" cy="520994"/>
            <a:chOff x="2945219" y="2519916"/>
            <a:chExt cx="1765003" cy="520994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4EFD7D-CE34-4DDF-AD94-9BDF83B3EBAF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9ED745D-4BEA-4C68-99F7-64B2EEE3BFAC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1E7C105-43FA-4F2E-842D-7F1A0925F6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FBAA3D-FA34-4325-8B6C-5E19F7F541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5A1175E-1CF6-4DF6-8670-6C886F7010F4}"/>
              </a:ext>
            </a:extLst>
          </p:cNvPr>
          <p:cNvGrpSpPr/>
          <p:nvPr/>
        </p:nvGrpSpPr>
        <p:grpSpPr>
          <a:xfrm>
            <a:off x="1212111" y="2509284"/>
            <a:ext cx="1417675" cy="558409"/>
            <a:chOff x="2945219" y="2519916"/>
            <a:chExt cx="1765003" cy="520994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BE49EC-6C11-4EA2-841F-0A391AD70986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747DBDC-5D82-43D6-8789-54940788AF76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9B24982-7490-40CA-A94B-21448D049F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A306409-69B3-4394-963D-D5B92532F2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F95AF0-F458-4A63-8210-7588F161D109}"/>
              </a:ext>
            </a:extLst>
          </p:cNvPr>
          <p:cNvGrpSpPr/>
          <p:nvPr/>
        </p:nvGrpSpPr>
        <p:grpSpPr>
          <a:xfrm>
            <a:off x="9455888" y="2519917"/>
            <a:ext cx="1765003" cy="520994"/>
            <a:chOff x="2945219" y="2519916"/>
            <a:chExt cx="1765003" cy="520994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D62BB35-7DCE-44AE-8647-30121D05A85F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2BF94B2-68F3-4216-89B8-1AB347E99D7F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F8F4FC8-4377-4390-8BC6-E0D0E7236C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2B6FFE5-4F82-4956-9E95-E6E5907D52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8336212-604C-4DF2-BF7F-DF90F95E73F4}"/>
              </a:ext>
            </a:extLst>
          </p:cNvPr>
          <p:cNvGrpSpPr/>
          <p:nvPr/>
        </p:nvGrpSpPr>
        <p:grpSpPr>
          <a:xfrm>
            <a:off x="7722780" y="2509285"/>
            <a:ext cx="1417675" cy="558409"/>
            <a:chOff x="2945219" y="2519916"/>
            <a:chExt cx="1765003" cy="520994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2DA815F-6568-4F82-9948-4C9031FDAE89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83052FB-9EED-454F-94F2-23D0829FF359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5AD5553-B7F7-420A-8571-4EA812B94D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D5B8BDE-1688-4A0A-9DE2-89E6A5E4B2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8E76B8-EBFB-443F-8AEF-4CD4620BF1C9}"/>
                  </a:ext>
                </a:extLst>
              </p:cNvPr>
              <p:cNvSpPr txBox="1"/>
              <p:nvPr/>
            </p:nvSpPr>
            <p:spPr>
              <a:xfrm>
                <a:off x="2702082" y="4800574"/>
                <a:ext cx="1311513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28E76B8-EBFB-443F-8AEF-4CD4620BF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82" y="4800574"/>
                <a:ext cx="1311513" cy="6674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867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in the system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60ED6-F457-4382-AE72-BD90BE56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402636"/>
            <a:ext cx="4668762" cy="25318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8716C5-07DD-4A48-9FA0-8DBD31099C86}"/>
              </a:ext>
            </a:extLst>
          </p:cNvPr>
          <p:cNvGrpSpPr/>
          <p:nvPr/>
        </p:nvGrpSpPr>
        <p:grpSpPr>
          <a:xfrm>
            <a:off x="7002388" y="1402636"/>
            <a:ext cx="4680285" cy="2531816"/>
            <a:chOff x="7002388" y="2593481"/>
            <a:chExt cx="4680285" cy="25318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9AE6BE-C415-438B-8F79-08683141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388" y="2984931"/>
              <a:ext cx="4680285" cy="214036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2AB188-EBCB-426B-ABE4-65E96F39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388" y="2593481"/>
              <a:ext cx="4680285" cy="39145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4BFD51D-0B0A-491C-8280-96B77DC11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313" y="3934452"/>
            <a:ext cx="4115374" cy="2829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6AD28C-54C7-47B1-A866-F196EE02B2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207" y="3965944"/>
            <a:ext cx="4133700" cy="2806995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B93F286-BABC-4380-9287-29FA2AC6D65B}"/>
              </a:ext>
            </a:extLst>
          </p:cNvPr>
          <p:cNvCxnSpPr>
            <a:cxnSpLocks/>
          </p:cNvCxnSpPr>
          <p:nvPr/>
        </p:nvCxnSpPr>
        <p:spPr>
          <a:xfrm>
            <a:off x="4476750" y="4805916"/>
            <a:ext cx="3619500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4C3429-62DA-4CED-9EA2-F1B8BF678913}"/>
              </a:ext>
            </a:extLst>
          </p:cNvPr>
          <p:cNvCxnSpPr>
            <a:cxnSpLocks/>
          </p:cNvCxnSpPr>
          <p:nvPr/>
        </p:nvCxnSpPr>
        <p:spPr>
          <a:xfrm>
            <a:off x="6864350" y="4005263"/>
            <a:ext cx="0" cy="237013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0E6AC51-F480-48B3-9493-8282DBB28266}"/>
              </a:ext>
            </a:extLst>
          </p:cNvPr>
          <p:cNvCxnSpPr>
            <a:cxnSpLocks/>
          </p:cNvCxnSpPr>
          <p:nvPr/>
        </p:nvCxnSpPr>
        <p:spPr>
          <a:xfrm>
            <a:off x="7244560" y="4005263"/>
            <a:ext cx="0" cy="237013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5FDC8D6-522D-4A38-A421-62E95DC6CBF1}"/>
              </a:ext>
            </a:extLst>
          </p:cNvPr>
          <p:cNvCxnSpPr>
            <a:cxnSpLocks/>
          </p:cNvCxnSpPr>
          <p:nvPr/>
        </p:nvCxnSpPr>
        <p:spPr>
          <a:xfrm>
            <a:off x="7656521" y="4005263"/>
            <a:ext cx="0" cy="2370137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9FE10E-9590-46EC-873A-21FDADD96621}"/>
                  </a:ext>
                </a:extLst>
              </p:cNvPr>
              <p:cNvSpPr txBox="1"/>
              <p:nvPr/>
            </p:nvSpPr>
            <p:spPr>
              <a:xfrm>
                <a:off x="8397910" y="5484495"/>
                <a:ext cx="195111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1582.9 nm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19FE10E-9590-46EC-873A-21FDADD96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10" y="5484495"/>
                <a:ext cx="1951112" cy="391902"/>
              </a:xfrm>
              <a:prstGeom prst="rect">
                <a:avLst/>
              </a:prstGeom>
              <a:blipFill>
                <a:blip r:embed="rId7"/>
                <a:stretch>
                  <a:fillRect t="-7813" r="-156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2F94FC-6D24-461E-BDFD-463059334419}"/>
                  </a:ext>
                </a:extLst>
              </p:cNvPr>
              <p:cNvSpPr txBox="1"/>
              <p:nvPr/>
            </p:nvSpPr>
            <p:spPr>
              <a:xfrm>
                <a:off x="8397910" y="4836795"/>
                <a:ext cx="1937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1545.6 nm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C2F94FC-6D24-461E-BDFD-463059334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7910" y="4836795"/>
                <a:ext cx="1937646" cy="369332"/>
              </a:xfrm>
              <a:prstGeom prst="rect">
                <a:avLst/>
              </a:prstGeom>
              <a:blipFill>
                <a:blip r:embed="rId8"/>
                <a:stretch>
                  <a:fillRect t="-8197" r="-189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AE856BA-3F29-4615-ACD3-D9471A340795}"/>
                  </a:ext>
                </a:extLst>
              </p:cNvPr>
              <p:cNvSpPr txBox="1"/>
              <p:nvPr/>
            </p:nvSpPr>
            <p:spPr>
              <a:xfrm>
                <a:off x="8400600" y="4198620"/>
                <a:ext cx="195111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1511.4 nm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AE856BA-3F29-4615-ACD3-D9471A340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600" y="4198620"/>
                <a:ext cx="1951112" cy="391902"/>
              </a:xfrm>
              <a:prstGeom prst="rect">
                <a:avLst/>
              </a:prstGeom>
              <a:blipFill>
                <a:blip r:embed="rId9"/>
                <a:stretch>
                  <a:fillRect t="-7813" r="-1875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9B0DF6-FE42-4984-824C-80B2A95710E7}"/>
              </a:ext>
            </a:extLst>
          </p:cNvPr>
          <p:cNvCxnSpPr>
            <a:cxnSpLocks/>
            <a:stCxn id="47" idx="1"/>
          </p:cNvCxnSpPr>
          <p:nvPr/>
        </p:nvCxnSpPr>
        <p:spPr>
          <a:xfrm flipH="1">
            <a:off x="6864350" y="4394571"/>
            <a:ext cx="1536250" cy="411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B1E6F4-D18C-4A29-A919-663141CA8F22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7722780" y="4836795"/>
            <a:ext cx="675130" cy="843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8234B8-B1FF-4DED-8EE4-3334F7DA060C}"/>
              </a:ext>
            </a:extLst>
          </p:cNvPr>
          <p:cNvCxnSpPr/>
          <p:nvPr/>
        </p:nvCxnSpPr>
        <p:spPr>
          <a:xfrm flipH="1" flipV="1">
            <a:off x="7244560" y="4836795"/>
            <a:ext cx="1195598" cy="353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A454E9C-08F6-4DE0-99CC-E9E693CF6816}"/>
                  </a:ext>
                </a:extLst>
              </p:cNvPr>
              <p:cNvSpPr txBox="1"/>
              <p:nvPr/>
            </p:nvSpPr>
            <p:spPr>
              <a:xfrm>
                <a:off x="279213" y="6322695"/>
                <a:ext cx="195111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1589.2 nm</a:t>
                </a:r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A454E9C-08F6-4DE0-99CC-E9E693CF6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13" y="6322695"/>
                <a:ext cx="1951112" cy="391902"/>
              </a:xfrm>
              <a:prstGeom prst="rect">
                <a:avLst/>
              </a:prstGeom>
              <a:blipFill>
                <a:blip r:embed="rId10"/>
                <a:stretch>
                  <a:fillRect t="-6250" r="-156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AA18EF-D863-4FEB-9FB4-F5AEBCC08485}"/>
                  </a:ext>
                </a:extLst>
              </p:cNvPr>
              <p:cNvSpPr txBox="1"/>
              <p:nvPr/>
            </p:nvSpPr>
            <p:spPr>
              <a:xfrm>
                <a:off x="279213" y="5674995"/>
                <a:ext cx="1937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𝐶𝐷𝐶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1551.9 nm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BAA18EF-D863-4FEB-9FB4-F5AEBCC0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13" y="5674995"/>
                <a:ext cx="1937646" cy="369332"/>
              </a:xfrm>
              <a:prstGeom prst="rect">
                <a:avLst/>
              </a:prstGeom>
              <a:blipFill>
                <a:blip r:embed="rId11"/>
                <a:stretch>
                  <a:fillRect t="-9836" r="-157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650214-51AF-4C91-BCBD-BA866A913F69}"/>
                  </a:ext>
                </a:extLst>
              </p:cNvPr>
              <p:cNvSpPr txBox="1"/>
              <p:nvPr/>
            </p:nvSpPr>
            <p:spPr>
              <a:xfrm>
                <a:off x="281903" y="5036820"/>
                <a:ext cx="1951112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1516.8 nm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650214-51AF-4C91-BCBD-BA866A913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03" y="5036820"/>
                <a:ext cx="1951112" cy="391902"/>
              </a:xfrm>
              <a:prstGeom prst="rect">
                <a:avLst/>
              </a:prstGeom>
              <a:blipFill>
                <a:blip r:embed="rId12"/>
                <a:stretch>
                  <a:fillRect t="-6154" r="-1875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6013E91-4641-48B6-9661-0898CF5CE581}"/>
              </a:ext>
            </a:extLst>
          </p:cNvPr>
          <p:cNvGrpSpPr/>
          <p:nvPr/>
        </p:nvGrpSpPr>
        <p:grpSpPr>
          <a:xfrm>
            <a:off x="2945219" y="2519916"/>
            <a:ext cx="1765003" cy="520994"/>
            <a:chOff x="2945219" y="2519916"/>
            <a:chExt cx="1765003" cy="52099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9E68E1-F74E-4226-AE31-67C333598B5C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EC5E2E-518B-47B4-94B6-4276E37F9FB4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FF84A8C-C0F9-4A73-A9D9-43500A0F6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A23C0E-B224-4304-8B38-277F18A963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D26C00-CE83-4DD7-B1FB-57806987AC41}"/>
              </a:ext>
            </a:extLst>
          </p:cNvPr>
          <p:cNvGrpSpPr/>
          <p:nvPr/>
        </p:nvGrpSpPr>
        <p:grpSpPr>
          <a:xfrm>
            <a:off x="1212111" y="2509284"/>
            <a:ext cx="1417675" cy="558409"/>
            <a:chOff x="2945219" y="2519916"/>
            <a:chExt cx="1765003" cy="52099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3B58F74-3A8E-472C-AEDE-E8A04E9FB17F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E54BCB7-F68B-4EED-858F-84248315AAB5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583243-56CE-4F8B-8DC0-3485D1322F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CD0ADC-6DF6-48B6-8692-3D6F9F490F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BA92C5D-6FAE-4CD9-9107-02C99BFC3C8C}"/>
              </a:ext>
            </a:extLst>
          </p:cNvPr>
          <p:cNvGrpSpPr/>
          <p:nvPr/>
        </p:nvGrpSpPr>
        <p:grpSpPr>
          <a:xfrm>
            <a:off x="9455888" y="2519917"/>
            <a:ext cx="1765003" cy="520994"/>
            <a:chOff x="2945219" y="2519916"/>
            <a:chExt cx="1765003" cy="520994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30FE498-2ABE-40D3-B2A1-6F41057232BA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2BF9AC8-B8A3-4173-8110-7FB60A389724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9DEC1C0-AA32-4A47-BB42-7DF9E6D6C3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6B1CD3B-61F4-4F17-B6ED-179B27E7BD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32E95EB-FB49-400D-A6BE-62B9ED541C3F}"/>
              </a:ext>
            </a:extLst>
          </p:cNvPr>
          <p:cNvGrpSpPr/>
          <p:nvPr/>
        </p:nvGrpSpPr>
        <p:grpSpPr>
          <a:xfrm>
            <a:off x="7722780" y="2509285"/>
            <a:ext cx="1417675" cy="558409"/>
            <a:chOff x="2945219" y="2519916"/>
            <a:chExt cx="1765003" cy="520994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AB8895D-8831-498B-9226-12B8F7202B67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2A7B068-6D63-4361-916E-13BA37824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5D138DD-F7BF-4CFF-88AF-071C99004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C6048C8-7764-479D-95F8-A70433BEB7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DB07C66-5FFD-4973-9DD4-332663192ECF}"/>
                  </a:ext>
                </a:extLst>
              </p:cNvPr>
              <p:cNvSpPr txBox="1"/>
              <p:nvPr/>
            </p:nvSpPr>
            <p:spPr>
              <a:xfrm>
                <a:off x="2702082" y="4800574"/>
                <a:ext cx="1311513" cy="667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DB07C66-5FFD-4973-9DD4-332663192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82" y="4800574"/>
                <a:ext cx="1311513" cy="6674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5191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677876-F217-426F-A18A-37529CD62E82}"/>
                  </a:ext>
                </a:extLst>
              </p:cNvPr>
              <p:cNvSpPr txBox="1"/>
              <p:nvPr/>
            </p:nvSpPr>
            <p:spPr>
              <a:xfrm>
                <a:off x="358184" y="2171033"/>
                <a:ext cx="1619418" cy="562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677876-F217-426F-A18A-37529CD6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4" y="2171033"/>
                <a:ext cx="1619418" cy="5629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15C4B1-6529-4A34-96F3-ECC996037A61}"/>
                  </a:ext>
                </a:extLst>
              </p:cNvPr>
              <p:cNvSpPr txBox="1"/>
              <p:nvPr/>
            </p:nvSpPr>
            <p:spPr>
              <a:xfrm>
                <a:off x="358184" y="3266393"/>
                <a:ext cx="1546193" cy="625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15C4B1-6529-4A34-96F3-ECC996037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4" y="3266393"/>
                <a:ext cx="1546193" cy="625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CAC7E31-0501-4EC8-9482-84CA612848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8381" y="1244009"/>
            <a:ext cx="6347638" cy="552893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DCB60-35E5-4C48-A65B-1F2A39DC7598}"/>
              </a:ext>
            </a:extLst>
          </p:cNvPr>
          <p:cNvCxnSpPr>
            <a:cxnSpLocks/>
          </p:cNvCxnSpPr>
          <p:nvPr/>
        </p:nvCxnSpPr>
        <p:spPr>
          <a:xfrm flipV="1">
            <a:off x="1977602" y="1490208"/>
            <a:ext cx="1167869" cy="693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4C2D4A9-7A1E-44DF-B207-38BCEF7C9CCD}"/>
              </a:ext>
            </a:extLst>
          </p:cNvPr>
          <p:cNvSpPr txBox="1"/>
          <p:nvPr/>
        </p:nvSpPr>
        <p:spPr>
          <a:xfrm>
            <a:off x="4779421" y="435235"/>
            <a:ext cx="2633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Unperturbed Waveguides</a:t>
            </a:r>
          </a:p>
        </p:txBody>
      </p:sp>
    </p:spTree>
    <p:extLst>
      <p:ext uri="{BB962C8B-B14F-4D97-AF65-F5344CB8AC3E}">
        <p14:creationId xmlns:p14="http://schemas.microsoft.com/office/powerpoint/2010/main" val="4037468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D7D8C0-47A1-4191-BCAF-4FCB51E4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677876-F217-426F-A18A-37529CD62E82}"/>
                  </a:ext>
                </a:extLst>
              </p:cNvPr>
              <p:cNvSpPr txBox="1"/>
              <p:nvPr/>
            </p:nvSpPr>
            <p:spPr>
              <a:xfrm>
                <a:off x="358184" y="2183733"/>
                <a:ext cx="1619418" cy="562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677876-F217-426F-A18A-37529CD6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4" y="2183733"/>
                <a:ext cx="1619418" cy="562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DCB60-35E5-4C48-A65B-1F2A39DC7598}"/>
              </a:ext>
            </a:extLst>
          </p:cNvPr>
          <p:cNvCxnSpPr>
            <a:cxnSpLocks/>
          </p:cNvCxnSpPr>
          <p:nvPr/>
        </p:nvCxnSpPr>
        <p:spPr>
          <a:xfrm flipV="1">
            <a:off x="1884307" y="1495689"/>
            <a:ext cx="1167869" cy="693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15C4B1-6529-4A34-96F3-ECC996037A61}"/>
                  </a:ext>
                </a:extLst>
              </p:cNvPr>
              <p:cNvSpPr txBox="1"/>
              <p:nvPr/>
            </p:nvSpPr>
            <p:spPr>
              <a:xfrm>
                <a:off x="358184" y="3279093"/>
                <a:ext cx="1546193" cy="625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15C4B1-6529-4A34-96F3-ECC996037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4" y="3279093"/>
                <a:ext cx="1546193" cy="625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0FC6C72-0CE2-42D5-82FC-764302DDB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3324" y="1382233"/>
            <a:ext cx="1519773" cy="51886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BE045C-8C01-43B6-8625-00C2E8FD9E32}"/>
              </a:ext>
            </a:extLst>
          </p:cNvPr>
          <p:cNvSpPr txBox="1"/>
          <p:nvPr/>
        </p:nvSpPr>
        <p:spPr>
          <a:xfrm>
            <a:off x="4939778" y="438670"/>
            <a:ext cx="2464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perturbed Waveguides</a:t>
            </a:r>
          </a:p>
        </p:txBody>
      </p:sp>
    </p:spTree>
    <p:extLst>
      <p:ext uri="{BB962C8B-B14F-4D97-AF65-F5344CB8AC3E}">
        <p14:creationId xmlns:p14="http://schemas.microsoft.com/office/powerpoint/2010/main" val="292139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FD5AB4-0C85-42CA-9EE8-FBEA20356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6C5F7F-B624-42BF-BE80-3851257C8267}"/>
              </a:ext>
            </a:extLst>
          </p:cNvPr>
          <p:cNvCxnSpPr>
            <a:cxnSpLocks/>
          </p:cNvCxnSpPr>
          <p:nvPr/>
        </p:nvCxnSpPr>
        <p:spPr>
          <a:xfrm>
            <a:off x="6655981" y="1460665"/>
            <a:ext cx="1431115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910C14-F748-49DD-93A1-5E364DD2A45C}"/>
              </a:ext>
            </a:extLst>
          </p:cNvPr>
          <p:cNvCxnSpPr>
            <a:cxnSpLocks/>
          </p:cNvCxnSpPr>
          <p:nvPr/>
        </p:nvCxnSpPr>
        <p:spPr>
          <a:xfrm flipH="1">
            <a:off x="5209953" y="1460665"/>
            <a:ext cx="1305147" cy="480191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9541B1-F037-4B2C-9AC0-1811810B540C}"/>
              </a:ext>
            </a:extLst>
          </p:cNvPr>
          <p:cNvSpPr txBox="1"/>
          <p:nvPr/>
        </p:nvSpPr>
        <p:spPr>
          <a:xfrm>
            <a:off x="6269422" y="4432300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6C5AB0-8A3D-48CB-9A9F-0EFA1B50D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5001404"/>
            <a:ext cx="2514842" cy="13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1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AB3658-B92B-493F-8845-1EAFE695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541B1-F037-4B2C-9AC0-1811810B540C}"/>
              </a:ext>
            </a:extLst>
          </p:cNvPr>
          <p:cNvSpPr txBox="1"/>
          <p:nvPr/>
        </p:nvSpPr>
        <p:spPr>
          <a:xfrm>
            <a:off x="6269422" y="4432300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2E3D8A-9D87-4BEA-A01D-70C7A3FE3892}"/>
              </a:ext>
            </a:extLst>
          </p:cNvPr>
          <p:cNvSpPr/>
          <p:nvPr/>
        </p:nvSpPr>
        <p:spPr>
          <a:xfrm>
            <a:off x="6178550" y="1258888"/>
            <a:ext cx="863600" cy="863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51A84-6008-405F-9649-9A38A594D173}"/>
              </a:ext>
            </a:extLst>
          </p:cNvPr>
          <p:cNvSpPr txBox="1"/>
          <p:nvPr/>
        </p:nvSpPr>
        <p:spPr>
          <a:xfrm>
            <a:off x="6907541" y="1460665"/>
            <a:ext cx="152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Waveguide’s</a:t>
            </a:r>
          </a:p>
          <a:p>
            <a:r>
              <a:rPr lang="en-US" b="1" dirty="0">
                <a:solidFill>
                  <a:schemeClr val="bg1"/>
                </a:solidFill>
              </a:rPr>
              <a:t>Self-reflection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19B61C-5AAA-4F4C-965F-935C7E1D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5001404"/>
            <a:ext cx="2514842" cy="136377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EE109A2-812A-42D7-84ED-9A33C6775008}"/>
              </a:ext>
            </a:extLst>
          </p:cNvPr>
          <p:cNvCxnSpPr>
            <a:cxnSpLocks/>
          </p:cNvCxnSpPr>
          <p:nvPr/>
        </p:nvCxnSpPr>
        <p:spPr>
          <a:xfrm>
            <a:off x="6655981" y="1460665"/>
            <a:ext cx="1431115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30F0E4-0967-4EC4-BB3F-89B0A87EFEC0}"/>
              </a:ext>
            </a:extLst>
          </p:cNvPr>
          <p:cNvCxnSpPr>
            <a:cxnSpLocks/>
          </p:cNvCxnSpPr>
          <p:nvPr/>
        </p:nvCxnSpPr>
        <p:spPr>
          <a:xfrm flipH="1">
            <a:off x="5209953" y="1460665"/>
            <a:ext cx="1305147" cy="480191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555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AB3658-B92B-493F-8845-1EAFE695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541B1-F037-4B2C-9AC0-1811810B540C}"/>
              </a:ext>
            </a:extLst>
          </p:cNvPr>
          <p:cNvSpPr txBox="1"/>
          <p:nvPr/>
        </p:nvSpPr>
        <p:spPr>
          <a:xfrm>
            <a:off x="6269422" y="4432300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2E3D8A-9D87-4BEA-A01D-70C7A3FE3892}"/>
              </a:ext>
            </a:extLst>
          </p:cNvPr>
          <p:cNvSpPr/>
          <p:nvPr/>
        </p:nvSpPr>
        <p:spPr>
          <a:xfrm>
            <a:off x="6178550" y="1258888"/>
            <a:ext cx="863600" cy="863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51A84-6008-405F-9649-9A38A594D173}"/>
              </a:ext>
            </a:extLst>
          </p:cNvPr>
          <p:cNvSpPr txBox="1"/>
          <p:nvPr/>
        </p:nvSpPr>
        <p:spPr>
          <a:xfrm>
            <a:off x="6907541" y="1460665"/>
            <a:ext cx="152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Waveguide’s</a:t>
            </a:r>
          </a:p>
          <a:p>
            <a:r>
              <a:rPr lang="en-US" b="1" dirty="0">
                <a:solidFill>
                  <a:schemeClr val="bg1"/>
                </a:solidFill>
              </a:rPr>
              <a:t>Self-reflection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19B61C-5AAA-4F4C-965F-935C7E1D1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5001404"/>
            <a:ext cx="2514842" cy="13637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901ED1-558E-47C2-8133-A77025E3F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497" y="2143706"/>
            <a:ext cx="2446010" cy="228859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22EA61-B035-4C5F-91AF-9E4DFCE18B8F}"/>
              </a:ext>
            </a:extLst>
          </p:cNvPr>
          <p:cNvCxnSpPr/>
          <p:nvPr/>
        </p:nvCxnSpPr>
        <p:spPr>
          <a:xfrm flipV="1">
            <a:off x="1376295" y="1353787"/>
            <a:ext cx="0" cy="12112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769AA6-D88A-4717-8C73-C39A59B25C36}"/>
              </a:ext>
            </a:extLst>
          </p:cNvPr>
          <p:cNvCxnSpPr/>
          <p:nvPr/>
        </p:nvCxnSpPr>
        <p:spPr>
          <a:xfrm flipV="1">
            <a:off x="1611822" y="1353786"/>
            <a:ext cx="0" cy="12112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4D0969-C8F6-4F35-8374-5E3B5A0758B4}"/>
              </a:ext>
            </a:extLst>
          </p:cNvPr>
          <p:cNvCxnSpPr/>
          <p:nvPr/>
        </p:nvCxnSpPr>
        <p:spPr>
          <a:xfrm>
            <a:off x="1074464" y="2051993"/>
            <a:ext cx="24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ED2511-88A7-482E-A997-EE0A5DEC12AA}"/>
              </a:ext>
            </a:extLst>
          </p:cNvPr>
          <p:cNvCxnSpPr>
            <a:cxnSpLocks/>
          </p:cNvCxnSpPr>
          <p:nvPr/>
        </p:nvCxnSpPr>
        <p:spPr>
          <a:xfrm flipH="1">
            <a:off x="1644483" y="2051993"/>
            <a:ext cx="26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C08B5FF-82FB-4328-82F3-E48C07616FA3}"/>
              </a:ext>
            </a:extLst>
          </p:cNvPr>
          <p:cNvSpPr txBox="1"/>
          <p:nvPr/>
        </p:nvSpPr>
        <p:spPr>
          <a:xfrm>
            <a:off x="1607901" y="1390848"/>
            <a:ext cx="1596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l-GR" b="1" dirty="0"/>
              <a:t>λ</a:t>
            </a:r>
            <a:r>
              <a:rPr lang="en-US" b="1" dirty="0"/>
              <a:t> = 6.2 nm</a:t>
            </a:r>
          </a:p>
          <a:p>
            <a:r>
              <a:rPr lang="el-GR" b="1" dirty="0"/>
              <a:t>λ</a:t>
            </a:r>
            <a:r>
              <a:rPr lang="en-US" sz="1050" b="1" dirty="0"/>
              <a:t>0</a:t>
            </a:r>
            <a:r>
              <a:rPr lang="en-US" b="1" dirty="0"/>
              <a:t> = 1590.5 nm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F26E0C-C10D-41EF-A7CF-AD3A841E96AC}"/>
              </a:ext>
            </a:extLst>
          </p:cNvPr>
          <p:cNvCxnSpPr>
            <a:cxnSpLocks/>
          </p:cNvCxnSpPr>
          <p:nvPr/>
        </p:nvCxnSpPr>
        <p:spPr>
          <a:xfrm>
            <a:off x="6655981" y="1460665"/>
            <a:ext cx="1431115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7CFF46-DF85-49F6-901C-6AB308EA7E90}"/>
              </a:ext>
            </a:extLst>
          </p:cNvPr>
          <p:cNvCxnSpPr>
            <a:cxnSpLocks/>
          </p:cNvCxnSpPr>
          <p:nvPr/>
        </p:nvCxnSpPr>
        <p:spPr>
          <a:xfrm flipH="1">
            <a:off x="5209953" y="1460665"/>
            <a:ext cx="1305147" cy="480191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388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14BE85-C4DE-4257-B93D-1CCC31449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910C14-F748-49DD-93A1-5E364DD2A45C}"/>
              </a:ext>
            </a:extLst>
          </p:cNvPr>
          <p:cNvCxnSpPr>
            <a:cxnSpLocks/>
          </p:cNvCxnSpPr>
          <p:nvPr/>
        </p:nvCxnSpPr>
        <p:spPr>
          <a:xfrm flipH="1">
            <a:off x="3671157" y="1460665"/>
            <a:ext cx="1146268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9541B1-F037-4B2C-9AC0-1811810B540C}"/>
              </a:ext>
            </a:extLst>
          </p:cNvPr>
          <p:cNvSpPr txBox="1"/>
          <p:nvPr/>
        </p:nvSpPr>
        <p:spPr>
          <a:xfrm>
            <a:off x="4491423" y="4355073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A4B487-7997-499F-B691-6D2DCACC473E}"/>
              </a:ext>
            </a:extLst>
          </p:cNvPr>
          <p:cNvCxnSpPr>
            <a:cxnSpLocks/>
          </p:cNvCxnSpPr>
          <p:nvPr/>
        </p:nvCxnSpPr>
        <p:spPr>
          <a:xfrm>
            <a:off x="4883400" y="1460665"/>
            <a:ext cx="1303645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31B225-61FD-4C70-9838-C4786CC1C1F5}"/>
              </a:ext>
            </a:extLst>
          </p:cNvPr>
          <p:cNvGrpSpPr/>
          <p:nvPr/>
        </p:nvGrpSpPr>
        <p:grpSpPr>
          <a:xfrm>
            <a:off x="159489" y="5001404"/>
            <a:ext cx="2464464" cy="1363770"/>
            <a:chOff x="7002388" y="2593481"/>
            <a:chExt cx="4680285" cy="25318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4339973-1C05-4CC1-9123-5787984591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388" y="2984931"/>
              <a:ext cx="4680285" cy="214036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4E521CE-43BD-4D92-B6E6-0FF257250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388" y="2593481"/>
              <a:ext cx="4680285" cy="39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8250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A4E651-C3D8-4DB8-A026-E8531C6AF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3" y="4552861"/>
            <a:ext cx="10515600" cy="1286544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Waveguides Geometry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371B00-BAEB-4FB7-A58D-7771B127A6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9"/>
          <a:stretch/>
        </p:blipFill>
        <p:spPr>
          <a:xfrm>
            <a:off x="20" y="625645"/>
            <a:ext cx="12191979" cy="390010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81CB139-78BC-4440-B3C0-1E42F4277AB9}"/>
              </a:ext>
            </a:extLst>
          </p:cNvPr>
          <p:cNvSpPr txBox="1">
            <a:spLocks/>
          </p:cNvSpPr>
          <p:nvPr/>
        </p:nvSpPr>
        <p:spPr>
          <a:xfrm>
            <a:off x="1522163" y="0"/>
            <a:ext cx="9144000" cy="846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Cross Section View</a:t>
            </a:r>
          </a:p>
        </p:txBody>
      </p:sp>
    </p:spTree>
    <p:extLst>
      <p:ext uri="{BB962C8B-B14F-4D97-AF65-F5344CB8AC3E}">
        <p14:creationId xmlns:p14="http://schemas.microsoft.com/office/powerpoint/2010/main" val="3557358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22D9623-090B-4FCB-B50E-29638991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6C5F7F-B624-42BF-BE80-3851257C8267}"/>
              </a:ext>
            </a:extLst>
          </p:cNvPr>
          <p:cNvCxnSpPr>
            <a:cxnSpLocks/>
          </p:cNvCxnSpPr>
          <p:nvPr/>
        </p:nvCxnSpPr>
        <p:spPr>
          <a:xfrm>
            <a:off x="4883400" y="1460665"/>
            <a:ext cx="1303645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910C14-F748-49DD-93A1-5E364DD2A45C}"/>
              </a:ext>
            </a:extLst>
          </p:cNvPr>
          <p:cNvCxnSpPr>
            <a:cxnSpLocks/>
          </p:cNvCxnSpPr>
          <p:nvPr/>
        </p:nvCxnSpPr>
        <p:spPr>
          <a:xfrm flipH="1">
            <a:off x="3671157" y="1460665"/>
            <a:ext cx="1146268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9541B1-F037-4B2C-9AC0-1811810B540C}"/>
              </a:ext>
            </a:extLst>
          </p:cNvPr>
          <p:cNvSpPr txBox="1"/>
          <p:nvPr/>
        </p:nvSpPr>
        <p:spPr>
          <a:xfrm>
            <a:off x="4491423" y="4355073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7FF51C-6C13-43B6-8B33-1BDBF312EA1E}"/>
              </a:ext>
            </a:extLst>
          </p:cNvPr>
          <p:cNvSpPr/>
          <p:nvPr/>
        </p:nvSpPr>
        <p:spPr>
          <a:xfrm>
            <a:off x="4441602" y="1258888"/>
            <a:ext cx="863600" cy="863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3DAFE-F2BE-46AF-8557-468CCC3982E1}"/>
              </a:ext>
            </a:extLst>
          </p:cNvPr>
          <p:cNvSpPr txBox="1"/>
          <p:nvPr/>
        </p:nvSpPr>
        <p:spPr>
          <a:xfrm>
            <a:off x="3387093" y="1834876"/>
            <a:ext cx="152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Waveguide’s</a:t>
            </a:r>
          </a:p>
          <a:p>
            <a:r>
              <a:rPr lang="en-US" b="1" dirty="0">
                <a:solidFill>
                  <a:schemeClr val="bg1"/>
                </a:solidFill>
              </a:rPr>
              <a:t>Self-reflection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9302A5-E9BE-4137-AC56-541889D429F6}"/>
              </a:ext>
            </a:extLst>
          </p:cNvPr>
          <p:cNvGrpSpPr/>
          <p:nvPr/>
        </p:nvGrpSpPr>
        <p:grpSpPr>
          <a:xfrm>
            <a:off x="159489" y="5001404"/>
            <a:ext cx="2464464" cy="1363770"/>
            <a:chOff x="7002388" y="2593481"/>
            <a:chExt cx="4680285" cy="253181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487200D-3F26-4C7E-8236-0D77E9671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388" y="2984931"/>
              <a:ext cx="4680285" cy="21403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A6753C8-56EE-4284-90B0-4B28DC6F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388" y="2593481"/>
              <a:ext cx="4680285" cy="39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3625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22D9623-090B-4FCB-B50E-296389917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B6C5F7F-B624-42BF-BE80-3851257C8267}"/>
              </a:ext>
            </a:extLst>
          </p:cNvPr>
          <p:cNvCxnSpPr>
            <a:cxnSpLocks/>
          </p:cNvCxnSpPr>
          <p:nvPr/>
        </p:nvCxnSpPr>
        <p:spPr>
          <a:xfrm>
            <a:off x="4883400" y="1460665"/>
            <a:ext cx="1303645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910C14-F748-49DD-93A1-5E364DD2A45C}"/>
              </a:ext>
            </a:extLst>
          </p:cNvPr>
          <p:cNvCxnSpPr>
            <a:cxnSpLocks/>
          </p:cNvCxnSpPr>
          <p:nvPr/>
        </p:nvCxnSpPr>
        <p:spPr>
          <a:xfrm flipH="1">
            <a:off x="3671157" y="1460665"/>
            <a:ext cx="1146268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9541B1-F037-4B2C-9AC0-1811810B540C}"/>
              </a:ext>
            </a:extLst>
          </p:cNvPr>
          <p:cNvSpPr txBox="1"/>
          <p:nvPr/>
        </p:nvSpPr>
        <p:spPr>
          <a:xfrm>
            <a:off x="4491423" y="4355073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7FF51C-6C13-43B6-8B33-1BDBF312EA1E}"/>
              </a:ext>
            </a:extLst>
          </p:cNvPr>
          <p:cNvSpPr/>
          <p:nvPr/>
        </p:nvSpPr>
        <p:spPr>
          <a:xfrm>
            <a:off x="4441602" y="1258888"/>
            <a:ext cx="863600" cy="863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B3DAFE-F2BE-46AF-8557-468CCC3982E1}"/>
              </a:ext>
            </a:extLst>
          </p:cNvPr>
          <p:cNvSpPr txBox="1"/>
          <p:nvPr/>
        </p:nvSpPr>
        <p:spPr>
          <a:xfrm>
            <a:off x="3387093" y="1834876"/>
            <a:ext cx="1526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Waveguide’s</a:t>
            </a:r>
          </a:p>
          <a:p>
            <a:r>
              <a:rPr lang="en-US" b="1" dirty="0">
                <a:solidFill>
                  <a:schemeClr val="bg1"/>
                </a:solidFill>
              </a:rPr>
              <a:t>Self-reflection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C6D47C-AB37-4C69-B2A0-11473156F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11" y="2153162"/>
            <a:ext cx="2514842" cy="227913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4B0284-F6B0-4C0C-B199-0CD92FB9F9BD}"/>
              </a:ext>
            </a:extLst>
          </p:cNvPr>
          <p:cNvCxnSpPr/>
          <p:nvPr/>
        </p:nvCxnSpPr>
        <p:spPr>
          <a:xfrm flipV="1">
            <a:off x="1294412" y="1353787"/>
            <a:ext cx="0" cy="12112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EDDC74-8D5E-453D-9BBC-9AD93B06CE10}"/>
              </a:ext>
            </a:extLst>
          </p:cNvPr>
          <p:cNvCxnSpPr/>
          <p:nvPr/>
        </p:nvCxnSpPr>
        <p:spPr>
          <a:xfrm flipV="1">
            <a:off x="1446814" y="1353786"/>
            <a:ext cx="0" cy="12112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0385CD-B586-4F70-B906-331BFE74B169}"/>
              </a:ext>
            </a:extLst>
          </p:cNvPr>
          <p:cNvCxnSpPr/>
          <p:nvPr/>
        </p:nvCxnSpPr>
        <p:spPr>
          <a:xfrm>
            <a:off x="992581" y="2009461"/>
            <a:ext cx="24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D61485-0289-4B61-9690-51644517036A}"/>
              </a:ext>
            </a:extLst>
          </p:cNvPr>
          <p:cNvCxnSpPr>
            <a:cxnSpLocks/>
          </p:cNvCxnSpPr>
          <p:nvPr/>
        </p:nvCxnSpPr>
        <p:spPr>
          <a:xfrm flipH="1">
            <a:off x="1503225" y="2009461"/>
            <a:ext cx="26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30D2D3-2739-4CD0-9B0E-1B0ECC5600BD}"/>
              </a:ext>
            </a:extLst>
          </p:cNvPr>
          <p:cNvSpPr txBox="1"/>
          <p:nvPr/>
        </p:nvSpPr>
        <p:spPr>
          <a:xfrm>
            <a:off x="1556001" y="1373202"/>
            <a:ext cx="1471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Δ</a:t>
            </a:r>
            <a:r>
              <a:rPr lang="el-GR" b="1" dirty="0"/>
              <a:t>λ</a:t>
            </a:r>
            <a:r>
              <a:rPr lang="en-US" b="1" dirty="0"/>
              <a:t> = 3.75 nm</a:t>
            </a:r>
          </a:p>
          <a:p>
            <a:r>
              <a:rPr lang="el-GR" b="1" dirty="0"/>
              <a:t>λ</a:t>
            </a:r>
            <a:r>
              <a:rPr lang="en-US" sz="1050" b="1" dirty="0"/>
              <a:t>0</a:t>
            </a:r>
            <a:r>
              <a:rPr lang="en-US" b="1" dirty="0"/>
              <a:t> = 1520 nm 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9302A5-E9BE-4137-AC56-541889D429F6}"/>
              </a:ext>
            </a:extLst>
          </p:cNvPr>
          <p:cNvGrpSpPr/>
          <p:nvPr/>
        </p:nvGrpSpPr>
        <p:grpSpPr>
          <a:xfrm>
            <a:off x="159489" y="5001404"/>
            <a:ext cx="2464464" cy="1363770"/>
            <a:chOff x="7002388" y="2593481"/>
            <a:chExt cx="4680285" cy="253181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487200D-3F26-4C7E-8236-0D77E9671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388" y="2984931"/>
              <a:ext cx="4680285" cy="214036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1A6753C8-56EE-4284-90B0-4B28DC6FB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02388" y="2593481"/>
              <a:ext cx="4680285" cy="39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0177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5B1681-8D0F-400B-847C-DD2E1059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5C150AD-AD34-42D0-B9BF-76D7E2EAB772}"/>
              </a:ext>
            </a:extLst>
          </p:cNvPr>
          <p:cNvSpPr/>
          <p:nvPr/>
        </p:nvSpPr>
        <p:spPr>
          <a:xfrm>
            <a:off x="4869712" y="1446028"/>
            <a:ext cx="701748" cy="4869712"/>
          </a:xfrm>
          <a:custGeom>
            <a:avLst/>
            <a:gdLst>
              <a:gd name="connsiteX0" fmla="*/ 0 w 641095"/>
              <a:gd name="connsiteY0" fmla="*/ 0 h 4838700"/>
              <a:gd name="connsiteX1" fmla="*/ 635000 w 641095"/>
              <a:gd name="connsiteY1" fmla="*/ 3022600 h 4838700"/>
              <a:gd name="connsiteX2" fmla="*/ 266700 w 641095"/>
              <a:gd name="connsiteY2" fmla="*/ 483870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095" h="4838700">
                <a:moveTo>
                  <a:pt x="0" y="0"/>
                </a:moveTo>
                <a:cubicBezTo>
                  <a:pt x="295275" y="1108075"/>
                  <a:pt x="590550" y="2216150"/>
                  <a:pt x="635000" y="3022600"/>
                </a:cubicBezTo>
                <a:cubicBezTo>
                  <a:pt x="679450" y="3829050"/>
                  <a:pt x="473075" y="4333875"/>
                  <a:pt x="266700" y="48387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857C7D9-6B81-438E-863C-ABE18993478C}"/>
              </a:ext>
            </a:extLst>
          </p:cNvPr>
          <p:cNvSpPr/>
          <p:nvPr/>
        </p:nvSpPr>
        <p:spPr>
          <a:xfrm>
            <a:off x="5826641" y="1467293"/>
            <a:ext cx="744279" cy="4870007"/>
          </a:xfrm>
          <a:custGeom>
            <a:avLst/>
            <a:gdLst>
              <a:gd name="connsiteX0" fmla="*/ 758080 w 758080"/>
              <a:gd name="connsiteY0" fmla="*/ 0 h 4876800"/>
              <a:gd name="connsiteX1" fmla="*/ 8780 w 758080"/>
              <a:gd name="connsiteY1" fmla="*/ 2895600 h 4876800"/>
              <a:gd name="connsiteX2" fmla="*/ 415180 w 758080"/>
              <a:gd name="connsiteY2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8080" h="4876800">
                <a:moveTo>
                  <a:pt x="758080" y="0"/>
                </a:moveTo>
                <a:cubicBezTo>
                  <a:pt x="412005" y="1041400"/>
                  <a:pt x="65930" y="2082800"/>
                  <a:pt x="8780" y="2895600"/>
                </a:cubicBezTo>
                <a:cubicBezTo>
                  <a:pt x="-48370" y="3708400"/>
                  <a:pt x="183405" y="4292600"/>
                  <a:pt x="415180" y="4876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363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5B1681-8D0F-400B-847C-DD2E1059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452" y="1187532"/>
            <a:ext cx="6909306" cy="55552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704F847-A3EB-42DE-8F9C-E729EB412448}"/>
              </a:ext>
            </a:extLst>
          </p:cNvPr>
          <p:cNvSpPr/>
          <p:nvPr/>
        </p:nvSpPr>
        <p:spPr>
          <a:xfrm>
            <a:off x="4869712" y="1446028"/>
            <a:ext cx="701748" cy="4869712"/>
          </a:xfrm>
          <a:custGeom>
            <a:avLst/>
            <a:gdLst>
              <a:gd name="connsiteX0" fmla="*/ 0 w 641095"/>
              <a:gd name="connsiteY0" fmla="*/ 0 h 4838700"/>
              <a:gd name="connsiteX1" fmla="*/ 635000 w 641095"/>
              <a:gd name="connsiteY1" fmla="*/ 3022600 h 4838700"/>
              <a:gd name="connsiteX2" fmla="*/ 266700 w 641095"/>
              <a:gd name="connsiteY2" fmla="*/ 4838700 h 483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095" h="4838700">
                <a:moveTo>
                  <a:pt x="0" y="0"/>
                </a:moveTo>
                <a:cubicBezTo>
                  <a:pt x="295275" y="1108075"/>
                  <a:pt x="590550" y="2216150"/>
                  <a:pt x="635000" y="3022600"/>
                </a:cubicBezTo>
                <a:cubicBezTo>
                  <a:pt x="679450" y="3829050"/>
                  <a:pt x="473075" y="4333875"/>
                  <a:pt x="266700" y="48387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344E8A-D273-4D4E-B225-CBF082B2E6D8}"/>
              </a:ext>
            </a:extLst>
          </p:cNvPr>
          <p:cNvSpPr/>
          <p:nvPr/>
        </p:nvSpPr>
        <p:spPr>
          <a:xfrm>
            <a:off x="5245396" y="4141788"/>
            <a:ext cx="863600" cy="863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0F3C8E-1C2A-4DBA-9940-2A1897FCD433}"/>
              </a:ext>
            </a:extLst>
          </p:cNvPr>
          <p:cNvSpPr txBox="1"/>
          <p:nvPr/>
        </p:nvSpPr>
        <p:spPr>
          <a:xfrm>
            <a:off x="5888759" y="4827232"/>
            <a:ext cx="1748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Contra-Directional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Coupling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CEAE7E-56F0-4EF4-954B-E07D2C681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" y="2212997"/>
            <a:ext cx="2245996" cy="221930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1E4F04-E9D6-4E29-BAE2-881E93377595}"/>
              </a:ext>
            </a:extLst>
          </p:cNvPr>
          <p:cNvCxnSpPr/>
          <p:nvPr/>
        </p:nvCxnSpPr>
        <p:spPr>
          <a:xfrm flipV="1">
            <a:off x="1140035" y="2113806"/>
            <a:ext cx="0" cy="12112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98322A6-39DA-4EFE-BE69-2FF3FDE13386}"/>
              </a:ext>
            </a:extLst>
          </p:cNvPr>
          <p:cNvCxnSpPr/>
          <p:nvPr/>
        </p:nvCxnSpPr>
        <p:spPr>
          <a:xfrm flipV="1">
            <a:off x="1672450" y="2149431"/>
            <a:ext cx="0" cy="1211283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60EC1A-6980-40FE-8A0E-EE7FD4E183B8}"/>
              </a:ext>
            </a:extLst>
          </p:cNvPr>
          <p:cNvCxnSpPr/>
          <p:nvPr/>
        </p:nvCxnSpPr>
        <p:spPr>
          <a:xfrm>
            <a:off x="897580" y="2270714"/>
            <a:ext cx="242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1D4CF4-FDAC-4B46-81A6-79CF7E038C90}"/>
              </a:ext>
            </a:extLst>
          </p:cNvPr>
          <p:cNvCxnSpPr>
            <a:cxnSpLocks/>
          </p:cNvCxnSpPr>
          <p:nvPr/>
        </p:nvCxnSpPr>
        <p:spPr>
          <a:xfrm flipH="1">
            <a:off x="1672450" y="2249494"/>
            <a:ext cx="266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7771BA0-D2B6-4D71-ACA4-77D5599CC8A3}"/>
              </a:ext>
            </a:extLst>
          </p:cNvPr>
          <p:cNvSpPr txBox="1"/>
          <p:nvPr/>
        </p:nvSpPr>
        <p:spPr>
          <a:xfrm>
            <a:off x="689344" y="1517070"/>
            <a:ext cx="1649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/>
              <a:t>Δ</a:t>
            </a:r>
            <a:r>
              <a:rPr lang="el-GR" b="1" dirty="0"/>
              <a:t>λ</a:t>
            </a:r>
            <a:r>
              <a:rPr lang="en-US" b="1" dirty="0"/>
              <a:t> = 8.4 nm</a:t>
            </a:r>
          </a:p>
          <a:p>
            <a:pPr algn="ctr"/>
            <a:r>
              <a:rPr lang="el-GR" b="1" dirty="0"/>
              <a:t>λ</a:t>
            </a:r>
            <a:r>
              <a:rPr lang="en-US" sz="1050" b="1" dirty="0"/>
              <a:t>0</a:t>
            </a:r>
            <a:r>
              <a:rPr lang="en-US" b="1" dirty="0"/>
              <a:t> = 1553.5 nm </a:t>
            </a:r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507989-4F78-41AC-A6DC-AB6292A735D4}"/>
              </a:ext>
            </a:extLst>
          </p:cNvPr>
          <p:cNvSpPr/>
          <p:nvPr/>
        </p:nvSpPr>
        <p:spPr>
          <a:xfrm>
            <a:off x="5826641" y="1467293"/>
            <a:ext cx="744279" cy="4870007"/>
          </a:xfrm>
          <a:custGeom>
            <a:avLst/>
            <a:gdLst>
              <a:gd name="connsiteX0" fmla="*/ 758080 w 758080"/>
              <a:gd name="connsiteY0" fmla="*/ 0 h 4876800"/>
              <a:gd name="connsiteX1" fmla="*/ 8780 w 758080"/>
              <a:gd name="connsiteY1" fmla="*/ 2895600 h 4876800"/>
              <a:gd name="connsiteX2" fmla="*/ 415180 w 758080"/>
              <a:gd name="connsiteY2" fmla="*/ 487680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8080" h="4876800">
                <a:moveTo>
                  <a:pt x="758080" y="0"/>
                </a:moveTo>
                <a:cubicBezTo>
                  <a:pt x="412005" y="1041400"/>
                  <a:pt x="65930" y="2082800"/>
                  <a:pt x="8780" y="2895600"/>
                </a:cubicBezTo>
                <a:cubicBezTo>
                  <a:pt x="-48370" y="3708400"/>
                  <a:pt x="183405" y="4292600"/>
                  <a:pt x="415180" y="487680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14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01BF-7C55-4382-A510-D8FE8B855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What’s happening outside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56522-1028-4C50-8386-90EE6A797F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018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- broadband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7130F-684F-493C-9010-DE78FC453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275571"/>
            <a:ext cx="6544588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7832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6E4E7E-B50B-4CD1-A390-B03A17C8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706" y="1275571"/>
            <a:ext cx="6544588" cy="5582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- broadband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DD1D0-F13E-4804-982B-68EE608F54C8}"/>
              </a:ext>
            </a:extLst>
          </p:cNvPr>
          <p:cNvSpPr/>
          <p:nvPr/>
        </p:nvSpPr>
        <p:spPr>
          <a:xfrm>
            <a:off x="3401059" y="1539239"/>
            <a:ext cx="1590195" cy="505960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EB5E7-B3DF-474E-B97F-635587FC2B08}"/>
              </a:ext>
            </a:extLst>
          </p:cNvPr>
          <p:cNvSpPr txBox="1"/>
          <p:nvPr/>
        </p:nvSpPr>
        <p:spPr>
          <a:xfrm>
            <a:off x="0" y="1367522"/>
            <a:ext cx="276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happening in the</a:t>
            </a:r>
          </a:p>
          <a:p>
            <a:r>
              <a:rPr lang="en-US" dirty="0"/>
              <a:t>O and E wavelength bands?</a:t>
            </a:r>
          </a:p>
        </p:txBody>
      </p:sp>
    </p:spTree>
    <p:extLst>
      <p:ext uri="{BB962C8B-B14F-4D97-AF65-F5344CB8AC3E}">
        <p14:creationId xmlns:p14="http://schemas.microsoft.com/office/powerpoint/2010/main" val="419679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in the system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1310 nm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510BF-B6A1-490E-83BF-FE0BCB7C3E89}"/>
              </a:ext>
            </a:extLst>
          </p:cNvPr>
          <p:cNvSpPr txBox="1"/>
          <p:nvPr/>
        </p:nvSpPr>
        <p:spPr>
          <a:xfrm>
            <a:off x="2426921" y="1690688"/>
            <a:ext cx="148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TM0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F08F22-F707-4A4B-96FA-B940E74630E2}"/>
              </a:ext>
            </a:extLst>
          </p:cNvPr>
          <p:cNvSpPr txBox="1"/>
          <p:nvPr/>
        </p:nvSpPr>
        <p:spPr>
          <a:xfrm>
            <a:off x="5164365" y="4027269"/>
            <a:ext cx="2133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Slot mode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23227-BA14-4F07-89D1-B623BA463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921" y="2551342"/>
            <a:ext cx="3175000" cy="25666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613EE5-8C49-4ABA-B4E6-8CCE4A036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09" y="2614018"/>
            <a:ext cx="2946156" cy="24889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D7843-6136-4208-A6A5-C7BD2CE2C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571" y="4673600"/>
            <a:ext cx="2423506" cy="1877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E2F7EC-1621-4B42-941B-8616530C5036}"/>
              </a:ext>
            </a:extLst>
          </p:cNvPr>
          <p:cNvSpPr txBox="1"/>
          <p:nvPr/>
        </p:nvSpPr>
        <p:spPr>
          <a:xfrm>
            <a:off x="8882787" y="1843088"/>
            <a:ext cx="1484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TM1</a:t>
            </a:r>
          </a:p>
        </p:txBody>
      </p:sp>
    </p:spTree>
    <p:extLst>
      <p:ext uri="{BB962C8B-B14F-4D97-AF65-F5344CB8AC3E}">
        <p14:creationId xmlns:p14="http://schemas.microsoft.com/office/powerpoint/2010/main" val="19586884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1310 nm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F08802-5163-40B4-8E5C-4A6852841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89" y="1258784"/>
            <a:ext cx="9046206" cy="553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715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8D3BF-82F9-4444-9976-158D80431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89" y="1258784"/>
            <a:ext cx="9046206" cy="5530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1310 nm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6517D4-04A9-4D1A-A93D-B4446393FD80}"/>
              </a:ext>
            </a:extLst>
          </p:cNvPr>
          <p:cNvCxnSpPr>
            <a:cxnSpLocks/>
          </p:cNvCxnSpPr>
          <p:nvPr/>
        </p:nvCxnSpPr>
        <p:spPr>
          <a:xfrm>
            <a:off x="6464595" y="1467293"/>
            <a:ext cx="1508201" cy="489788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4E4A62-D5A6-4EF7-96F7-27437095D570}"/>
              </a:ext>
            </a:extLst>
          </p:cNvPr>
          <p:cNvCxnSpPr>
            <a:cxnSpLocks/>
          </p:cNvCxnSpPr>
          <p:nvPr/>
        </p:nvCxnSpPr>
        <p:spPr>
          <a:xfrm flipH="1">
            <a:off x="5025932" y="1460665"/>
            <a:ext cx="1387568" cy="4904509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8D0ECE-0BD7-423C-B467-35768A64EA5C}"/>
              </a:ext>
            </a:extLst>
          </p:cNvPr>
          <p:cNvSpPr txBox="1"/>
          <p:nvPr/>
        </p:nvSpPr>
        <p:spPr>
          <a:xfrm>
            <a:off x="6078922" y="4432300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TM0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D372E3-086D-48AE-863F-930A65B8B61F}"/>
              </a:ext>
            </a:extLst>
          </p:cNvPr>
          <p:cNvGrpSpPr/>
          <p:nvPr/>
        </p:nvGrpSpPr>
        <p:grpSpPr>
          <a:xfrm>
            <a:off x="0" y="4755465"/>
            <a:ext cx="2272149" cy="1993228"/>
            <a:chOff x="0" y="4755465"/>
            <a:chExt cx="2272149" cy="199322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9FB060F-C2EB-4AFB-B5E7-8B943D8BE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925" y="4755465"/>
              <a:ext cx="2218224" cy="1793174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A8F3E3D-B504-41E5-95A4-64DC2DE89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925" y="6522563"/>
              <a:ext cx="2218224" cy="22613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2BD1014-E34E-4BE4-8C12-5EA73F4A7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755465"/>
              <a:ext cx="79540" cy="1993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77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in the system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960ED6-F457-4382-AE72-BD90BE561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" y="1402636"/>
            <a:ext cx="4668762" cy="253181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48716C5-07DD-4A48-9FA0-8DBD31099C86}"/>
              </a:ext>
            </a:extLst>
          </p:cNvPr>
          <p:cNvGrpSpPr/>
          <p:nvPr/>
        </p:nvGrpSpPr>
        <p:grpSpPr>
          <a:xfrm>
            <a:off x="7002388" y="1402636"/>
            <a:ext cx="4680285" cy="2531816"/>
            <a:chOff x="7002388" y="2593481"/>
            <a:chExt cx="4680285" cy="253181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9AE6BE-C415-438B-8F79-086831418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388" y="2984931"/>
              <a:ext cx="4680285" cy="214036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A2AB188-EBCB-426B-ABE4-65E96F396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388" y="2593481"/>
              <a:ext cx="4680285" cy="39145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4BFD51D-0B0A-491C-8280-96B77DC115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8313" y="3934452"/>
            <a:ext cx="4115374" cy="282932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6FEF6078-ADB2-45A8-A044-EDB5C380BE24}"/>
              </a:ext>
            </a:extLst>
          </p:cNvPr>
          <p:cNvGrpSpPr/>
          <p:nvPr/>
        </p:nvGrpSpPr>
        <p:grpSpPr>
          <a:xfrm>
            <a:off x="2945219" y="2519916"/>
            <a:ext cx="1765003" cy="520994"/>
            <a:chOff x="2945219" y="2519916"/>
            <a:chExt cx="1765003" cy="52099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90FBB19-B4A2-4964-9165-BDBA8E9EFF6D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AA00EA-A183-4A62-977F-6E87F9596377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EBAB6-54CA-491E-90BA-88329973C6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37BF6AB-25E2-448C-AFFF-82278D104C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9F96753-A131-4E65-B793-DEFE77DCD01B}"/>
              </a:ext>
            </a:extLst>
          </p:cNvPr>
          <p:cNvGrpSpPr/>
          <p:nvPr/>
        </p:nvGrpSpPr>
        <p:grpSpPr>
          <a:xfrm>
            <a:off x="1212111" y="2509284"/>
            <a:ext cx="1417675" cy="558409"/>
            <a:chOff x="2945219" y="2519916"/>
            <a:chExt cx="1765003" cy="520994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03B31E5-F602-4367-A4ED-3FC59E44C53D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C3C6AF-A3A2-49F4-9DA5-14398F580597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E7D5357-645B-407B-8306-305283FD5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1DEABC-136C-4B3E-9500-75797AD7CDA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C17CEA-81B8-4CD3-B686-F2DABC4490F9}"/>
              </a:ext>
            </a:extLst>
          </p:cNvPr>
          <p:cNvGrpSpPr/>
          <p:nvPr/>
        </p:nvGrpSpPr>
        <p:grpSpPr>
          <a:xfrm>
            <a:off x="9455888" y="2519917"/>
            <a:ext cx="1765003" cy="520994"/>
            <a:chOff x="2945219" y="2519916"/>
            <a:chExt cx="1765003" cy="520994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C90108A-5341-4766-8304-F5E190338D4F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7893696-F7E2-4DBC-AF8A-5978DCDEFCAB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7AEBD48-8DE6-4DC4-9C53-0677BF86CC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CD169CE-CD94-4752-8D22-3B46E989800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20802C0-B368-49BF-8DB0-932C063090D0}"/>
              </a:ext>
            </a:extLst>
          </p:cNvPr>
          <p:cNvGrpSpPr/>
          <p:nvPr/>
        </p:nvGrpSpPr>
        <p:grpSpPr>
          <a:xfrm>
            <a:off x="7722780" y="2509285"/>
            <a:ext cx="1417675" cy="558409"/>
            <a:chOff x="2945219" y="2519916"/>
            <a:chExt cx="1765003" cy="52099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B2A408D-FC96-40E1-8285-D3699C9082BF}"/>
                </a:ext>
              </a:extLst>
            </p:cNvPr>
            <p:cNvCxnSpPr/>
            <p:nvPr/>
          </p:nvCxnSpPr>
          <p:spPr>
            <a:xfrm>
              <a:off x="3062177" y="2530549"/>
              <a:ext cx="155235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E960F92-0779-4DBE-B1BF-5790609EA290}"/>
                </a:ext>
              </a:extLst>
            </p:cNvPr>
            <p:cNvCxnSpPr>
              <a:cxnSpLocks/>
            </p:cNvCxnSpPr>
            <p:nvPr/>
          </p:nvCxnSpPr>
          <p:spPr>
            <a:xfrm>
              <a:off x="2945219" y="3040909"/>
              <a:ext cx="1765003" cy="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2077446-E0A1-4841-8DB7-CF5BD04BF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5219" y="2519916"/>
              <a:ext cx="116958" cy="52099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2396FAC-098F-4B10-BDE8-92B1BE3318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82633" y="2519916"/>
              <a:ext cx="127589" cy="52099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095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4BFB1F-1186-4CF8-9757-A4CDA2DB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89" y="1258784"/>
            <a:ext cx="9046206" cy="5530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1310 nm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6517D4-04A9-4D1A-A93D-B4446393FD80}"/>
              </a:ext>
            </a:extLst>
          </p:cNvPr>
          <p:cNvCxnSpPr>
            <a:cxnSpLocks/>
          </p:cNvCxnSpPr>
          <p:nvPr/>
        </p:nvCxnSpPr>
        <p:spPr>
          <a:xfrm>
            <a:off x="5062220" y="1460500"/>
            <a:ext cx="1338580" cy="490467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4E4A62-D5A6-4EF7-96F7-27437095D570}"/>
              </a:ext>
            </a:extLst>
          </p:cNvPr>
          <p:cNvCxnSpPr>
            <a:cxnSpLocks/>
          </p:cNvCxnSpPr>
          <p:nvPr/>
        </p:nvCxnSpPr>
        <p:spPr>
          <a:xfrm flipH="1">
            <a:off x="3814352" y="1460500"/>
            <a:ext cx="1247868" cy="490467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8D0ECE-0BD7-423C-B467-35768A64EA5C}"/>
              </a:ext>
            </a:extLst>
          </p:cNvPr>
          <p:cNvSpPr txBox="1"/>
          <p:nvPr/>
        </p:nvSpPr>
        <p:spPr>
          <a:xfrm>
            <a:off x="4529522" y="4432300"/>
            <a:ext cx="1051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TM1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A471B-3FAD-444D-A31D-4FF0B6749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428" y="4755464"/>
            <a:ext cx="2264735" cy="198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70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33D9DF9-2F70-48CD-925D-3BF5F856C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589" y="1258784"/>
            <a:ext cx="9046206" cy="5530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1310 nm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D0ECE-0BD7-423C-B467-35768A64EA5C}"/>
              </a:ext>
            </a:extLst>
          </p:cNvPr>
          <p:cNvSpPr txBox="1"/>
          <p:nvPr/>
        </p:nvSpPr>
        <p:spPr>
          <a:xfrm>
            <a:off x="4165901" y="4445000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Slot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02070D4-384C-4335-A3C4-54825B557DCB}"/>
              </a:ext>
            </a:extLst>
          </p:cNvPr>
          <p:cNvSpPr/>
          <p:nvPr/>
        </p:nvSpPr>
        <p:spPr>
          <a:xfrm>
            <a:off x="3391787" y="1467293"/>
            <a:ext cx="988827" cy="4869711"/>
          </a:xfrm>
          <a:custGeom>
            <a:avLst/>
            <a:gdLst>
              <a:gd name="connsiteX0" fmla="*/ 12700 w 1054100"/>
              <a:gd name="connsiteY0" fmla="*/ 4762500 h 4762500"/>
              <a:gd name="connsiteX1" fmla="*/ 127000 w 1054100"/>
              <a:gd name="connsiteY1" fmla="*/ 4114800 h 4762500"/>
              <a:gd name="connsiteX2" fmla="*/ 927100 w 1054100"/>
              <a:gd name="connsiteY2" fmla="*/ 901700 h 4762500"/>
              <a:gd name="connsiteX3" fmla="*/ 1041400 w 1054100"/>
              <a:gd name="connsiteY3" fmla="*/ 0 h 476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4100" h="4762500">
                <a:moveTo>
                  <a:pt x="12700" y="4762500"/>
                </a:moveTo>
                <a:cubicBezTo>
                  <a:pt x="-6350" y="4760383"/>
                  <a:pt x="-25400" y="4758267"/>
                  <a:pt x="127000" y="4114800"/>
                </a:cubicBezTo>
                <a:cubicBezTo>
                  <a:pt x="279400" y="3471333"/>
                  <a:pt x="774700" y="1587500"/>
                  <a:pt x="927100" y="901700"/>
                </a:cubicBezTo>
                <a:cubicBezTo>
                  <a:pt x="1079500" y="215900"/>
                  <a:pt x="1060450" y="107950"/>
                  <a:pt x="104140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B863EF-DA08-40D8-B393-095EAE343671}"/>
              </a:ext>
            </a:extLst>
          </p:cNvPr>
          <p:cNvSpPr/>
          <p:nvPr/>
        </p:nvSpPr>
        <p:spPr>
          <a:xfrm>
            <a:off x="4859079" y="1435395"/>
            <a:ext cx="1116420" cy="4933507"/>
          </a:xfrm>
          <a:custGeom>
            <a:avLst/>
            <a:gdLst>
              <a:gd name="connsiteX0" fmla="*/ 1181100 w 1181100"/>
              <a:gd name="connsiteY0" fmla="*/ 4826000 h 4826000"/>
              <a:gd name="connsiteX1" fmla="*/ 584200 w 1181100"/>
              <a:gd name="connsiteY1" fmla="*/ 2705100 h 4826000"/>
              <a:gd name="connsiteX2" fmla="*/ 584200 w 1181100"/>
              <a:gd name="connsiteY2" fmla="*/ 2705100 h 4826000"/>
              <a:gd name="connsiteX3" fmla="*/ 114300 w 1181100"/>
              <a:gd name="connsiteY3" fmla="*/ 850900 h 4826000"/>
              <a:gd name="connsiteX4" fmla="*/ 0 w 1181100"/>
              <a:gd name="connsiteY4" fmla="*/ 0 h 482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4826000">
                <a:moveTo>
                  <a:pt x="1181100" y="4826000"/>
                </a:moveTo>
                <a:lnTo>
                  <a:pt x="584200" y="2705100"/>
                </a:lnTo>
                <a:lnTo>
                  <a:pt x="584200" y="2705100"/>
                </a:lnTo>
                <a:cubicBezTo>
                  <a:pt x="505883" y="2396067"/>
                  <a:pt x="211667" y="1301750"/>
                  <a:pt x="114300" y="850900"/>
                </a:cubicBezTo>
                <a:cubicBezTo>
                  <a:pt x="16933" y="400050"/>
                  <a:pt x="8466" y="200025"/>
                  <a:pt x="0" y="0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E3F8CE-BD98-4487-841E-FEEA872AFF8A}"/>
              </a:ext>
            </a:extLst>
          </p:cNvPr>
          <p:cNvGrpSpPr/>
          <p:nvPr/>
        </p:nvGrpSpPr>
        <p:grpSpPr>
          <a:xfrm>
            <a:off x="-1618" y="4751339"/>
            <a:ext cx="2218224" cy="1993228"/>
            <a:chOff x="-1618" y="4751339"/>
            <a:chExt cx="2218224" cy="199322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EA6B462-3A34-4C8C-A7ED-3EA5B7CEBF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076" y="4751339"/>
              <a:ext cx="2122530" cy="179317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97550BE-DD00-4FD9-8694-8A0949B4F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618" y="6518437"/>
              <a:ext cx="2218224" cy="22613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57AD630-423E-486D-8C8C-A4C71B32E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4751339"/>
              <a:ext cx="109272" cy="19932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573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677876-F217-426F-A18A-37529CD62E82}"/>
                  </a:ext>
                </a:extLst>
              </p:cNvPr>
              <p:cNvSpPr txBox="1"/>
              <p:nvPr/>
            </p:nvSpPr>
            <p:spPr>
              <a:xfrm>
                <a:off x="358184" y="2183733"/>
                <a:ext cx="1619418" cy="5629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677876-F217-426F-A18A-37529CD62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4" y="2183733"/>
                <a:ext cx="1619418" cy="5629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CDCB60-35E5-4C48-A65B-1F2A39DC7598}"/>
              </a:ext>
            </a:extLst>
          </p:cNvPr>
          <p:cNvCxnSpPr>
            <a:cxnSpLocks/>
          </p:cNvCxnSpPr>
          <p:nvPr/>
        </p:nvCxnSpPr>
        <p:spPr>
          <a:xfrm flipV="1">
            <a:off x="1884307" y="1495689"/>
            <a:ext cx="1167869" cy="693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15C4B1-6529-4A34-96F3-ECC996037A61}"/>
                  </a:ext>
                </a:extLst>
              </p:cNvPr>
              <p:cNvSpPr txBox="1"/>
              <p:nvPr/>
            </p:nvSpPr>
            <p:spPr>
              <a:xfrm>
                <a:off x="358184" y="3279093"/>
                <a:ext cx="1546193" cy="625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15C4B1-6529-4A34-96F3-ECC996037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84" y="3279093"/>
                <a:ext cx="1546193" cy="625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3CAC7E31-0501-4EC8-9482-84CA61284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8381" y="1244009"/>
            <a:ext cx="6347638" cy="552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9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C7E31-0501-4EC8-9482-84CA6128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81" y="1244009"/>
            <a:ext cx="6347638" cy="5528932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6B654AE-3BE2-4E70-B9AD-DAC1FF7A950F}"/>
              </a:ext>
            </a:extLst>
          </p:cNvPr>
          <p:cNvCxnSpPr>
            <a:cxnSpLocks/>
          </p:cNvCxnSpPr>
          <p:nvPr/>
        </p:nvCxnSpPr>
        <p:spPr>
          <a:xfrm>
            <a:off x="6634716" y="1456660"/>
            <a:ext cx="1488558" cy="4837814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0DFE3C-5686-4096-BD2B-A8C0A5223421}"/>
              </a:ext>
            </a:extLst>
          </p:cNvPr>
          <p:cNvCxnSpPr>
            <a:cxnSpLocks/>
          </p:cNvCxnSpPr>
          <p:nvPr/>
        </p:nvCxnSpPr>
        <p:spPr>
          <a:xfrm flipH="1">
            <a:off x="5209953" y="1460665"/>
            <a:ext cx="1347680" cy="485507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E66D792-3DF3-416F-BF2B-6F66F81F36B6}"/>
              </a:ext>
            </a:extLst>
          </p:cNvPr>
          <p:cNvSpPr txBox="1"/>
          <p:nvPr/>
        </p:nvSpPr>
        <p:spPr>
          <a:xfrm>
            <a:off x="6269422" y="4432300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TE0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7B5DD-AA9E-4963-9FB2-2578C5BE6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5001404"/>
            <a:ext cx="2514842" cy="136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14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1550 nm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AC7E31-0501-4EC8-9482-84CA6128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81" y="1244009"/>
            <a:ext cx="6347638" cy="552893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A7F167-222F-4D2B-98B4-0904D8F75277}"/>
              </a:ext>
            </a:extLst>
          </p:cNvPr>
          <p:cNvCxnSpPr>
            <a:cxnSpLocks/>
          </p:cNvCxnSpPr>
          <p:nvPr/>
        </p:nvCxnSpPr>
        <p:spPr>
          <a:xfrm flipH="1">
            <a:off x="3625702" y="1460665"/>
            <a:ext cx="1138559" cy="484444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691CBA-DC38-4EAC-80C3-81B938A4D84F}"/>
              </a:ext>
            </a:extLst>
          </p:cNvPr>
          <p:cNvSpPr txBox="1"/>
          <p:nvPr/>
        </p:nvSpPr>
        <p:spPr>
          <a:xfrm>
            <a:off x="4491423" y="4355073"/>
            <a:ext cx="8723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FB2B8C-79FE-4271-8AF0-395FA57F02B7}"/>
              </a:ext>
            </a:extLst>
          </p:cNvPr>
          <p:cNvCxnSpPr>
            <a:cxnSpLocks/>
          </p:cNvCxnSpPr>
          <p:nvPr/>
        </p:nvCxnSpPr>
        <p:spPr>
          <a:xfrm>
            <a:off x="4830236" y="1460665"/>
            <a:ext cx="1294117" cy="4855075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41DBCD-E970-4DE4-B65D-33C3D762F3B0}"/>
              </a:ext>
            </a:extLst>
          </p:cNvPr>
          <p:cNvGrpSpPr/>
          <p:nvPr/>
        </p:nvGrpSpPr>
        <p:grpSpPr>
          <a:xfrm>
            <a:off x="159489" y="5001404"/>
            <a:ext cx="2464464" cy="1363770"/>
            <a:chOff x="7002388" y="2593481"/>
            <a:chExt cx="4680285" cy="253181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8775E21-E885-4CB4-86EE-5B75FB509A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02388" y="2984931"/>
              <a:ext cx="4680285" cy="2140366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BDD0611-D433-4DDB-B23B-B251FEAA7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02388" y="2593481"/>
              <a:ext cx="4680285" cy="391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31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76027EE-02CB-43FB-80E9-034EA7F42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242" y="707065"/>
            <a:ext cx="7527851" cy="652111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52FF9C-E0B9-46CA-B2CD-70B16A8AF597}"/>
              </a:ext>
            </a:extLst>
          </p:cNvPr>
          <p:cNvSpPr txBox="1"/>
          <p:nvPr/>
        </p:nvSpPr>
        <p:spPr>
          <a:xfrm>
            <a:off x="4942522" y="4590518"/>
            <a:ext cx="925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Slot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81B72C-2D27-4A76-BE0A-BB75F373B605}"/>
              </a:ext>
            </a:extLst>
          </p:cNvPr>
          <p:cNvCxnSpPr>
            <a:cxnSpLocks/>
          </p:cNvCxnSpPr>
          <p:nvPr/>
        </p:nvCxnSpPr>
        <p:spPr>
          <a:xfrm flipH="1">
            <a:off x="4146699" y="1562986"/>
            <a:ext cx="1222743" cy="4784651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9C763B-EEE0-452D-ABE4-EF5E6EB9C438}"/>
              </a:ext>
            </a:extLst>
          </p:cNvPr>
          <p:cNvCxnSpPr>
            <a:cxnSpLocks/>
          </p:cNvCxnSpPr>
          <p:nvPr/>
        </p:nvCxnSpPr>
        <p:spPr>
          <a:xfrm>
            <a:off x="5433237" y="1503195"/>
            <a:ext cx="1350335" cy="4801912"/>
          </a:xfrm>
          <a:prstGeom prst="straightConnector1">
            <a:avLst/>
          </a:prstGeom>
          <a:ln w="57150">
            <a:solidFill>
              <a:schemeClr val="bg2">
                <a:lumMod val="1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ADE6D0-55D8-49E2-8FC1-4ABBBCDF2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Photonic Band Structure near </a:t>
            </a:r>
            <a:r>
              <a:rPr lang="el-GR" b="1" dirty="0"/>
              <a:t>λ</a:t>
            </a:r>
            <a:r>
              <a:rPr lang="en-US" b="1" dirty="0"/>
              <a:t>=</a:t>
            </a:r>
            <a:r>
              <a:rPr lang="en-US" dirty="0"/>
              <a:t>1310 nm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4080B2D-9822-4732-81EF-060DE418CBE8}"/>
              </a:ext>
            </a:extLst>
          </p:cNvPr>
          <p:cNvGrpSpPr/>
          <p:nvPr/>
        </p:nvGrpSpPr>
        <p:grpSpPr>
          <a:xfrm>
            <a:off x="-420915" y="4544140"/>
            <a:ext cx="3849809" cy="2228800"/>
            <a:chOff x="-420915" y="4544140"/>
            <a:chExt cx="3849809" cy="222880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FA61AB6-6A63-4033-ACE9-620CCD8EA51A}"/>
                </a:ext>
              </a:extLst>
            </p:cNvPr>
            <p:cNvGrpSpPr/>
            <p:nvPr/>
          </p:nvGrpSpPr>
          <p:grpSpPr>
            <a:xfrm>
              <a:off x="-295275" y="4933507"/>
              <a:ext cx="3272391" cy="1811060"/>
              <a:chOff x="-1618" y="4751339"/>
              <a:chExt cx="2218224" cy="1993228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4D581921-AE66-4C2F-B3DF-E6223C612E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076" y="4751339"/>
                <a:ext cx="2122530" cy="1793174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CF619888-9438-45A1-A1E2-68FC38033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618" y="6518437"/>
                <a:ext cx="2218224" cy="226130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A17D122-4673-48D0-A21C-065A6D93F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4751339"/>
                <a:ext cx="109272" cy="1993228"/>
              </a:xfrm>
              <a:prstGeom prst="rect">
                <a:avLst/>
              </a:prstGeom>
            </p:spPr>
          </p:pic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24A8F3F3-3B1C-4434-8F4C-DF88C99A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420915" y="4544140"/>
              <a:ext cx="3398031" cy="457264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1A7F98B-2D3C-4392-BD00-9D3BEF6D8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420915" y="6383321"/>
              <a:ext cx="3849809" cy="389619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C331EF69-C32F-4FC5-B38A-53CD27DA7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41627" y="5001404"/>
              <a:ext cx="335489" cy="1631625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0877163-AD10-4898-B14B-1DD01CA46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420914" y="4856261"/>
              <a:ext cx="563726" cy="1559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869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B01C-351B-4211-8988-11D0A3AD2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Perturbing the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4BA7E-4DF1-45E0-B4EE-2206FBCA20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happens when the waveguides are corrugated periodically?</a:t>
            </a:r>
          </a:p>
        </p:txBody>
      </p:sp>
    </p:spTree>
    <p:extLst>
      <p:ext uri="{BB962C8B-B14F-4D97-AF65-F5344CB8AC3E}">
        <p14:creationId xmlns:p14="http://schemas.microsoft.com/office/powerpoint/2010/main" val="3737745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348EB8-99CF-4C41-819E-8B520C2D72A5}"/>
              </a:ext>
            </a:extLst>
          </p:cNvPr>
          <p:cNvSpPr/>
          <p:nvPr/>
        </p:nvSpPr>
        <p:spPr>
          <a:xfrm>
            <a:off x="3082472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C095FF-10FC-4895-AC0B-94A7CDA4BA4F}"/>
              </a:ext>
            </a:extLst>
          </p:cNvPr>
          <p:cNvSpPr/>
          <p:nvPr/>
        </p:nvSpPr>
        <p:spPr>
          <a:xfrm>
            <a:off x="3808186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E9C752-A04B-4ABA-818C-1C539A4244A4}"/>
              </a:ext>
            </a:extLst>
          </p:cNvPr>
          <p:cNvSpPr/>
          <p:nvPr/>
        </p:nvSpPr>
        <p:spPr>
          <a:xfrm>
            <a:off x="4533900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686A55-5506-4A3D-8769-48654CB2CE2D}"/>
              </a:ext>
            </a:extLst>
          </p:cNvPr>
          <p:cNvSpPr/>
          <p:nvPr/>
        </p:nvSpPr>
        <p:spPr>
          <a:xfrm>
            <a:off x="5259614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5E4E5A-A047-4CAF-9BF4-1BEB05022E20}"/>
              </a:ext>
            </a:extLst>
          </p:cNvPr>
          <p:cNvSpPr/>
          <p:nvPr/>
        </p:nvSpPr>
        <p:spPr>
          <a:xfrm>
            <a:off x="5985328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152F61-AF0D-40FA-8D43-03C4A74556FE}"/>
              </a:ext>
            </a:extLst>
          </p:cNvPr>
          <p:cNvSpPr/>
          <p:nvPr/>
        </p:nvSpPr>
        <p:spPr>
          <a:xfrm>
            <a:off x="6711042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8891C3-154A-4299-81DC-8A0FF53251B0}"/>
              </a:ext>
            </a:extLst>
          </p:cNvPr>
          <p:cNvSpPr/>
          <p:nvPr/>
        </p:nvSpPr>
        <p:spPr>
          <a:xfrm>
            <a:off x="7436756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F9155A-AF13-464E-86F8-DACB7558BD22}"/>
              </a:ext>
            </a:extLst>
          </p:cNvPr>
          <p:cNvSpPr/>
          <p:nvPr/>
        </p:nvSpPr>
        <p:spPr>
          <a:xfrm>
            <a:off x="8162470" y="2135414"/>
            <a:ext cx="725714" cy="1712686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3118A9-57DB-40F5-A118-62CE1C3D8CFF}"/>
              </a:ext>
            </a:extLst>
          </p:cNvPr>
          <p:cNvSpPr/>
          <p:nvPr/>
        </p:nvSpPr>
        <p:spPr>
          <a:xfrm>
            <a:off x="3082472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695B77-E462-4184-9E20-571B7DE3871F}"/>
              </a:ext>
            </a:extLst>
          </p:cNvPr>
          <p:cNvSpPr/>
          <p:nvPr/>
        </p:nvSpPr>
        <p:spPr>
          <a:xfrm>
            <a:off x="3808186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363A733-CD3B-4B99-A202-8BC1ECAC3C00}"/>
              </a:ext>
            </a:extLst>
          </p:cNvPr>
          <p:cNvSpPr/>
          <p:nvPr/>
        </p:nvSpPr>
        <p:spPr>
          <a:xfrm>
            <a:off x="4533900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FE2AB4-4986-454D-8556-EC969EB47813}"/>
              </a:ext>
            </a:extLst>
          </p:cNvPr>
          <p:cNvSpPr/>
          <p:nvPr/>
        </p:nvSpPr>
        <p:spPr>
          <a:xfrm>
            <a:off x="5259614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514F4BE-98D3-46F2-B76A-869E491DDEF9}"/>
              </a:ext>
            </a:extLst>
          </p:cNvPr>
          <p:cNvSpPr/>
          <p:nvPr/>
        </p:nvSpPr>
        <p:spPr>
          <a:xfrm>
            <a:off x="5985328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A2D31B-E942-4654-A68C-72ED84CF5B44}"/>
              </a:ext>
            </a:extLst>
          </p:cNvPr>
          <p:cNvSpPr/>
          <p:nvPr/>
        </p:nvSpPr>
        <p:spPr>
          <a:xfrm>
            <a:off x="6711042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E902061-5CF5-4740-A003-35DFED34CBF7}"/>
              </a:ext>
            </a:extLst>
          </p:cNvPr>
          <p:cNvSpPr/>
          <p:nvPr/>
        </p:nvSpPr>
        <p:spPr>
          <a:xfrm>
            <a:off x="7436756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DBDB441-FF40-4084-996E-ED20F8FECE59}"/>
              </a:ext>
            </a:extLst>
          </p:cNvPr>
          <p:cNvSpPr/>
          <p:nvPr/>
        </p:nvSpPr>
        <p:spPr>
          <a:xfrm>
            <a:off x="8162470" y="4394200"/>
            <a:ext cx="725714" cy="130991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5D147126-A2EA-4538-833B-58B42E246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5517"/>
            <a:ext cx="9144000" cy="846137"/>
          </a:xfrm>
        </p:spPr>
        <p:txBody>
          <a:bodyPr>
            <a:normAutofit fontScale="90000"/>
          </a:bodyPr>
          <a:lstStyle/>
          <a:p>
            <a:r>
              <a:rPr lang="en-US" dirty="0"/>
              <a:t>Top View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C7CC85A3-8BCA-44D4-9025-56AF01F51E72}"/>
              </a:ext>
            </a:extLst>
          </p:cNvPr>
          <p:cNvSpPr txBox="1">
            <a:spLocks/>
          </p:cNvSpPr>
          <p:nvPr/>
        </p:nvSpPr>
        <p:spPr>
          <a:xfrm>
            <a:off x="348797" y="2702038"/>
            <a:ext cx="2350406" cy="579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Waveguide 1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14E83826-58E0-4372-97C4-DE2B178B557B}"/>
              </a:ext>
            </a:extLst>
          </p:cNvPr>
          <p:cNvSpPr txBox="1">
            <a:spLocks/>
          </p:cNvSpPr>
          <p:nvPr/>
        </p:nvSpPr>
        <p:spPr>
          <a:xfrm>
            <a:off x="348797" y="4759438"/>
            <a:ext cx="2350406" cy="5794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Waveguide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E3D25-B787-49D7-B205-E5DA509320D6}"/>
              </a:ext>
            </a:extLst>
          </p:cNvPr>
          <p:cNvSpPr txBox="1"/>
          <p:nvPr/>
        </p:nvSpPr>
        <p:spPr>
          <a:xfrm>
            <a:off x="4673078" y="1124470"/>
            <a:ext cx="2738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Unperturbed Waveguides</a:t>
            </a:r>
          </a:p>
        </p:txBody>
      </p:sp>
    </p:spTree>
    <p:extLst>
      <p:ext uri="{BB962C8B-B14F-4D97-AF65-F5344CB8AC3E}">
        <p14:creationId xmlns:p14="http://schemas.microsoft.com/office/powerpoint/2010/main" val="2468612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374</Words>
  <Application>Microsoft Office PowerPoint</Application>
  <PresentationFormat>Widescreen</PresentationFormat>
  <Paragraphs>94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Understanding Contra-directional couplers photonic band diagrams</vt:lpstr>
      <vt:lpstr>Waveguides Geometry</vt:lpstr>
      <vt:lpstr>Modes in the system near λ=1550 nm</vt:lpstr>
      <vt:lpstr>Photonic Band Structure near λ=1550 nm</vt:lpstr>
      <vt:lpstr>Photonic Band Structure near λ=1550 nm</vt:lpstr>
      <vt:lpstr>Photonic Band Structure near λ=1550 nm</vt:lpstr>
      <vt:lpstr>Photonic Band Structure near λ=1310 nm</vt:lpstr>
      <vt:lpstr>Perturbing the system</vt:lpstr>
      <vt:lpstr>Top View</vt:lpstr>
      <vt:lpstr>Top View</vt:lpstr>
      <vt:lpstr>Top View</vt:lpstr>
      <vt:lpstr>Modes in the system near λ=1550 nm</vt:lpstr>
      <vt:lpstr>Modes in the system near λ=1550 nm</vt:lpstr>
      <vt:lpstr>Photonic Band Structure near λ=1550 nm</vt:lpstr>
      <vt:lpstr>Photonic Band Structure near λ=1550 nm</vt:lpstr>
      <vt:lpstr>Photonic Band Structure near λ=1550 nm</vt:lpstr>
      <vt:lpstr>Photonic Band Structure near λ=1550 nm</vt:lpstr>
      <vt:lpstr>Photonic Band Structure near λ=1550 nm</vt:lpstr>
      <vt:lpstr>Photonic Band Structure near λ=1550 nm</vt:lpstr>
      <vt:lpstr>Photonic Band Structure near λ=1550 nm</vt:lpstr>
      <vt:lpstr>Photonic Band Structure near λ=1550 nm</vt:lpstr>
      <vt:lpstr>Photonic Band Structure near λ=1550 nm</vt:lpstr>
      <vt:lpstr>Photonic Band Structure near λ=1550 nm</vt:lpstr>
      <vt:lpstr>What’s happening outside λ=1550 nm?</vt:lpstr>
      <vt:lpstr>Photonic Band Structure - broadband</vt:lpstr>
      <vt:lpstr>Photonic Band Structure - broadband</vt:lpstr>
      <vt:lpstr>Modes in the system near λ=1310 nm</vt:lpstr>
      <vt:lpstr>Photonic Band Structure near λ=1310 nm</vt:lpstr>
      <vt:lpstr>Photonic Band Structure near λ=1310 nm</vt:lpstr>
      <vt:lpstr>Photonic Band Structure near λ=1310 nm</vt:lpstr>
      <vt:lpstr>Photonic Band Structure near λ=1310 nm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Contra-directional couplers photonic band diagrams</dc:title>
  <dc:creator>Mustafa Hammood</dc:creator>
  <cp:lastModifiedBy>Mustafa Hammood</cp:lastModifiedBy>
  <cp:revision>25</cp:revision>
  <dcterms:created xsi:type="dcterms:W3CDTF">2020-08-14T23:23:32Z</dcterms:created>
  <dcterms:modified xsi:type="dcterms:W3CDTF">2020-08-19T02:23:54Z</dcterms:modified>
</cp:coreProperties>
</file>