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57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9871-791D-4886-AEB8-61B2D1DCF1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BF6B-DF41-4C6A-BC13-ECAE063CDB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44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9871-791D-4886-AEB8-61B2D1DCF1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BF6B-DF41-4C6A-BC13-ECAE063C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7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9871-791D-4886-AEB8-61B2D1DCF1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BF6B-DF41-4C6A-BC13-ECAE063C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8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9871-791D-4886-AEB8-61B2D1DCF1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BF6B-DF41-4C6A-BC13-ECAE063C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3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9871-791D-4886-AEB8-61B2D1DCF1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BF6B-DF41-4C6A-BC13-ECAE063CDB8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38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9871-791D-4886-AEB8-61B2D1DCF1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BF6B-DF41-4C6A-BC13-ECAE063C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9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9871-791D-4886-AEB8-61B2D1DCF1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BF6B-DF41-4C6A-BC13-ECAE063C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6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9871-791D-4886-AEB8-61B2D1DCF1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BF6B-DF41-4C6A-BC13-ECAE063C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1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9871-791D-4886-AEB8-61B2D1DCF1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BF6B-DF41-4C6A-BC13-ECAE063C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00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ADC9871-791D-4886-AEB8-61B2D1DCF1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03CBF6B-DF41-4C6A-BC13-ECAE063C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7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9871-791D-4886-AEB8-61B2D1DCF1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CBF6B-DF41-4C6A-BC13-ECAE063CD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2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ADC9871-791D-4886-AEB8-61B2D1DCF1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03CBF6B-DF41-4C6A-BC13-ECAE063CDB8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94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0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B6A4-253C-4401-9EF6-E6727A507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Design of Critically Coupled </a:t>
            </a:r>
            <a:r>
              <a:rPr lang="en-US" sz="4000" dirty="0" err="1"/>
              <a:t>Microring</a:t>
            </a:r>
            <a:r>
              <a:rPr lang="en-US" sz="4000" dirty="0"/>
              <a:t> Resonators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8C1A3-B3DD-4FF4-9C5D-77AF11C0F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Mustafa Hammood</a:t>
            </a:r>
          </a:p>
          <a:p>
            <a:r>
              <a:rPr lang="en-US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252002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D2BB9C0-0996-4090-8820-DC13343F03D6}"/>
              </a:ext>
            </a:extLst>
          </p:cNvPr>
          <p:cNvSpPr/>
          <p:nvPr/>
        </p:nvSpPr>
        <p:spPr>
          <a:xfrm>
            <a:off x="6258187" y="1657244"/>
            <a:ext cx="5025006" cy="12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3B67C-9F4E-49DB-9355-A316A310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6209531" cy="1450756"/>
          </a:xfrm>
        </p:spPr>
        <p:txBody>
          <a:bodyPr/>
          <a:lstStyle/>
          <a:p>
            <a:r>
              <a:rPr lang="en-US" dirty="0" err="1"/>
              <a:t>Microring</a:t>
            </a:r>
            <a:r>
              <a:rPr lang="en-US" dirty="0"/>
              <a:t> Resonators</a:t>
            </a: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0E328D4F-1436-4A44-A2F1-BCD00215C849}"/>
              </a:ext>
            </a:extLst>
          </p:cNvPr>
          <p:cNvSpPr/>
          <p:nvPr/>
        </p:nvSpPr>
        <p:spPr>
          <a:xfrm>
            <a:off x="8615494" y="502465"/>
            <a:ext cx="2332142" cy="2332142"/>
          </a:xfrm>
          <a:prstGeom prst="donut">
            <a:avLst>
              <a:gd name="adj" fmla="val 4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863CAA-73EF-48F1-9262-8A1DD1E14EB1}"/>
              </a:ext>
            </a:extLst>
          </p:cNvPr>
          <p:cNvSpPr/>
          <p:nvPr/>
        </p:nvSpPr>
        <p:spPr>
          <a:xfrm>
            <a:off x="7633982" y="268256"/>
            <a:ext cx="4328719" cy="12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238329-7D31-47E4-8BC8-2D6A992F3047}"/>
              </a:ext>
            </a:extLst>
          </p:cNvPr>
          <p:cNvSpPr/>
          <p:nvPr/>
        </p:nvSpPr>
        <p:spPr>
          <a:xfrm>
            <a:off x="7633981" y="2943664"/>
            <a:ext cx="4328719" cy="12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1AA473-7DAF-4B06-8026-540988F68234}"/>
              </a:ext>
            </a:extLst>
          </p:cNvPr>
          <p:cNvCxnSpPr>
            <a:cxnSpLocks/>
          </p:cNvCxnSpPr>
          <p:nvPr/>
        </p:nvCxnSpPr>
        <p:spPr>
          <a:xfrm>
            <a:off x="7474592" y="3007265"/>
            <a:ext cx="322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2BCF4B-4939-46D7-BBE1-0E8E5AADCC9E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8615494" y="1668536"/>
            <a:ext cx="1166070" cy="34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15C2F9-32C3-4C53-8933-47495796C2FD}"/>
                  </a:ext>
                </a:extLst>
              </p:cNvPr>
              <p:cNvSpPr txBox="1"/>
              <p:nvPr/>
            </p:nvSpPr>
            <p:spPr>
              <a:xfrm>
                <a:off x="8697462" y="1358671"/>
                <a:ext cx="1002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𝑅𝑎𝑑𝑖𝑢𝑠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15C2F9-32C3-4C53-8933-47495796C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462" y="1358671"/>
                <a:ext cx="100213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81936F-B93C-4D60-BAF2-26DF131F3E90}"/>
              </a:ext>
            </a:extLst>
          </p:cNvPr>
          <p:cNvCxnSpPr>
            <a:cxnSpLocks/>
          </p:cNvCxnSpPr>
          <p:nvPr/>
        </p:nvCxnSpPr>
        <p:spPr>
          <a:xfrm flipH="1">
            <a:off x="8258682" y="2834949"/>
            <a:ext cx="152288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D2B80D-45FB-4A0C-83B2-2E6CA289AF41}"/>
              </a:ext>
            </a:extLst>
          </p:cNvPr>
          <p:cNvCxnSpPr>
            <a:cxnSpLocks/>
          </p:cNvCxnSpPr>
          <p:nvPr/>
        </p:nvCxnSpPr>
        <p:spPr>
          <a:xfrm flipH="1">
            <a:off x="8258682" y="2935275"/>
            <a:ext cx="152288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6AED40-6214-4DE5-AC93-DB2B04A96431}"/>
              </a:ext>
            </a:extLst>
          </p:cNvPr>
          <p:cNvCxnSpPr>
            <a:cxnSpLocks/>
          </p:cNvCxnSpPr>
          <p:nvPr/>
        </p:nvCxnSpPr>
        <p:spPr>
          <a:xfrm flipV="1">
            <a:off x="8339494" y="2948542"/>
            <a:ext cx="1" cy="270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D01F1E-AE92-42FC-8579-225C3F52A30C}"/>
              </a:ext>
            </a:extLst>
          </p:cNvPr>
          <p:cNvCxnSpPr>
            <a:cxnSpLocks/>
          </p:cNvCxnSpPr>
          <p:nvPr/>
        </p:nvCxnSpPr>
        <p:spPr>
          <a:xfrm>
            <a:off x="8342566" y="2557241"/>
            <a:ext cx="0" cy="27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46A055-54A8-4101-B942-ECF89D18ECB2}"/>
                  </a:ext>
                </a:extLst>
              </p:cNvPr>
              <p:cNvSpPr txBox="1"/>
              <p:nvPr/>
            </p:nvSpPr>
            <p:spPr>
              <a:xfrm>
                <a:off x="8258682" y="2524742"/>
                <a:ext cx="642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𝐺𝑎𝑝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B46A055-54A8-4101-B942-ECF89D18E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682" y="2524742"/>
                <a:ext cx="642740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980ECEC-1156-4148-8ADF-2C813A0E47A1}"/>
              </a:ext>
            </a:extLst>
          </p:cNvPr>
          <p:cNvCxnSpPr>
            <a:cxnSpLocks/>
          </p:cNvCxnSpPr>
          <p:nvPr/>
        </p:nvCxnSpPr>
        <p:spPr>
          <a:xfrm>
            <a:off x="11803316" y="3007265"/>
            <a:ext cx="322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16264B1-34DA-40DE-84CE-9F15AF40E78E}"/>
              </a:ext>
            </a:extLst>
          </p:cNvPr>
          <p:cNvCxnSpPr>
            <a:cxnSpLocks/>
          </p:cNvCxnSpPr>
          <p:nvPr/>
        </p:nvCxnSpPr>
        <p:spPr>
          <a:xfrm flipH="1">
            <a:off x="11813936" y="331177"/>
            <a:ext cx="263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ABEBE2-051D-4B5B-83A6-832C9BC765CF}"/>
              </a:ext>
            </a:extLst>
          </p:cNvPr>
          <p:cNvCxnSpPr>
            <a:cxnSpLocks/>
          </p:cNvCxnSpPr>
          <p:nvPr/>
        </p:nvCxnSpPr>
        <p:spPr>
          <a:xfrm flipH="1">
            <a:off x="7501995" y="331177"/>
            <a:ext cx="263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71EA395-BB21-49AC-AE07-88501A4EB1AD}"/>
              </a:ext>
            </a:extLst>
          </p:cNvPr>
          <p:cNvCxnSpPr>
            <a:cxnSpLocks/>
          </p:cNvCxnSpPr>
          <p:nvPr/>
        </p:nvCxnSpPr>
        <p:spPr>
          <a:xfrm flipV="1">
            <a:off x="9432548" y="2557241"/>
            <a:ext cx="550351" cy="450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5B9577-6CC3-4560-860E-C8CF51C6EE1B}"/>
              </a:ext>
            </a:extLst>
          </p:cNvPr>
          <p:cNvCxnSpPr>
            <a:cxnSpLocks/>
          </p:cNvCxnSpPr>
          <p:nvPr/>
        </p:nvCxnSpPr>
        <p:spPr>
          <a:xfrm flipV="1">
            <a:off x="9424420" y="3006581"/>
            <a:ext cx="607121" cy="90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C0BE85-AFB8-406F-879A-33D029074548}"/>
                  </a:ext>
                </a:extLst>
              </p:cNvPr>
              <p:cNvSpPr txBox="1"/>
              <p:nvPr/>
            </p:nvSpPr>
            <p:spPr>
              <a:xfrm>
                <a:off x="9516433" y="2348171"/>
                <a:ext cx="464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C0BE85-AFB8-406F-879A-33D029074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433" y="2348171"/>
                <a:ext cx="46461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5E1B692-D08F-4641-AFAF-25362FA36FDB}"/>
                  </a:ext>
                </a:extLst>
              </p:cNvPr>
              <p:cNvSpPr txBox="1"/>
              <p:nvPr/>
            </p:nvSpPr>
            <p:spPr>
              <a:xfrm>
                <a:off x="9796650" y="2993207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5E1B692-D08F-4641-AFAF-25362FA36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650" y="2993207"/>
                <a:ext cx="42755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D50EDB-DA7D-499E-BC0B-B394DEC6E74B}"/>
              </a:ext>
            </a:extLst>
          </p:cNvPr>
          <p:cNvCxnSpPr>
            <a:cxnSpLocks/>
          </p:cNvCxnSpPr>
          <p:nvPr/>
        </p:nvCxnSpPr>
        <p:spPr>
          <a:xfrm flipH="1">
            <a:off x="9430856" y="347110"/>
            <a:ext cx="550351" cy="450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7B0E94-2EF7-4BCD-A821-99AB11B6C837}"/>
              </a:ext>
            </a:extLst>
          </p:cNvPr>
          <p:cNvCxnSpPr>
            <a:cxnSpLocks/>
          </p:cNvCxnSpPr>
          <p:nvPr/>
        </p:nvCxnSpPr>
        <p:spPr>
          <a:xfrm flipH="1">
            <a:off x="9367603" y="340216"/>
            <a:ext cx="607121" cy="90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0DAF82-FDEC-4494-A00D-C72BF80036F1}"/>
                  </a:ext>
                </a:extLst>
              </p:cNvPr>
              <p:cNvSpPr txBox="1"/>
              <p:nvPr/>
            </p:nvSpPr>
            <p:spPr>
              <a:xfrm rot="10800000" flipH="1" flipV="1">
                <a:off x="9467289" y="510506"/>
                <a:ext cx="464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0DAF82-FDEC-4494-A00D-C72BF8003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9467289" y="510506"/>
                <a:ext cx="46461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773D1D-AC3F-4439-BEA3-7C4AF375208E}"/>
                  </a:ext>
                </a:extLst>
              </p:cNvPr>
              <p:cNvSpPr txBox="1"/>
              <p:nvPr/>
            </p:nvSpPr>
            <p:spPr>
              <a:xfrm rot="10800000" flipH="1" flipV="1">
                <a:off x="9217079" y="-71513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773D1D-AC3F-4439-BEA3-7C4AF3752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9217079" y="-71513"/>
                <a:ext cx="4275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F4DB6587-42A0-45FE-BD85-DF3201D9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Key devices in integrated photonics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Applications: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/>
              <a:t>Wavelength</a:t>
            </a:r>
            <a:r>
              <a:rPr lang="en-US" dirty="0"/>
              <a:t>-division multiplexing filters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/>
              <a:t>Modulators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/>
              <a:t>Non-linear effects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Calibration structures</a:t>
            </a:r>
            <a:endParaRPr lang="en-US" b="0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9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D2BB9C0-0996-4090-8820-DC13343F03D6}"/>
              </a:ext>
            </a:extLst>
          </p:cNvPr>
          <p:cNvSpPr/>
          <p:nvPr/>
        </p:nvSpPr>
        <p:spPr>
          <a:xfrm>
            <a:off x="6258187" y="1657244"/>
            <a:ext cx="5025006" cy="12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3B67C-9F4E-49DB-9355-A316A310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6209531" cy="1450756"/>
          </a:xfrm>
        </p:spPr>
        <p:txBody>
          <a:bodyPr/>
          <a:lstStyle/>
          <a:p>
            <a:r>
              <a:rPr lang="en-US" dirty="0"/>
              <a:t>All-pass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D0CAD-D95D-498F-A308-9A6FF1CDCA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All-pass ring with no drop port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Roundtrip length: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Through port response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𝑡h𝑟𝑢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𝑟𝑡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ra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𝑟𝑡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the forward coupling coefficient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𝑟𝑡</m:t>
                            </m:r>
                          </m:sub>
                        </m:sSub>
                      </m:sup>
                    </m:sSup>
                  </m:oMath>
                </a14:m>
                <a:endParaRPr lang="en-US" b="0" dirty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are the losses in the system, including coupling, propagation, and bending.</a:t>
                </a:r>
                <a:endParaRPr lang="en-US" b="0" dirty="0"/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D0CAD-D95D-498F-A308-9A6FF1CDCA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ircle: Hollow 40">
            <a:extLst>
              <a:ext uri="{FF2B5EF4-FFF2-40B4-BE49-F238E27FC236}">
                <a16:creationId xmlns:a16="http://schemas.microsoft.com/office/drawing/2014/main" id="{4351A6B2-8DF1-450C-B52E-E1DE4E6D5F74}"/>
              </a:ext>
            </a:extLst>
          </p:cNvPr>
          <p:cNvSpPr/>
          <p:nvPr/>
        </p:nvSpPr>
        <p:spPr>
          <a:xfrm>
            <a:off x="8615494" y="502465"/>
            <a:ext cx="2332142" cy="2332142"/>
          </a:xfrm>
          <a:prstGeom prst="donut">
            <a:avLst>
              <a:gd name="adj" fmla="val 4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BAEBE1-F3B3-448C-8C83-BBB6A02F684D}"/>
              </a:ext>
            </a:extLst>
          </p:cNvPr>
          <p:cNvSpPr/>
          <p:nvPr/>
        </p:nvSpPr>
        <p:spPr>
          <a:xfrm>
            <a:off x="7633981" y="2943664"/>
            <a:ext cx="4328719" cy="12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E4DC3F8-D0DE-4793-A92E-CD5E913768CB}"/>
              </a:ext>
            </a:extLst>
          </p:cNvPr>
          <p:cNvCxnSpPr>
            <a:cxnSpLocks/>
          </p:cNvCxnSpPr>
          <p:nvPr/>
        </p:nvCxnSpPr>
        <p:spPr>
          <a:xfrm>
            <a:off x="7474592" y="3007265"/>
            <a:ext cx="322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D563D39-3D23-4DCC-A268-87C1218C688F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8615494" y="1668536"/>
            <a:ext cx="1166070" cy="34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DFA64D4-FE71-4ECF-9D09-A4648FFFC9C3}"/>
                  </a:ext>
                </a:extLst>
              </p:cNvPr>
              <p:cNvSpPr txBox="1"/>
              <p:nvPr/>
            </p:nvSpPr>
            <p:spPr>
              <a:xfrm>
                <a:off x="8697462" y="1358671"/>
                <a:ext cx="1002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𝑅𝑎𝑑𝑖𝑢𝑠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DFA64D4-FE71-4ECF-9D09-A4648FFFC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462" y="1358671"/>
                <a:ext cx="10021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45D0E66-5804-4545-BD95-7BF1D5DD2E0F}"/>
              </a:ext>
            </a:extLst>
          </p:cNvPr>
          <p:cNvCxnSpPr>
            <a:cxnSpLocks/>
          </p:cNvCxnSpPr>
          <p:nvPr/>
        </p:nvCxnSpPr>
        <p:spPr>
          <a:xfrm flipH="1">
            <a:off x="8258682" y="2834949"/>
            <a:ext cx="152288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B4CAB79-EF42-4F08-8725-FAE5863874E7}"/>
              </a:ext>
            </a:extLst>
          </p:cNvPr>
          <p:cNvCxnSpPr>
            <a:cxnSpLocks/>
          </p:cNvCxnSpPr>
          <p:nvPr/>
        </p:nvCxnSpPr>
        <p:spPr>
          <a:xfrm flipH="1">
            <a:off x="8258682" y="2935275"/>
            <a:ext cx="152288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011735-FFF2-4560-80B6-EBB108C5BBB8}"/>
              </a:ext>
            </a:extLst>
          </p:cNvPr>
          <p:cNvCxnSpPr>
            <a:cxnSpLocks/>
          </p:cNvCxnSpPr>
          <p:nvPr/>
        </p:nvCxnSpPr>
        <p:spPr>
          <a:xfrm flipV="1">
            <a:off x="8339494" y="2948542"/>
            <a:ext cx="1" cy="270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0B1E03-FC48-467A-8A09-A01A7130C72A}"/>
              </a:ext>
            </a:extLst>
          </p:cNvPr>
          <p:cNvCxnSpPr>
            <a:cxnSpLocks/>
          </p:cNvCxnSpPr>
          <p:nvPr/>
        </p:nvCxnSpPr>
        <p:spPr>
          <a:xfrm>
            <a:off x="8342566" y="2557241"/>
            <a:ext cx="0" cy="27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25A0ED-E72C-449D-87AA-F3ECC6F0B1A9}"/>
                  </a:ext>
                </a:extLst>
              </p:cNvPr>
              <p:cNvSpPr txBox="1"/>
              <p:nvPr/>
            </p:nvSpPr>
            <p:spPr>
              <a:xfrm>
                <a:off x="8258682" y="2524742"/>
                <a:ext cx="642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𝐺𝑎𝑝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E25A0ED-E72C-449D-87AA-F3ECC6F0B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682" y="2524742"/>
                <a:ext cx="642740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D3710E1-9DB4-46D1-B897-6EC7AE917535}"/>
              </a:ext>
            </a:extLst>
          </p:cNvPr>
          <p:cNvCxnSpPr>
            <a:cxnSpLocks/>
          </p:cNvCxnSpPr>
          <p:nvPr/>
        </p:nvCxnSpPr>
        <p:spPr>
          <a:xfrm>
            <a:off x="11803316" y="3007265"/>
            <a:ext cx="322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C1CC00-32E0-4D37-A671-624694934048}"/>
              </a:ext>
            </a:extLst>
          </p:cNvPr>
          <p:cNvCxnSpPr>
            <a:cxnSpLocks/>
          </p:cNvCxnSpPr>
          <p:nvPr/>
        </p:nvCxnSpPr>
        <p:spPr>
          <a:xfrm flipV="1">
            <a:off x="9432548" y="2557241"/>
            <a:ext cx="550351" cy="450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C6429C-2B77-4B02-B46C-EF496E47F692}"/>
              </a:ext>
            </a:extLst>
          </p:cNvPr>
          <p:cNvCxnSpPr>
            <a:cxnSpLocks/>
          </p:cNvCxnSpPr>
          <p:nvPr/>
        </p:nvCxnSpPr>
        <p:spPr>
          <a:xfrm flipV="1">
            <a:off x="9424420" y="3006581"/>
            <a:ext cx="607121" cy="90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4EA497-02C5-41E2-B1DF-6093365166A5}"/>
                  </a:ext>
                </a:extLst>
              </p:cNvPr>
              <p:cNvSpPr txBox="1"/>
              <p:nvPr/>
            </p:nvSpPr>
            <p:spPr>
              <a:xfrm>
                <a:off x="9516433" y="2348171"/>
                <a:ext cx="368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4EA497-02C5-41E2-B1DF-609336516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433" y="2348171"/>
                <a:ext cx="36881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43F3FD-F79C-4DDF-A56E-96FD633AF1A7}"/>
                  </a:ext>
                </a:extLst>
              </p:cNvPr>
              <p:cNvSpPr txBox="1"/>
              <p:nvPr/>
            </p:nvSpPr>
            <p:spPr>
              <a:xfrm>
                <a:off x="9796650" y="2993207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43F3FD-F79C-4DDF-A56E-96FD633AF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650" y="2993207"/>
                <a:ext cx="3345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9758CA1-50FE-4836-8EF8-7B46BDEB4A23}"/>
                  </a:ext>
                </a:extLst>
              </p:cNvPr>
              <p:cNvSpPr/>
              <p:nvPr/>
            </p:nvSpPr>
            <p:spPr>
              <a:xfrm>
                <a:off x="7358873" y="2989980"/>
                <a:ext cx="550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9758CA1-50FE-4836-8EF8-7B46BDEB4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873" y="2989980"/>
                <a:ext cx="55021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8489E3E-F7D2-425D-9F1E-E338DE251212}"/>
                  </a:ext>
                </a:extLst>
              </p:cNvPr>
              <p:cNvSpPr/>
              <p:nvPr/>
            </p:nvSpPr>
            <p:spPr>
              <a:xfrm>
                <a:off x="11555357" y="2989980"/>
                <a:ext cx="758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8489E3E-F7D2-425D-9F1E-E338DE251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5357" y="2989980"/>
                <a:ext cx="7586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45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D2BB9C0-0996-4090-8820-DC13343F03D6}"/>
              </a:ext>
            </a:extLst>
          </p:cNvPr>
          <p:cNvSpPr/>
          <p:nvPr/>
        </p:nvSpPr>
        <p:spPr>
          <a:xfrm>
            <a:off x="6258187" y="1657244"/>
            <a:ext cx="5025006" cy="12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3B67C-9F4E-49DB-9355-A316A310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6209531" cy="1450756"/>
          </a:xfrm>
        </p:spPr>
        <p:txBody>
          <a:bodyPr/>
          <a:lstStyle/>
          <a:p>
            <a:r>
              <a:rPr lang="en-US" dirty="0"/>
              <a:t>Add-drop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D0CAD-D95D-498F-A308-9A6FF1CDCA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Add-Drop Ring, can be used as a WD-Mux/</a:t>
                </a:r>
                <a:r>
                  <a:rPr lang="en-US" dirty="0" err="1"/>
                  <a:t>Demux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Roundtrip length: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Through port response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𝑡h𝑟𝑢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ra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𝑟𝑡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rad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𝑟𝑡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Drop port response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𝐷𝑟𝑜𝑝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𝑟𝑡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rad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𝑟𝑡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the forward coupling coefficient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/>
                  <a:t> is the cross-over coupling coefficient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𝑟𝑡</m:t>
                            </m:r>
                          </m:sub>
                        </m:sSub>
                      </m:sup>
                    </m:sSup>
                  </m:oMath>
                </a14:m>
                <a:endParaRPr lang="en-US" b="0" dirty="0"/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D0CAD-D95D-498F-A308-9A6FF1CDCA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Circle: Hollow 62">
            <a:extLst>
              <a:ext uri="{FF2B5EF4-FFF2-40B4-BE49-F238E27FC236}">
                <a16:creationId xmlns:a16="http://schemas.microsoft.com/office/drawing/2014/main" id="{33997369-E70D-4B14-A953-123DD0611525}"/>
              </a:ext>
            </a:extLst>
          </p:cNvPr>
          <p:cNvSpPr/>
          <p:nvPr/>
        </p:nvSpPr>
        <p:spPr>
          <a:xfrm>
            <a:off x="8615494" y="502465"/>
            <a:ext cx="2332142" cy="2332142"/>
          </a:xfrm>
          <a:prstGeom prst="donut">
            <a:avLst>
              <a:gd name="adj" fmla="val 4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5433C62-A578-4381-AD82-CA45CB2670AB}"/>
              </a:ext>
            </a:extLst>
          </p:cNvPr>
          <p:cNvSpPr/>
          <p:nvPr/>
        </p:nvSpPr>
        <p:spPr>
          <a:xfrm>
            <a:off x="7633982" y="268256"/>
            <a:ext cx="4328719" cy="12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62A13BD-8E5B-42CE-A3A5-DC23675F3969}"/>
              </a:ext>
            </a:extLst>
          </p:cNvPr>
          <p:cNvSpPr/>
          <p:nvPr/>
        </p:nvSpPr>
        <p:spPr>
          <a:xfrm>
            <a:off x="7633981" y="2943664"/>
            <a:ext cx="4328719" cy="12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B201E7-0AF5-4D8F-BA61-4F0249A75168}"/>
              </a:ext>
            </a:extLst>
          </p:cNvPr>
          <p:cNvCxnSpPr>
            <a:cxnSpLocks/>
          </p:cNvCxnSpPr>
          <p:nvPr/>
        </p:nvCxnSpPr>
        <p:spPr>
          <a:xfrm>
            <a:off x="7474592" y="3007265"/>
            <a:ext cx="322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9C9A5C4-2F87-4C88-9803-44D3872ECD78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8615494" y="1668536"/>
            <a:ext cx="1166070" cy="34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0D5A1CC-710C-4972-91C3-639037233AC3}"/>
                  </a:ext>
                </a:extLst>
              </p:cNvPr>
              <p:cNvSpPr txBox="1"/>
              <p:nvPr/>
            </p:nvSpPr>
            <p:spPr>
              <a:xfrm>
                <a:off x="8697462" y="1358671"/>
                <a:ext cx="1002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𝑅𝑎𝑑𝑖𝑢𝑠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0D5A1CC-710C-4972-91C3-639037233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462" y="1358671"/>
                <a:ext cx="10021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2D02D2C-79EB-4905-BAE6-0EBA288B036D}"/>
              </a:ext>
            </a:extLst>
          </p:cNvPr>
          <p:cNvCxnSpPr>
            <a:cxnSpLocks/>
          </p:cNvCxnSpPr>
          <p:nvPr/>
        </p:nvCxnSpPr>
        <p:spPr>
          <a:xfrm flipH="1">
            <a:off x="8258682" y="2834949"/>
            <a:ext cx="152288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8FD7A81-9DD8-4908-A185-EFDE59B53C3F}"/>
              </a:ext>
            </a:extLst>
          </p:cNvPr>
          <p:cNvCxnSpPr>
            <a:cxnSpLocks/>
          </p:cNvCxnSpPr>
          <p:nvPr/>
        </p:nvCxnSpPr>
        <p:spPr>
          <a:xfrm flipH="1">
            <a:off x="8258682" y="2935275"/>
            <a:ext cx="152288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E6FAE96-CC6F-4636-8471-1D255E7E89F5}"/>
              </a:ext>
            </a:extLst>
          </p:cNvPr>
          <p:cNvCxnSpPr>
            <a:cxnSpLocks/>
          </p:cNvCxnSpPr>
          <p:nvPr/>
        </p:nvCxnSpPr>
        <p:spPr>
          <a:xfrm flipV="1">
            <a:off x="8339494" y="2948542"/>
            <a:ext cx="1" cy="270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3D9C445-4E20-4C07-ABDB-28375304ACD3}"/>
              </a:ext>
            </a:extLst>
          </p:cNvPr>
          <p:cNvCxnSpPr>
            <a:cxnSpLocks/>
          </p:cNvCxnSpPr>
          <p:nvPr/>
        </p:nvCxnSpPr>
        <p:spPr>
          <a:xfrm>
            <a:off x="8342566" y="2557241"/>
            <a:ext cx="0" cy="27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579CA78-6A43-49B2-A082-EF2C1130F807}"/>
                  </a:ext>
                </a:extLst>
              </p:cNvPr>
              <p:cNvSpPr txBox="1"/>
              <p:nvPr/>
            </p:nvSpPr>
            <p:spPr>
              <a:xfrm>
                <a:off x="8258682" y="2524742"/>
                <a:ext cx="642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𝐺𝑎𝑝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579CA78-6A43-49B2-A082-EF2C1130F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682" y="2524742"/>
                <a:ext cx="642740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9882710-C322-40D0-876A-0F2136C5CC89}"/>
              </a:ext>
            </a:extLst>
          </p:cNvPr>
          <p:cNvCxnSpPr>
            <a:cxnSpLocks/>
          </p:cNvCxnSpPr>
          <p:nvPr/>
        </p:nvCxnSpPr>
        <p:spPr>
          <a:xfrm>
            <a:off x="11803316" y="3007265"/>
            <a:ext cx="322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DEE80B7-4FF3-4D1A-BFD6-B8C8F16B4DC2}"/>
              </a:ext>
            </a:extLst>
          </p:cNvPr>
          <p:cNvCxnSpPr>
            <a:cxnSpLocks/>
          </p:cNvCxnSpPr>
          <p:nvPr/>
        </p:nvCxnSpPr>
        <p:spPr>
          <a:xfrm flipH="1">
            <a:off x="11813936" y="331177"/>
            <a:ext cx="263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95F3A84-7251-4A86-8DE0-924F91F0CF51}"/>
              </a:ext>
            </a:extLst>
          </p:cNvPr>
          <p:cNvCxnSpPr>
            <a:cxnSpLocks/>
          </p:cNvCxnSpPr>
          <p:nvPr/>
        </p:nvCxnSpPr>
        <p:spPr>
          <a:xfrm flipH="1">
            <a:off x="7501995" y="331177"/>
            <a:ext cx="263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F58B722-6D84-4E69-AE93-CACC36F23D8D}"/>
              </a:ext>
            </a:extLst>
          </p:cNvPr>
          <p:cNvCxnSpPr>
            <a:cxnSpLocks/>
          </p:cNvCxnSpPr>
          <p:nvPr/>
        </p:nvCxnSpPr>
        <p:spPr>
          <a:xfrm flipV="1">
            <a:off x="9432548" y="2557241"/>
            <a:ext cx="550351" cy="450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82229B7-8244-41FA-B279-F7152A11040F}"/>
              </a:ext>
            </a:extLst>
          </p:cNvPr>
          <p:cNvCxnSpPr>
            <a:cxnSpLocks/>
          </p:cNvCxnSpPr>
          <p:nvPr/>
        </p:nvCxnSpPr>
        <p:spPr>
          <a:xfrm flipV="1">
            <a:off x="9424420" y="3006581"/>
            <a:ext cx="607121" cy="90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14A7929-3057-4212-A260-C09A2EF0CF70}"/>
                  </a:ext>
                </a:extLst>
              </p:cNvPr>
              <p:cNvSpPr txBox="1"/>
              <p:nvPr/>
            </p:nvSpPr>
            <p:spPr>
              <a:xfrm>
                <a:off x="9516433" y="2348171"/>
                <a:ext cx="464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14A7929-3057-4212-A260-C09A2EF0C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433" y="2348171"/>
                <a:ext cx="4646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FFFB7AE-D0D2-497C-AC7B-76D558FEFDD4}"/>
                  </a:ext>
                </a:extLst>
              </p:cNvPr>
              <p:cNvSpPr txBox="1"/>
              <p:nvPr/>
            </p:nvSpPr>
            <p:spPr>
              <a:xfrm>
                <a:off x="9796650" y="2993207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FFFB7AE-D0D2-497C-AC7B-76D558FEF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650" y="2993207"/>
                <a:ext cx="4275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3B74135-376D-4995-8348-1631B06D919F}"/>
              </a:ext>
            </a:extLst>
          </p:cNvPr>
          <p:cNvCxnSpPr>
            <a:cxnSpLocks/>
          </p:cNvCxnSpPr>
          <p:nvPr/>
        </p:nvCxnSpPr>
        <p:spPr>
          <a:xfrm flipH="1">
            <a:off x="9430856" y="347110"/>
            <a:ext cx="550351" cy="450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0363FAE-0382-4730-A877-884EF5D472CB}"/>
              </a:ext>
            </a:extLst>
          </p:cNvPr>
          <p:cNvCxnSpPr>
            <a:cxnSpLocks/>
          </p:cNvCxnSpPr>
          <p:nvPr/>
        </p:nvCxnSpPr>
        <p:spPr>
          <a:xfrm flipH="1">
            <a:off x="9367603" y="340216"/>
            <a:ext cx="607121" cy="90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07ECD24-F37C-4A6B-8C3E-B6C120082935}"/>
                  </a:ext>
                </a:extLst>
              </p:cNvPr>
              <p:cNvSpPr txBox="1"/>
              <p:nvPr/>
            </p:nvSpPr>
            <p:spPr>
              <a:xfrm rot="10800000" flipH="1" flipV="1">
                <a:off x="9464628" y="510506"/>
                <a:ext cx="469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07ECD24-F37C-4A6B-8C3E-B6C120082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9464628" y="510506"/>
                <a:ext cx="4699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16005EC-198E-4B41-80F9-392C1FB9470B}"/>
                  </a:ext>
                </a:extLst>
              </p:cNvPr>
              <p:cNvSpPr/>
              <p:nvPr/>
            </p:nvSpPr>
            <p:spPr>
              <a:xfrm>
                <a:off x="7358873" y="2989980"/>
                <a:ext cx="550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16005EC-198E-4B41-80F9-392C1FB94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873" y="2989980"/>
                <a:ext cx="55021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8E91379-0BC0-40F7-BAEA-34352B080889}"/>
                  </a:ext>
                </a:extLst>
              </p:cNvPr>
              <p:cNvSpPr/>
              <p:nvPr/>
            </p:nvSpPr>
            <p:spPr>
              <a:xfrm>
                <a:off x="11555357" y="2989980"/>
                <a:ext cx="758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8E91379-0BC0-40F7-BAEA-34352B080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5357" y="2989980"/>
                <a:ext cx="7586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AB1D457-A1F3-49F7-ADB5-B80C635BA005}"/>
                  </a:ext>
                </a:extLst>
              </p:cNvPr>
              <p:cNvSpPr/>
              <p:nvPr/>
            </p:nvSpPr>
            <p:spPr>
              <a:xfrm>
                <a:off x="7242270" y="340216"/>
                <a:ext cx="78342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𝑑𝑟𝑜𝑝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AB1D457-A1F3-49F7-ADB5-B80C635BA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270" y="340216"/>
                <a:ext cx="783420" cy="390748"/>
              </a:xfrm>
              <a:prstGeom prst="rect">
                <a:avLst/>
              </a:prstGeom>
              <a:blipFill>
                <a:blip r:embed="rId10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008BF7F-7E60-4DE9-9D3C-0535A2E5C396}"/>
                  </a:ext>
                </a:extLst>
              </p:cNvPr>
              <p:cNvSpPr txBox="1"/>
              <p:nvPr/>
            </p:nvSpPr>
            <p:spPr>
              <a:xfrm>
                <a:off x="9077911" y="-111820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008BF7F-7E60-4DE9-9D3C-0535A2E5C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911" y="-111820"/>
                <a:ext cx="4328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20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D2BB9C0-0996-4090-8820-DC13343F03D6}"/>
              </a:ext>
            </a:extLst>
          </p:cNvPr>
          <p:cNvSpPr/>
          <p:nvPr/>
        </p:nvSpPr>
        <p:spPr>
          <a:xfrm>
            <a:off x="6258187" y="1657244"/>
            <a:ext cx="5025006" cy="125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3B67C-9F4E-49DB-9355-A316A310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6209531" cy="1450756"/>
          </a:xfrm>
        </p:spPr>
        <p:txBody>
          <a:bodyPr/>
          <a:lstStyle/>
          <a:p>
            <a:r>
              <a:rPr lang="en-US" dirty="0"/>
              <a:t>Critical coupling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D0CAD-D95D-498F-A308-9A6FF1CDCA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6373389" cy="4023360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 Critical coupling occurs when the cross coupled power equals the ring resonator internal loss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US" dirty="0"/>
                  <a:t>Or, in the case of a lossless coupler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b="0" dirty="0"/>
                  <a:t>, we can also say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b="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𝑟𝑡</m:t>
                            </m:r>
                          </m:sub>
                        </m:sSub>
                      </m:sup>
                    </m:sSup>
                  </m:oMath>
                </a14:m>
                <a:endParaRPr lang="en-US" b="0" dirty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/>
                  <a:t> is an amplitude attenuation coefficient [1/cm]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/>
                  <a:t> [1/cm]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𝑑𝐵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𝑐𝑚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D0CAD-D95D-498F-A308-9A6FF1CDCA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6373389" cy="4023360"/>
              </a:xfrm>
              <a:blipFill>
                <a:blip r:embed="rId2"/>
                <a:stretch>
                  <a:fillRect l="-2294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Circle: Hollow 62">
            <a:extLst>
              <a:ext uri="{FF2B5EF4-FFF2-40B4-BE49-F238E27FC236}">
                <a16:creationId xmlns:a16="http://schemas.microsoft.com/office/drawing/2014/main" id="{33997369-E70D-4B14-A953-123DD0611525}"/>
              </a:ext>
            </a:extLst>
          </p:cNvPr>
          <p:cNvSpPr/>
          <p:nvPr/>
        </p:nvSpPr>
        <p:spPr>
          <a:xfrm>
            <a:off x="8615494" y="502465"/>
            <a:ext cx="2332142" cy="2332142"/>
          </a:xfrm>
          <a:prstGeom prst="donut">
            <a:avLst>
              <a:gd name="adj" fmla="val 4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5433C62-A578-4381-AD82-CA45CB2670AB}"/>
              </a:ext>
            </a:extLst>
          </p:cNvPr>
          <p:cNvSpPr/>
          <p:nvPr/>
        </p:nvSpPr>
        <p:spPr>
          <a:xfrm>
            <a:off x="7633982" y="268256"/>
            <a:ext cx="4328719" cy="12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62A13BD-8E5B-42CE-A3A5-DC23675F3969}"/>
              </a:ext>
            </a:extLst>
          </p:cNvPr>
          <p:cNvSpPr/>
          <p:nvPr/>
        </p:nvSpPr>
        <p:spPr>
          <a:xfrm>
            <a:off x="7633981" y="2943664"/>
            <a:ext cx="4328719" cy="125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B201E7-0AF5-4D8F-BA61-4F0249A75168}"/>
              </a:ext>
            </a:extLst>
          </p:cNvPr>
          <p:cNvCxnSpPr>
            <a:cxnSpLocks/>
          </p:cNvCxnSpPr>
          <p:nvPr/>
        </p:nvCxnSpPr>
        <p:spPr>
          <a:xfrm>
            <a:off x="7474592" y="3007265"/>
            <a:ext cx="322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9C9A5C4-2F87-4C88-9803-44D3872ECD78}"/>
              </a:ext>
            </a:extLst>
          </p:cNvPr>
          <p:cNvCxnSpPr>
            <a:cxnSpLocks/>
            <a:endCxn id="63" idx="2"/>
          </p:cNvCxnSpPr>
          <p:nvPr/>
        </p:nvCxnSpPr>
        <p:spPr>
          <a:xfrm flipH="1" flipV="1">
            <a:off x="8615494" y="1668536"/>
            <a:ext cx="1166070" cy="342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0D5A1CC-710C-4972-91C3-639037233AC3}"/>
                  </a:ext>
                </a:extLst>
              </p:cNvPr>
              <p:cNvSpPr txBox="1"/>
              <p:nvPr/>
            </p:nvSpPr>
            <p:spPr>
              <a:xfrm>
                <a:off x="8697462" y="1358671"/>
                <a:ext cx="1002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𝑅𝑎𝑑𝑖𝑢𝑠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0D5A1CC-710C-4972-91C3-639037233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7462" y="1358671"/>
                <a:ext cx="10021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2D02D2C-79EB-4905-BAE6-0EBA288B036D}"/>
              </a:ext>
            </a:extLst>
          </p:cNvPr>
          <p:cNvCxnSpPr>
            <a:cxnSpLocks/>
          </p:cNvCxnSpPr>
          <p:nvPr/>
        </p:nvCxnSpPr>
        <p:spPr>
          <a:xfrm flipH="1">
            <a:off x="8258682" y="2834949"/>
            <a:ext cx="152288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8FD7A81-9DD8-4908-A185-EFDE59B53C3F}"/>
              </a:ext>
            </a:extLst>
          </p:cNvPr>
          <p:cNvCxnSpPr>
            <a:cxnSpLocks/>
          </p:cNvCxnSpPr>
          <p:nvPr/>
        </p:nvCxnSpPr>
        <p:spPr>
          <a:xfrm flipH="1">
            <a:off x="8258682" y="2935275"/>
            <a:ext cx="152288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E6FAE96-CC6F-4636-8471-1D255E7E89F5}"/>
              </a:ext>
            </a:extLst>
          </p:cNvPr>
          <p:cNvCxnSpPr>
            <a:cxnSpLocks/>
          </p:cNvCxnSpPr>
          <p:nvPr/>
        </p:nvCxnSpPr>
        <p:spPr>
          <a:xfrm flipV="1">
            <a:off x="8339494" y="2948542"/>
            <a:ext cx="1" cy="270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3D9C445-4E20-4C07-ABDB-28375304ACD3}"/>
              </a:ext>
            </a:extLst>
          </p:cNvPr>
          <p:cNvCxnSpPr>
            <a:cxnSpLocks/>
          </p:cNvCxnSpPr>
          <p:nvPr/>
        </p:nvCxnSpPr>
        <p:spPr>
          <a:xfrm>
            <a:off x="8342566" y="2557241"/>
            <a:ext cx="0" cy="27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579CA78-6A43-49B2-A082-EF2C1130F807}"/>
                  </a:ext>
                </a:extLst>
              </p:cNvPr>
              <p:cNvSpPr txBox="1"/>
              <p:nvPr/>
            </p:nvSpPr>
            <p:spPr>
              <a:xfrm>
                <a:off x="8258682" y="2524742"/>
                <a:ext cx="642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𝐺𝑎𝑝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579CA78-6A43-49B2-A082-EF2C1130F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682" y="2524742"/>
                <a:ext cx="642740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9882710-C322-40D0-876A-0F2136C5CC89}"/>
              </a:ext>
            </a:extLst>
          </p:cNvPr>
          <p:cNvCxnSpPr>
            <a:cxnSpLocks/>
          </p:cNvCxnSpPr>
          <p:nvPr/>
        </p:nvCxnSpPr>
        <p:spPr>
          <a:xfrm>
            <a:off x="11803316" y="3007265"/>
            <a:ext cx="322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DEE80B7-4FF3-4D1A-BFD6-B8C8F16B4DC2}"/>
              </a:ext>
            </a:extLst>
          </p:cNvPr>
          <p:cNvCxnSpPr>
            <a:cxnSpLocks/>
          </p:cNvCxnSpPr>
          <p:nvPr/>
        </p:nvCxnSpPr>
        <p:spPr>
          <a:xfrm flipH="1">
            <a:off x="11813936" y="331177"/>
            <a:ext cx="263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95F3A84-7251-4A86-8DE0-924F91F0CF51}"/>
              </a:ext>
            </a:extLst>
          </p:cNvPr>
          <p:cNvCxnSpPr>
            <a:cxnSpLocks/>
          </p:cNvCxnSpPr>
          <p:nvPr/>
        </p:nvCxnSpPr>
        <p:spPr>
          <a:xfrm flipH="1">
            <a:off x="7501995" y="331177"/>
            <a:ext cx="263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F58B722-6D84-4E69-AE93-CACC36F23D8D}"/>
              </a:ext>
            </a:extLst>
          </p:cNvPr>
          <p:cNvCxnSpPr>
            <a:cxnSpLocks/>
          </p:cNvCxnSpPr>
          <p:nvPr/>
        </p:nvCxnSpPr>
        <p:spPr>
          <a:xfrm flipV="1">
            <a:off x="9432548" y="2557241"/>
            <a:ext cx="550351" cy="450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82229B7-8244-41FA-B279-F7152A11040F}"/>
              </a:ext>
            </a:extLst>
          </p:cNvPr>
          <p:cNvCxnSpPr>
            <a:cxnSpLocks/>
          </p:cNvCxnSpPr>
          <p:nvPr/>
        </p:nvCxnSpPr>
        <p:spPr>
          <a:xfrm flipV="1">
            <a:off x="9424420" y="3006581"/>
            <a:ext cx="607121" cy="90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14A7929-3057-4212-A260-C09A2EF0CF70}"/>
                  </a:ext>
                </a:extLst>
              </p:cNvPr>
              <p:cNvSpPr txBox="1"/>
              <p:nvPr/>
            </p:nvSpPr>
            <p:spPr>
              <a:xfrm>
                <a:off x="9516433" y="2348171"/>
                <a:ext cx="464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14A7929-3057-4212-A260-C09A2EF0C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433" y="2348171"/>
                <a:ext cx="4646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FFFB7AE-D0D2-497C-AC7B-76D558FEFDD4}"/>
                  </a:ext>
                </a:extLst>
              </p:cNvPr>
              <p:cNvSpPr txBox="1"/>
              <p:nvPr/>
            </p:nvSpPr>
            <p:spPr>
              <a:xfrm>
                <a:off x="9796650" y="2993207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FFFB7AE-D0D2-497C-AC7B-76D558FEF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6650" y="2993207"/>
                <a:ext cx="4275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3B74135-376D-4995-8348-1631B06D919F}"/>
              </a:ext>
            </a:extLst>
          </p:cNvPr>
          <p:cNvCxnSpPr>
            <a:cxnSpLocks/>
          </p:cNvCxnSpPr>
          <p:nvPr/>
        </p:nvCxnSpPr>
        <p:spPr>
          <a:xfrm flipH="1">
            <a:off x="9430856" y="347110"/>
            <a:ext cx="550351" cy="45002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0363FAE-0382-4730-A877-884EF5D472CB}"/>
              </a:ext>
            </a:extLst>
          </p:cNvPr>
          <p:cNvCxnSpPr>
            <a:cxnSpLocks/>
          </p:cNvCxnSpPr>
          <p:nvPr/>
        </p:nvCxnSpPr>
        <p:spPr>
          <a:xfrm flipH="1">
            <a:off x="9367603" y="340216"/>
            <a:ext cx="607121" cy="90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07ECD24-F37C-4A6B-8C3E-B6C120082935}"/>
                  </a:ext>
                </a:extLst>
              </p:cNvPr>
              <p:cNvSpPr txBox="1"/>
              <p:nvPr/>
            </p:nvSpPr>
            <p:spPr>
              <a:xfrm rot="10800000" flipH="1" flipV="1">
                <a:off x="9464628" y="510506"/>
                <a:ext cx="469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07ECD24-F37C-4A6B-8C3E-B6C120082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9464628" y="510506"/>
                <a:ext cx="4699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16005EC-198E-4B41-80F9-392C1FB9470B}"/>
                  </a:ext>
                </a:extLst>
              </p:cNvPr>
              <p:cNvSpPr/>
              <p:nvPr/>
            </p:nvSpPr>
            <p:spPr>
              <a:xfrm>
                <a:off x="7358873" y="2989980"/>
                <a:ext cx="5502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16005EC-198E-4B41-80F9-392C1FB94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873" y="2989980"/>
                <a:ext cx="55021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8E91379-0BC0-40F7-BAEA-34352B080889}"/>
                  </a:ext>
                </a:extLst>
              </p:cNvPr>
              <p:cNvSpPr/>
              <p:nvPr/>
            </p:nvSpPr>
            <p:spPr>
              <a:xfrm>
                <a:off x="11555357" y="2989980"/>
                <a:ext cx="7586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𝑡h𝑟𝑢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8E91379-0BC0-40F7-BAEA-34352B080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5357" y="2989980"/>
                <a:ext cx="7586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AB1D457-A1F3-49F7-ADB5-B80C635BA005}"/>
                  </a:ext>
                </a:extLst>
              </p:cNvPr>
              <p:cNvSpPr/>
              <p:nvPr/>
            </p:nvSpPr>
            <p:spPr>
              <a:xfrm>
                <a:off x="7242270" y="340216"/>
                <a:ext cx="783420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𝑑𝑟𝑜𝑝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AB1D457-A1F3-49F7-ADB5-B80C635BA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270" y="340216"/>
                <a:ext cx="783420" cy="390748"/>
              </a:xfrm>
              <a:prstGeom prst="rect">
                <a:avLst/>
              </a:prstGeom>
              <a:blipFill>
                <a:blip r:embed="rId10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0D0DF8-8193-4BD2-B7FF-50F44BA06531}"/>
                  </a:ext>
                </a:extLst>
              </p:cNvPr>
              <p:cNvSpPr txBox="1"/>
              <p:nvPr/>
            </p:nvSpPr>
            <p:spPr>
              <a:xfrm>
                <a:off x="9077911" y="-111820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0D0DF8-8193-4BD2-B7FF-50F44BA06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911" y="-111820"/>
                <a:ext cx="4328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9DB97E19-FC34-4501-A3A4-BB876EBB1E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31811" y="3450383"/>
            <a:ext cx="4735570" cy="277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6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718</TotalTime>
  <Words>242</Words>
  <Application>Microsoft Office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Retrospect</vt:lpstr>
      <vt:lpstr>Design of Critically Coupled Microring Resonators</vt:lpstr>
      <vt:lpstr>Microring Resonators</vt:lpstr>
      <vt:lpstr>All-pass</vt:lpstr>
      <vt:lpstr>Add-drop</vt:lpstr>
      <vt:lpstr>Critical coupling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Critically Coupled Microring Resonators</dc:title>
  <dc:creator>Mustafa Shakir</dc:creator>
  <cp:lastModifiedBy>Mustafa Shakir</cp:lastModifiedBy>
  <cp:revision>12</cp:revision>
  <dcterms:created xsi:type="dcterms:W3CDTF">2020-09-04T22:29:57Z</dcterms:created>
  <dcterms:modified xsi:type="dcterms:W3CDTF">2020-09-08T23:30:44Z</dcterms:modified>
</cp:coreProperties>
</file>