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60" r:id="rId3"/>
    <p:sldId id="263" r:id="rId4"/>
    <p:sldId id="262" r:id="rId5"/>
    <p:sldId id="281" r:id="rId6"/>
    <p:sldId id="273" r:id="rId7"/>
    <p:sldId id="264" r:id="rId8"/>
    <p:sldId id="267" r:id="rId9"/>
    <p:sldId id="285" r:id="rId10"/>
    <p:sldId id="286" r:id="rId11"/>
    <p:sldId id="270" r:id="rId12"/>
    <p:sldId id="271" r:id="rId13"/>
    <p:sldId id="268" r:id="rId14"/>
    <p:sldId id="269" r:id="rId15"/>
    <p:sldId id="259" r:id="rId16"/>
    <p:sldId id="276" r:id="rId17"/>
    <p:sldId id="277" r:id="rId18"/>
    <p:sldId id="258" r:id="rId19"/>
    <p:sldId id="289" r:id="rId20"/>
    <p:sldId id="280" r:id="rId21"/>
    <p:sldId id="275" r:id="rId22"/>
    <p:sldId id="279" r:id="rId23"/>
    <p:sldId id="278"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60" d="100"/>
          <a:sy n="60" d="100"/>
        </p:scale>
        <p:origin x="78"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4C9CD-97D5-402E-8DC6-DB1BA6945F8B}" type="datetimeFigureOut">
              <a:rPr lang="en-US" smtClean="0"/>
              <a:t>03-Aug-21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5E247-ECA2-4E23-ABDC-CC716AF714E5}" type="slidenum">
              <a:rPr lang="en-US" smtClean="0"/>
              <a:t>‹#›</a:t>
            </a:fld>
            <a:endParaRPr lang="en-US"/>
          </a:p>
        </p:txBody>
      </p:sp>
    </p:spTree>
    <p:extLst>
      <p:ext uri="{BB962C8B-B14F-4D97-AF65-F5344CB8AC3E}">
        <p14:creationId xmlns:p14="http://schemas.microsoft.com/office/powerpoint/2010/main" val="235481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t>13</a:t>
            </a:fld>
            <a:endParaRPr lang="en-US"/>
          </a:p>
        </p:txBody>
      </p:sp>
    </p:spTree>
    <p:extLst>
      <p:ext uri="{BB962C8B-B14F-4D97-AF65-F5344CB8AC3E}">
        <p14:creationId xmlns:p14="http://schemas.microsoft.com/office/powerpoint/2010/main" val="30277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t>17</a:t>
            </a:fld>
            <a:endParaRPr lang="en-US"/>
          </a:p>
        </p:txBody>
      </p:sp>
    </p:spTree>
    <p:extLst>
      <p:ext uri="{BB962C8B-B14F-4D97-AF65-F5344CB8AC3E}">
        <p14:creationId xmlns:p14="http://schemas.microsoft.com/office/powerpoint/2010/main" val="16724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t>18</a:t>
            </a:fld>
            <a:endParaRPr lang="en-US"/>
          </a:p>
        </p:txBody>
      </p:sp>
    </p:spTree>
    <p:extLst>
      <p:ext uri="{BB962C8B-B14F-4D97-AF65-F5344CB8AC3E}">
        <p14:creationId xmlns:p14="http://schemas.microsoft.com/office/powerpoint/2010/main" val="217726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t>19</a:t>
            </a:fld>
            <a:endParaRPr lang="en-US"/>
          </a:p>
        </p:txBody>
      </p:sp>
    </p:spTree>
    <p:extLst>
      <p:ext uri="{BB962C8B-B14F-4D97-AF65-F5344CB8AC3E}">
        <p14:creationId xmlns:p14="http://schemas.microsoft.com/office/powerpoint/2010/main" val="2492406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t>20</a:t>
            </a:fld>
            <a:endParaRPr lang="en-US"/>
          </a:p>
        </p:txBody>
      </p:sp>
    </p:spTree>
    <p:extLst>
      <p:ext uri="{BB962C8B-B14F-4D97-AF65-F5344CB8AC3E}">
        <p14:creationId xmlns:p14="http://schemas.microsoft.com/office/powerpoint/2010/main" val="83826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171166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325747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17712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smtClean="0"/>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smtClean="0"/>
              <a:t>Click to edit Master subtitle style</a:t>
            </a:r>
            <a:endParaRPr/>
          </a:p>
        </p:txBody>
      </p:sp>
    </p:spTree>
    <p:extLst>
      <p:ext uri="{BB962C8B-B14F-4D97-AF65-F5344CB8AC3E}">
        <p14:creationId xmlns:p14="http://schemas.microsoft.com/office/powerpoint/2010/main" val="97611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smtClean="0"/>
              <a:t>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48051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smtClean="0"/>
              <a:t>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253183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smtClean="0"/>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smtClean="0"/>
              <a:t>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367560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smtClean="0"/>
              <a:t>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smtClean="0"/>
              <a:t>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414809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smtClean="0"/>
              <a:t>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smtClean="0"/>
              <a:t>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smtClean="0"/>
              <a:t>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290878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230002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smtClean="0"/>
              <a:t>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67873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59311FCA-C274-4F3E-9ED5-095A23169E02}" type="slidenum">
              <a:rPr lang="en-US" smtClean="0"/>
              <a:t>‹#›</a:t>
            </a:fld>
            <a:endParaRPr lang="en-US"/>
          </a:p>
        </p:txBody>
      </p:sp>
    </p:spTree>
    <p:extLst>
      <p:ext uri="{BB962C8B-B14F-4D97-AF65-F5344CB8AC3E}">
        <p14:creationId xmlns:p14="http://schemas.microsoft.com/office/powerpoint/2010/main" val="25944163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hyperlink" Target="https://bloodsource.atlassian.net/secure/RapidBoard.jspa?rapidView=1&amp;projectKey=BS&amp;view=planning.nodetail&amp;issueLimit=100"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sz="3200" dirty="0" smtClean="0"/>
              <a:t/>
            </a:r>
            <a:br>
              <a:rPr lang="en-US" sz="3200" dirty="0" smtClean="0"/>
            </a:br>
            <a:r>
              <a:rPr lang="en-US" sz="3200" dirty="0" smtClean="0"/>
              <a:t>SOFTWARE ENGINEERING</a:t>
            </a:r>
            <a:br>
              <a:rPr lang="en-US" sz="3200" dirty="0" smtClean="0"/>
            </a:br>
            <a:r>
              <a:rPr lang="en-US" sz="3200" dirty="0" smtClean="0"/>
              <a:t/>
            </a:r>
            <a:br>
              <a:rPr lang="en-US" sz="3200" dirty="0" smtClean="0"/>
            </a:br>
            <a:r>
              <a:rPr lang="en-US" sz="2400" dirty="0" smtClean="0"/>
              <a:t>Section: L</a:t>
            </a:r>
            <a:br>
              <a:rPr lang="en-US" sz="2400" dirty="0" smtClean="0"/>
            </a:br>
            <a:r>
              <a:rPr lang="en-US" sz="3200" dirty="0" smtClean="0"/>
              <a:t/>
            </a:r>
            <a:br>
              <a:rPr lang="en-US" sz="3200" dirty="0" smtClean="0"/>
            </a:br>
            <a:r>
              <a:rPr lang="en-US" sz="2800" dirty="0" smtClean="0">
                <a:effectLst>
                  <a:outerShdw blurRad="38100" dist="38100" dir="2700000" algn="tl">
                    <a:srgbClr val="000000">
                      <a:alpha val="43137"/>
                    </a:srgbClr>
                  </a:outerShdw>
                </a:effectLst>
              </a:rPr>
              <a:t>Course Instructor: Dr. Razib Hayat Khan</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0740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t>User Story Cards</a:t>
            </a:r>
            <a:endParaRPr lang="en-US" dirty="0"/>
          </a:p>
        </p:txBody>
      </p:sp>
      <p:pic>
        <p:nvPicPr>
          <p:cNvPr id="3" name="Picture 2"/>
          <p:cNvPicPr>
            <a:picLocks noChangeAspect="1"/>
          </p:cNvPicPr>
          <p:nvPr/>
        </p:nvPicPr>
        <p:blipFill>
          <a:blip r:embed="rId2"/>
          <a:stretch>
            <a:fillRect/>
          </a:stretch>
        </p:blipFill>
        <p:spPr>
          <a:xfrm>
            <a:off x="1914897" y="2257166"/>
            <a:ext cx="3293728" cy="3155094"/>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3"/>
          <a:stretch>
            <a:fillRect/>
          </a:stretch>
        </p:blipFill>
        <p:spPr>
          <a:xfrm>
            <a:off x="6794007" y="2257166"/>
            <a:ext cx="3470338" cy="31550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0220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Application Interface</a:t>
            </a:r>
            <a:endParaRPr lang="en-US" sz="2800"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5602" y="1959939"/>
            <a:ext cx="1779680" cy="3853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3574" y="1959939"/>
            <a:ext cx="1779680" cy="385360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8392" y="1959939"/>
            <a:ext cx="1779680" cy="3853600"/>
          </a:xfrm>
          <a:prstGeom prst="rect">
            <a:avLst/>
          </a:prstGeom>
          <a:ln>
            <a:noFill/>
          </a:ln>
          <a:effectLst>
            <a:outerShdw blurRad="190500" algn="tl" rotWithShape="0">
              <a:srgbClr val="000000">
                <a:alpha val="70000"/>
              </a:srgbClr>
            </a:outerShdw>
          </a:effectLst>
        </p:spPr>
      </p:pic>
      <p:sp>
        <p:nvSpPr>
          <p:cNvPr id="9" name="TextBox 8"/>
          <p:cNvSpPr txBox="1"/>
          <p:nvPr/>
        </p:nvSpPr>
        <p:spPr>
          <a:xfrm>
            <a:off x="2030527" y="5934520"/>
            <a:ext cx="1349829" cy="261610"/>
          </a:xfrm>
          <a:prstGeom prst="rect">
            <a:avLst/>
          </a:prstGeom>
          <a:noFill/>
        </p:spPr>
        <p:txBody>
          <a:bodyPr wrap="square" rtlCol="0">
            <a:spAutoFit/>
          </a:bodyPr>
          <a:lstStyle/>
          <a:p>
            <a:pPr algn="ctr"/>
            <a:r>
              <a:rPr lang="en-US" sz="1100" dirty="0" smtClean="0"/>
              <a:t>Fig: Login</a:t>
            </a:r>
            <a:endParaRPr lang="en-US" sz="1100" dirty="0"/>
          </a:p>
        </p:txBody>
      </p:sp>
      <p:sp>
        <p:nvSpPr>
          <p:cNvPr id="10" name="TextBox 9"/>
          <p:cNvSpPr txBox="1"/>
          <p:nvPr/>
        </p:nvSpPr>
        <p:spPr>
          <a:xfrm>
            <a:off x="5738499" y="5934520"/>
            <a:ext cx="1349829" cy="261610"/>
          </a:xfrm>
          <a:prstGeom prst="rect">
            <a:avLst/>
          </a:prstGeom>
          <a:noFill/>
        </p:spPr>
        <p:txBody>
          <a:bodyPr wrap="square" rtlCol="0">
            <a:spAutoFit/>
          </a:bodyPr>
          <a:lstStyle/>
          <a:p>
            <a:pPr algn="ctr"/>
            <a:r>
              <a:rPr lang="en-US" sz="1100" dirty="0" smtClean="0"/>
              <a:t>Fig: Sign up</a:t>
            </a:r>
            <a:endParaRPr lang="en-US" sz="1100" dirty="0"/>
          </a:p>
        </p:txBody>
      </p:sp>
      <p:sp>
        <p:nvSpPr>
          <p:cNvPr id="11" name="TextBox 10"/>
          <p:cNvSpPr txBox="1"/>
          <p:nvPr/>
        </p:nvSpPr>
        <p:spPr>
          <a:xfrm>
            <a:off x="9093317" y="5934520"/>
            <a:ext cx="1349829" cy="261610"/>
          </a:xfrm>
          <a:prstGeom prst="rect">
            <a:avLst/>
          </a:prstGeom>
          <a:noFill/>
        </p:spPr>
        <p:txBody>
          <a:bodyPr wrap="square" rtlCol="0">
            <a:spAutoFit/>
          </a:bodyPr>
          <a:lstStyle/>
          <a:p>
            <a:pPr algn="ctr"/>
            <a:r>
              <a:rPr lang="en-US" sz="1100" dirty="0" smtClean="0"/>
              <a:t>Fig: Index</a:t>
            </a:r>
            <a:endParaRPr lang="en-US" sz="1100" dirty="0"/>
          </a:p>
        </p:txBody>
      </p:sp>
    </p:spTree>
    <p:extLst>
      <p:ext uri="{BB962C8B-B14F-4D97-AF65-F5344CB8AC3E}">
        <p14:creationId xmlns:p14="http://schemas.microsoft.com/office/powerpoint/2010/main" val="2985510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Application Interface</a:t>
            </a:r>
            <a:endParaRPr lang="en-US" sz="2800" b="1"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1771" y="2025842"/>
            <a:ext cx="1779680" cy="3853600"/>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2826" y="2004779"/>
            <a:ext cx="1799134" cy="3895724"/>
          </a:xfrm>
          <a:prstGeom prst="rect">
            <a:avLst/>
          </a:prstGeom>
          <a:ln>
            <a:noFill/>
          </a:ln>
          <a:effectLst>
            <a:outerShdw blurRad="190500" algn="tl" rotWithShape="0">
              <a:srgbClr val="000000">
                <a:alpha val="70000"/>
              </a:srgbClr>
            </a:outerShdw>
          </a:effectLst>
        </p:spPr>
      </p:pic>
      <p:sp>
        <p:nvSpPr>
          <p:cNvPr id="5" name="TextBox 4"/>
          <p:cNvSpPr txBox="1"/>
          <p:nvPr/>
        </p:nvSpPr>
        <p:spPr>
          <a:xfrm>
            <a:off x="3449233" y="5993431"/>
            <a:ext cx="1564755" cy="261610"/>
          </a:xfrm>
          <a:prstGeom prst="rect">
            <a:avLst/>
          </a:prstGeom>
          <a:noFill/>
        </p:spPr>
        <p:txBody>
          <a:bodyPr wrap="square" rtlCol="0">
            <a:spAutoFit/>
          </a:bodyPr>
          <a:lstStyle/>
          <a:p>
            <a:r>
              <a:rPr lang="en-US" sz="1100" dirty="0" smtClean="0"/>
              <a:t>Fig: Request for blood</a:t>
            </a:r>
            <a:endParaRPr lang="en-US" sz="1100" dirty="0"/>
          </a:p>
        </p:txBody>
      </p:sp>
      <p:sp>
        <p:nvSpPr>
          <p:cNvPr id="6" name="TextBox 5"/>
          <p:cNvSpPr txBox="1"/>
          <p:nvPr/>
        </p:nvSpPr>
        <p:spPr>
          <a:xfrm>
            <a:off x="6786013" y="6006663"/>
            <a:ext cx="1795947" cy="261610"/>
          </a:xfrm>
          <a:prstGeom prst="rect">
            <a:avLst/>
          </a:prstGeom>
          <a:noFill/>
        </p:spPr>
        <p:txBody>
          <a:bodyPr wrap="square" rtlCol="0">
            <a:spAutoFit/>
          </a:bodyPr>
          <a:lstStyle/>
          <a:p>
            <a:pPr algn="ctr"/>
            <a:r>
              <a:rPr lang="en-US" sz="1100" dirty="0" smtClean="0"/>
              <a:t>Fig: Available ambulance</a:t>
            </a:r>
            <a:endParaRPr lang="en-US" sz="1100" dirty="0"/>
          </a:p>
        </p:txBody>
      </p:sp>
    </p:spTree>
    <p:extLst>
      <p:ext uri="{BB962C8B-B14F-4D97-AF65-F5344CB8AC3E}">
        <p14:creationId xmlns:p14="http://schemas.microsoft.com/office/powerpoint/2010/main" val="3167537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Activity Diagram</a:t>
            </a:r>
            <a:endParaRPr lang="en-US" sz="28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562" y="1957674"/>
            <a:ext cx="3009598" cy="3853599"/>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1976" y="1957674"/>
            <a:ext cx="3009603" cy="3853599"/>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3159446" y="5880809"/>
            <a:ext cx="1349829" cy="261610"/>
          </a:xfrm>
          <a:prstGeom prst="rect">
            <a:avLst/>
          </a:prstGeom>
          <a:noFill/>
        </p:spPr>
        <p:txBody>
          <a:bodyPr wrap="square" rtlCol="0">
            <a:spAutoFit/>
          </a:bodyPr>
          <a:lstStyle/>
          <a:p>
            <a:r>
              <a:rPr lang="en-US" sz="1100" dirty="0" smtClean="0"/>
              <a:t>Fig: Search blood</a:t>
            </a:r>
            <a:endParaRPr lang="en-US" sz="1100" dirty="0"/>
          </a:p>
        </p:txBody>
      </p:sp>
      <p:sp>
        <p:nvSpPr>
          <p:cNvPr id="12" name="TextBox 11"/>
          <p:cNvSpPr txBox="1"/>
          <p:nvPr/>
        </p:nvSpPr>
        <p:spPr>
          <a:xfrm>
            <a:off x="8081862" y="5880809"/>
            <a:ext cx="1349829" cy="261610"/>
          </a:xfrm>
          <a:prstGeom prst="rect">
            <a:avLst/>
          </a:prstGeom>
          <a:noFill/>
        </p:spPr>
        <p:txBody>
          <a:bodyPr wrap="square" rtlCol="0">
            <a:spAutoFit/>
          </a:bodyPr>
          <a:lstStyle/>
          <a:p>
            <a:r>
              <a:rPr lang="en-US" sz="1100" dirty="0" smtClean="0"/>
              <a:t>Fig: Send request</a:t>
            </a:r>
            <a:endParaRPr lang="en-US" sz="1100" dirty="0"/>
          </a:p>
        </p:txBody>
      </p:sp>
    </p:spTree>
    <p:extLst>
      <p:ext uri="{BB962C8B-B14F-4D97-AF65-F5344CB8AC3E}">
        <p14:creationId xmlns:p14="http://schemas.microsoft.com/office/powerpoint/2010/main" val="2413671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Activity Diagram</a:t>
            </a:r>
            <a:endParaRPr lang="en-US" sz="2800"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8269" y="2002127"/>
            <a:ext cx="3009599" cy="3853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811" y="2002128"/>
            <a:ext cx="3009601" cy="3853599"/>
          </a:xfrm>
          <a:prstGeom prst="rect">
            <a:avLst/>
          </a:prstGeom>
          <a:ln>
            <a:noFill/>
          </a:ln>
          <a:effectLst>
            <a:outerShdw blurRad="190500" algn="tl" rotWithShape="0">
              <a:srgbClr val="000000">
                <a:alpha val="70000"/>
              </a:srgbClr>
            </a:outerShdw>
          </a:effectLst>
        </p:spPr>
      </p:pic>
      <p:sp>
        <p:nvSpPr>
          <p:cNvPr id="8" name="TextBox 7"/>
          <p:cNvSpPr txBox="1"/>
          <p:nvPr/>
        </p:nvSpPr>
        <p:spPr>
          <a:xfrm>
            <a:off x="3058153" y="5942804"/>
            <a:ext cx="1349829" cy="261610"/>
          </a:xfrm>
          <a:prstGeom prst="rect">
            <a:avLst/>
          </a:prstGeom>
          <a:noFill/>
        </p:spPr>
        <p:txBody>
          <a:bodyPr wrap="square" rtlCol="0">
            <a:spAutoFit/>
          </a:bodyPr>
          <a:lstStyle/>
          <a:p>
            <a:pPr algn="ctr"/>
            <a:r>
              <a:rPr lang="en-US" sz="1100" dirty="0" smtClean="0"/>
              <a:t>Fig: Edit profile</a:t>
            </a:r>
            <a:endParaRPr lang="en-US" sz="1100" dirty="0"/>
          </a:p>
        </p:txBody>
      </p:sp>
      <p:sp>
        <p:nvSpPr>
          <p:cNvPr id="9" name="TextBox 8"/>
          <p:cNvSpPr txBox="1"/>
          <p:nvPr/>
        </p:nvSpPr>
        <p:spPr>
          <a:xfrm>
            <a:off x="8017696" y="5942804"/>
            <a:ext cx="1349829" cy="261610"/>
          </a:xfrm>
          <a:prstGeom prst="rect">
            <a:avLst/>
          </a:prstGeom>
          <a:noFill/>
        </p:spPr>
        <p:txBody>
          <a:bodyPr wrap="square" rtlCol="0">
            <a:spAutoFit/>
          </a:bodyPr>
          <a:lstStyle/>
          <a:p>
            <a:pPr algn="ctr"/>
            <a:r>
              <a:rPr lang="en-US" sz="1100" dirty="0" smtClean="0"/>
              <a:t>Fig: Sign in</a:t>
            </a:r>
            <a:endParaRPr lang="en-US" sz="1100" dirty="0"/>
          </a:p>
        </p:txBody>
      </p:sp>
    </p:spTree>
    <p:extLst>
      <p:ext uri="{BB962C8B-B14F-4D97-AF65-F5344CB8AC3E}">
        <p14:creationId xmlns:p14="http://schemas.microsoft.com/office/powerpoint/2010/main" val="4276828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Class Diagram</a:t>
            </a:r>
            <a:endParaRPr lang="en-US" sz="28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5145" b="9607"/>
          <a:stretch/>
        </p:blipFill>
        <p:spPr>
          <a:xfrm>
            <a:off x="1375888" y="1915886"/>
            <a:ext cx="9468753" cy="4214949"/>
          </a:xfrm>
          <a:prstGeom prst="rect">
            <a:avLst/>
          </a:prstGeom>
          <a:ln>
            <a:noFill/>
          </a:ln>
          <a:effectLst>
            <a:outerShdw blurRad="190500" algn="tl" rotWithShape="0">
              <a:srgbClr val="000000">
                <a:alpha val="70000"/>
              </a:srgbClr>
            </a:outerShdw>
          </a:effectLst>
        </p:spPr>
      </p:pic>
      <p:sp>
        <p:nvSpPr>
          <p:cNvPr id="5" name="TextBox 4"/>
          <p:cNvSpPr txBox="1"/>
          <p:nvPr/>
        </p:nvSpPr>
        <p:spPr>
          <a:xfrm>
            <a:off x="5156675" y="6221451"/>
            <a:ext cx="1907177" cy="276999"/>
          </a:xfrm>
          <a:prstGeom prst="rect">
            <a:avLst/>
          </a:prstGeom>
          <a:noFill/>
        </p:spPr>
        <p:txBody>
          <a:bodyPr wrap="square" rtlCol="0">
            <a:spAutoFit/>
          </a:bodyPr>
          <a:lstStyle/>
          <a:p>
            <a:pPr algn="ctr"/>
            <a:r>
              <a:rPr lang="en-US" sz="1200" dirty="0" smtClean="0">
                <a:latin typeface="Barlow Light"/>
              </a:rPr>
              <a:t>Fig: Class diagram</a:t>
            </a:r>
            <a:endParaRPr lang="en-US" sz="1200" dirty="0">
              <a:latin typeface="Barlow Light"/>
            </a:endParaRPr>
          </a:p>
        </p:txBody>
      </p:sp>
    </p:spTree>
    <p:extLst>
      <p:ext uri="{BB962C8B-B14F-4D97-AF65-F5344CB8AC3E}">
        <p14:creationId xmlns:p14="http://schemas.microsoft.com/office/powerpoint/2010/main" val="2656739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 and Tools</a:t>
            </a:r>
            <a:endParaRPr lang="en-US" dirty="0"/>
          </a:p>
        </p:txBody>
      </p:sp>
      <p:sp>
        <p:nvSpPr>
          <p:cNvPr id="3" name="Text Placeholder 2"/>
          <p:cNvSpPr>
            <a:spLocks noGrp="1"/>
          </p:cNvSpPr>
          <p:nvPr>
            <p:ph type="body" idx="1"/>
          </p:nvPr>
        </p:nvSpPr>
        <p:spPr/>
        <p:txBody>
          <a:bodyPr/>
          <a:lstStyle/>
          <a:p>
            <a:r>
              <a:rPr lang="en-US" dirty="0" smtClean="0"/>
              <a:t>SCRUM</a:t>
            </a:r>
          </a:p>
          <a:p>
            <a:r>
              <a:rPr lang="en-US" dirty="0" smtClean="0"/>
              <a:t>GitHub</a:t>
            </a:r>
          </a:p>
          <a:p>
            <a:r>
              <a:rPr lang="en-US" dirty="0" smtClean="0"/>
              <a:t>Jira software</a:t>
            </a:r>
          </a:p>
          <a:p>
            <a:r>
              <a:rPr lang="en-GB" dirty="0" err="1" smtClean="0"/>
              <a:t>Dia</a:t>
            </a:r>
            <a:r>
              <a:rPr lang="en-GB" dirty="0" smtClean="0"/>
              <a:t> Editor</a:t>
            </a:r>
            <a:endParaRPr lang="en-US" dirty="0"/>
          </a:p>
        </p:txBody>
      </p:sp>
    </p:spTree>
    <p:extLst>
      <p:ext uri="{BB962C8B-B14F-4D97-AF65-F5344CB8AC3E}">
        <p14:creationId xmlns:p14="http://schemas.microsoft.com/office/powerpoint/2010/main" val="3572876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Jira Software</a:t>
            </a:r>
            <a:endParaRPr lang="en-US" dirty="0"/>
          </a:p>
        </p:txBody>
      </p:sp>
      <p:pic>
        <p:nvPicPr>
          <p:cNvPr id="4" name="Picture 3"/>
          <p:cNvPicPr>
            <a:picLocks noChangeAspect="1"/>
          </p:cNvPicPr>
          <p:nvPr/>
        </p:nvPicPr>
        <p:blipFill rotWithShape="1">
          <a:blip r:embed="rId3"/>
          <a:srcRect l="601" r="855"/>
          <a:stretch/>
        </p:blipFill>
        <p:spPr>
          <a:xfrm>
            <a:off x="1090015" y="1935319"/>
            <a:ext cx="5390606" cy="4146976"/>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7434382" y="1935319"/>
            <a:ext cx="3159348" cy="4146976"/>
          </a:xfrm>
          <a:prstGeom prst="rect">
            <a:avLst/>
          </a:prstGeom>
          <a:ln>
            <a:noFill/>
          </a:ln>
          <a:effectLst>
            <a:outerShdw blurRad="190500" algn="tl" rotWithShape="0">
              <a:srgbClr val="000000">
                <a:alpha val="70000"/>
              </a:srgbClr>
            </a:outerShdw>
          </a:effectLst>
        </p:spPr>
      </p:pic>
      <p:sp>
        <p:nvSpPr>
          <p:cNvPr id="6" name="TextBox 5"/>
          <p:cNvSpPr txBox="1"/>
          <p:nvPr/>
        </p:nvSpPr>
        <p:spPr>
          <a:xfrm>
            <a:off x="2743200" y="6260281"/>
            <a:ext cx="1598140" cy="276999"/>
          </a:xfrm>
          <a:prstGeom prst="rect">
            <a:avLst/>
          </a:prstGeom>
          <a:noFill/>
        </p:spPr>
        <p:txBody>
          <a:bodyPr wrap="square" rtlCol="0">
            <a:spAutoFit/>
          </a:bodyPr>
          <a:lstStyle/>
          <a:p>
            <a:pPr algn="ctr"/>
            <a:r>
              <a:rPr lang="en-US" sz="1200" dirty="0" smtClean="0">
                <a:latin typeface="Barlow Light"/>
              </a:rPr>
              <a:t>Fig: Issue create</a:t>
            </a:r>
            <a:endParaRPr lang="en-US" sz="1200" dirty="0">
              <a:latin typeface="Barlow Light"/>
            </a:endParaRPr>
          </a:p>
        </p:txBody>
      </p:sp>
      <p:sp>
        <p:nvSpPr>
          <p:cNvPr id="7" name="TextBox 6"/>
          <p:cNvSpPr txBox="1"/>
          <p:nvPr/>
        </p:nvSpPr>
        <p:spPr>
          <a:xfrm>
            <a:off x="8214986" y="6260280"/>
            <a:ext cx="1598140" cy="276999"/>
          </a:xfrm>
          <a:prstGeom prst="rect">
            <a:avLst/>
          </a:prstGeom>
          <a:noFill/>
        </p:spPr>
        <p:txBody>
          <a:bodyPr wrap="square" rtlCol="0">
            <a:spAutoFit/>
          </a:bodyPr>
          <a:lstStyle/>
          <a:p>
            <a:pPr algn="ctr"/>
            <a:r>
              <a:rPr lang="en-US" sz="1200" dirty="0" smtClean="0">
                <a:latin typeface="Barlow Light"/>
              </a:rPr>
              <a:t>Fig: Issue assign</a:t>
            </a:r>
            <a:endParaRPr lang="en-US" sz="1200" dirty="0">
              <a:latin typeface="Barlow Light"/>
            </a:endParaRPr>
          </a:p>
        </p:txBody>
      </p:sp>
    </p:spTree>
    <p:extLst>
      <p:ext uri="{BB962C8B-B14F-4D97-AF65-F5344CB8AC3E}">
        <p14:creationId xmlns:p14="http://schemas.microsoft.com/office/powerpoint/2010/main" val="2204598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Chart</a:t>
            </a:r>
            <a:endParaRPr lang="en-US" dirty="0"/>
          </a:p>
        </p:txBody>
      </p:sp>
      <p:pic>
        <p:nvPicPr>
          <p:cNvPr id="5" name="Picture 4"/>
          <p:cNvPicPr>
            <a:picLocks noChangeAspect="1"/>
          </p:cNvPicPr>
          <p:nvPr/>
        </p:nvPicPr>
        <p:blipFill rotWithShape="1">
          <a:blip r:embed="rId3"/>
          <a:srcRect l="1538" t="10580" r="1519" b="3502"/>
          <a:stretch/>
        </p:blipFill>
        <p:spPr>
          <a:xfrm>
            <a:off x="1904851" y="1952367"/>
            <a:ext cx="8410831" cy="41930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51183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Chart</a:t>
            </a:r>
            <a:endParaRPr lang="en-US" dirty="0"/>
          </a:p>
        </p:txBody>
      </p:sp>
      <p:pic>
        <p:nvPicPr>
          <p:cNvPr id="4" name="Picture 3"/>
          <p:cNvPicPr>
            <a:picLocks noChangeAspect="1"/>
          </p:cNvPicPr>
          <p:nvPr/>
        </p:nvPicPr>
        <p:blipFill rotWithShape="1">
          <a:blip r:embed="rId3"/>
          <a:srcRect r="1079"/>
          <a:stretch/>
        </p:blipFill>
        <p:spPr>
          <a:xfrm>
            <a:off x="1249943" y="1889138"/>
            <a:ext cx="9615766" cy="45775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01048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1749" y="888274"/>
            <a:ext cx="10049691" cy="89698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p:cNvSpPr txBox="1"/>
          <p:nvPr/>
        </p:nvSpPr>
        <p:spPr>
          <a:xfrm>
            <a:off x="1532708" y="1075155"/>
            <a:ext cx="9988732" cy="523220"/>
          </a:xfrm>
          <a:prstGeom prst="rect">
            <a:avLst/>
          </a:prstGeom>
          <a:noFill/>
        </p:spPr>
        <p:txBody>
          <a:bodyPr wrap="square" rtlCol="0" anchor="ctr">
            <a:spAutoFit/>
          </a:bodyPr>
          <a:lstStyle/>
          <a:p>
            <a:r>
              <a:rPr lang="en-US" sz="2800" b="1" dirty="0" smtClean="0">
                <a:latin typeface="Barlow SemiBold" panose="020B0604020202020204" charset="0"/>
              </a:rPr>
              <a:t>Group Members </a:t>
            </a:r>
            <a:endParaRPr lang="en-US" sz="2800" b="1" dirty="0">
              <a:latin typeface="Barlow SemiBold" panose="020B060402020202020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2853021"/>
              </p:ext>
            </p:extLst>
          </p:nvPr>
        </p:nvGraphicFramePr>
        <p:xfrm>
          <a:off x="2432594" y="2370696"/>
          <a:ext cx="8128000" cy="2523050"/>
        </p:xfrm>
        <a:graphic>
          <a:graphicData uri="http://schemas.openxmlformats.org/drawingml/2006/table">
            <a:tbl>
              <a:tblPr firstRow="1">
                <a:tableStyleId>{5202B0CA-FC54-4496-8BCA-5EF66A818D29}</a:tableStyleId>
              </a:tblPr>
              <a:tblGrid>
                <a:gridCol w="4064000">
                  <a:extLst>
                    <a:ext uri="{9D8B030D-6E8A-4147-A177-3AD203B41FA5}">
                      <a16:colId xmlns:a16="http://schemas.microsoft.com/office/drawing/2014/main" val="1256547445"/>
                    </a:ext>
                  </a:extLst>
                </a:gridCol>
                <a:gridCol w="4064000">
                  <a:extLst>
                    <a:ext uri="{9D8B030D-6E8A-4147-A177-3AD203B41FA5}">
                      <a16:colId xmlns:a16="http://schemas.microsoft.com/office/drawing/2014/main" val="2276704915"/>
                    </a:ext>
                  </a:extLst>
                </a:gridCol>
              </a:tblGrid>
              <a:tr h="504610">
                <a:tc>
                  <a:txBody>
                    <a:bodyPr/>
                    <a:lstStyle/>
                    <a:p>
                      <a:pPr algn="ctr"/>
                      <a:r>
                        <a:rPr lang="en-US" dirty="0" smtClean="0">
                          <a:latin typeface="Barlow Light" panose="020B0604020202020204" charset="0"/>
                        </a:rPr>
                        <a:t>Name</a:t>
                      </a:r>
                      <a:endParaRPr lang="en-US" b="0" dirty="0">
                        <a:latin typeface="Barlow Light" panose="020B0604020202020204" charset="0"/>
                      </a:endParaRPr>
                    </a:p>
                  </a:txBody>
                  <a:tcPr anchor="ctr"/>
                </a:tc>
                <a:tc>
                  <a:txBody>
                    <a:bodyPr/>
                    <a:lstStyle/>
                    <a:p>
                      <a:pPr algn="ctr"/>
                      <a:r>
                        <a:rPr lang="en-US" dirty="0" smtClean="0">
                          <a:latin typeface="Barlow Light" panose="020B0604020202020204" charset="0"/>
                        </a:rPr>
                        <a:t>ID</a:t>
                      </a:r>
                      <a:endParaRPr lang="en-US" b="0" dirty="0">
                        <a:latin typeface="Barlow Light" panose="020B0604020202020204" charset="0"/>
                      </a:endParaRPr>
                    </a:p>
                  </a:txBody>
                  <a:tcPr anchor="ctr"/>
                </a:tc>
                <a:extLst>
                  <a:ext uri="{0D108BD9-81ED-4DB2-BD59-A6C34878D82A}">
                    <a16:rowId xmlns:a16="http://schemas.microsoft.com/office/drawing/2014/main" val="3334600085"/>
                  </a:ext>
                </a:extLst>
              </a:tr>
              <a:tr h="504610">
                <a:tc>
                  <a:txBody>
                    <a:bodyPr/>
                    <a:lstStyle/>
                    <a:p>
                      <a:pPr algn="ctr"/>
                      <a:r>
                        <a:rPr lang="en-US" dirty="0" smtClean="0">
                          <a:latin typeface="Barlow Light" panose="020B0604020202020204" charset="0"/>
                        </a:rPr>
                        <a:t>MD </a:t>
                      </a:r>
                      <a:r>
                        <a:rPr lang="en-US" dirty="0" err="1" smtClean="0">
                          <a:latin typeface="Barlow Light" panose="020B0604020202020204" charset="0"/>
                        </a:rPr>
                        <a:t>Subman</a:t>
                      </a:r>
                      <a:r>
                        <a:rPr lang="en-US" dirty="0" smtClean="0">
                          <a:latin typeface="Barlow Light" panose="020B0604020202020204" charset="0"/>
                        </a:rPr>
                        <a:t> </a:t>
                      </a:r>
                      <a:r>
                        <a:rPr lang="en-US" dirty="0" err="1" smtClean="0">
                          <a:latin typeface="Barlow Light" panose="020B0604020202020204" charset="0"/>
                        </a:rPr>
                        <a:t>Rafid</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18-36131-1</a:t>
                      </a:r>
                      <a:endParaRPr lang="en-US" dirty="0">
                        <a:latin typeface="Barlow Light" panose="020B0604020202020204" charset="0"/>
                      </a:endParaRPr>
                    </a:p>
                  </a:txBody>
                  <a:tcPr anchor="ctr"/>
                </a:tc>
                <a:extLst>
                  <a:ext uri="{0D108BD9-81ED-4DB2-BD59-A6C34878D82A}">
                    <a16:rowId xmlns:a16="http://schemas.microsoft.com/office/drawing/2014/main" val="1910936057"/>
                  </a:ext>
                </a:extLst>
              </a:tr>
              <a:tr h="504610">
                <a:tc>
                  <a:txBody>
                    <a:bodyPr/>
                    <a:lstStyle/>
                    <a:p>
                      <a:pPr algn="ctr"/>
                      <a:r>
                        <a:rPr lang="en-US" dirty="0" smtClean="0">
                          <a:latin typeface="Barlow Light" panose="020B0604020202020204" charset="0"/>
                        </a:rPr>
                        <a:t>Ahmed </a:t>
                      </a:r>
                      <a:r>
                        <a:rPr lang="en-US" dirty="0" err="1" smtClean="0">
                          <a:latin typeface="Barlow Light" panose="020B0604020202020204" charset="0"/>
                        </a:rPr>
                        <a:t>Fardit</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18-36119-1</a:t>
                      </a:r>
                      <a:endParaRPr lang="en-US" dirty="0">
                        <a:latin typeface="Barlow Light" panose="020B0604020202020204" charset="0"/>
                      </a:endParaRPr>
                    </a:p>
                  </a:txBody>
                  <a:tcPr anchor="ctr"/>
                </a:tc>
                <a:extLst>
                  <a:ext uri="{0D108BD9-81ED-4DB2-BD59-A6C34878D82A}">
                    <a16:rowId xmlns:a16="http://schemas.microsoft.com/office/drawing/2014/main" val="1062466742"/>
                  </a:ext>
                </a:extLst>
              </a:tr>
              <a:tr h="504610">
                <a:tc>
                  <a:txBody>
                    <a:bodyPr/>
                    <a:lstStyle/>
                    <a:p>
                      <a:pPr algn="ctr"/>
                      <a:r>
                        <a:rPr lang="en-US" dirty="0" err="1" smtClean="0">
                          <a:latin typeface="Barlow Light" panose="020B0604020202020204" charset="0"/>
                        </a:rPr>
                        <a:t>Mahfuzul</a:t>
                      </a:r>
                      <a:r>
                        <a:rPr lang="en-US" dirty="0" smtClean="0">
                          <a:latin typeface="Barlow Light" panose="020B0604020202020204" charset="0"/>
                        </a:rPr>
                        <a:t> </a:t>
                      </a:r>
                      <a:r>
                        <a:rPr lang="en-US" dirty="0" err="1" smtClean="0">
                          <a:latin typeface="Barlow Light" panose="020B0604020202020204" charset="0"/>
                        </a:rPr>
                        <a:t>Alam</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18-36746-1</a:t>
                      </a:r>
                      <a:endParaRPr lang="en-US" dirty="0">
                        <a:latin typeface="Barlow Light" panose="020B0604020202020204" charset="0"/>
                      </a:endParaRPr>
                    </a:p>
                  </a:txBody>
                  <a:tcPr anchor="ctr"/>
                </a:tc>
                <a:extLst>
                  <a:ext uri="{0D108BD9-81ED-4DB2-BD59-A6C34878D82A}">
                    <a16:rowId xmlns:a16="http://schemas.microsoft.com/office/drawing/2014/main" val="1147331399"/>
                  </a:ext>
                </a:extLst>
              </a:tr>
              <a:tr h="504610">
                <a:tc>
                  <a:txBody>
                    <a:bodyPr/>
                    <a:lstStyle/>
                    <a:p>
                      <a:pPr algn="ctr"/>
                      <a:r>
                        <a:rPr lang="en-US" dirty="0" smtClean="0">
                          <a:latin typeface="Barlow Light" panose="020B0604020202020204" charset="0"/>
                        </a:rPr>
                        <a:t>MD Raitul Islam</a:t>
                      </a:r>
                      <a:r>
                        <a:rPr lang="en-US" baseline="0" dirty="0" smtClean="0">
                          <a:latin typeface="Barlow Light" panose="020B0604020202020204" charset="0"/>
                        </a:rPr>
                        <a:t> Sams</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18-36788-1</a:t>
                      </a:r>
                      <a:endParaRPr lang="en-US" dirty="0">
                        <a:latin typeface="Barlow Light" panose="020B0604020202020204" charset="0"/>
                      </a:endParaRPr>
                    </a:p>
                  </a:txBody>
                  <a:tcPr anchor="ctr"/>
                </a:tc>
                <a:extLst>
                  <a:ext uri="{0D108BD9-81ED-4DB2-BD59-A6C34878D82A}">
                    <a16:rowId xmlns:a16="http://schemas.microsoft.com/office/drawing/2014/main" val="3023125018"/>
                  </a:ext>
                </a:extLst>
              </a:tr>
            </a:tbl>
          </a:graphicData>
        </a:graphic>
      </p:graphicFrame>
    </p:spTree>
    <p:extLst>
      <p:ext uri="{BB962C8B-B14F-4D97-AF65-F5344CB8AC3E}">
        <p14:creationId xmlns:p14="http://schemas.microsoft.com/office/powerpoint/2010/main" val="1548763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graphicFrame>
        <p:nvGraphicFramePr>
          <p:cNvPr id="5" name="Table 2">
            <a:extLst>
              <a:ext uri="{FF2B5EF4-FFF2-40B4-BE49-F238E27FC236}">
                <a16:creationId xmlns:a16="http://schemas.microsoft.com/office/drawing/2014/main" id="{334145BB-5952-41E9-96AC-FB64BF3E9DE2}"/>
              </a:ext>
            </a:extLst>
          </p:cNvPr>
          <p:cNvGraphicFramePr>
            <a:graphicFrameLocks noGrp="1"/>
          </p:cNvGraphicFramePr>
          <p:nvPr>
            <p:extLst>
              <p:ext uri="{D42A27DB-BD31-4B8C-83A1-F6EECF244321}">
                <p14:modId xmlns:p14="http://schemas.microsoft.com/office/powerpoint/2010/main" val="1548320290"/>
              </p:ext>
            </p:extLst>
          </p:nvPr>
        </p:nvGraphicFramePr>
        <p:xfrm>
          <a:off x="1021495" y="1954350"/>
          <a:ext cx="5851744" cy="494021"/>
        </p:xfrm>
        <a:graphic>
          <a:graphicData uri="http://schemas.openxmlformats.org/drawingml/2006/table">
            <a:tbl>
              <a:tblPr firstRow="1" bandRow="1">
                <a:tableStyleId>{BDBED569-4797-4DF1-A0F4-6AAB3CD982D8}</a:tableStyleId>
              </a:tblPr>
              <a:tblGrid>
                <a:gridCol w="731468">
                  <a:extLst>
                    <a:ext uri="{9D8B030D-6E8A-4147-A177-3AD203B41FA5}">
                      <a16:colId xmlns:a16="http://schemas.microsoft.com/office/drawing/2014/main" val="2629445509"/>
                    </a:ext>
                  </a:extLst>
                </a:gridCol>
                <a:gridCol w="731468">
                  <a:extLst>
                    <a:ext uri="{9D8B030D-6E8A-4147-A177-3AD203B41FA5}">
                      <a16:colId xmlns:a16="http://schemas.microsoft.com/office/drawing/2014/main" val="1685112456"/>
                    </a:ext>
                  </a:extLst>
                </a:gridCol>
                <a:gridCol w="731468">
                  <a:extLst>
                    <a:ext uri="{9D8B030D-6E8A-4147-A177-3AD203B41FA5}">
                      <a16:colId xmlns:a16="http://schemas.microsoft.com/office/drawing/2014/main" val="234286593"/>
                    </a:ext>
                  </a:extLst>
                </a:gridCol>
                <a:gridCol w="731468">
                  <a:extLst>
                    <a:ext uri="{9D8B030D-6E8A-4147-A177-3AD203B41FA5}">
                      <a16:colId xmlns:a16="http://schemas.microsoft.com/office/drawing/2014/main" val="1281477324"/>
                    </a:ext>
                  </a:extLst>
                </a:gridCol>
                <a:gridCol w="731468">
                  <a:extLst>
                    <a:ext uri="{9D8B030D-6E8A-4147-A177-3AD203B41FA5}">
                      <a16:colId xmlns:a16="http://schemas.microsoft.com/office/drawing/2014/main" val="315338684"/>
                    </a:ext>
                  </a:extLst>
                </a:gridCol>
                <a:gridCol w="731468">
                  <a:extLst>
                    <a:ext uri="{9D8B030D-6E8A-4147-A177-3AD203B41FA5}">
                      <a16:colId xmlns:a16="http://schemas.microsoft.com/office/drawing/2014/main" val="1901009995"/>
                    </a:ext>
                  </a:extLst>
                </a:gridCol>
                <a:gridCol w="731468">
                  <a:extLst>
                    <a:ext uri="{9D8B030D-6E8A-4147-A177-3AD203B41FA5}">
                      <a16:colId xmlns:a16="http://schemas.microsoft.com/office/drawing/2014/main" val="860440082"/>
                    </a:ext>
                  </a:extLst>
                </a:gridCol>
                <a:gridCol w="731468">
                  <a:extLst>
                    <a:ext uri="{9D8B030D-6E8A-4147-A177-3AD203B41FA5}">
                      <a16:colId xmlns:a16="http://schemas.microsoft.com/office/drawing/2014/main" val="2912273080"/>
                    </a:ext>
                  </a:extLst>
                </a:gridCol>
              </a:tblGrid>
              <a:tr h="494021">
                <a:tc>
                  <a:txBody>
                    <a:bodyPr/>
                    <a:lstStyle/>
                    <a:p>
                      <a:pPr algn="ctr"/>
                      <a:r>
                        <a:rPr lang="en-US" sz="1400" dirty="0">
                          <a:latin typeface="Barlow Light"/>
                        </a:rPr>
                        <a:t>Month</a:t>
                      </a:r>
                      <a:endParaRPr lang="en-US" sz="900" dirty="0">
                        <a:latin typeface="Barlow Light"/>
                      </a:endParaRP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extLst>
                  <a:ext uri="{0D108BD9-81ED-4DB2-BD59-A6C34878D82A}">
                    <a16:rowId xmlns:a16="http://schemas.microsoft.com/office/drawing/2014/main" val="329925262"/>
                  </a:ext>
                </a:extLst>
              </a:tr>
            </a:tbl>
          </a:graphicData>
        </a:graphic>
      </p:graphicFrame>
      <p:graphicFrame>
        <p:nvGraphicFramePr>
          <p:cNvPr id="6" name="Table 17">
            <a:extLst>
              <a:ext uri="{FF2B5EF4-FFF2-40B4-BE49-F238E27FC236}">
                <a16:creationId xmlns:a16="http://schemas.microsoft.com/office/drawing/2014/main" id="{7DE3FA88-7954-47BF-96E2-56314A0D2997}"/>
              </a:ext>
            </a:extLst>
          </p:cNvPr>
          <p:cNvGraphicFramePr>
            <a:graphicFrameLocks noGrp="1"/>
          </p:cNvGraphicFramePr>
          <p:nvPr>
            <p:extLst>
              <p:ext uri="{D42A27DB-BD31-4B8C-83A1-F6EECF244321}">
                <p14:modId xmlns:p14="http://schemas.microsoft.com/office/powerpoint/2010/main" val="2801805988"/>
              </p:ext>
            </p:extLst>
          </p:nvPr>
        </p:nvGraphicFramePr>
        <p:xfrm>
          <a:off x="1021495" y="2776150"/>
          <a:ext cx="5851744" cy="3396048"/>
        </p:xfrm>
        <a:graphic>
          <a:graphicData uri="http://schemas.openxmlformats.org/drawingml/2006/table">
            <a:tbl>
              <a:tblPr firstRow="1" bandRow="1">
                <a:tableStyleId>{2D5ABB26-0587-4C30-8999-92F81FD0307C}</a:tableStyleId>
              </a:tblPr>
              <a:tblGrid>
                <a:gridCol w="731468">
                  <a:extLst>
                    <a:ext uri="{9D8B030D-6E8A-4147-A177-3AD203B41FA5}">
                      <a16:colId xmlns:a16="http://schemas.microsoft.com/office/drawing/2014/main" val="1607617498"/>
                    </a:ext>
                  </a:extLst>
                </a:gridCol>
                <a:gridCol w="731468">
                  <a:extLst>
                    <a:ext uri="{9D8B030D-6E8A-4147-A177-3AD203B41FA5}">
                      <a16:colId xmlns:a16="http://schemas.microsoft.com/office/drawing/2014/main" val="2369530614"/>
                    </a:ext>
                  </a:extLst>
                </a:gridCol>
                <a:gridCol w="731468">
                  <a:extLst>
                    <a:ext uri="{9D8B030D-6E8A-4147-A177-3AD203B41FA5}">
                      <a16:colId xmlns:a16="http://schemas.microsoft.com/office/drawing/2014/main" val="2075047751"/>
                    </a:ext>
                  </a:extLst>
                </a:gridCol>
                <a:gridCol w="731468">
                  <a:extLst>
                    <a:ext uri="{9D8B030D-6E8A-4147-A177-3AD203B41FA5}">
                      <a16:colId xmlns:a16="http://schemas.microsoft.com/office/drawing/2014/main" val="2301889582"/>
                    </a:ext>
                  </a:extLst>
                </a:gridCol>
                <a:gridCol w="731468">
                  <a:extLst>
                    <a:ext uri="{9D8B030D-6E8A-4147-A177-3AD203B41FA5}">
                      <a16:colId xmlns:a16="http://schemas.microsoft.com/office/drawing/2014/main" val="716634975"/>
                    </a:ext>
                  </a:extLst>
                </a:gridCol>
                <a:gridCol w="731468">
                  <a:extLst>
                    <a:ext uri="{9D8B030D-6E8A-4147-A177-3AD203B41FA5}">
                      <a16:colId xmlns:a16="http://schemas.microsoft.com/office/drawing/2014/main" val="248071367"/>
                    </a:ext>
                  </a:extLst>
                </a:gridCol>
                <a:gridCol w="731468">
                  <a:extLst>
                    <a:ext uri="{9D8B030D-6E8A-4147-A177-3AD203B41FA5}">
                      <a16:colId xmlns:a16="http://schemas.microsoft.com/office/drawing/2014/main" val="2639555663"/>
                    </a:ext>
                  </a:extLst>
                </a:gridCol>
                <a:gridCol w="731468">
                  <a:extLst>
                    <a:ext uri="{9D8B030D-6E8A-4147-A177-3AD203B41FA5}">
                      <a16:colId xmlns:a16="http://schemas.microsoft.com/office/drawing/2014/main" val="1269893644"/>
                    </a:ext>
                  </a:extLst>
                </a:gridCol>
              </a:tblGrid>
              <a:tr h="566008">
                <a:tc>
                  <a:txBody>
                    <a:bodyPr/>
                    <a:lstStyle/>
                    <a:p>
                      <a:r>
                        <a:rPr lang="en-US" dirty="0"/>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2822524275"/>
                  </a:ext>
                </a:extLst>
              </a:tr>
              <a:tr h="566008">
                <a:tc>
                  <a:txBody>
                    <a:bodyPr/>
                    <a:lstStyle/>
                    <a:p>
                      <a:r>
                        <a:rPr lang="en-US" dirty="0"/>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3">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622650337"/>
                  </a:ext>
                </a:extLst>
              </a:tr>
              <a:tr h="5660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dirty="0"/>
                        <a:t>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57713221"/>
                  </a:ext>
                </a:extLst>
              </a:tr>
              <a:tr h="566008">
                <a:tc>
                  <a:txBody>
                    <a:bodyPr/>
                    <a:lstStyle/>
                    <a:p>
                      <a:r>
                        <a:rPr lang="en-US" dirty="0"/>
                        <a:t>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5">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011753613"/>
                  </a:ext>
                </a:extLst>
              </a:tr>
              <a:tr h="5660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dirty="0"/>
                        <a:t>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773742767"/>
                  </a:ext>
                </a:extLst>
              </a:tr>
              <a:tr h="5660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dirty="0"/>
                        <a:t>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5">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545955397"/>
                  </a:ext>
                </a:extLst>
              </a:tr>
            </a:tbl>
          </a:graphicData>
        </a:graphic>
      </p:graphicFrame>
      <p:sp>
        <p:nvSpPr>
          <p:cNvPr id="4" name="TextBox 3"/>
          <p:cNvSpPr txBox="1"/>
          <p:nvPr/>
        </p:nvSpPr>
        <p:spPr>
          <a:xfrm>
            <a:off x="7330440" y="2164080"/>
            <a:ext cx="4274820" cy="4008120"/>
          </a:xfrm>
          <a:prstGeom prst="rect">
            <a:avLst/>
          </a:prstGeom>
          <a:noFill/>
        </p:spPr>
        <p:txBody>
          <a:bodyPr wrap="square" rtlCol="0">
            <a:spAutoFit/>
          </a:bodyPr>
          <a:lstStyle/>
          <a:p>
            <a:endParaRPr lang="en-US" dirty="0"/>
          </a:p>
        </p:txBody>
      </p:sp>
      <p:pic>
        <p:nvPicPr>
          <p:cNvPr id="54" name="Picture 53"/>
          <p:cNvPicPr>
            <a:picLocks noChangeAspect="1"/>
          </p:cNvPicPr>
          <p:nvPr/>
        </p:nvPicPr>
        <p:blipFill>
          <a:blip r:embed="rId3"/>
          <a:stretch>
            <a:fillRect/>
          </a:stretch>
        </p:blipFill>
        <p:spPr>
          <a:xfrm>
            <a:off x="7428914" y="2274900"/>
            <a:ext cx="4077872" cy="3574212"/>
          </a:xfrm>
          <a:prstGeom prst="rect">
            <a:avLst/>
          </a:prstGeom>
        </p:spPr>
      </p:pic>
    </p:spTree>
    <p:extLst>
      <p:ext uri="{BB962C8B-B14F-4D97-AF65-F5344CB8AC3E}">
        <p14:creationId xmlns:p14="http://schemas.microsoft.com/office/powerpoint/2010/main" val="1271900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a:t>
            </a:r>
            <a:endParaRPr lang="en-US" dirty="0"/>
          </a:p>
        </p:txBody>
      </p:sp>
      <p:sp>
        <p:nvSpPr>
          <p:cNvPr id="3" name="Text Placeholder 2"/>
          <p:cNvSpPr>
            <a:spLocks noGrp="1"/>
          </p:cNvSpPr>
          <p:nvPr>
            <p:ph type="body" idx="1"/>
          </p:nvPr>
        </p:nvSpPr>
        <p:spPr>
          <a:xfrm>
            <a:off x="1563533" y="1927654"/>
            <a:ext cx="4596400" cy="4234249"/>
          </a:xfrm>
        </p:spPr>
        <p:style>
          <a:lnRef idx="2">
            <a:schemeClr val="dk1"/>
          </a:lnRef>
          <a:fillRef idx="1">
            <a:schemeClr val="lt1"/>
          </a:fillRef>
          <a:effectRef idx="0">
            <a:schemeClr val="dk1"/>
          </a:effectRef>
          <a:fontRef idx="minor">
            <a:schemeClr val="dk1"/>
          </a:fontRef>
        </p:style>
        <p:txBody>
          <a:bodyPr/>
          <a:lstStyle/>
          <a:p>
            <a:pPr marL="135464" indent="0">
              <a:buNone/>
            </a:pPr>
            <a:r>
              <a:rPr lang="en-GB" sz="1000" u="sng" dirty="0"/>
              <a:t>Constructive Cost Model:</a:t>
            </a:r>
          </a:p>
          <a:p>
            <a:pPr marL="135464" indent="0">
              <a:buNone/>
            </a:pPr>
            <a:r>
              <a:rPr lang="en-GB" sz="1000" dirty="0"/>
              <a:t>Project Type: Organic</a:t>
            </a:r>
          </a:p>
          <a:p>
            <a:pPr marL="135464" indent="0">
              <a:buNone/>
            </a:pPr>
            <a:r>
              <a:rPr lang="en-GB" sz="1000" dirty="0"/>
              <a:t>Coefficient&lt;Effort Factor&gt;: 2.4 [P = 1.05; T = 0.38]</a:t>
            </a:r>
          </a:p>
          <a:p>
            <a:pPr marL="135464" indent="0">
              <a:buNone/>
            </a:pPr>
            <a:r>
              <a:rPr lang="en-GB" sz="1000" dirty="0"/>
              <a:t>SLOC = 10000 Lines</a:t>
            </a:r>
          </a:p>
          <a:p>
            <a:pPr marL="135464" indent="0">
              <a:buNone/>
            </a:pPr>
            <a:r>
              <a:rPr lang="en-GB" sz="1000" dirty="0"/>
              <a:t>Person Months, PM = (2.4 * 101.05) = 26.938</a:t>
            </a:r>
          </a:p>
          <a:p>
            <a:pPr marL="135464" indent="0">
              <a:buNone/>
            </a:pPr>
            <a:r>
              <a:rPr lang="en-GB" sz="1000" dirty="0"/>
              <a:t>Dev. Time, DM = (2.5 * 26.9380.38) = 8.74 = 8 months = 1408 Working Hour</a:t>
            </a:r>
          </a:p>
          <a:p>
            <a:pPr marL="135464" indent="0">
              <a:buNone/>
            </a:pPr>
            <a:r>
              <a:rPr lang="en-GB" sz="1000" dirty="0"/>
              <a:t>Required Period, ST = PM/DM = 3.02 = 4 </a:t>
            </a:r>
            <a:r>
              <a:rPr lang="en-GB" sz="1000" dirty="0" smtClean="0"/>
              <a:t>people</a:t>
            </a:r>
            <a:endParaRPr lang="en-US" sz="1000" dirty="0" smtClean="0"/>
          </a:p>
          <a:p>
            <a:pPr marL="135464" indent="0">
              <a:buNone/>
            </a:pPr>
            <a:r>
              <a:rPr lang="en-US" sz="1000" u="sng" dirty="0" smtClean="0"/>
              <a:t>Developer </a:t>
            </a:r>
            <a:r>
              <a:rPr lang="en-US" sz="1000" u="sng" dirty="0"/>
              <a:t>Salary in 8 months: </a:t>
            </a:r>
            <a:r>
              <a:rPr lang="en-US" sz="1000" dirty="0"/>
              <a:t> Per developer salary per working hour = 600 Taka</a:t>
            </a:r>
          </a:p>
          <a:p>
            <a:pPr marL="135464" indent="0">
              <a:buNone/>
            </a:pPr>
            <a:r>
              <a:rPr lang="en-US" sz="1000" dirty="0"/>
              <a:t>           Total developer salary = 600 * 1408 = 844,800 </a:t>
            </a:r>
            <a:r>
              <a:rPr lang="en-US" sz="1000" dirty="0" err="1"/>
              <a:t>Tk</a:t>
            </a:r>
            <a:endParaRPr lang="en-US" sz="1000" dirty="0"/>
          </a:p>
          <a:p>
            <a:pPr marL="135464" indent="0">
              <a:buNone/>
            </a:pPr>
            <a:r>
              <a:rPr lang="en-US" sz="1000" u="sng" dirty="0"/>
              <a:t>Requirement analysis:</a:t>
            </a:r>
            <a:endParaRPr lang="en-US" sz="1000" dirty="0"/>
          </a:p>
          <a:p>
            <a:pPr marL="135464" indent="0">
              <a:buNone/>
            </a:pPr>
            <a:r>
              <a:rPr lang="en-US" sz="1000" dirty="0"/>
              <a:t>            Time needed 1 month (22 working days = 176 working hour)</a:t>
            </a:r>
          </a:p>
          <a:p>
            <a:pPr marL="135464" indent="0">
              <a:buNone/>
            </a:pPr>
            <a:r>
              <a:rPr lang="en-US" sz="1000" dirty="0"/>
              <a:t>             </a:t>
            </a:r>
            <a:r>
              <a:rPr lang="en-US" sz="1000" dirty="0" err="1"/>
              <a:t>Req</a:t>
            </a:r>
            <a:r>
              <a:rPr lang="en-US" sz="1000" dirty="0"/>
              <a:t> analysis person’s hourly wage = 400 </a:t>
            </a:r>
            <a:r>
              <a:rPr lang="en-US" sz="1000" dirty="0" err="1"/>
              <a:t>Tk</a:t>
            </a:r>
            <a:endParaRPr lang="en-US" sz="1000" dirty="0"/>
          </a:p>
          <a:p>
            <a:pPr marL="135464" indent="0">
              <a:buNone/>
            </a:pPr>
            <a:r>
              <a:rPr lang="en-US" sz="1000" dirty="0"/>
              <a:t>             Total </a:t>
            </a:r>
            <a:r>
              <a:rPr lang="en-US" sz="1000" dirty="0" err="1"/>
              <a:t>req</a:t>
            </a:r>
            <a:r>
              <a:rPr lang="en-US" sz="1000" dirty="0"/>
              <a:t> analysis expense = 400 * 176 = 70,400 </a:t>
            </a:r>
            <a:r>
              <a:rPr lang="en-US" sz="1000" dirty="0" err="1" smtClean="0"/>
              <a:t>Tk</a:t>
            </a:r>
            <a:endParaRPr lang="en-US" sz="1000" dirty="0" smtClean="0"/>
          </a:p>
          <a:p>
            <a:pPr marL="135464" indent="0">
              <a:buNone/>
            </a:pPr>
            <a:r>
              <a:rPr lang="en-US" sz="1000" u="sng" dirty="0"/>
              <a:t>Transportation cost estimation: </a:t>
            </a:r>
            <a:r>
              <a:rPr lang="en-US" sz="1000" dirty="0"/>
              <a:t> 10,500 </a:t>
            </a:r>
            <a:r>
              <a:rPr lang="en-US" sz="1000" dirty="0" err="1" smtClean="0"/>
              <a:t>Tk</a:t>
            </a:r>
            <a:endParaRPr lang="en-US" sz="1000" dirty="0"/>
          </a:p>
          <a:p>
            <a:pPr marL="135464" indent="0">
              <a:buNone/>
            </a:pPr>
            <a:endParaRPr lang="en-US" sz="1000" dirty="0"/>
          </a:p>
        </p:txBody>
      </p:sp>
      <p:sp>
        <p:nvSpPr>
          <p:cNvPr id="4" name="Text Placeholder 3"/>
          <p:cNvSpPr>
            <a:spLocks noGrp="1"/>
          </p:cNvSpPr>
          <p:nvPr>
            <p:ph type="body" idx="2"/>
          </p:nvPr>
        </p:nvSpPr>
        <p:spPr>
          <a:xfrm>
            <a:off x="6159932" y="1927654"/>
            <a:ext cx="4840577" cy="4234249"/>
          </a:xfrm>
        </p:spPr>
        <p:style>
          <a:lnRef idx="2">
            <a:schemeClr val="dk1"/>
          </a:lnRef>
          <a:fillRef idx="1">
            <a:schemeClr val="lt1"/>
          </a:fillRef>
          <a:effectRef idx="0">
            <a:schemeClr val="dk1"/>
          </a:effectRef>
          <a:fontRef idx="minor">
            <a:schemeClr val="dk1"/>
          </a:fontRef>
        </p:style>
        <p:txBody>
          <a:bodyPr/>
          <a:lstStyle/>
          <a:p>
            <a:pPr marL="135464" indent="0">
              <a:buNone/>
            </a:pPr>
            <a:r>
              <a:rPr lang="en-US" sz="1000" u="sng" dirty="0"/>
              <a:t> </a:t>
            </a:r>
            <a:r>
              <a:rPr lang="en-US" sz="1000" u="sng" dirty="0" smtClean="0"/>
              <a:t>Training </a:t>
            </a:r>
            <a:r>
              <a:rPr lang="en-US" sz="1000" u="sng" dirty="0"/>
              <a:t>&amp; hardware expense estimation: </a:t>
            </a:r>
            <a:r>
              <a:rPr lang="en-US" sz="1000" dirty="0"/>
              <a:t> 12, 0000 </a:t>
            </a:r>
            <a:r>
              <a:rPr lang="en-US" sz="1000" dirty="0" err="1"/>
              <a:t>Tk</a:t>
            </a:r>
            <a:endParaRPr lang="en-US" sz="1000" u="sng" dirty="0" smtClean="0"/>
          </a:p>
          <a:p>
            <a:pPr marL="135464" indent="0">
              <a:buNone/>
            </a:pPr>
            <a:r>
              <a:rPr lang="en-US" sz="1000" u="sng" dirty="0" smtClean="0"/>
              <a:t>Rent </a:t>
            </a:r>
            <a:r>
              <a:rPr lang="en-US" sz="1000" u="sng" dirty="0"/>
              <a:t>expense:</a:t>
            </a:r>
            <a:endParaRPr lang="en-US" sz="1000" dirty="0"/>
          </a:p>
          <a:p>
            <a:pPr marL="135464" indent="0">
              <a:buNone/>
            </a:pPr>
            <a:r>
              <a:rPr lang="en-US" sz="1000" dirty="0"/>
              <a:t>              Room per month = 8000 </a:t>
            </a:r>
            <a:r>
              <a:rPr lang="en-US" sz="1000" dirty="0" err="1"/>
              <a:t>Tk</a:t>
            </a:r>
            <a:endParaRPr lang="en-US" sz="1000" dirty="0"/>
          </a:p>
          <a:p>
            <a:pPr marL="135464" indent="0">
              <a:buNone/>
            </a:pPr>
            <a:r>
              <a:rPr lang="en-US" sz="1000" dirty="0"/>
              <a:t>              Total in 8 month = 64,000 </a:t>
            </a:r>
            <a:r>
              <a:rPr lang="en-US" sz="1000" dirty="0" err="1"/>
              <a:t>Tk</a:t>
            </a:r>
            <a:endParaRPr lang="en-US" sz="1000" dirty="0"/>
          </a:p>
          <a:p>
            <a:pPr marL="135464" indent="0">
              <a:buNone/>
            </a:pPr>
            <a:r>
              <a:rPr lang="en-US" sz="1000" u="sng" dirty="0"/>
              <a:t>Total utilities in 8 months: </a:t>
            </a:r>
            <a:r>
              <a:rPr lang="en-US" sz="1000" dirty="0"/>
              <a:t> 19,500 </a:t>
            </a:r>
            <a:r>
              <a:rPr lang="en-US" sz="1000" dirty="0" err="1" smtClean="0"/>
              <a:t>Tk</a:t>
            </a:r>
            <a:endParaRPr lang="en-US" sz="1000" u="sng" dirty="0"/>
          </a:p>
          <a:p>
            <a:pPr marL="135464" indent="0">
              <a:buNone/>
            </a:pPr>
            <a:r>
              <a:rPr lang="en-US" sz="1000" u="sng" dirty="0" smtClean="0"/>
              <a:t>Maintenance </a:t>
            </a:r>
            <a:r>
              <a:rPr lang="en-US" sz="1000" u="sng" dirty="0"/>
              <a:t>(Till 6 months after delivery):</a:t>
            </a:r>
            <a:endParaRPr lang="en-US" sz="1000" dirty="0"/>
          </a:p>
          <a:p>
            <a:pPr marL="135464" indent="0">
              <a:buNone/>
            </a:pPr>
            <a:r>
              <a:rPr lang="en-US" sz="1000" dirty="0"/>
              <a:t>               Expense per hour = 1000 Taka</a:t>
            </a:r>
          </a:p>
          <a:p>
            <a:pPr marL="135464" indent="0">
              <a:buNone/>
            </a:pPr>
            <a:r>
              <a:rPr lang="en-US" sz="1000" dirty="0"/>
              <a:t>               Total estimated time needed for maintenance = 60 hours</a:t>
            </a:r>
          </a:p>
          <a:p>
            <a:pPr marL="135464" indent="0">
              <a:buNone/>
            </a:pPr>
            <a:r>
              <a:rPr lang="en-US" sz="1000" dirty="0"/>
              <a:t>               Total estimated maintenance expense = 60 * 1000 = 60,000 Taka</a:t>
            </a:r>
          </a:p>
          <a:p>
            <a:pPr marL="135464" indent="0">
              <a:buNone/>
            </a:pPr>
            <a:r>
              <a:rPr lang="en-US" sz="1000" u="sng" dirty="0"/>
              <a:t>Total estimated expense: </a:t>
            </a:r>
            <a:r>
              <a:rPr lang="en-US" sz="1000" dirty="0"/>
              <a:t> </a:t>
            </a:r>
          </a:p>
          <a:p>
            <a:pPr marL="135464" indent="0">
              <a:buNone/>
            </a:pPr>
            <a:r>
              <a:rPr lang="en-US" sz="1000" dirty="0"/>
              <a:t>844800 + 70400 + 10500 + 120000 + 64000 + 19500 + 60000</a:t>
            </a:r>
          </a:p>
          <a:p>
            <a:pPr marL="135464" indent="0">
              <a:buNone/>
            </a:pPr>
            <a:r>
              <a:rPr lang="en-US" sz="1000" dirty="0"/>
              <a:t>= 1189,200 Taka</a:t>
            </a:r>
          </a:p>
          <a:p>
            <a:pPr marL="135464" indent="0">
              <a:buNone/>
            </a:pPr>
            <a:r>
              <a:rPr lang="en-US" sz="1000" u="sng" dirty="0"/>
              <a:t>Profit:</a:t>
            </a:r>
            <a:endParaRPr lang="en-US" sz="1000" dirty="0"/>
          </a:p>
          <a:p>
            <a:pPr marL="135464" indent="0">
              <a:buNone/>
            </a:pPr>
            <a:r>
              <a:rPr lang="en-US" sz="1000" dirty="0"/>
              <a:t>           20% of total estimated expense = 1189200 * 20% = 237840 Taka</a:t>
            </a:r>
          </a:p>
          <a:p>
            <a:pPr marL="135464" indent="0">
              <a:buNone/>
            </a:pPr>
            <a:r>
              <a:rPr lang="en-US" sz="1000" b="1" dirty="0" smtClean="0"/>
              <a:t>Project </a:t>
            </a:r>
            <a:r>
              <a:rPr lang="en-US" sz="1000" b="1" dirty="0"/>
              <a:t>Budget:</a:t>
            </a:r>
            <a:r>
              <a:rPr lang="en-US" sz="1000" dirty="0"/>
              <a:t> </a:t>
            </a:r>
            <a:r>
              <a:rPr lang="en-US" sz="1000" dirty="0" smtClean="0"/>
              <a:t> 1189200 </a:t>
            </a:r>
            <a:r>
              <a:rPr lang="en-US" sz="1000" dirty="0"/>
              <a:t>+ 237840 = </a:t>
            </a:r>
            <a:r>
              <a:rPr lang="en-US" sz="1000" dirty="0" smtClean="0"/>
              <a:t>14,27040 </a:t>
            </a:r>
            <a:r>
              <a:rPr lang="en-US" sz="1000" dirty="0"/>
              <a:t>Taka</a:t>
            </a:r>
          </a:p>
          <a:p>
            <a:endParaRPr lang="en-US" sz="800" dirty="0"/>
          </a:p>
        </p:txBody>
      </p:sp>
    </p:spTree>
    <p:extLst>
      <p:ext uri="{BB962C8B-B14F-4D97-AF65-F5344CB8AC3E}">
        <p14:creationId xmlns:p14="http://schemas.microsoft.com/office/powerpoint/2010/main" val="2763625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pPr marL="101598" indent="0">
              <a:buNone/>
            </a:pPr>
            <a:r>
              <a:rPr lang="en-US" dirty="0" smtClean="0"/>
              <a:t>Helping people in their emergency situation by providing them blood and human organ is the main aim of this application. This application can reduce the time to a greater extent that is searching for the blood/organ. It also provides the required information in less time and also helps in quicker decision making.</a:t>
            </a:r>
            <a:endParaRPr lang="en-US" dirty="0"/>
          </a:p>
        </p:txBody>
      </p:sp>
    </p:spTree>
    <p:extLst>
      <p:ext uri="{BB962C8B-B14F-4D97-AF65-F5344CB8AC3E}">
        <p14:creationId xmlns:p14="http://schemas.microsoft.com/office/powerpoint/2010/main" val="3505220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Text Placeholder 2"/>
          <p:cNvSpPr>
            <a:spLocks noGrp="1"/>
          </p:cNvSpPr>
          <p:nvPr>
            <p:ph type="body" idx="1"/>
          </p:nvPr>
        </p:nvSpPr>
        <p:spPr/>
        <p:txBody>
          <a:bodyPr/>
          <a:lstStyle/>
          <a:p>
            <a:r>
              <a:rPr lang="en-US" dirty="0" smtClean="0"/>
              <a:t>AIUB software engineering slides</a:t>
            </a:r>
          </a:p>
          <a:p>
            <a:r>
              <a:rPr lang="en-US" dirty="0">
                <a:hlinkClick r:id="rId2"/>
              </a:rPr>
              <a:t>https://</a:t>
            </a:r>
            <a:r>
              <a:rPr lang="en-US" dirty="0" smtClean="0">
                <a:hlinkClick r:id="rId2"/>
              </a:rPr>
              <a:t>bloodsource.atlassian.net/secure/RapidBoard.jspa?rapidView=1&amp;projectKey=BS&amp;view=planning.nodetail&amp;issueLimit=100</a:t>
            </a:r>
            <a:endParaRPr lang="en-US" dirty="0" smtClean="0"/>
          </a:p>
          <a:p>
            <a:r>
              <a:rPr lang="en-US" dirty="0">
                <a:hlinkClick r:id="rId3"/>
              </a:rPr>
              <a:t>https://</a:t>
            </a:r>
            <a:r>
              <a:rPr lang="en-US" dirty="0" smtClean="0">
                <a:hlinkClick r:id="rId3"/>
              </a:rPr>
              <a:t>en.wikipedia.org/wiki/Agile_software_development</a:t>
            </a:r>
            <a:endParaRPr lang="en-US" dirty="0" smtClean="0"/>
          </a:p>
          <a:p>
            <a:r>
              <a:rPr lang="en-US" dirty="0"/>
              <a:t>https://my.clevelandclinic.org/health/articles/11750-organ-donation-and-transplantation</a:t>
            </a:r>
            <a:endParaRPr lang="en-US" dirty="0" smtClean="0"/>
          </a:p>
          <a:p>
            <a:endParaRPr lang="en-US" dirty="0" smtClean="0"/>
          </a:p>
        </p:txBody>
      </p:sp>
    </p:spTree>
    <p:extLst>
      <p:ext uri="{BB962C8B-B14F-4D97-AF65-F5344CB8AC3E}">
        <p14:creationId xmlns:p14="http://schemas.microsoft.com/office/powerpoint/2010/main" val="826055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chor="ctr"/>
          <a:lstStyle/>
          <a:p>
            <a:pPr marL="0" indent="0" algn="ctr">
              <a:buNone/>
            </a:pPr>
            <a:r>
              <a:rPr lang="en-GB" dirty="0" smtClean="0"/>
              <a:t>THANK YOU</a:t>
            </a:r>
            <a:endParaRPr lang="en-US" dirty="0"/>
          </a:p>
        </p:txBody>
      </p:sp>
    </p:spTree>
    <p:extLst>
      <p:ext uri="{BB962C8B-B14F-4D97-AF65-F5344CB8AC3E}">
        <p14:creationId xmlns:p14="http://schemas.microsoft.com/office/powerpoint/2010/main" val="2984716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984" y="2845012"/>
            <a:ext cx="7329600" cy="1163600"/>
          </a:xfrm>
        </p:spPr>
        <p:txBody>
          <a:bodyPr anchor="ctr"/>
          <a:lstStyle/>
          <a:p>
            <a:pPr algn="ctr"/>
            <a:r>
              <a:rPr lang="en-US" b="1" dirty="0" smtClean="0"/>
              <a:t>“BLOOD SOURCE”</a:t>
            </a:r>
            <a:endParaRPr lang="en-US" b="1" dirty="0"/>
          </a:p>
        </p:txBody>
      </p:sp>
    </p:spTree>
    <p:extLst>
      <p:ext uri="{BB962C8B-B14F-4D97-AF65-F5344CB8AC3E}">
        <p14:creationId xmlns:p14="http://schemas.microsoft.com/office/powerpoint/2010/main" val="328084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Contents</a:t>
            </a:r>
            <a:endParaRPr lang="en-US" b="1" dirty="0"/>
          </a:p>
        </p:txBody>
      </p:sp>
      <p:sp>
        <p:nvSpPr>
          <p:cNvPr id="3" name="Text Placeholder 2"/>
          <p:cNvSpPr>
            <a:spLocks noGrp="1"/>
          </p:cNvSpPr>
          <p:nvPr>
            <p:ph type="body" idx="1"/>
          </p:nvPr>
        </p:nvSpPr>
        <p:spPr>
          <a:xfrm>
            <a:off x="1599700" y="1935892"/>
            <a:ext cx="4125597" cy="4143633"/>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Ø"/>
            </a:pPr>
            <a:r>
              <a:rPr lang="en-GB" sz="1800" dirty="0" smtClean="0"/>
              <a:t>Problem statement</a:t>
            </a:r>
          </a:p>
          <a:p>
            <a:pPr>
              <a:buFont typeface="Wingdings" panose="05000000000000000000" pitchFamily="2" charset="2"/>
              <a:buChar char="Ø"/>
            </a:pPr>
            <a:r>
              <a:rPr lang="en-GB" sz="1800" dirty="0" smtClean="0"/>
              <a:t>Solution</a:t>
            </a:r>
          </a:p>
          <a:p>
            <a:pPr>
              <a:buFont typeface="Wingdings" panose="05000000000000000000" pitchFamily="2" charset="2"/>
              <a:buChar char="Ø"/>
            </a:pPr>
            <a:r>
              <a:rPr lang="en-GB" sz="1800" dirty="0" smtClean="0"/>
              <a:t>Introduction</a:t>
            </a:r>
          </a:p>
          <a:p>
            <a:pPr>
              <a:buFont typeface="Wingdings" panose="05000000000000000000" pitchFamily="2" charset="2"/>
              <a:buChar char="Ø"/>
            </a:pPr>
            <a:r>
              <a:rPr lang="en-GB" sz="1800" dirty="0" smtClean="0"/>
              <a:t>Objectives</a:t>
            </a:r>
          </a:p>
          <a:p>
            <a:pPr>
              <a:buFont typeface="Wingdings" panose="05000000000000000000" pitchFamily="2" charset="2"/>
              <a:buChar char="Ø"/>
            </a:pPr>
            <a:r>
              <a:rPr lang="en-GB" sz="1800" dirty="0" smtClean="0"/>
              <a:t>Use Case Diagram</a:t>
            </a:r>
          </a:p>
          <a:p>
            <a:pPr>
              <a:buFont typeface="Wingdings" panose="05000000000000000000" pitchFamily="2" charset="2"/>
              <a:buChar char="Ø"/>
            </a:pPr>
            <a:r>
              <a:rPr lang="en-GB" sz="1800" dirty="0" smtClean="0"/>
              <a:t>User Story Cards</a:t>
            </a:r>
          </a:p>
          <a:p>
            <a:pPr>
              <a:buFont typeface="Wingdings" panose="05000000000000000000" pitchFamily="2" charset="2"/>
              <a:buChar char="Ø"/>
            </a:pPr>
            <a:r>
              <a:rPr lang="en-GB" sz="1800" dirty="0" smtClean="0"/>
              <a:t>Application Interface</a:t>
            </a:r>
          </a:p>
          <a:p>
            <a:pPr>
              <a:buFont typeface="Wingdings" panose="05000000000000000000" pitchFamily="2" charset="2"/>
              <a:buChar char="Ø"/>
            </a:pPr>
            <a:r>
              <a:rPr lang="en-GB" sz="1800" dirty="0" smtClean="0"/>
              <a:t>Activity Diagram</a:t>
            </a:r>
          </a:p>
          <a:p>
            <a:pPr>
              <a:buFont typeface="Wingdings" panose="05000000000000000000" pitchFamily="2" charset="2"/>
              <a:buChar char="Ø"/>
            </a:pPr>
            <a:r>
              <a:rPr lang="en-GB" sz="1800" dirty="0"/>
              <a:t>Class </a:t>
            </a:r>
            <a:r>
              <a:rPr lang="en-GB" sz="1800" dirty="0" smtClean="0"/>
              <a:t>Diagram</a:t>
            </a:r>
            <a:endParaRPr lang="en-GB" sz="1800" dirty="0"/>
          </a:p>
        </p:txBody>
      </p:sp>
      <p:sp>
        <p:nvSpPr>
          <p:cNvPr id="4" name="Text Placeholder 2"/>
          <p:cNvSpPr txBox="1">
            <a:spLocks/>
          </p:cNvSpPr>
          <p:nvPr/>
        </p:nvSpPr>
        <p:spPr>
          <a:xfrm>
            <a:off x="5725298" y="1935893"/>
            <a:ext cx="4436076" cy="4143632"/>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507987" algn="l" rtl="0" eaLnBrk="1" hangingPunct="1">
              <a:lnSpc>
                <a:spcPct val="115000"/>
              </a:lnSpc>
              <a:spcBef>
                <a:spcPts val="8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1219170" marR="0" lvl="1" indent="-507987" algn="l" rtl="0" eaLnBrk="1" hangingPunct="1">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828754" marR="0" lvl="2"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2438339" marR="0" lvl="3"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3047924" marR="0" lvl="4"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3657509" marR="0" lvl="5"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4267093" marR="0" lvl="6"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4876678" marR="0" lvl="7"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5486263" marR="0" lvl="8"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a:buFont typeface="Wingdings" panose="05000000000000000000" pitchFamily="2" charset="2"/>
              <a:buChar char="Ø"/>
            </a:pPr>
            <a:r>
              <a:rPr lang="en-US" sz="2000" dirty="0" smtClean="0"/>
              <a:t>Process </a:t>
            </a:r>
            <a:r>
              <a:rPr lang="en-US" sz="2000" dirty="0"/>
              <a:t>Model and </a:t>
            </a:r>
            <a:r>
              <a:rPr lang="en-US" sz="2000" dirty="0" smtClean="0"/>
              <a:t>Tools</a:t>
            </a:r>
          </a:p>
          <a:p>
            <a:pPr>
              <a:buFont typeface="Wingdings" panose="05000000000000000000" pitchFamily="2" charset="2"/>
              <a:buChar char="Ø"/>
            </a:pPr>
            <a:r>
              <a:rPr lang="en-GB" sz="2000" kern="0" dirty="0" smtClean="0"/>
              <a:t>Timeline Charts</a:t>
            </a:r>
          </a:p>
          <a:p>
            <a:pPr>
              <a:buFont typeface="Wingdings" panose="05000000000000000000" pitchFamily="2" charset="2"/>
              <a:buChar char="Ø"/>
            </a:pPr>
            <a:r>
              <a:rPr lang="en-GB" sz="2000" kern="0" dirty="0" smtClean="0"/>
              <a:t>Project Scheduling</a:t>
            </a:r>
          </a:p>
          <a:p>
            <a:pPr>
              <a:buFont typeface="Wingdings" panose="05000000000000000000" pitchFamily="2" charset="2"/>
              <a:buChar char="Ø"/>
            </a:pPr>
            <a:r>
              <a:rPr lang="en-GB" sz="2000" kern="0" dirty="0" smtClean="0"/>
              <a:t>Budgeting</a:t>
            </a:r>
          </a:p>
          <a:p>
            <a:pPr>
              <a:buFont typeface="Wingdings" panose="05000000000000000000" pitchFamily="2" charset="2"/>
              <a:buChar char="Ø"/>
            </a:pPr>
            <a:r>
              <a:rPr lang="en-GB" sz="2000" kern="0" dirty="0" smtClean="0"/>
              <a:t>Conclusion</a:t>
            </a:r>
          </a:p>
          <a:p>
            <a:pPr>
              <a:buFont typeface="Wingdings" panose="05000000000000000000" pitchFamily="2" charset="2"/>
              <a:buChar char="Ø"/>
            </a:pPr>
            <a:r>
              <a:rPr lang="en-GB" sz="2000" kern="0" dirty="0" smtClean="0"/>
              <a:t>References</a:t>
            </a:r>
            <a:endParaRPr lang="en-US" sz="2000" kern="0" dirty="0"/>
          </a:p>
        </p:txBody>
      </p:sp>
    </p:spTree>
    <p:extLst>
      <p:ext uri="{BB962C8B-B14F-4D97-AF65-F5344CB8AC3E}">
        <p14:creationId xmlns:p14="http://schemas.microsoft.com/office/powerpoint/2010/main" val="3539604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Problem Statement</a:t>
            </a:r>
            <a:endParaRPr lang="en-US" b="1" dirty="0"/>
          </a:p>
        </p:txBody>
      </p:sp>
      <p:sp>
        <p:nvSpPr>
          <p:cNvPr id="3" name="Text Placeholder 2"/>
          <p:cNvSpPr>
            <a:spLocks noGrp="1"/>
          </p:cNvSpPr>
          <p:nvPr>
            <p:ph type="body" idx="1"/>
          </p:nvPr>
        </p:nvSpPr>
        <p:spPr/>
        <p:txBody>
          <a:bodyPr/>
          <a:lstStyle/>
          <a:p>
            <a:r>
              <a:rPr lang="en-GB" dirty="0"/>
              <a:t>Unavailability of </a:t>
            </a:r>
            <a:r>
              <a:rPr lang="en-GB" dirty="0" smtClean="0"/>
              <a:t>blood and organ </a:t>
            </a:r>
            <a:r>
              <a:rPr lang="en-GB" dirty="0"/>
              <a:t>during emergency</a:t>
            </a:r>
            <a:r>
              <a:rPr lang="en-GB" dirty="0" smtClean="0"/>
              <a:t>.</a:t>
            </a:r>
          </a:p>
          <a:p>
            <a:r>
              <a:rPr lang="en-GB" dirty="0" smtClean="0"/>
              <a:t>Less </a:t>
            </a:r>
            <a:r>
              <a:rPr lang="en-GB" dirty="0"/>
              <a:t>awareness among people about </a:t>
            </a:r>
            <a:r>
              <a:rPr lang="en-GB" dirty="0" smtClean="0"/>
              <a:t>blood and organ donation.</a:t>
            </a:r>
          </a:p>
          <a:p>
            <a:r>
              <a:rPr lang="en-GB" dirty="0"/>
              <a:t>Deaths due to lack of </a:t>
            </a:r>
            <a:r>
              <a:rPr lang="en-GB" dirty="0" smtClean="0"/>
              <a:t>blood/organ </a:t>
            </a:r>
            <a:r>
              <a:rPr lang="en-GB" dirty="0"/>
              <a:t>during operations.</a:t>
            </a:r>
          </a:p>
          <a:p>
            <a:r>
              <a:rPr lang="en-GB" dirty="0"/>
              <a:t>S</a:t>
            </a:r>
            <a:r>
              <a:rPr lang="en-GB" dirty="0" smtClean="0"/>
              <a:t>hortage </a:t>
            </a:r>
            <a:r>
              <a:rPr lang="en-GB" dirty="0"/>
              <a:t>and sometimes unavailability of rare blood </a:t>
            </a:r>
            <a:r>
              <a:rPr lang="en-GB" dirty="0" smtClean="0"/>
              <a:t>groups.</a:t>
            </a:r>
            <a:endParaRPr lang="en-GB" dirty="0"/>
          </a:p>
          <a:p>
            <a:endParaRPr lang="en-US" dirty="0"/>
          </a:p>
        </p:txBody>
      </p:sp>
    </p:spTree>
    <p:extLst>
      <p:ext uri="{BB962C8B-B14F-4D97-AF65-F5344CB8AC3E}">
        <p14:creationId xmlns:p14="http://schemas.microsoft.com/office/powerpoint/2010/main" val="2829325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Solution</a:t>
            </a:r>
            <a:endParaRPr lang="en-US" b="1" dirty="0"/>
          </a:p>
        </p:txBody>
      </p:sp>
      <p:sp>
        <p:nvSpPr>
          <p:cNvPr id="3" name="Text Placeholder 2"/>
          <p:cNvSpPr>
            <a:spLocks noGrp="1"/>
          </p:cNvSpPr>
          <p:nvPr>
            <p:ph type="body" idx="1"/>
          </p:nvPr>
        </p:nvSpPr>
        <p:spPr/>
        <p:txBody>
          <a:bodyPr/>
          <a:lstStyle/>
          <a:p>
            <a:r>
              <a:rPr lang="en-GB" dirty="0"/>
              <a:t>A better idea is to use </a:t>
            </a:r>
            <a:r>
              <a:rPr lang="en-GB" dirty="0" smtClean="0"/>
              <a:t>mobile application.</a:t>
            </a:r>
          </a:p>
          <a:p>
            <a:r>
              <a:rPr lang="en-GB" dirty="0" smtClean="0"/>
              <a:t>This application is providing user the facility to approach nearby donors so that it will become much easier to search rare blood groups and human organ in the hour of need.</a:t>
            </a:r>
          </a:p>
          <a:p>
            <a:endParaRPr lang="en-GB" dirty="0" smtClean="0"/>
          </a:p>
          <a:p>
            <a:endParaRPr lang="en-US" dirty="0"/>
          </a:p>
        </p:txBody>
      </p:sp>
    </p:spTree>
    <p:extLst>
      <p:ext uri="{BB962C8B-B14F-4D97-AF65-F5344CB8AC3E}">
        <p14:creationId xmlns:p14="http://schemas.microsoft.com/office/powerpoint/2010/main" val="3884039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Introduction</a:t>
            </a:r>
            <a:endParaRPr lang="en-US" b="1" dirty="0"/>
          </a:p>
        </p:txBody>
      </p:sp>
      <p:sp>
        <p:nvSpPr>
          <p:cNvPr id="3" name="Text Placeholder 2"/>
          <p:cNvSpPr>
            <a:spLocks noGrp="1"/>
          </p:cNvSpPr>
          <p:nvPr>
            <p:ph type="body" idx="1"/>
          </p:nvPr>
        </p:nvSpPr>
        <p:spPr/>
        <p:txBody>
          <a:bodyPr/>
          <a:lstStyle/>
          <a:p>
            <a:pPr marL="101598" indent="0" algn="just">
              <a:buNone/>
            </a:pPr>
            <a:r>
              <a:rPr lang="en-GB" dirty="0"/>
              <a:t>‘Blood Source’ is a social help application that helps to manage blood </a:t>
            </a:r>
            <a:r>
              <a:rPr lang="en-GB" dirty="0" smtClean="0"/>
              <a:t>and organ in </a:t>
            </a:r>
            <a:r>
              <a:rPr lang="en-GB" dirty="0"/>
              <a:t>emergency situation. </a:t>
            </a:r>
            <a:r>
              <a:rPr lang="en-GB" dirty="0" smtClean="0"/>
              <a:t>Anyone </a:t>
            </a:r>
            <a:r>
              <a:rPr lang="en-GB" dirty="0"/>
              <a:t>can </a:t>
            </a:r>
            <a:r>
              <a:rPr lang="en-GB" dirty="0" smtClean="0"/>
              <a:t>sends request </a:t>
            </a:r>
            <a:r>
              <a:rPr lang="en-GB" dirty="0"/>
              <a:t>for emergency </a:t>
            </a:r>
            <a:r>
              <a:rPr lang="en-GB" dirty="0" smtClean="0"/>
              <a:t>blood/organ </a:t>
            </a:r>
            <a:r>
              <a:rPr lang="en-GB" dirty="0"/>
              <a:t>and </a:t>
            </a:r>
            <a:r>
              <a:rPr lang="en-GB" dirty="0" smtClean="0"/>
              <a:t>the donor </a:t>
            </a:r>
            <a:r>
              <a:rPr lang="en-GB" dirty="0"/>
              <a:t>can check the </a:t>
            </a:r>
            <a:r>
              <a:rPr lang="en-GB" dirty="0" smtClean="0"/>
              <a:t>request with contact </a:t>
            </a:r>
            <a:r>
              <a:rPr lang="en-GB" dirty="0"/>
              <a:t>information. </a:t>
            </a:r>
            <a:r>
              <a:rPr lang="en-GB" dirty="0" smtClean="0"/>
              <a:t>Anyone </a:t>
            </a:r>
            <a:r>
              <a:rPr lang="en-GB" dirty="0"/>
              <a:t>can find donor list in their particular region. </a:t>
            </a:r>
            <a:r>
              <a:rPr lang="en-GB" dirty="0" smtClean="0"/>
              <a:t>The main objective of this app is to save people by providing blood or human organ in their emergency situation and make it easier than before.</a:t>
            </a:r>
            <a:endParaRPr lang="en-GB" dirty="0"/>
          </a:p>
        </p:txBody>
      </p:sp>
    </p:spTree>
    <p:extLst>
      <p:ext uri="{BB962C8B-B14F-4D97-AF65-F5344CB8AC3E}">
        <p14:creationId xmlns:p14="http://schemas.microsoft.com/office/powerpoint/2010/main" val="3048491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Use Case Diagra</a:t>
            </a:r>
            <a:r>
              <a:rPr lang="en-US" sz="2800" b="1" dirty="0"/>
              <a:t>m</a:t>
            </a:r>
          </a:p>
        </p:txBody>
      </p:sp>
      <p:sp>
        <p:nvSpPr>
          <p:cNvPr id="3" name="Text Placeholder 2"/>
          <p:cNvSpPr>
            <a:spLocks noGrp="1"/>
          </p:cNvSpPr>
          <p:nvPr>
            <p:ph type="body" idx="1"/>
          </p:nvPr>
        </p:nvSpPr>
        <p:spPr/>
        <p:txBody>
          <a:bodyPr/>
          <a:lstStyle/>
          <a:p>
            <a:pPr marL="101598" indent="0">
              <a:buNone/>
            </a:pPr>
            <a:r>
              <a:rPr lang="en-US" b="1" dirty="0" smtClean="0"/>
              <a:t>Actors</a:t>
            </a:r>
          </a:p>
          <a:p>
            <a:pPr marL="558798" indent="-457200">
              <a:buFont typeface="+mj-lt"/>
              <a:buAutoNum type="arabicPeriod"/>
            </a:pPr>
            <a:r>
              <a:rPr lang="en-US" dirty="0" smtClean="0"/>
              <a:t>User</a:t>
            </a:r>
          </a:p>
          <a:p>
            <a:pPr marL="1225533" lvl="1" indent="-514350">
              <a:buFont typeface="+mj-lt"/>
              <a:buAutoNum type="romanLcPeriod"/>
            </a:pPr>
            <a:r>
              <a:rPr lang="en-US" dirty="0" smtClean="0"/>
              <a:t>Donor</a:t>
            </a:r>
          </a:p>
          <a:p>
            <a:pPr marL="1225533" lvl="1" indent="-514350">
              <a:buFont typeface="+mj-lt"/>
              <a:buAutoNum type="romanLcPeriod"/>
            </a:pPr>
            <a:r>
              <a:rPr lang="en-US" dirty="0" smtClean="0"/>
              <a:t>Requester</a:t>
            </a:r>
          </a:p>
          <a:p>
            <a:pPr marL="558798" indent="-457200">
              <a:buFont typeface="+mj-lt"/>
              <a:buAutoNum type="arabicPeriod"/>
            </a:pPr>
            <a:r>
              <a:rPr lang="en-US" dirty="0" smtClean="0"/>
              <a:t>Admin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827" y="1297800"/>
            <a:ext cx="5047038" cy="5092417"/>
          </a:xfrm>
          <a:prstGeom prst="rect">
            <a:avLst/>
          </a:prstGeom>
          <a:ln>
            <a:noFill/>
          </a:ln>
          <a:effectLst>
            <a:outerShdw blurRad="190500" algn="tl" rotWithShape="0">
              <a:srgbClr val="000000">
                <a:alpha val="70000"/>
              </a:srgbClr>
            </a:outerShdw>
          </a:effectLst>
        </p:spPr>
      </p:pic>
      <p:sp>
        <p:nvSpPr>
          <p:cNvPr id="6" name="TextBox 5"/>
          <p:cNvSpPr txBox="1"/>
          <p:nvPr/>
        </p:nvSpPr>
        <p:spPr>
          <a:xfrm>
            <a:off x="8769531" y="6128607"/>
            <a:ext cx="1680756" cy="261610"/>
          </a:xfrm>
          <a:prstGeom prst="rect">
            <a:avLst/>
          </a:prstGeom>
          <a:noFill/>
        </p:spPr>
        <p:txBody>
          <a:bodyPr wrap="square" rtlCol="0">
            <a:spAutoFit/>
          </a:bodyPr>
          <a:lstStyle/>
          <a:p>
            <a:r>
              <a:rPr lang="en-US" sz="1100" dirty="0" smtClean="0"/>
              <a:t>Fig: Use case diagram</a:t>
            </a:r>
            <a:endParaRPr lang="en-US" sz="1100" dirty="0"/>
          </a:p>
        </p:txBody>
      </p:sp>
    </p:spTree>
    <p:extLst>
      <p:ext uri="{BB962C8B-B14F-4D97-AF65-F5344CB8AC3E}">
        <p14:creationId xmlns:p14="http://schemas.microsoft.com/office/powerpoint/2010/main" val="163976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t>User Story Cards</a:t>
            </a:r>
            <a:endParaRPr lang="en-US" dirty="0"/>
          </a:p>
        </p:txBody>
      </p:sp>
      <p:pic>
        <p:nvPicPr>
          <p:cNvPr id="27" name="Picture 26"/>
          <p:cNvPicPr>
            <a:picLocks noChangeAspect="1"/>
          </p:cNvPicPr>
          <p:nvPr/>
        </p:nvPicPr>
        <p:blipFill>
          <a:blip r:embed="rId2"/>
          <a:stretch>
            <a:fillRect/>
          </a:stretch>
        </p:blipFill>
        <p:spPr>
          <a:xfrm>
            <a:off x="1150845" y="2248929"/>
            <a:ext cx="3135403" cy="3188044"/>
          </a:xfrm>
          <a:prstGeom prst="rect">
            <a:avLst/>
          </a:prstGeom>
          <a:ln>
            <a:noFill/>
          </a:ln>
          <a:effectLst>
            <a:outerShdw blurRad="190500" algn="tl" rotWithShape="0">
              <a:srgbClr val="000000">
                <a:alpha val="70000"/>
              </a:srgbClr>
            </a:outerShdw>
          </a:effectLst>
        </p:spPr>
      </p:pic>
      <p:pic>
        <p:nvPicPr>
          <p:cNvPr id="41" name="Picture 40"/>
          <p:cNvPicPr>
            <a:picLocks noChangeAspect="1"/>
          </p:cNvPicPr>
          <p:nvPr/>
        </p:nvPicPr>
        <p:blipFill>
          <a:blip r:embed="rId3"/>
          <a:stretch>
            <a:fillRect/>
          </a:stretch>
        </p:blipFill>
        <p:spPr>
          <a:xfrm>
            <a:off x="7959091" y="2248927"/>
            <a:ext cx="3379977" cy="3188045"/>
          </a:xfrm>
          <a:prstGeom prst="rect">
            <a:avLst/>
          </a:prstGeom>
          <a:ln>
            <a:noFill/>
          </a:ln>
          <a:effectLst>
            <a:outerShdw blurRad="190500" algn="tl" rotWithShape="0">
              <a:srgbClr val="000000">
                <a:alpha val="70000"/>
              </a:srgbClr>
            </a:outerShdw>
          </a:effectLst>
        </p:spPr>
      </p:pic>
      <p:pic>
        <p:nvPicPr>
          <p:cNvPr id="61" name="Picture 60"/>
          <p:cNvPicPr>
            <a:picLocks noChangeAspect="1"/>
          </p:cNvPicPr>
          <p:nvPr/>
        </p:nvPicPr>
        <p:blipFill>
          <a:blip r:embed="rId4"/>
          <a:stretch>
            <a:fillRect/>
          </a:stretch>
        </p:blipFill>
        <p:spPr>
          <a:xfrm>
            <a:off x="4434840" y="2248927"/>
            <a:ext cx="3375660" cy="31880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75316448"/>
      </p:ext>
    </p:extLst>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600</TotalTime>
  <Words>652</Words>
  <Application>Microsoft Office PowerPoint</Application>
  <PresentationFormat>Widescreen</PresentationFormat>
  <Paragraphs>131</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Barlow Light</vt:lpstr>
      <vt:lpstr>Barlow SemiBold</vt:lpstr>
      <vt:lpstr>Calibri</vt:lpstr>
      <vt:lpstr>Wingdings</vt:lpstr>
      <vt:lpstr>Lodovico template</vt:lpstr>
      <vt:lpstr> SOFTWARE ENGINEERING  Section: L  Course Instructor: Dr. Razib Hayat Khan</vt:lpstr>
      <vt:lpstr>PowerPoint Presentation</vt:lpstr>
      <vt:lpstr>“BLOOD SOURCE”</vt:lpstr>
      <vt:lpstr>Contents</vt:lpstr>
      <vt:lpstr>Problem Statement</vt:lpstr>
      <vt:lpstr>Solution</vt:lpstr>
      <vt:lpstr>Introduction</vt:lpstr>
      <vt:lpstr>Use Case Diagram</vt:lpstr>
      <vt:lpstr>User Story Cards</vt:lpstr>
      <vt:lpstr>User Story Cards</vt:lpstr>
      <vt:lpstr>Application Interface</vt:lpstr>
      <vt:lpstr>Application Interface</vt:lpstr>
      <vt:lpstr>Activity Diagram</vt:lpstr>
      <vt:lpstr>Activity Diagram</vt:lpstr>
      <vt:lpstr>Class Diagram</vt:lpstr>
      <vt:lpstr>Process Model and Tools</vt:lpstr>
      <vt:lpstr>Jira Software</vt:lpstr>
      <vt:lpstr>Timeline Chart</vt:lpstr>
      <vt:lpstr>Timeline Chart</vt:lpstr>
      <vt:lpstr>Project Scheduling</vt:lpstr>
      <vt:lpstr>Budgeting</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Raitul Sams</dc:creator>
  <cp:lastModifiedBy>Raitul Sams</cp:lastModifiedBy>
  <cp:revision>249</cp:revision>
  <dcterms:created xsi:type="dcterms:W3CDTF">2021-07-31T12:10:21Z</dcterms:created>
  <dcterms:modified xsi:type="dcterms:W3CDTF">2021-08-03T19:09:15Z</dcterms:modified>
</cp:coreProperties>
</file>