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4" r:id="rId6"/>
    <p:sldId id="267" r:id="rId7"/>
    <p:sldId id="259" r:id="rId8"/>
    <p:sldId id="260" r:id="rId9"/>
    <p:sldId id="265" r:id="rId10"/>
    <p:sldId id="261" r:id="rId11"/>
    <p:sldId id="270" r:id="rId12"/>
    <p:sldId id="269" r:id="rId13"/>
    <p:sldId id="271" r:id="rId14"/>
    <p:sldId id="273" r:id="rId15"/>
    <p:sldId id="262" r:id="rId16"/>
    <p:sldId id="272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8017-CC4B-43B3-8457-D7E511B30E0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C566-F518-42D9-AAC5-8681504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C566-F518-42D9-AAC5-86815041A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C566-F518-42D9-AAC5-86815041A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DBA-FDB7-4D42-950B-4FA585F01F0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586F-075E-4857-9B25-17C31787DD4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DFB-6A50-4FE9-93B0-EDCE3AE8F0A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BF60-9290-42C5-99E0-2CF680D336B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01C9-5CFC-44E1-8FD5-BCE87105D18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9793-E221-4B71-A6DA-40FF2A9B4B8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B4BD-6EAE-4941-8CF5-47A180281F6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7CC-52D6-4B5C-AABC-42EEE20C7AF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CC8-3691-44E8-A13D-2E28EFA366A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409039-3A0C-46D7-A983-B3214A7BB2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552F-3BF7-4A1A-8B59-3F12E895EEB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3B876-8600-43D7-B41E-F1CABAF5762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ShSrDqhUrPboxXmjqg8tF6zioVFUC9fp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21032" y="-620841"/>
            <a:ext cx="10548975" cy="2386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rgbClr val="000000"/>
                </a:solidFill>
                <a:latin typeface="Calibri Light"/>
              </a:rPr>
              <a:t>A Review System Using </a:t>
            </a:r>
          </a:p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rgbClr val="000000"/>
                </a:solidFill>
                <a:latin typeface="Calibri Light"/>
              </a:rPr>
              <a:t>Sentiment </a:t>
            </a:r>
            <a:r>
              <a:rPr lang="en-US" sz="5400" b="1">
                <a:solidFill>
                  <a:srgbClr val="000000"/>
                </a:solidFill>
                <a:latin typeface="Calibri Light"/>
              </a:rPr>
              <a:t>Analysis </a:t>
            </a:r>
            <a:r>
              <a:rPr lang="en-US" sz="5400" b="1" smtClean="0">
                <a:solidFill>
                  <a:srgbClr val="000000"/>
                </a:solidFill>
                <a:latin typeface="Calibri Light"/>
              </a:rPr>
              <a:t>From </a:t>
            </a:r>
            <a:r>
              <a:rPr lang="en-US" sz="5400" b="1" dirty="0">
                <a:solidFill>
                  <a:srgbClr val="000000"/>
                </a:solidFill>
                <a:latin typeface="Calibri Light"/>
              </a:rPr>
              <a:t>Tweets</a:t>
            </a:r>
            <a:endParaRPr sz="1600" b="1" dirty="0"/>
          </a:p>
        </p:txBody>
      </p:sp>
      <p:sp>
        <p:nvSpPr>
          <p:cNvPr id="6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</p:spPr>
      </p:sp>
      <p:sp>
        <p:nvSpPr>
          <p:cNvPr id="70" name="CustomShape 3"/>
          <p:cNvSpPr/>
          <p:nvPr/>
        </p:nvSpPr>
        <p:spPr>
          <a:xfrm>
            <a:off x="1523880" y="2463381"/>
            <a:ext cx="9143640" cy="3395051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/>
            <a:r>
              <a:rPr lang="en-US" sz="3200" dirty="0"/>
              <a:t>Group Members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latin typeface="+mj-lt"/>
              </a:rPr>
              <a:t>MAHFUZUR RAHMAN CHOWDHURY, ID : 17101082</a:t>
            </a:r>
          </a:p>
          <a:p>
            <a:pPr algn="ctr"/>
            <a:r>
              <a:rPr lang="en-US" sz="3200" dirty="0">
                <a:latin typeface="+mj-lt"/>
              </a:rPr>
              <a:t>WASIM MAHMUD SURJO, ID : 19341019</a:t>
            </a:r>
          </a:p>
          <a:p>
            <a:pPr algn="ctr"/>
            <a:r>
              <a:rPr lang="en-US" sz="3200" dirty="0">
                <a:latin typeface="+mj-lt"/>
              </a:rPr>
              <a:t>SHOAIB AHMED DIPU, ID : 17101482</a:t>
            </a:r>
            <a:endParaRPr sz="3200" dirty="0">
              <a:latin typeface="+mj-lt"/>
            </a:endParaRPr>
          </a:p>
          <a:p>
            <a:pPr algn="ctr"/>
            <a:endParaRPr sz="3200" dirty="0"/>
          </a:p>
          <a:p>
            <a:pPr algn="ctr">
              <a:lnSpc>
                <a:spcPct val="90000"/>
              </a:lnSpc>
            </a:pPr>
            <a:endParaRPr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IDs: 17101082, 19341019, 17101482, Group No: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560" y="422939"/>
            <a:ext cx="10514880" cy="876362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000000"/>
                </a:solidFill>
                <a:latin typeface="Calibri Light"/>
              </a:rPr>
              <a:t>Result Analysis</a:t>
            </a:r>
            <a:endParaRPr lang="en-US" sz="2400" dirty="0"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640080" y="3474720"/>
            <a:ext cx="10514880" cy="1737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51797D-CD17-48B4-9F5F-61DA00958A59}"/>
              </a:ext>
            </a:extLst>
          </p:cNvPr>
          <p:cNvSpPr/>
          <p:nvPr/>
        </p:nvSpPr>
        <p:spPr>
          <a:xfrm>
            <a:off x="838080" y="1705005"/>
            <a:ext cx="10116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Strongly Negative: -1&lt;=Polarity&lt;-0.6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Negative: -0.6&lt;=Polarity&lt;-0.3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Weakly Negative: -0.3&lt;=Polarity&lt;0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Neutral: Polarity=0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Weakly Positive: 0&lt;Polarity&lt;=0.3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Positive: 0.3&lt;Polarity&lt;=0.6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Strongly Positive: 0.6&lt;Polarity&lt;=1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560" y="422939"/>
            <a:ext cx="10514880" cy="876362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800" dirty="0"/>
              <a:t>Confusion Matrix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640080" y="3474720"/>
            <a:ext cx="10514880" cy="1737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B6487B70-CEF1-4556-A086-4BFA8BBD9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18406"/>
              </p:ext>
            </p:extLst>
          </p:nvPr>
        </p:nvGraphicFramePr>
        <p:xfrm>
          <a:off x="1037039" y="1582925"/>
          <a:ext cx="10175442" cy="4081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814">
                  <a:extLst>
                    <a:ext uri="{9D8B030D-6E8A-4147-A177-3AD203B41FA5}">
                      <a16:colId xmlns:a16="http://schemas.microsoft.com/office/drawing/2014/main" xmlns="" val="4260521337"/>
                    </a:ext>
                  </a:extLst>
                </a:gridCol>
                <a:gridCol w="3391814">
                  <a:extLst>
                    <a:ext uri="{9D8B030D-6E8A-4147-A177-3AD203B41FA5}">
                      <a16:colId xmlns:a16="http://schemas.microsoft.com/office/drawing/2014/main" xmlns="" val="2887773269"/>
                    </a:ext>
                  </a:extLst>
                </a:gridCol>
                <a:gridCol w="3391814">
                  <a:extLst>
                    <a:ext uri="{9D8B030D-6E8A-4147-A177-3AD203B41FA5}">
                      <a16:colId xmlns:a16="http://schemas.microsoft.com/office/drawing/2014/main" xmlns="" val="1275851533"/>
                    </a:ext>
                  </a:extLst>
                </a:gridCol>
              </a:tblGrid>
              <a:tr h="1360343">
                <a:tc>
                  <a:txBody>
                    <a:bodyPr/>
                    <a:lstStyle/>
                    <a:p>
                      <a:pPr algn="ctr"/>
                      <a:endParaRPr lang="en-US" sz="6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577452"/>
                  </a:ext>
                </a:extLst>
              </a:tr>
              <a:tr h="1360343"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69.8630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2.7397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098010"/>
                  </a:ext>
                </a:extLst>
              </a:tr>
              <a:tr h="1360343"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19.1780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dirty="0"/>
                        <a:t>8.2197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85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67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640080" y="3474720"/>
            <a:ext cx="10514880" cy="1737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9AAEA9E-C06B-4E6E-ADF0-FA0AF5316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78596"/>
              </p:ext>
            </p:extLst>
          </p:nvPr>
        </p:nvGraphicFramePr>
        <p:xfrm>
          <a:off x="655644" y="1646280"/>
          <a:ext cx="10879752" cy="417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938">
                  <a:extLst>
                    <a:ext uri="{9D8B030D-6E8A-4147-A177-3AD203B41FA5}">
                      <a16:colId xmlns:a16="http://schemas.microsoft.com/office/drawing/2014/main" xmlns="" val="3239194376"/>
                    </a:ext>
                  </a:extLst>
                </a:gridCol>
                <a:gridCol w="2719938">
                  <a:extLst>
                    <a:ext uri="{9D8B030D-6E8A-4147-A177-3AD203B41FA5}">
                      <a16:colId xmlns:a16="http://schemas.microsoft.com/office/drawing/2014/main" xmlns="" val="2933077865"/>
                    </a:ext>
                  </a:extLst>
                </a:gridCol>
                <a:gridCol w="2719938">
                  <a:extLst>
                    <a:ext uri="{9D8B030D-6E8A-4147-A177-3AD203B41FA5}">
                      <a16:colId xmlns:a16="http://schemas.microsoft.com/office/drawing/2014/main" xmlns="" val="2609603522"/>
                    </a:ext>
                  </a:extLst>
                </a:gridCol>
                <a:gridCol w="2719938">
                  <a:extLst>
                    <a:ext uri="{9D8B030D-6E8A-4147-A177-3AD203B41FA5}">
                      <a16:colId xmlns:a16="http://schemas.microsoft.com/office/drawing/2014/main" xmlns="" val="2441644134"/>
                    </a:ext>
                  </a:extLst>
                </a:gridCol>
              </a:tblGrid>
              <a:tr h="80552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Formula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2807671"/>
                  </a:ext>
                </a:extLst>
              </a:tr>
              <a:tr h="84173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(TP + TN) / (P +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(69.8630+2.7397) / </a:t>
                      </a:r>
                    </a:p>
                    <a:p>
                      <a:pPr algn="ctr"/>
                      <a:r>
                        <a:rPr lang="en-US" sz="2000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090883"/>
                  </a:ext>
                </a:extLst>
              </a:tr>
              <a:tr h="841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TP / (TP +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69.8630 / </a:t>
                      </a:r>
                    </a:p>
                    <a:p>
                      <a:pPr algn="ctr"/>
                      <a:r>
                        <a:rPr lang="en-US" sz="2000" dirty="0"/>
                        <a:t>(69.8630+19.1780)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3939934"/>
                  </a:ext>
                </a:extLst>
              </a:tr>
              <a:tr h="841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TP  / (TP+FN)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69.8630/</a:t>
                      </a:r>
                    </a:p>
                    <a:p>
                      <a:pPr algn="ctr"/>
                      <a:r>
                        <a:rPr lang="en-US" sz="2000" dirty="0"/>
                        <a:t>(69.8630+8.2197)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6059904"/>
                  </a:ext>
                </a:extLst>
              </a:tr>
              <a:tr h="841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2*((Precision * Recall) / (Precision + Recall))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2*((0.7846*0.8947)/ (0.7846+0.8947))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066792"/>
                  </a:ext>
                </a:extLst>
              </a:tr>
            </a:tbl>
          </a:graphicData>
        </a:graphic>
      </p:graphicFrame>
      <p:sp>
        <p:nvSpPr>
          <p:cNvPr id="9" name="CustomShape 1">
            <a:extLst>
              <a:ext uri="{FF2B5EF4-FFF2-40B4-BE49-F238E27FC236}">
                <a16:creationId xmlns:a16="http://schemas.microsoft.com/office/drawing/2014/main" xmlns="" id="{5F0435E5-0B1C-4869-9EAC-F7C13EC96728}"/>
              </a:ext>
            </a:extLst>
          </p:cNvPr>
          <p:cNvSpPr/>
          <p:nvPr/>
        </p:nvSpPr>
        <p:spPr>
          <a:xfrm>
            <a:off x="838560" y="422939"/>
            <a:ext cx="10514880" cy="876362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endParaRPr lang="en-US" sz="4800" dirty="0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xmlns="" id="{07D0E1A2-B289-4FA0-8A2E-A8C1C3608104}"/>
              </a:ext>
            </a:extLst>
          </p:cNvPr>
          <p:cNvSpPr/>
          <p:nvPr/>
        </p:nvSpPr>
        <p:spPr>
          <a:xfrm>
            <a:off x="990960" y="575339"/>
            <a:ext cx="10514880" cy="876362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800" dirty="0"/>
              <a:t>Result Analysis Using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2759594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Explanation About Our Program</a:t>
            </a:r>
            <a:endParaRPr b="1" dirty="0"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838080" y="1825560"/>
            <a:ext cx="10514880" cy="2894648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4800" dirty="0"/>
              <a:t>Link : </a:t>
            </a:r>
            <a:r>
              <a:rPr lang="en-US" sz="4800" dirty="0">
                <a:hlinkClick r:id="rId2"/>
              </a:rPr>
              <a:t>https://drive.google.com/drive/folders/1ShSrDqhUrPboxXmjqg8tF6zioVFUC9fp</a:t>
            </a:r>
            <a:endParaRPr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88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000" dirty="0"/>
              <a:t>Conclusion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1221902" y="1409786"/>
            <a:ext cx="10514880" cy="4205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B10AF27-027E-47D4-B7E7-F3D68FF667B6}"/>
              </a:ext>
            </a:extLst>
          </p:cNvPr>
          <p:cNvSpPr/>
          <p:nvPr/>
        </p:nvSpPr>
        <p:spPr>
          <a:xfrm>
            <a:off x="3048000" y="15053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270" algn="just">
              <a:spcAft>
                <a:spcPts val="600"/>
              </a:spcAft>
              <a:tabLst>
                <a:tab pos="182880" algn="l"/>
              </a:tabLst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6FB35D-7FB7-4586-B3E0-B86DBAD7DD16}"/>
              </a:ext>
            </a:extLst>
          </p:cNvPr>
          <p:cNvSpPr/>
          <p:nvPr/>
        </p:nvSpPr>
        <p:spPr>
          <a:xfrm>
            <a:off x="838080" y="1874729"/>
            <a:ext cx="8759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Twitter error response: status code = 429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Difficulty in handling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Future plan : To build a user interface based system. </a:t>
            </a:r>
          </a:p>
        </p:txBody>
      </p:sp>
    </p:spTree>
    <p:extLst>
      <p:ext uri="{BB962C8B-B14F-4D97-AF65-F5344CB8AC3E}">
        <p14:creationId xmlns:p14="http://schemas.microsoft.com/office/powerpoint/2010/main" val="300832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6000" dirty="0"/>
              <a:t>Reference (Idea)</a:t>
            </a: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731520" y="1480680"/>
            <a:ext cx="9631680" cy="4323772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31519" y="1772579"/>
            <a:ext cx="10374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	https://github.com/the-javapocalypse/Twitter-Sentiment-Analysis</a:t>
            </a:r>
          </a:p>
          <a:p>
            <a:r>
              <a:rPr lang="en-US" sz="1600" dirty="0"/>
              <a:t>[2]	Cai, K., Spangler, S., Chen, Y., &amp; Zhang, L. (2008). Leveraging Sentiment Analysis for Topic Detection. IEEE/WIC/ACM International Conference on Web Intelligence and Intelligent Agent Technology, 1, 265-271. 10.1109/WIIAT.2008.188</a:t>
            </a:r>
          </a:p>
          <a:p>
            <a:r>
              <a:rPr lang="en-US" sz="1600" dirty="0"/>
              <a:t>[3]	</a:t>
            </a:r>
            <a:r>
              <a:rPr lang="en-US" sz="1600" dirty="0" err="1"/>
              <a:t>Gamon</a:t>
            </a:r>
            <a:r>
              <a:rPr lang="en-US" sz="1600" dirty="0"/>
              <a:t>, M., </a:t>
            </a:r>
            <a:r>
              <a:rPr lang="en-US" sz="1600" dirty="0" err="1"/>
              <a:t>Aue</a:t>
            </a:r>
            <a:r>
              <a:rPr lang="en-US" sz="1600" dirty="0"/>
              <a:t>, A., </a:t>
            </a:r>
            <a:r>
              <a:rPr lang="en-US" sz="1600" dirty="0" err="1"/>
              <a:t>Corston</a:t>
            </a:r>
            <a:r>
              <a:rPr lang="en-US" sz="1600" dirty="0"/>
              <a:t>-Oliver, S., &amp; </a:t>
            </a:r>
            <a:r>
              <a:rPr lang="en-US" sz="1600" dirty="0" err="1"/>
              <a:t>Ringger</a:t>
            </a:r>
            <a:r>
              <a:rPr lang="en-US" sz="1600" dirty="0"/>
              <a:t>, E. (2005). Pulse: Mining customer opinions from free text. Lecture Notes in Computer Science, 36(6), 121–1324. doi:10.1007/11552253_12</a:t>
            </a:r>
          </a:p>
          <a:p>
            <a:r>
              <a:rPr lang="en-US" sz="1600" dirty="0"/>
              <a:t>[4]	Hu, M., &amp; Liu, B. (2004). Mining and summarizing customer reviews. In Proceedings of the Tenth ACM SIGKDD International conference on Knowledge discovery and Data mining (pp. 168-177), ACM.</a:t>
            </a:r>
          </a:p>
          <a:p>
            <a:r>
              <a:rPr lang="en-US" sz="1600" dirty="0"/>
              <a:t>[5]	Pang, B., &amp; Lee, L. (2008). Opinion mining and sentiment analysis. Foundations and Trends in Information Retrieval, 1(2), 1–135. doi:10.1561/1500000011 </a:t>
            </a:r>
          </a:p>
          <a:p>
            <a:r>
              <a:rPr lang="en-US" sz="1600" dirty="0"/>
              <a:t>[6]	Prabowo, R., &amp; </a:t>
            </a:r>
            <a:r>
              <a:rPr lang="en-US" sz="1600" dirty="0" err="1"/>
              <a:t>Thelwall</a:t>
            </a:r>
            <a:r>
              <a:rPr lang="en-US" sz="1600" dirty="0"/>
              <a:t>, M. (2009). Sentiment Analysis: A Combined Approach. Journal of </a:t>
            </a:r>
            <a:r>
              <a:rPr lang="en-US" sz="1600" dirty="0" err="1"/>
              <a:t>Informetrics</a:t>
            </a:r>
            <a:r>
              <a:rPr lang="en-US" sz="1600" dirty="0"/>
              <a:t>, 3(2), 143–157. doi:10.1016/j.joi.2009.01.003</a:t>
            </a:r>
          </a:p>
          <a:p>
            <a:r>
              <a:rPr lang="en-US" sz="1600" dirty="0"/>
              <a:t>[7]	Rajeev, P. V., &amp; Rekha, V. S. (2016). Opinion Mining of User Reviews Using Machine Learning Techniques and Ranking of Products Based on Features. Advances in Intelligent Systems and Computing., 39(8), 78–85.</a:t>
            </a:r>
          </a:p>
          <a:p>
            <a:r>
              <a:rPr lang="en-US" sz="1600" dirty="0"/>
              <a:t>[8]	Sharma, R., Nigam, S., &amp; Jain, R. (2013). Supervised Opinion Mining </a:t>
            </a:r>
            <a:r>
              <a:rPr lang="en-US" sz="1600" dirty="0" err="1"/>
              <a:t>Techniques:A</a:t>
            </a:r>
            <a:r>
              <a:rPr lang="en-US" sz="1600" dirty="0"/>
              <a:t> Survey. International Journal of Information and Computation Technology, 3(8), 737–742.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6000" dirty="0"/>
              <a:t>Reference (All Others)</a:t>
            </a: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731520" y="1480680"/>
            <a:ext cx="9631680" cy="4323772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38038" y="2234430"/>
            <a:ext cx="103744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Dataset : Using Twitter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Repository : https://github.com/the-javapocalypse/Twitter-Sentiment-Analysis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Tutorials : https://www.youtube.com/watch?v=eFdPGpny_hY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Explanation On Topic</a:t>
            </a:r>
            <a:endParaRPr b="1" dirty="0"/>
          </a:p>
        </p:txBody>
      </p:sp>
      <p:sp>
        <p:nvSpPr>
          <p:cNvPr id="72" name="CustomShape 2"/>
          <p:cNvSpPr/>
          <p:nvPr/>
        </p:nvSpPr>
        <p:spPr>
          <a:xfrm>
            <a:off x="838560" y="2117624"/>
            <a:ext cx="10514880" cy="262275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Area of work : Supervised learning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Specifically: Classification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Area Covered: 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Opinion </a:t>
            </a:r>
            <a:r>
              <a:rPr lang="fr-FR" sz="3200" dirty="0" err="1">
                <a:solidFill>
                  <a:srgbClr val="000000"/>
                </a:solidFill>
                <a:latin typeface="+mj-lt"/>
              </a:rPr>
              <a:t>mining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, Service </a:t>
            </a:r>
            <a:r>
              <a:rPr lang="fr-FR" sz="3200" dirty="0" err="1">
                <a:solidFill>
                  <a:srgbClr val="000000"/>
                </a:solidFill>
                <a:latin typeface="+mj-lt"/>
              </a:rPr>
              <a:t>recommendation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fr-FR" sz="3200" dirty="0" err="1">
                <a:solidFill>
                  <a:srgbClr val="000000"/>
                </a:solidFill>
                <a:latin typeface="+mj-lt"/>
              </a:rPr>
              <a:t>Text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+mj-lt"/>
              </a:rPr>
              <a:t>analysis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, Sentimental </a:t>
            </a:r>
            <a:r>
              <a:rPr lang="fr-FR" sz="3200" dirty="0" err="1">
                <a:solidFill>
                  <a:srgbClr val="000000"/>
                </a:solidFill>
                <a:latin typeface="+mj-lt"/>
              </a:rPr>
              <a:t>analysis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 etc.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/>
                </a:solidFill>
                <a:latin typeface="+mj-lt"/>
              </a:rPr>
              <a:t>Motivations</a:t>
            </a:r>
            <a:endParaRPr sz="2400" dirty="0"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00620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Dataset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5" name="CustomShape 3"/>
          <p:cNvSpPr/>
          <p:nvPr/>
        </p:nvSpPr>
        <p:spPr>
          <a:xfrm>
            <a:off x="1203812" y="1320386"/>
            <a:ext cx="10514880" cy="443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Used Twitter API to collect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Consider only the tweets as data which has the same word or words that the user wants to know as review.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Will calculate the polarity of each tweet of our data and make an average of those.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Then, predict the sentiment of people about that word or test according to our result.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33328"/>
            <a:ext cx="10514880" cy="700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Explanation On Used Algorithm</a:t>
            </a:r>
            <a:endParaRPr b="1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825560"/>
            <a:ext cx="10514880" cy="29330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There exist two types of Sentiment Analysis, </a:t>
            </a:r>
            <a:r>
              <a:rPr lang="en-US" sz="3200" dirty="0" err="1">
                <a:solidFill>
                  <a:srgbClr val="000000"/>
                </a:solidFill>
                <a:latin typeface="Calibri Light"/>
              </a:rPr>
              <a:t>i.e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, Rule based and Automatic.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We worked on the basis of automatic approach.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Used algorithm : Naive Bayes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1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250504"/>
            <a:ext cx="10514880" cy="700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Flow Chart Of Work Pipeline</a:t>
            </a:r>
            <a:endParaRPr b="1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825560"/>
            <a:ext cx="10514880" cy="29330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D5076B6-EA02-489E-A45D-A4972BD5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95" y="950784"/>
            <a:ext cx="459105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3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8119" y="331700"/>
            <a:ext cx="10514880" cy="700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Pseudocode Of Naive Bayes</a:t>
            </a:r>
            <a:endParaRPr lang="en-US" b="1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825560"/>
            <a:ext cx="10514880" cy="29330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6EF758-7510-402F-B21F-B82AB2149F3C}"/>
              </a:ext>
            </a:extLst>
          </p:cNvPr>
          <p:cNvSpPr/>
          <p:nvPr/>
        </p:nvSpPr>
        <p:spPr>
          <a:xfrm>
            <a:off x="779865" y="797510"/>
            <a:ext cx="107913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Step 1: Take the String and number of tweet to analysis.</a:t>
            </a:r>
          </a:p>
          <a:p>
            <a:r>
              <a:rPr lang="en-US" sz="2400" dirty="0"/>
              <a:t>Step 2: Take data from Twitter API.</a:t>
            </a:r>
          </a:p>
          <a:p>
            <a:r>
              <a:rPr lang="en-US" sz="2400" dirty="0"/>
              <a:t>Step 3: Take a tweet and divided the tweets into individual words.</a:t>
            </a:r>
          </a:p>
          <a:p>
            <a:r>
              <a:rPr lang="en-US" sz="2400" dirty="0"/>
              <a:t>Step 4: Check frequency of each word.</a:t>
            </a:r>
          </a:p>
          <a:p>
            <a:r>
              <a:rPr lang="en-US" sz="2400" dirty="0"/>
              <a:t>Step 5: Check the word is positive or negative from </a:t>
            </a:r>
            <a:r>
              <a:rPr lang="en-US" sz="2400" dirty="0" err="1"/>
              <a:t>textblob</a:t>
            </a:r>
            <a:r>
              <a:rPr lang="en-US" sz="2400" dirty="0"/>
              <a:t>.</a:t>
            </a:r>
          </a:p>
          <a:p>
            <a:r>
              <a:rPr lang="en-US" sz="2400" dirty="0"/>
              <a:t>Step 6: Calculate the probability of each word for positive and negative.</a:t>
            </a:r>
          </a:p>
          <a:p>
            <a:r>
              <a:rPr lang="en-US" sz="2400" dirty="0"/>
              <a:t>Step 7: Multiply the probabilities of all positive and all negative separately. </a:t>
            </a:r>
          </a:p>
          <a:p>
            <a:r>
              <a:rPr lang="en-US" sz="2400" dirty="0"/>
              <a:t>Step 8: Divide those results into by probability of positive and probability of negative.</a:t>
            </a:r>
          </a:p>
          <a:p>
            <a:r>
              <a:rPr lang="en-US" sz="2400" dirty="0"/>
              <a:t>Step 9: The probability which is greater is the result</a:t>
            </a:r>
          </a:p>
          <a:p>
            <a:r>
              <a:rPr lang="en-US" sz="2400" dirty="0"/>
              <a:t>Step 10: Save the result</a:t>
            </a:r>
          </a:p>
          <a:p>
            <a:r>
              <a:rPr lang="en-US" sz="2400" dirty="0"/>
              <a:t>Step 11: If there is tweet remaining then go to Step 3</a:t>
            </a:r>
          </a:p>
          <a:p>
            <a:r>
              <a:rPr lang="en-US" sz="2400" dirty="0"/>
              <a:t>Step 12: Make an average</a:t>
            </a:r>
          </a:p>
          <a:p>
            <a:r>
              <a:rPr lang="en-US" sz="2400" dirty="0"/>
              <a:t>Step 13: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3651964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581541"/>
            <a:ext cx="10514880" cy="700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Explain About Used Algorithm (Cont.)</a:t>
            </a:r>
            <a:endParaRPr b="1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2212759"/>
            <a:ext cx="10514880" cy="2432481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Algorithm available that fits your problem/dataset : Decision tree, Support vector machine, Naive </a:t>
            </a:r>
            <a:r>
              <a:rPr lang="en-US" sz="3200" dirty="0" err="1">
                <a:solidFill>
                  <a:srgbClr val="000000"/>
                </a:solidFill>
                <a:latin typeface="Calibri Light"/>
              </a:rPr>
              <a:t>bayes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 classifier.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Naive </a:t>
            </a:r>
            <a:r>
              <a:rPr lang="en-US" sz="3200" dirty="0" err="1">
                <a:solidFill>
                  <a:srgbClr val="000000"/>
                </a:solidFill>
                <a:latin typeface="Calibri Light"/>
              </a:rPr>
              <a:t>bayes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 classifier works better while dealing with multivariable, in probabilistic problems.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646346"/>
            <a:ext cx="10514880" cy="895589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Explanation About The Code/Library</a:t>
            </a:r>
            <a:endParaRPr b="1" dirty="0"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1" name="CustomShape 3"/>
          <p:cNvSpPr/>
          <p:nvPr/>
        </p:nvSpPr>
        <p:spPr>
          <a:xfrm>
            <a:off x="838080" y="2495228"/>
            <a:ext cx="10514880" cy="1867544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 Light"/>
              </a:rPr>
              <a:t>Had enough resources available in the internet.</a:t>
            </a:r>
            <a:endParaRPr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 Light"/>
              </a:rPr>
              <a:t>Got the code from </a:t>
            </a:r>
            <a:r>
              <a:rPr lang="en-US" sz="4000" dirty="0" err="1">
                <a:solidFill>
                  <a:srgbClr val="000000"/>
                </a:solidFill>
                <a:latin typeface="Calibri Light"/>
              </a:rPr>
              <a:t>github</a:t>
            </a:r>
            <a:r>
              <a:rPr lang="en-US" sz="4000" dirty="0">
                <a:solidFill>
                  <a:srgbClr val="000000"/>
                </a:solidFill>
                <a:latin typeface="Calibri Light"/>
              </a:rPr>
              <a:t> repository.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 Light"/>
              </a:rPr>
              <a:t>Got the data using Twitter API.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1"/>
            <a:ext cx="10514880" cy="700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000000"/>
                </a:solidFill>
                <a:latin typeface="Calibri Light"/>
              </a:rPr>
              <a:t>Used Libraries</a:t>
            </a:r>
            <a:endParaRPr sz="2400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849413"/>
            <a:ext cx="10514880" cy="1884285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1BA5F1D-DDF7-4D5C-A977-DA825FC6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98815"/>
              </p:ext>
            </p:extLst>
          </p:nvPr>
        </p:nvGraphicFramePr>
        <p:xfrm>
          <a:off x="1386213" y="1944209"/>
          <a:ext cx="9418614" cy="30805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09307">
                  <a:extLst>
                    <a:ext uri="{9D8B030D-6E8A-4147-A177-3AD203B41FA5}">
                      <a16:colId xmlns:a16="http://schemas.microsoft.com/office/drawing/2014/main" xmlns="" val="2091495762"/>
                    </a:ext>
                  </a:extLst>
                </a:gridCol>
                <a:gridCol w="4709307">
                  <a:extLst>
                    <a:ext uri="{9D8B030D-6E8A-4147-A177-3AD203B41FA5}">
                      <a16:colId xmlns:a16="http://schemas.microsoft.com/office/drawing/2014/main" xmlns="" val="1324173851"/>
                    </a:ext>
                  </a:extLst>
                </a:gridCol>
              </a:tblGrid>
              <a:tr h="1540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err="1"/>
                        <a:t>tweepy</a:t>
                      </a:r>
                      <a:endParaRPr 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250040"/>
                  </a:ext>
                </a:extLst>
              </a:tr>
              <a:tr h="1540276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err="1"/>
                        <a:t>textblob</a:t>
                      </a:r>
                      <a:endParaRPr 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12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762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609</Words>
  <Application>Microsoft Office PowerPoint</Application>
  <PresentationFormat>Widescreen</PresentationFormat>
  <Paragraphs>128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Iftekharul Mobin</dc:creator>
  <cp:lastModifiedBy>rafs chowdhury</cp:lastModifiedBy>
  <cp:revision>25</cp:revision>
  <dcterms:modified xsi:type="dcterms:W3CDTF">2020-04-30T09:09:28Z</dcterms:modified>
</cp:coreProperties>
</file>