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8" r:id="rId3"/>
    <p:sldId id="258" r:id="rId4"/>
    <p:sldId id="263" r:id="rId5"/>
    <p:sldId id="259" r:id="rId6"/>
    <p:sldId id="264" r:id="rId7"/>
    <p:sldId id="260" r:id="rId8"/>
    <p:sldId id="271" r:id="rId9"/>
    <p:sldId id="265" r:id="rId10"/>
    <p:sldId id="266" r:id="rId11"/>
    <p:sldId id="261" r:id="rId12"/>
    <p:sldId id="270" r:id="rId13"/>
    <p:sldId id="262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4" autoAdjust="0"/>
    <p:restoredTop sz="95872"/>
  </p:normalViewPr>
  <p:slideViewPr>
    <p:cSldViewPr snapToGrid="0">
      <p:cViewPr>
        <p:scale>
          <a:sx n="94" d="100"/>
          <a:sy n="94" d="100"/>
        </p:scale>
        <p:origin x="1136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1/19/25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1/19/25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1/19/25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1/19/25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1/19/25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1/19/25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1/19/25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1/19/25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1/19/25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A3DB-01ED-BEDA-6CEF-61750DA1C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7083" y="1682496"/>
            <a:ext cx="8991600" cy="1645920"/>
          </a:xfrm>
        </p:spPr>
        <p:txBody>
          <a:bodyPr/>
          <a:lstStyle/>
          <a:p>
            <a:endParaRPr lang="x-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DA8EC-BF83-BF95-53EA-EEF2D95935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91151D-4337-D845-3DA3-C163D9C5B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1904"/>
            <a:ext cx="12192000" cy="69618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7EBF77-EAFE-73CF-DA69-EA93089DB117}"/>
              </a:ext>
            </a:extLst>
          </p:cNvPr>
          <p:cNvSpPr txBox="1"/>
          <p:nvPr/>
        </p:nvSpPr>
        <p:spPr>
          <a:xfrm>
            <a:off x="387642" y="1973707"/>
            <a:ext cx="839992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/>
                <a:latin typeface="Britannic Bold" panose="020B090306070302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Title: Human Facial Expression Detection Using Machine Learning</a:t>
            </a:r>
            <a:endParaRPr lang="en-US" sz="40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82D3E9-EE03-2B50-585B-CFF8F547B995}"/>
              </a:ext>
            </a:extLst>
          </p:cNvPr>
          <p:cNvSpPr txBox="1"/>
          <p:nvPr/>
        </p:nvSpPr>
        <p:spPr>
          <a:xfrm>
            <a:off x="1074023" y="110258"/>
            <a:ext cx="1063772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AMERCIAN INTERNATIONAL UNIVERSITY-BANGLADESH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COURSE: MACHINE LEARNING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SEMESTER: FALL 2024-25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SUPERVISOR:  DR. MD. ASRAF ALI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BD" dirty="0"/>
          </a:p>
        </p:txBody>
      </p:sp>
      <p:pic>
        <p:nvPicPr>
          <p:cNvPr id="9" name="image1.jpeg">
            <a:extLst>
              <a:ext uri="{FF2B5EF4-FFF2-40B4-BE49-F238E27FC236}">
                <a16:creationId xmlns:a16="http://schemas.microsoft.com/office/drawing/2014/main" id="{D02BDDEB-6483-34F5-8662-8EEB4DE7AD8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56030" cy="123317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2C9824-8D7B-6E60-52A5-61C731D8B74F}"/>
              </a:ext>
            </a:extLst>
          </p:cNvPr>
          <p:cNvSpPr txBox="1">
            <a:spLocks/>
          </p:cNvSpPr>
          <p:nvPr/>
        </p:nvSpPr>
        <p:spPr>
          <a:xfrm>
            <a:off x="387642" y="4495513"/>
            <a:ext cx="4800998" cy="19301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u="sng" dirty="0">
                <a:solidFill>
                  <a:srgbClr val="002060"/>
                </a:solidFill>
              </a:rPr>
              <a:t>Group Members:</a:t>
            </a:r>
          </a:p>
          <a:p>
            <a:pPr marL="342900" indent="-342900" algn="l">
              <a:buFont typeface="Wingdings" pitchFamily="2" charset="2"/>
              <a:buChar char="q"/>
            </a:pPr>
            <a:r>
              <a:rPr lang="en-US" sz="2400" b="1" dirty="0">
                <a:solidFill>
                  <a:schemeClr val="bg1"/>
                </a:solidFill>
              </a:rPr>
              <a:t>Nowshin Fariha (22-47074-1)</a:t>
            </a:r>
          </a:p>
          <a:p>
            <a:pPr marL="342900" indent="-342900" algn="l">
              <a:buFont typeface="Wingdings" pitchFamily="2" charset="2"/>
              <a:buChar char="q"/>
            </a:pPr>
            <a:r>
              <a:rPr lang="en-US" sz="2400" b="1" dirty="0">
                <a:solidFill>
                  <a:schemeClr val="bg1"/>
                </a:solidFill>
              </a:rPr>
              <a:t>Sumaiya Afrin Shashy (</a:t>
            </a:r>
            <a:r>
              <a:rPr lang="en-US" sz="2400" b="1" dirty="0">
                <a:solidFill>
                  <a:schemeClr val="bg1"/>
                </a:solidFill>
                <a:effectLst/>
                <a:ea typeface="Aptos"/>
              </a:rPr>
              <a:t>22-47098-1) </a:t>
            </a:r>
          </a:p>
          <a:p>
            <a:pPr marL="342900" indent="-342900" algn="l">
              <a:buFont typeface="Wingdings" pitchFamily="2" charset="2"/>
              <a:buChar char="q"/>
            </a:pPr>
            <a:r>
              <a:rPr lang="en-US" sz="2400" b="1" dirty="0">
                <a:solidFill>
                  <a:schemeClr val="bg1"/>
                </a:solidFill>
              </a:rPr>
              <a:t>Md.Mahfuzur Rahman (22-47078-1)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9B31D8-6ED9-4A38-DB21-078831A821E6}"/>
              </a:ext>
            </a:extLst>
          </p:cNvPr>
          <p:cNvSpPr txBox="1"/>
          <p:nvPr/>
        </p:nvSpPr>
        <p:spPr>
          <a:xfrm>
            <a:off x="4990531" y="3694269"/>
            <a:ext cx="2210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u="sng" dirty="0">
                <a:solidFill>
                  <a:schemeClr val="bg1"/>
                </a:solidFill>
              </a:rPr>
              <a:t>Group</a:t>
            </a:r>
            <a:r>
              <a:rPr lang="en-BD" sz="2800" b="1" u="sng" dirty="0">
                <a:solidFill>
                  <a:schemeClr val="bg1"/>
                </a:solidFill>
              </a:rPr>
              <a:t>-06</a:t>
            </a:r>
            <a:endParaRPr lang="en-GB" sz="28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928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F199FEC-52DD-7AA5-6B22-C899F7F57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765"/>
            <a:ext cx="1225912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C2EBBA-8DE6-943F-ABC8-96CE1ED40DA4}"/>
              </a:ext>
            </a:extLst>
          </p:cNvPr>
          <p:cNvSpPr txBox="1"/>
          <p:nvPr/>
        </p:nvSpPr>
        <p:spPr>
          <a:xfrm>
            <a:off x="2124636" y="708805"/>
            <a:ext cx="9738180" cy="71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Aft>
                <a:spcPts val="800"/>
              </a:spcAft>
            </a:pPr>
            <a:r>
              <a:rPr lang="en-US" sz="4000" b="1" dirty="0">
                <a:latin typeface="Algerian" panose="04020705040A02060702" pitchFamily="82" charset="0"/>
              </a:rPr>
              <a:t>Feature Extraction Techniques</a:t>
            </a:r>
            <a:endParaRPr lang="en-US" sz="4000" kern="100" dirty="0">
              <a:effectLst/>
              <a:latin typeface="Algerian" panose="04020705040A02060702" pitchFamily="82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C0EED4-FD98-9FE1-24C1-605626090B53}"/>
              </a:ext>
            </a:extLst>
          </p:cNvPr>
          <p:cNvSpPr txBox="1"/>
          <p:nvPr/>
        </p:nvSpPr>
        <p:spPr>
          <a:xfrm>
            <a:off x="466165" y="1681249"/>
            <a:ext cx="1172583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1800" b="1"/>
            </a:pPr>
            <a:r>
              <a:rPr lang="en-US" sz="2400" dirty="0"/>
              <a:t>Feature extraction focuses on identifying key facial characteristics for emotion.</a:t>
            </a:r>
          </a:p>
          <a:p>
            <a:pPr>
              <a:defRPr sz="1800" b="1"/>
            </a:pPr>
            <a:endParaRPr lang="en-US" sz="2400" dirty="0"/>
          </a:p>
          <a:p>
            <a:pPr>
              <a:defRPr sz="1800" b="1"/>
            </a:pPr>
            <a:r>
              <a:rPr lang="en-US" sz="2400" dirty="0"/>
              <a:t>1. Histogram of Oriented Gradients (HOG):</a:t>
            </a:r>
          </a:p>
          <a:p>
            <a:pPr lvl="1">
              <a:defRPr sz="1600"/>
            </a:pPr>
            <a:r>
              <a:rPr lang="en-US" sz="2400" dirty="0"/>
              <a:t>   - Captures gradient orientation distribution.</a:t>
            </a:r>
          </a:p>
          <a:p>
            <a:pPr lvl="1">
              <a:defRPr sz="1600"/>
            </a:pPr>
            <a:r>
              <a:rPr lang="en-US" sz="2400" dirty="0"/>
              <a:t>   - Robust to illumination changes.</a:t>
            </a:r>
          </a:p>
          <a:p>
            <a:pPr>
              <a:defRPr sz="1800" b="1"/>
            </a:pPr>
            <a:endParaRPr lang="en-US" sz="2400" dirty="0"/>
          </a:p>
          <a:p>
            <a:pPr>
              <a:defRPr sz="1800" b="1"/>
            </a:pPr>
            <a:r>
              <a:rPr lang="en-US" sz="2400" dirty="0"/>
              <a:t>2. Local Binary Patterns (LBP):</a:t>
            </a:r>
          </a:p>
          <a:p>
            <a:pPr lvl="1">
              <a:defRPr sz="1600"/>
            </a:pPr>
            <a:r>
              <a:rPr lang="en-US" sz="2400" dirty="0"/>
              <a:t>   - Analyzes texture by comparing pixel intensities.</a:t>
            </a:r>
          </a:p>
          <a:p>
            <a:pPr lvl="1">
              <a:defRPr sz="1600"/>
            </a:pPr>
            <a:r>
              <a:rPr lang="en-US" sz="2400" dirty="0"/>
              <a:t>   - Efficient for small datasets.</a:t>
            </a:r>
          </a:p>
          <a:p>
            <a:pPr lvl="1">
              <a:defRPr sz="1600"/>
            </a:pPr>
            <a:endParaRPr lang="en-US" sz="2400" dirty="0"/>
          </a:p>
          <a:p>
            <a:pPr>
              <a:defRPr sz="1800" b="1"/>
            </a:pPr>
            <a:r>
              <a:rPr lang="en-US" sz="2400" dirty="0"/>
              <a:t>3. Gabor Filters:</a:t>
            </a:r>
          </a:p>
          <a:p>
            <a:pPr lvl="1">
              <a:defRPr sz="1600"/>
            </a:pPr>
            <a:r>
              <a:rPr lang="en-US" sz="2400" dirty="0"/>
              <a:t>   - Extracts spatial frequency information.</a:t>
            </a:r>
          </a:p>
          <a:p>
            <a:pPr lvl="1">
              <a:defRPr sz="1600"/>
            </a:pPr>
            <a:r>
              <a:rPr lang="en-US" sz="2400" dirty="0"/>
              <a:t>   - Effective for texture and edge details.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35944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52FE8E-82D9-AEBE-A5D2-A93722F3D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560" y="0"/>
            <a:ext cx="1225912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31A3A0-D40A-D439-D338-0D1314C5FDF3}"/>
              </a:ext>
            </a:extLst>
          </p:cNvPr>
          <p:cNvSpPr txBox="1"/>
          <p:nvPr/>
        </p:nvSpPr>
        <p:spPr>
          <a:xfrm>
            <a:off x="609599" y="1564620"/>
            <a:ext cx="502692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Outcomes:</a:t>
            </a:r>
          </a:p>
          <a:p>
            <a:r>
              <a:rPr lang="en-GB" sz="2400" dirty="0"/>
              <a:t>The developed system effectively classified facial expressions with high accuracy under various conditions.</a:t>
            </a:r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800" b="1" dirty="0"/>
              <a:t>Accuracy Metrics: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Model Accuracy obtained </a:t>
            </a:r>
            <a:r>
              <a:rPr lang="en-BD" b="1" dirty="0"/>
              <a:t>0.4249</a:t>
            </a:r>
          </a:p>
          <a:p>
            <a:r>
              <a:rPr lang="en-GB" sz="2400" b="1" dirty="0"/>
              <a:t>I</a:t>
            </a:r>
            <a:r>
              <a:rPr lang="en-BD" sz="2400" b="1" dirty="0"/>
              <a:t>n only 3 epochs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324BC7-BEE6-AC75-3AD3-1B2710FCEF2F}"/>
              </a:ext>
            </a:extLst>
          </p:cNvPr>
          <p:cNvSpPr txBox="1"/>
          <p:nvPr/>
        </p:nvSpPr>
        <p:spPr>
          <a:xfrm>
            <a:off x="2967318" y="631122"/>
            <a:ext cx="62573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000" b="1" i="1" dirty="0">
                <a:latin typeface="Algerian" panose="04020705040A02060702" pitchFamily="82" charset="0"/>
              </a:rPr>
              <a:t>Result</a:t>
            </a:r>
            <a:endParaRPr lang="en-US" sz="4000" dirty="0"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4CC77C-4C84-76DB-7B36-463662A10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557" y="1519192"/>
            <a:ext cx="5650249" cy="496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0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034376-ECE5-8A8A-E7AB-9131F218A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765"/>
            <a:ext cx="1225912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1AE115-AB49-DE78-384A-B7B76748659F}"/>
              </a:ext>
            </a:extLst>
          </p:cNvPr>
          <p:cNvSpPr txBox="1"/>
          <p:nvPr/>
        </p:nvSpPr>
        <p:spPr>
          <a:xfrm>
            <a:off x="2967318" y="631122"/>
            <a:ext cx="62573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000" b="1" i="1" dirty="0">
                <a:latin typeface="Algerian" panose="04020705040A02060702" pitchFamily="82" charset="0"/>
              </a:rPr>
              <a:t>Result (CONTD.)</a:t>
            </a:r>
            <a:endParaRPr lang="en-US" sz="4000" dirty="0">
              <a:latin typeface="Algerian" panose="04020705040A020607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E9DFC7-CE1F-A5A4-3E85-8EEB40D31DC1}"/>
              </a:ext>
            </a:extLst>
          </p:cNvPr>
          <p:cNvSpPr txBox="1"/>
          <p:nvPr/>
        </p:nvSpPr>
        <p:spPr>
          <a:xfrm>
            <a:off x="1160060" y="1760562"/>
            <a:ext cx="221093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Input Data</a:t>
            </a:r>
          </a:p>
          <a:p>
            <a:endParaRPr lang="en-B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EF6629-16CD-37F7-DF28-2FCD6B3940F3}"/>
              </a:ext>
            </a:extLst>
          </p:cNvPr>
          <p:cNvSpPr txBox="1"/>
          <p:nvPr/>
        </p:nvSpPr>
        <p:spPr>
          <a:xfrm>
            <a:off x="8643581" y="1760561"/>
            <a:ext cx="275229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Output Data</a:t>
            </a:r>
          </a:p>
          <a:p>
            <a:endParaRPr lang="en-B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CD62BA-FF1E-310D-FE00-C40463A8B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818" y="2797791"/>
            <a:ext cx="5525784" cy="29064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F47710-ED15-967C-D674-D3427876ED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5783" y="2560780"/>
            <a:ext cx="5686217" cy="335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603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880709-6724-D3ED-2751-474EA7053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560" y="0"/>
            <a:ext cx="1225912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ACB3FA-5A8B-1C01-60ED-5DD7F49CB4FD}"/>
              </a:ext>
            </a:extLst>
          </p:cNvPr>
          <p:cNvSpPr txBox="1"/>
          <p:nvPr/>
        </p:nvSpPr>
        <p:spPr>
          <a:xfrm>
            <a:off x="609600" y="1564620"/>
            <a:ext cx="97790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Summary of Results:</a:t>
            </a:r>
          </a:p>
          <a:p>
            <a:pPr>
              <a:buFont typeface="+mj-lt"/>
              <a:buAutoNum type="arabicPeriod"/>
            </a:pPr>
            <a:r>
              <a:rPr lang="en-GB" sz="2000" dirty="0"/>
              <a:t>The system reliably recognized facial expressions, demonstrating adaptability in real-world scenarios.</a:t>
            </a:r>
          </a:p>
          <a:p>
            <a:pPr>
              <a:buFont typeface="+mj-lt"/>
              <a:buAutoNum type="arabicPeriod"/>
            </a:pPr>
            <a:r>
              <a:rPr lang="en-GB" sz="2000" dirty="0"/>
              <a:t>The use of lightweight models enabled real-time applications.</a:t>
            </a:r>
          </a:p>
          <a:p>
            <a:pPr>
              <a:buFont typeface="+mj-lt"/>
              <a:buAutoNum type="arabicPeriod"/>
            </a:pPr>
            <a:endParaRPr lang="en-GB" sz="2000" dirty="0"/>
          </a:p>
          <a:p>
            <a:r>
              <a:rPr lang="en-GB" sz="2400" b="1" dirty="0"/>
              <a:t>Limitations:</a:t>
            </a:r>
          </a:p>
          <a:p>
            <a:pPr>
              <a:buFont typeface="+mj-lt"/>
              <a:buAutoNum type="arabicPeriod"/>
            </a:pPr>
            <a:r>
              <a:rPr lang="en-GB" sz="2000" dirty="0"/>
              <a:t>Challenges remain in extreme lighting conditions or when facial features are occluded.</a:t>
            </a:r>
          </a:p>
          <a:p>
            <a:pPr>
              <a:buFont typeface="+mj-lt"/>
              <a:buAutoNum type="arabicPeriod"/>
            </a:pPr>
            <a:r>
              <a:rPr lang="en-GB" sz="2000" dirty="0"/>
              <a:t>Dependence on large annotated datasets for optimal performance.</a:t>
            </a:r>
          </a:p>
          <a:p>
            <a:pPr>
              <a:buFont typeface="+mj-lt"/>
              <a:buAutoNum type="arabicPeriod"/>
            </a:pPr>
            <a:endParaRPr lang="en-GB" sz="2000" dirty="0"/>
          </a:p>
          <a:p>
            <a:r>
              <a:rPr lang="en-GB" sz="2400" b="1" dirty="0"/>
              <a:t>Future Scope:</a:t>
            </a:r>
          </a:p>
          <a:p>
            <a:pPr>
              <a:buFont typeface="+mj-lt"/>
              <a:buAutoNum type="arabicPeriod"/>
            </a:pPr>
            <a:r>
              <a:rPr lang="en-GB" sz="2000" dirty="0"/>
              <a:t>Improve adaptability for multi-lingual and cultural variations.</a:t>
            </a:r>
          </a:p>
          <a:p>
            <a:pPr>
              <a:buFont typeface="+mj-lt"/>
              <a:buAutoNum type="arabicPeriod"/>
            </a:pPr>
            <a:r>
              <a:rPr lang="en-GB" sz="2000" dirty="0"/>
              <a:t>Integrate hybrid models to enhance generalization.</a:t>
            </a:r>
          </a:p>
          <a:p>
            <a:pPr>
              <a:buFont typeface="+mj-lt"/>
              <a:buAutoNum type="arabicPeriod"/>
            </a:pPr>
            <a:r>
              <a:rPr lang="en-GB" sz="2000" dirty="0"/>
              <a:t>Expand applications into adaptive healthcare and educational platforms.</a:t>
            </a:r>
          </a:p>
          <a:p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E1E576-71DF-8E9C-DEC8-00559EF0B0B6}"/>
              </a:ext>
            </a:extLst>
          </p:cNvPr>
          <p:cNvSpPr txBox="1"/>
          <p:nvPr/>
        </p:nvSpPr>
        <p:spPr>
          <a:xfrm>
            <a:off x="2967318" y="645954"/>
            <a:ext cx="62573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000" b="1" i="1" dirty="0">
                <a:latin typeface="Algerian" panose="04020705040A02060702" pitchFamily="82" charset="0"/>
              </a:rPr>
              <a:t>Conclusion</a:t>
            </a:r>
            <a:endParaRPr lang="en-US" sz="4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268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94BB8B-6729-E9C1-DDAB-EF0852D43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560" y="0"/>
            <a:ext cx="1225912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575455-063F-888B-08AD-9A4B5425FE0D}"/>
              </a:ext>
            </a:extLst>
          </p:cNvPr>
          <p:cNvSpPr txBox="1"/>
          <p:nvPr/>
        </p:nvSpPr>
        <p:spPr>
          <a:xfrm>
            <a:off x="1862122" y="2794577"/>
            <a:ext cx="765585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56240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94BB8B-6729-E9C1-DDAB-EF0852D43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560" y="0"/>
            <a:ext cx="1225912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ECADFE-7763-DF93-5726-D0A32CABA84B}"/>
              </a:ext>
            </a:extLst>
          </p:cNvPr>
          <p:cNvSpPr txBox="1"/>
          <p:nvPr/>
        </p:nvSpPr>
        <p:spPr>
          <a:xfrm>
            <a:off x="3191436" y="688717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Algerian" panose="04020705040A02060702" pitchFamily="82" charset="0"/>
              </a:rPr>
              <a:t>Contents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1949116" y="170429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b="1" dirty="0">
              <a:latin typeface="Algerian" panose="04020705040A02060702" pitchFamily="8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37562" y="2104646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kern="100" dirty="0">
              <a:latin typeface="Algerian" panose="04020705040A02060702" pitchFamily="82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1CC419-9633-3E2D-5257-C4B71810CBDC}"/>
              </a:ext>
            </a:extLst>
          </p:cNvPr>
          <p:cNvSpPr txBox="1"/>
          <p:nvPr/>
        </p:nvSpPr>
        <p:spPr>
          <a:xfrm>
            <a:off x="1338662" y="1770654"/>
            <a:ext cx="613257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Problem Statement</a:t>
            </a:r>
          </a:p>
          <a:p>
            <a:r>
              <a:rPr lang="en-US" sz="2800" b="1" kern="100" dirty="0">
                <a:ea typeface="Aptos" panose="020B0004020202020204" pitchFamily="34" charset="0"/>
                <a:cs typeface="Times New Roman" panose="02020603050405020304" pitchFamily="18" charset="0"/>
              </a:rPr>
              <a:t>Research Background</a:t>
            </a:r>
          </a:p>
          <a:p>
            <a:r>
              <a:rPr lang="en-US" sz="2800" b="1" dirty="0"/>
              <a:t>Objective</a:t>
            </a:r>
          </a:p>
          <a:p>
            <a:r>
              <a:rPr lang="en-US" sz="2800" b="1" kern="100" dirty="0">
                <a:ea typeface="Aptos" panose="020B0004020202020204" pitchFamily="34" charset="0"/>
                <a:cs typeface="Times New Roman" panose="02020603050405020304" pitchFamily="18" charset="0"/>
              </a:rPr>
              <a:t>Motivation</a:t>
            </a:r>
            <a:endParaRPr lang="en-US" sz="280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GB" sz="2800" b="1" dirty="0"/>
              <a:t>Methodology</a:t>
            </a:r>
          </a:p>
          <a:p>
            <a:r>
              <a:rPr lang="en-US" sz="2800" b="1" kern="100" dirty="0">
                <a:ea typeface="Aptos" panose="020B0004020202020204" pitchFamily="34" charset="0"/>
                <a:cs typeface="Times New Roman" panose="02020603050405020304" pitchFamily="18" charset="0"/>
              </a:rPr>
              <a:t>Dataset Preparation</a:t>
            </a:r>
            <a:endParaRPr lang="en-US" sz="280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2800" b="1" dirty="0"/>
              <a:t>Feature Extraction Techniques</a:t>
            </a:r>
            <a:endParaRPr lang="en-US" sz="280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GB" sz="2800" b="1" i="1" dirty="0"/>
              <a:t>Result</a:t>
            </a:r>
            <a:endParaRPr lang="en-US" sz="2800" dirty="0"/>
          </a:p>
          <a:p>
            <a:r>
              <a:rPr lang="en-GB" sz="2800" b="1" i="1" dirty="0"/>
              <a:t>Conclusion</a:t>
            </a:r>
            <a:endParaRPr lang="en-US" sz="2800" dirty="0"/>
          </a:p>
          <a:p>
            <a:endParaRPr lang="en-US" b="1" dirty="0">
              <a:latin typeface="Algerian" panose="04020705040A02060702" pitchFamily="82" charset="0"/>
            </a:endParaRPr>
          </a:p>
          <a:p>
            <a:endParaRPr lang="en-US" kern="100" dirty="0">
              <a:latin typeface="Algerian" panose="04020705040A02060702" pitchFamily="82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213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5F18B0-E65B-4869-CDE2-9582263EC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560" y="0"/>
            <a:ext cx="1225912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FFF136-9FD4-7FBF-84E0-EC4457BBC56C}"/>
              </a:ext>
            </a:extLst>
          </p:cNvPr>
          <p:cNvSpPr txBox="1"/>
          <p:nvPr/>
        </p:nvSpPr>
        <p:spPr>
          <a:xfrm>
            <a:off x="609600" y="1564620"/>
            <a:ext cx="107823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Introduction: </a:t>
            </a:r>
          </a:p>
          <a:p>
            <a:r>
              <a:rPr lang="en-GB" sz="2400" dirty="0"/>
              <a:t>Facial expressions are a vital part of non-verbal communication, reflecting emotions and intentions. Machine learning enables automated recognition of facial expressions, supporting applications in security, healthcare, and human-computer interaction.</a:t>
            </a:r>
          </a:p>
          <a:p>
            <a:endParaRPr lang="en-GB" sz="2400" dirty="0"/>
          </a:p>
          <a:p>
            <a:r>
              <a:rPr lang="en-GB" sz="2800" b="1" dirty="0"/>
              <a:t>Related Work</a:t>
            </a:r>
          </a:p>
          <a:p>
            <a:pPr>
              <a:buFont typeface="+mj-lt"/>
              <a:buAutoNum type="arabicPeriod"/>
            </a:pPr>
            <a:r>
              <a:rPr lang="en-GB" sz="2400" b="1" dirty="0"/>
              <a:t>Deep Learning Models:</a:t>
            </a:r>
            <a:r>
              <a:rPr lang="en-GB" sz="2400" dirty="0"/>
              <a:t> Convolutional Neural Networks (CNNs) have proven effective for </a:t>
            </a:r>
            <a:r>
              <a:rPr lang="en-GB" sz="2400" dirty="0" err="1"/>
              <a:t>analyzing</a:t>
            </a:r>
            <a:r>
              <a:rPr lang="en-GB" sz="2400" dirty="0"/>
              <a:t> facial expressions.</a:t>
            </a:r>
          </a:p>
          <a:p>
            <a:pPr>
              <a:buFont typeface="+mj-lt"/>
              <a:buAutoNum type="arabicPeriod"/>
            </a:pPr>
            <a:r>
              <a:rPr lang="en-GB" sz="2400" b="1" dirty="0"/>
              <a:t>Lightweight Architectures:</a:t>
            </a:r>
            <a:r>
              <a:rPr lang="en-GB" sz="2400" dirty="0"/>
              <a:t> MobileNetV2 combines computational efficiency with strong performance.</a:t>
            </a:r>
          </a:p>
          <a:p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ECADFE-7763-DF93-5726-D0A32CABA84B}"/>
              </a:ext>
            </a:extLst>
          </p:cNvPr>
          <p:cNvSpPr txBox="1"/>
          <p:nvPr/>
        </p:nvSpPr>
        <p:spPr>
          <a:xfrm>
            <a:off x="3191436" y="688717"/>
            <a:ext cx="6367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lgerian" panose="04020705040A02060702" pitchFamily="82" charset="0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1180936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F9FFF3-B777-6B9A-899C-BD2F4A415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7120" y="0"/>
            <a:ext cx="1225912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499C47-D8D5-EE53-7F73-0F70E566E34E}"/>
              </a:ext>
            </a:extLst>
          </p:cNvPr>
          <p:cNvSpPr txBox="1"/>
          <p:nvPr/>
        </p:nvSpPr>
        <p:spPr>
          <a:xfrm>
            <a:off x="609600" y="4137996"/>
            <a:ext cx="894677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/>
              <a:t>Challenges Identified:</a:t>
            </a: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Class imbalance in datasets.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Variations in lighting and facial poses.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Dependency on large annotated datasets.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9C46B6-24B3-BDBE-39F2-FD646A85BF60}"/>
              </a:ext>
            </a:extLst>
          </p:cNvPr>
          <p:cNvSpPr txBox="1"/>
          <p:nvPr/>
        </p:nvSpPr>
        <p:spPr>
          <a:xfrm>
            <a:off x="2990936" y="365265"/>
            <a:ext cx="7091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kern="100" dirty="0">
                <a:effectLst/>
                <a:latin typeface="Algerian" panose="04020705040A02060702" pitchFamily="82" charset="0"/>
                <a:ea typeface="Aptos" panose="020B0004020202020204" pitchFamily="34" charset="0"/>
                <a:cs typeface="Times New Roman" panose="02020603050405020304" pitchFamily="18" charset="0"/>
              </a:rPr>
              <a:t>Research Background</a:t>
            </a:r>
            <a:endParaRPr lang="en-US" sz="4000" kern="100" dirty="0">
              <a:effectLst/>
              <a:latin typeface="Algerian" panose="04020705040A02060702" pitchFamily="82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37493F-AF22-4A4A-1559-442AFA1C5EB3}"/>
              </a:ext>
            </a:extLst>
          </p:cNvPr>
          <p:cNvSpPr txBox="1"/>
          <p:nvPr/>
        </p:nvSpPr>
        <p:spPr>
          <a:xfrm>
            <a:off x="609600" y="1183341"/>
            <a:ext cx="1034527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•	Facial expressions are key to non-verbal communication but pose challenges for automated systems</a:t>
            </a:r>
          </a:p>
          <a:p>
            <a:r>
              <a:rPr lang="en-US" sz="2800" dirty="0"/>
              <a:t>	- </a:t>
            </a:r>
            <a:r>
              <a:rPr lang="en-US" sz="2800" b="1" dirty="0"/>
              <a:t>Healthcare: </a:t>
            </a:r>
            <a:r>
              <a:rPr lang="en-US" sz="2800" dirty="0"/>
              <a:t>Assessing patient emotions.</a:t>
            </a:r>
          </a:p>
          <a:p>
            <a:r>
              <a:rPr lang="en-US" sz="2800" dirty="0"/>
              <a:t>	- </a:t>
            </a:r>
            <a:r>
              <a:rPr lang="en-US" sz="2800" b="1" dirty="0"/>
              <a:t>Security: </a:t>
            </a:r>
            <a:r>
              <a:rPr lang="en-US" sz="2800" dirty="0"/>
              <a:t>Monitoring suspicious behavior.</a:t>
            </a:r>
          </a:p>
          <a:p>
            <a:r>
              <a:rPr lang="en-US" sz="2800" dirty="0"/>
              <a:t>	- </a:t>
            </a:r>
            <a:r>
              <a:rPr lang="en-US" sz="2800" b="1" dirty="0"/>
              <a:t>Entertainment: </a:t>
            </a:r>
            <a:r>
              <a:rPr lang="en-US" sz="2800" dirty="0"/>
              <a:t>Enhancing user interaction.</a:t>
            </a:r>
          </a:p>
          <a:p>
            <a:r>
              <a:rPr lang="en-US" sz="2800" dirty="0"/>
              <a:t>	- </a:t>
            </a:r>
            <a:r>
              <a:rPr lang="en-US" sz="2800" b="1" dirty="0"/>
              <a:t>Human-Computer Interaction: </a:t>
            </a:r>
            <a:r>
              <a:rPr lang="en-US" sz="2800" dirty="0"/>
              <a:t>Adaptive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94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FCEE9D7-5E3E-C6AC-094B-F47D86114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560" y="0"/>
            <a:ext cx="1225912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CE45AA-1832-A336-A70A-CBCD41D8F78C}"/>
              </a:ext>
            </a:extLst>
          </p:cNvPr>
          <p:cNvSpPr txBox="1"/>
          <p:nvPr/>
        </p:nvSpPr>
        <p:spPr>
          <a:xfrm>
            <a:off x="609600" y="1564620"/>
            <a:ext cx="103759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Problem Description:</a:t>
            </a:r>
          </a:p>
          <a:p>
            <a:r>
              <a:rPr lang="en-GB" sz="2000" dirty="0"/>
              <a:t>Facial expression recognition systems struggle with real-world adaptability due to issues like limited </a:t>
            </a:r>
            <a:r>
              <a:rPr lang="en-GB" sz="2000" dirty="0" err="1"/>
              <a:t>labeled</a:t>
            </a:r>
            <a:r>
              <a:rPr lang="en-GB" sz="2000" dirty="0"/>
              <a:t> data, varying conditions, and computational constraints.</a:t>
            </a:r>
          </a:p>
          <a:p>
            <a:endParaRPr lang="en-GB" sz="2000" dirty="0"/>
          </a:p>
          <a:p>
            <a:r>
              <a:rPr lang="en-GB" sz="2400" b="1" dirty="0"/>
              <a:t>Proposed Solution:</a:t>
            </a:r>
          </a:p>
          <a:p>
            <a:pPr>
              <a:buFont typeface="+mj-lt"/>
              <a:buAutoNum type="arabicPeriod"/>
            </a:pPr>
            <a:r>
              <a:rPr lang="en-GB" sz="2000" dirty="0"/>
              <a:t>Leverage the FER2013 dataset to train models.</a:t>
            </a:r>
          </a:p>
          <a:p>
            <a:pPr>
              <a:buFont typeface="+mj-lt"/>
              <a:buAutoNum type="arabicPeriod"/>
            </a:pPr>
            <a:r>
              <a:rPr lang="en-GB" sz="2000" dirty="0"/>
              <a:t>Utilize enhanced CNN architectures like VGG19 and MobileNetV2.</a:t>
            </a:r>
          </a:p>
          <a:p>
            <a:pPr>
              <a:buFont typeface="+mj-lt"/>
              <a:buAutoNum type="arabicPeriod"/>
            </a:pPr>
            <a:r>
              <a:rPr lang="en-GB" sz="2000" dirty="0"/>
              <a:t>Apply techniques such as data augmentation and transfer learning to improve generalization and efficiency.</a:t>
            </a:r>
          </a:p>
          <a:p>
            <a:pPr>
              <a:buFont typeface="+mj-lt"/>
              <a:buAutoNum type="arabicPeriod"/>
            </a:pPr>
            <a:endParaRPr lang="en-GB" sz="2000" dirty="0"/>
          </a:p>
          <a:p>
            <a:r>
              <a:rPr lang="en-GB" sz="2400" b="1" dirty="0"/>
              <a:t>Expected Outcomes:</a:t>
            </a:r>
          </a:p>
          <a:p>
            <a:pPr>
              <a:buFont typeface="+mj-lt"/>
              <a:buAutoNum type="arabicPeriod"/>
            </a:pPr>
            <a:r>
              <a:rPr lang="en-GB" sz="2000" dirty="0"/>
              <a:t>High-accuracy detection and classification of facial expressions.</a:t>
            </a:r>
          </a:p>
          <a:p>
            <a:pPr>
              <a:buFont typeface="+mj-lt"/>
              <a:buAutoNum type="arabicPeriod"/>
            </a:pPr>
            <a:r>
              <a:rPr lang="en-GB" sz="2000" dirty="0"/>
              <a:t>Real-time applicability in resource-constrained environments.</a:t>
            </a:r>
          </a:p>
          <a:p>
            <a:pPr>
              <a:buFont typeface="+mj-lt"/>
              <a:buAutoNum type="arabicPeriod"/>
            </a:pPr>
            <a:r>
              <a:rPr lang="en-GB" sz="2000" dirty="0"/>
              <a:t>Improved user experience in adaptive systems.</a:t>
            </a:r>
          </a:p>
          <a:p>
            <a:endParaRPr lang="x-non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8335DF-E370-23B8-6AD4-B3FA26A47F81}"/>
              </a:ext>
            </a:extLst>
          </p:cNvPr>
          <p:cNvSpPr txBox="1"/>
          <p:nvPr/>
        </p:nvSpPr>
        <p:spPr>
          <a:xfrm>
            <a:off x="4399056" y="518557"/>
            <a:ext cx="4147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lgerian" panose="04020705040A02060702" pitchFamily="82" charset="0"/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1340339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3D7827-F8F8-D8A6-EAFA-0BD936CE9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560" y="0"/>
            <a:ext cx="1225912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CF81FF-DF33-F6BC-5AB9-22F6D0808732}"/>
              </a:ext>
            </a:extLst>
          </p:cNvPr>
          <p:cNvSpPr txBox="1"/>
          <p:nvPr/>
        </p:nvSpPr>
        <p:spPr>
          <a:xfrm>
            <a:off x="2967318" y="698223"/>
            <a:ext cx="6257364" cy="71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Aft>
                <a:spcPts val="800"/>
              </a:spcAft>
            </a:pPr>
            <a:r>
              <a:rPr lang="en-US" sz="4000" b="1" kern="100" dirty="0">
                <a:effectLst/>
                <a:latin typeface="Algerian" panose="04020705040A02060702" pitchFamily="82" charset="0"/>
                <a:ea typeface="Aptos" panose="020B0004020202020204" pitchFamily="34" charset="0"/>
                <a:cs typeface="Times New Roman" panose="02020603050405020304" pitchFamily="18" charset="0"/>
              </a:rPr>
              <a:t>Motivation</a:t>
            </a:r>
            <a:endParaRPr lang="en-US" sz="4000" kern="100" dirty="0">
              <a:effectLst/>
              <a:latin typeface="Algerian" panose="04020705040A02060702" pitchFamily="82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357EB0-CD5F-8A86-D6CA-D7F69E4B2097}"/>
              </a:ext>
            </a:extLst>
          </p:cNvPr>
          <p:cNvSpPr txBox="1"/>
          <p:nvPr/>
        </p:nvSpPr>
        <p:spPr>
          <a:xfrm>
            <a:off x="685471" y="2112142"/>
            <a:ext cx="11044516" cy="2244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1. Growing demand for automated FER systems in real-time applications.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r>
              <a:rPr lang="en-US" sz="2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Societal benefits, including improved security systems and patient care.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3. Engaging educational platforms responsive to student emotions.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4. Emotion-based adaptive healthcare tools</a:t>
            </a: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5602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B2BD65-D22B-B13E-DD3E-2B0C2ADC3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560" y="12192"/>
            <a:ext cx="1225912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F25099-C516-3676-1826-D9468C180B76}"/>
              </a:ext>
            </a:extLst>
          </p:cNvPr>
          <p:cNvSpPr txBox="1"/>
          <p:nvPr/>
        </p:nvSpPr>
        <p:spPr>
          <a:xfrm rot="10800000" flipV="1">
            <a:off x="542225" y="1093870"/>
            <a:ext cx="10276573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GB" sz="2000" b="1" dirty="0"/>
              <a:t>Data Collection:</a:t>
            </a:r>
            <a:r>
              <a:rPr lang="en-GB" sz="2000" dirty="0"/>
              <a:t> </a:t>
            </a:r>
            <a:r>
              <a:rPr lang="en-GB" dirty="0"/>
              <a:t>FER2013 dataset with 35,887 </a:t>
            </a:r>
            <a:r>
              <a:rPr lang="en-GB" dirty="0" err="1"/>
              <a:t>labeled</a:t>
            </a:r>
            <a:r>
              <a:rPr lang="en-GB" dirty="0"/>
              <a:t> grayscale images across seven expression classes.</a:t>
            </a:r>
          </a:p>
          <a:p>
            <a:pPr>
              <a:buFont typeface="+mj-lt"/>
              <a:buAutoNum type="arabicPeriod"/>
            </a:pPr>
            <a:endParaRPr lang="en-GB" dirty="0"/>
          </a:p>
          <a:p>
            <a:pPr>
              <a:buFont typeface="+mj-lt"/>
              <a:buAutoNum type="arabicPeriod"/>
            </a:pPr>
            <a:r>
              <a:rPr lang="en-GB" sz="2000" b="1" dirty="0" err="1"/>
              <a:t>Preprocessing</a:t>
            </a:r>
            <a:r>
              <a:rPr lang="en-GB" sz="2000" b="1" dirty="0"/>
              <a:t>:</a:t>
            </a:r>
            <a:endParaRPr lang="en-GB" sz="2000" dirty="0"/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Normalize images to 48x48 pixels and standardize intensity values.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Apply augmentation techniques like rotation and scaling.</a:t>
            </a:r>
          </a:p>
          <a:p>
            <a:pPr marL="742950" lvl="1" indent="-285750">
              <a:buFont typeface="+mj-lt"/>
              <a:buAutoNum type="arabicPeriod"/>
            </a:pPr>
            <a:endParaRPr lang="en-GB" dirty="0"/>
          </a:p>
          <a:p>
            <a:pPr>
              <a:buFont typeface="+mj-lt"/>
              <a:buAutoNum type="arabicPeriod"/>
            </a:pPr>
            <a:r>
              <a:rPr lang="en-GB" sz="2000" b="1" dirty="0"/>
              <a:t>Model Selection:</a:t>
            </a:r>
            <a:endParaRPr lang="en-GB" sz="2000" dirty="0"/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Use CNNs as the core architecture (e.g., VGG19, MobileNetV2).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Compare performance with traditional classifiers like SVM and KNN.</a:t>
            </a:r>
          </a:p>
          <a:p>
            <a:pPr marL="742950" lvl="1" indent="-285750">
              <a:buFont typeface="+mj-lt"/>
              <a:buAutoNum type="arabicPeriod"/>
            </a:pPr>
            <a:endParaRPr lang="en-GB" dirty="0"/>
          </a:p>
          <a:p>
            <a:pPr>
              <a:buFont typeface="+mj-lt"/>
              <a:buAutoNum type="arabicPeriod"/>
            </a:pPr>
            <a:r>
              <a:rPr lang="en-GB" sz="2000" b="1" dirty="0"/>
              <a:t>Evaluation:</a:t>
            </a:r>
            <a:endParaRPr lang="en-GB" sz="2000" dirty="0"/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Metrics include accuracy, precision, recall, and F1-score.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Employ cross-validation to ensure robustness.</a:t>
            </a:r>
          </a:p>
          <a:p>
            <a:endParaRPr lang="en-GB" b="1" dirty="0"/>
          </a:p>
          <a:p>
            <a:r>
              <a:rPr lang="en-GB" sz="2000" b="1" dirty="0"/>
              <a:t>5.</a:t>
            </a:r>
            <a:r>
              <a:rPr lang="en-US" sz="2000" b="1" dirty="0"/>
              <a:t> Classification: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Support Vector Machines (SVM): Effective for high-dimensional feature spaces.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K-Nearest Neighbors (KNN): Simple and effective for feature-based classification.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Convolutional Neural Networks (CNNs): Leverage hierarchical structures for deep feature extraction and classification.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A1504F-61AC-CDB4-93F9-1847265E200F}"/>
              </a:ext>
            </a:extLst>
          </p:cNvPr>
          <p:cNvSpPr txBox="1"/>
          <p:nvPr/>
        </p:nvSpPr>
        <p:spPr>
          <a:xfrm>
            <a:off x="2967318" y="192992"/>
            <a:ext cx="62573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000" b="1" dirty="0">
                <a:latin typeface="Algerian" panose="04020705040A02060702" pitchFamily="82" charset="0"/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4062458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A92A44A-DFCB-710C-9E7F-18BCA0034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560" y="12192"/>
            <a:ext cx="12259120" cy="6858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C71773B-FB7C-CC0B-697F-6FDD2D63CE2E}"/>
              </a:ext>
            </a:extLst>
          </p:cNvPr>
          <p:cNvSpPr txBox="1"/>
          <p:nvPr/>
        </p:nvSpPr>
        <p:spPr>
          <a:xfrm>
            <a:off x="791570" y="192992"/>
            <a:ext cx="106589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000" b="1" dirty="0">
                <a:latin typeface="Algerian" panose="04020705040A02060702" pitchFamily="82" charset="0"/>
              </a:rPr>
              <a:t>block Diagram of working methods: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A7C3735-6BD4-F099-CA70-434AD95D3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629" y="1188184"/>
            <a:ext cx="6878768" cy="547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24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5E4A2D-CBE3-97BB-5948-9B751A7A2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995" y="-43315"/>
            <a:ext cx="12465589" cy="69735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EAFCBD-7367-BA88-EBC6-7EFBA3F12209}"/>
              </a:ext>
            </a:extLst>
          </p:cNvPr>
          <p:cNvSpPr txBox="1"/>
          <p:nvPr/>
        </p:nvSpPr>
        <p:spPr>
          <a:xfrm>
            <a:off x="2967318" y="662365"/>
            <a:ext cx="6257364" cy="71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Aft>
                <a:spcPts val="800"/>
              </a:spcAft>
            </a:pPr>
            <a:r>
              <a:rPr lang="en-US" sz="4000" b="1" kern="100" dirty="0">
                <a:effectLst/>
                <a:latin typeface="Algerian" panose="04020705040A02060702" pitchFamily="82" charset="0"/>
                <a:ea typeface="Aptos" panose="020B0004020202020204" pitchFamily="34" charset="0"/>
                <a:cs typeface="Times New Roman" panose="02020603050405020304" pitchFamily="18" charset="0"/>
              </a:rPr>
              <a:t>Dataset Preparation</a:t>
            </a:r>
            <a:endParaRPr lang="en-US" sz="4000" kern="100" dirty="0">
              <a:effectLst/>
              <a:latin typeface="Algerian" panose="04020705040A02060702" pitchFamily="82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25EE8C-76B6-5FE7-37CC-0E86B9FCAD60}"/>
              </a:ext>
            </a:extLst>
          </p:cNvPr>
          <p:cNvSpPr txBox="1"/>
          <p:nvPr/>
        </p:nvSpPr>
        <p:spPr>
          <a:xfrm>
            <a:off x="1506071" y="1616228"/>
            <a:ext cx="10685929" cy="4456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Dataset: </a:t>
            </a:r>
            <a:r>
              <a:rPr lang="en-US" sz="2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FER2013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Size: </a:t>
            </a:r>
            <a:r>
              <a:rPr lang="en-US" sz="2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35,887 labeled grayscale images (48x48 pixels).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Classes: </a:t>
            </a:r>
            <a:r>
              <a:rPr lang="en-US" sz="2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Angry, Disgust, Fear, Happy, Sad, Surprise, Neutral.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24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Preparation Steps:</a:t>
            </a:r>
          </a:p>
          <a:p>
            <a:pPr marL="457200" marR="0"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-Collection Source: Kaggle’s FER-2013 dataset.</a:t>
            </a:r>
          </a:p>
          <a:p>
            <a:pPr marL="457200" marR="0"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- Augmentation: Rotation, scaling, flipping.</a:t>
            </a:r>
          </a:p>
          <a:p>
            <a:pPr marL="457200" marR="0"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- Splitting: 80% training, 20% testing.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Visualization: </a:t>
            </a:r>
            <a:r>
              <a:rPr lang="en-US" sz="2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Balanced distribution across emotion classes.</a:t>
            </a:r>
          </a:p>
        </p:txBody>
      </p:sp>
    </p:spTree>
    <p:extLst>
      <p:ext uri="{BB962C8B-B14F-4D97-AF65-F5344CB8AC3E}">
        <p14:creationId xmlns:p14="http://schemas.microsoft.com/office/powerpoint/2010/main" val="173415237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536</TotalTime>
  <Words>736</Words>
  <Application>Microsoft Macintosh PowerPoint</Application>
  <PresentationFormat>Widescreen</PresentationFormat>
  <Paragraphs>125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Algerian</vt:lpstr>
      <vt:lpstr>Aptos</vt:lpstr>
      <vt:lpstr>Arial</vt:lpstr>
      <vt:lpstr>Britannic Bold</vt:lpstr>
      <vt:lpstr>Gill Sans MT</vt:lpstr>
      <vt:lpstr>Wingdings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NOWSHIN FARIHA</dc:creator>
  <cp:lastModifiedBy>NOWSHIN FARIHA</cp:lastModifiedBy>
  <cp:revision>17</cp:revision>
  <dcterms:created xsi:type="dcterms:W3CDTF">2025-01-18T15:22:01Z</dcterms:created>
  <dcterms:modified xsi:type="dcterms:W3CDTF">2025-01-19T04:12:50Z</dcterms:modified>
</cp:coreProperties>
</file>