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9955" autoAdjust="0"/>
    <p:restoredTop sz="9950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宋体"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宋体" pitchFamily="0" charset="0"/>
              <a:cs typeface="Lucida Sans"/>
            </a:endParaRPr>
          </a:p>
        </p:txBody>
      </p:sp>
      <p:sp>
        <p:nvSpPr>
          <p:cNvPr id="42"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
        <p:nvSpPr>
          <p:cNvPr id="43"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44"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45"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68001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1886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24309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0045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5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49422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251333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89458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32951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35748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94747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73071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26269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25344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10/11/2023</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922584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宋体"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宋体"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矩形"/>
          <p:cNvSpPr>
            <a:spLocks/>
          </p:cNvSpPr>
          <p:nvPr/>
        </p:nvSpPr>
        <p:spPr>
          <a:xfrm rot="0">
            <a:off x="1041733" y="177841"/>
            <a:ext cx="11153953"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Calibri" pitchFamily="0" charset="0"/>
                <a:cs typeface="Calibri" pitchFamily="0" charset="0"/>
              </a:rPr>
              <a:t> </a:t>
            </a:r>
            <a:r>
              <a:rPr lang="en-US" altLang="zh-CN" sz="4400" b="1" i="0" u="none" strike="noStrike" kern="1200" cap="none" spc="0" baseline="0">
                <a:solidFill>
                  <a:schemeClr val="tx1"/>
                </a:solidFill>
                <a:latin typeface="Calibri" pitchFamily="0" charset="0"/>
                <a:ea typeface="Calibri" pitchFamily="0" charset="0"/>
                <a:cs typeface="Calibri" pitchFamily="0" charset="0"/>
              </a:rPr>
              <a:t>TITLE:</a:t>
            </a:r>
            <a:r>
              <a:rPr lang="en-US" altLang="zh-CN" sz="4000" b="1" i="0" u="none" strike="noStrike" kern="1200" cap="none" spc="0" baseline="0">
                <a:solidFill>
                  <a:schemeClr val="tx1"/>
                </a:solidFill>
                <a:latin typeface="Calibri" pitchFamily="0" charset="0"/>
                <a:ea typeface="Calibri" pitchFamily="0" charset="0"/>
                <a:cs typeface="Calibri" pitchFamily="0" charset="0"/>
              </a:rPr>
              <a:t>CLOUD APPLICATION DEVELOPEMENT</a:t>
            </a:r>
            <a:endParaRPr lang="zh-CN" altLang="en-US" sz="4000" b="1" i="0" u="none" strike="noStrike" kern="1200" cap="none" spc="0" baseline="0">
              <a:solidFill>
                <a:schemeClr val="tx1"/>
              </a:solidFill>
              <a:latin typeface="Calibri" pitchFamily="0" charset="0"/>
              <a:ea typeface="宋体" pitchFamily="0" charset="0"/>
              <a:cs typeface="Calibri" pitchFamily="0" charset="0"/>
            </a:endParaRPr>
          </a:p>
        </p:txBody>
      </p:sp>
      <p:sp>
        <p:nvSpPr>
          <p:cNvPr id="11" name="矩形"/>
          <p:cNvSpPr>
            <a:spLocks/>
          </p:cNvSpPr>
          <p:nvPr/>
        </p:nvSpPr>
        <p:spPr>
          <a:xfrm rot="0">
            <a:off x="1345534" y="1079500"/>
            <a:ext cx="10435083"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alibri" pitchFamily="0" charset="0"/>
                <a:ea typeface="Calibri" pitchFamily="0" charset="0"/>
                <a:cs typeface="Calibri" pitchFamily="0" charset="0"/>
              </a:rPr>
              <a:t>SUB TITLE</a:t>
            </a:r>
            <a:r>
              <a:rPr lang="en-US" altLang="zh-CN" sz="1800" b="0" i="0" u="none" strike="noStrike" kern="1200" cap="none" spc="0" baseline="0">
                <a:solidFill>
                  <a:schemeClr val="tx1"/>
                </a:solidFill>
                <a:latin typeface="Calibri" pitchFamily="0" charset="0"/>
                <a:ea typeface="Calibri" pitchFamily="0" charset="0"/>
                <a:cs typeface="Calibri" pitchFamily="0" charset="0"/>
              </a:rPr>
              <a:t>: </a:t>
            </a:r>
            <a:r>
              <a:rPr lang="en-US" altLang="zh-CN" sz="4000" b="0" i="1" u="none" strike="noStrike" kern="1200" cap="none" spc="0" baseline="0">
                <a:solidFill>
                  <a:schemeClr val="tx1"/>
                </a:solidFill>
                <a:latin typeface="Calibri" pitchFamily="0" charset="0"/>
                <a:ea typeface="Calibri" pitchFamily="0" charset="0"/>
                <a:cs typeface="Calibri" pitchFamily="0" charset="0"/>
              </a:rPr>
              <a:t>MEDIA STREAMING WITH IBM CLOUD</a:t>
            </a:r>
            <a:endParaRPr lang="en-US" altLang="zh-CN" sz="4000" b="0" i="1"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VIDEO  STREAMING</a:t>
            </a:r>
            <a:endParaRPr lang="zh-CN" altLang="en-US" sz="4000" b="0" i="1" u="none" strike="noStrike" kern="1200" cap="none" spc="0" baseline="0">
              <a:solidFill>
                <a:schemeClr val="tx1"/>
              </a:solidFill>
              <a:latin typeface="Calibri" pitchFamily="0" charset="0"/>
              <a:ea typeface="宋体" pitchFamily="0" charset="0"/>
              <a:cs typeface="Calibri" pitchFamily="0" charset="0"/>
            </a:endParaRPr>
          </a:p>
        </p:txBody>
      </p:sp>
      <p:pic>
        <p:nvPicPr>
          <p:cNvPr id="12" name="图片"/>
          <p:cNvPicPr>
            <a:picLocks noChangeAspect="1"/>
          </p:cNvPicPr>
          <p:nvPr/>
        </p:nvPicPr>
        <p:blipFill>
          <a:blip r:embed="rId1" cstate="print"/>
          <a:stretch>
            <a:fillRect/>
          </a:stretch>
        </p:blipFill>
        <p:spPr>
          <a:xfrm rot="0">
            <a:off x="-5751" y="2729901"/>
            <a:ext cx="4094672" cy="3741706"/>
          </a:xfrm>
          <a:prstGeom prst="rect"/>
          <a:noFill/>
          <a:ln w="12700" cmpd="sng" cap="flat">
            <a:noFill/>
            <a:prstDash val="solid"/>
            <a:miter/>
          </a:ln>
        </p:spPr>
      </p:pic>
      <p:sp>
        <p:nvSpPr>
          <p:cNvPr id="13" name="矩形"/>
          <p:cNvSpPr>
            <a:spLocks/>
          </p:cNvSpPr>
          <p:nvPr/>
        </p:nvSpPr>
        <p:spPr>
          <a:xfrm rot="0">
            <a:off x="4724400" y="4286250"/>
            <a:ext cx="2743200" cy="317499"/>
          </a:xfrm>
          <a:prstGeom prst="rect"/>
          <a:noFill/>
          <a:ln w="12700" cmpd="sng" cap="flat">
            <a:noFill/>
            <a:prstDash val="solid"/>
            <a:miter/>
          </a:ln>
        </p:spPr>
      </p:sp>
      <p:sp>
        <p:nvSpPr>
          <p:cNvPr id="14" name="矩形"/>
          <p:cNvSpPr>
            <a:spLocks/>
          </p:cNvSpPr>
          <p:nvPr/>
        </p:nvSpPr>
        <p:spPr>
          <a:xfrm rot="0">
            <a:off x="4465604" y="3449262"/>
            <a:ext cx="6466934"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alibri" pitchFamily="0" charset="0"/>
                <a:ea typeface="Calibri" pitchFamily="0" charset="0"/>
                <a:cs typeface="Calibri" pitchFamily="0" charset="0"/>
              </a:rPr>
              <a:t>PRESENTED BY:</a:t>
            </a:r>
            <a:endParaRPr lang="en-US" altLang="zh-CN" sz="4000" b="1"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Calibri" pitchFamily="0" charset="0"/>
                <a:cs typeface="Calibri" pitchFamily="0" charset="0"/>
              </a:rPr>
              <a:t>     </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Calibri" pitchFamily="0" charset="0"/>
                <a:cs typeface="Calibri" pitchFamily="0" charset="0"/>
              </a:rPr>
              <a:t>        </a:t>
            </a:r>
            <a:r>
              <a:rPr lang="en-US" altLang="zh-CN" sz="4000" b="0" i="1" u="none" strike="noStrike" kern="1200" cap="none" spc="0" baseline="0">
                <a:solidFill>
                  <a:schemeClr val="tx1"/>
                </a:solidFill>
                <a:latin typeface="Calibri" pitchFamily="0" charset="0"/>
                <a:ea typeface="Calibri" pitchFamily="0" charset="0"/>
                <a:cs typeface="Calibri" pitchFamily="0" charset="0"/>
              </a:rPr>
              <a:t> </a:t>
            </a:r>
            <a:r>
              <a:rPr lang="en-US" altLang="zh-CN" sz="4000" b="0" i="1" u="none" strike="noStrike" kern="1200" cap="none" spc="0" baseline="0">
                <a:solidFill>
                  <a:schemeClr val="tx1"/>
                </a:solidFill>
                <a:latin typeface="Calibri" pitchFamily="0" charset="0"/>
                <a:ea typeface="Calibri" pitchFamily="0" charset="0"/>
                <a:cs typeface="Calibri" pitchFamily="0" charset="0"/>
              </a:rPr>
              <a:t>UMAMAHESWARI. M</a:t>
            </a:r>
            <a:endParaRPr lang="en-US" altLang="zh-CN" sz="4000" b="0" i="1"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Calibri" pitchFamily="0" charset="0"/>
                <a:cs typeface="Calibri" pitchFamily="0" charset="0"/>
              </a:rPr>
              <a:t>.      212921106082</a:t>
            </a:r>
            <a:endParaRPr lang="zh-CN" altLang="en-US" sz="4000" b="0" i="1"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20578753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1066800" y="4292600"/>
            <a:ext cx="10287000" cy="203199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a:rPr>
              <a:t>.</a:t>
            </a:r>
            <a:br>
              <a:rPr lang="zh-CN" altLang="en-US" sz="4400" b="0" i="0" u="none" strike="noStrike" kern="1200" cap="none" spc="0" baseline="0">
                <a:solidFill>
                  <a:schemeClr val="tx1"/>
                </a:solidFill>
                <a:latin typeface="Calibri Light" pitchFamily="0" charset="0"/>
                <a:ea typeface="宋体" pitchFamily="0" charset="0"/>
                <a:cs typeface="Lucida Sans"/>
              </a:rPr>
            </a:br>
            <a:endParaRPr lang="zh-CN" altLang="en-US" sz="4400" b="0" i="0" u="none" strike="noStrike" kern="1200" cap="none" spc="0" baseline="0">
              <a:solidFill>
                <a:schemeClr val="tx1"/>
              </a:solidFill>
              <a:latin typeface="Calibri Light" pitchFamily="0" charset="0"/>
              <a:ea typeface="宋体" pitchFamily="0" charset="0"/>
              <a:cs typeface="Lucida Sans"/>
            </a:endParaRPr>
          </a:p>
        </p:txBody>
      </p:sp>
      <p:sp>
        <p:nvSpPr>
          <p:cNvPr id="54" name="文本框"/>
          <p:cNvSpPr>
            <a:spLocks noGrp="1"/>
          </p:cNvSpPr>
          <p:nvPr>
            <p:ph type="body" idx="1"/>
          </p:nvPr>
        </p:nvSpPr>
        <p:spPr>
          <a:xfrm rot="0">
            <a:off x="838200" y="596900"/>
            <a:ext cx="10388601" cy="6261099"/>
          </a:xfrm>
          <a:prstGeom prst="rect"/>
          <a:noFill/>
          <a:ln w="12700" cmpd="sng" cap="flat">
            <a:noFill/>
            <a:prstDash val="solid"/>
            <a:miter/>
          </a:ln>
        </p:spPr>
        <p:txBody>
          <a:bodyPr vert="horz" wrap="square" lIns="91440" tIns="45720" rIns="91440" bIns="45720" anchor="t" anchorCtr="0">
            <a:prstTxWarp prst="textNoShape"/>
          </a:bodyPr>
          <a:lstStyle/>
          <a:p>
            <a:pPr lvl="3" marL="1600200" indent="-228600" algn="l">
              <a:lnSpc>
                <a:spcPct val="70000"/>
              </a:lnSpc>
              <a:spcBef>
                <a:spcPts val="500"/>
              </a:spcBef>
              <a:spcAft>
                <a:spcPts val="0"/>
              </a:spcAft>
              <a:buNone/>
            </a:pPr>
            <a:r>
              <a:rPr lang="en-US" altLang="zh-CN" sz="2600" b="0" i="0" u="none" strike="noStrike" kern="1200" cap="none" spc="0" baseline="0">
                <a:solidFill>
                  <a:schemeClr val="tx1"/>
                </a:solidFill>
                <a:latin typeface="Calibri" pitchFamily="0" charset="0"/>
                <a:ea typeface="宋体" pitchFamily="0" charset="0"/>
                <a:cs typeface="Lucida Sans"/>
              </a:rPr>
              <a:t> HTML5 video tag --&gt;</a:t>
            </a:r>
            <a:br>
              <a:rPr lang="zh-CN" altLang="en-US" sz="2600" b="0" i="0" u="none" strike="noStrike" kern="1200" cap="none" spc="0" baseline="0">
                <a:solidFill>
                  <a:schemeClr val="tx1"/>
                </a:solidFill>
                <a:latin typeface="Calibri" pitchFamily="0" charset="0"/>
                <a:ea typeface="宋体" pitchFamily="0" charset="0"/>
                <a:cs typeface="Lucida Sans"/>
              </a:rPr>
            </a:br>
            <a:r>
              <a:rPr lang="en-US" altLang="zh-CN" sz="2600" b="0" i="0" u="none" strike="noStrike" kern="1200" cap="none" spc="0" baseline="0">
                <a:solidFill>
                  <a:schemeClr val="tx1"/>
                </a:solidFill>
                <a:latin typeface="Calibri" pitchFamily="0" charset="0"/>
                <a:ea typeface="宋体" pitchFamily="0" charset="0"/>
                <a:cs typeface="Lucida Sans"/>
              </a:rPr>
              <a:t>    &lt;video controls width="640" height="360"&gt;</a:t>
            </a:r>
            <a:br>
              <a:rPr lang="zh-CN" altLang="en-US" sz="2600" b="0" i="0" u="none" strike="noStrike" kern="1200" cap="none" spc="0" baseline="0">
                <a:solidFill>
                  <a:schemeClr val="tx1"/>
                </a:solidFill>
                <a:latin typeface="Calibri" pitchFamily="0" charset="0"/>
                <a:ea typeface="宋体" pitchFamily="0" charset="0"/>
                <a:cs typeface="Lucida Sans"/>
              </a:rPr>
            </a:br>
            <a:r>
              <a:rPr lang="en-US" altLang="zh-CN" sz="2600" b="0" i="0" u="none" strike="noStrike" kern="1200" cap="none" spc="0" baseline="0">
                <a:solidFill>
                  <a:schemeClr val="tx1"/>
                </a:solidFill>
                <a:latin typeface="Calibri" pitchFamily="0" charset="0"/>
                <a:ea typeface="宋体" pitchFamily="0" charset="0"/>
                <a:cs typeface="Lucida Sans"/>
              </a:rPr>
              <a:t>       </a:t>
            </a:r>
            <a:endParaRPr lang="en-US" altLang="zh-CN" sz="2600" b="0" i="0" u="none" strike="noStrike" kern="1200" cap="none" spc="0" baseline="0">
              <a:solidFill>
                <a:schemeClr val="tx1"/>
              </a:solidFill>
              <a:latin typeface="Calibri" pitchFamily="0" charset="0"/>
              <a:ea typeface="宋体" pitchFamily="0" charset="0"/>
              <a:cs typeface="Lucida Sans"/>
            </a:endParaRPr>
          </a:p>
          <a:p>
            <a:pPr lvl="3" marL="1600200" indent="-228600" algn="l">
              <a:lnSpc>
                <a:spcPct val="70000"/>
              </a:lnSpc>
              <a:spcBef>
                <a:spcPts val="500"/>
              </a:spcBef>
              <a:spcAft>
                <a:spcPts val="0"/>
              </a:spcAft>
              <a:buNone/>
            </a:pPr>
            <a:r>
              <a:rPr lang="en-US" altLang="zh-CN" sz="2600" b="0" i="0" u="none" strike="noStrike" kern="1200" cap="none" spc="0" baseline="0">
                <a:solidFill>
                  <a:schemeClr val="tx1"/>
                </a:solidFill>
                <a:latin typeface="Calibri" pitchFamily="0" charset="0"/>
                <a:ea typeface="宋体" pitchFamily="0" charset="0"/>
                <a:cs typeface="Lucida Sans"/>
              </a:rPr>
              <a:t> </a:t>
            </a:r>
            <a:r>
              <a:rPr lang="en-US" altLang="zh-CN" sz="2600" b="0" i="0" u="none" strike="noStrike" kern="1200" cap="none" spc="0" baseline="0">
                <a:solidFill>
                  <a:schemeClr val="tx1"/>
                </a:solidFill>
                <a:latin typeface="Calibri" pitchFamily="0" charset="0"/>
                <a:ea typeface="宋体" pitchFamily="0" charset="0"/>
                <a:cs typeface="Lucida Sans"/>
              </a:rPr>
              <a:t>&lt;!-- Provide the URL of the streaming video --&gt;   </a:t>
            </a:r>
            <a:br>
              <a:rPr lang="zh-CN" altLang="en-US" sz="2600" b="0" i="0" u="none" strike="noStrike" kern="1200" cap="none" spc="0" baseline="0">
                <a:solidFill>
                  <a:schemeClr val="tx1"/>
                </a:solidFill>
                <a:latin typeface="Calibri" pitchFamily="0" charset="0"/>
                <a:ea typeface="宋体" pitchFamily="0" charset="0"/>
                <a:cs typeface="Lucida Sans"/>
              </a:rPr>
            </a:br>
            <a:r>
              <a:rPr lang="en-US" altLang="zh-CN" sz="2600" b="0" i="0" u="none" strike="noStrike" kern="1200" cap="none" spc="0" baseline="0">
                <a:solidFill>
                  <a:schemeClr val="tx1"/>
                </a:solidFill>
                <a:latin typeface="Calibri" pitchFamily="0" charset="0"/>
                <a:ea typeface="宋体" pitchFamily="0" charset="0"/>
                <a:cs typeface="Lucida Sans"/>
              </a:rPr>
              <a:t>    </a:t>
            </a:r>
            <a:endParaRPr lang="en-US" altLang="zh-CN" sz="2600" b="0" i="0" u="none" strike="noStrike" kern="1200" cap="none" spc="0" baseline="0">
              <a:solidFill>
                <a:schemeClr val="tx1"/>
              </a:solidFill>
              <a:latin typeface="Calibri" pitchFamily="0" charset="0"/>
              <a:ea typeface="宋体" pitchFamily="0" charset="0"/>
              <a:cs typeface="Lucida Sans"/>
            </a:endParaRPr>
          </a:p>
          <a:p>
            <a:pPr lvl="3" marL="1600200" indent="-228600" algn="l">
              <a:lnSpc>
                <a:spcPct val="70000"/>
              </a:lnSpc>
              <a:spcBef>
                <a:spcPts val="500"/>
              </a:spcBef>
              <a:spcAft>
                <a:spcPts val="0"/>
              </a:spcAft>
              <a:buNone/>
            </a:pPr>
            <a:r>
              <a:rPr lang="en-US" altLang="zh-CN" sz="2600" b="0" i="0" u="none" strike="noStrike" kern="1200" cap="none" spc="0" baseline="0">
                <a:solidFill>
                  <a:schemeClr val="tx1"/>
                </a:solidFill>
                <a:latin typeface="Calibri" pitchFamily="0" charset="0"/>
                <a:ea typeface="宋体" pitchFamily="0" charset="0"/>
                <a:cs typeface="Lucida Sans"/>
              </a:rPr>
              <a:t> </a:t>
            </a:r>
            <a:r>
              <a:rPr lang="en-US" altLang="zh-CN" sz="2600" b="0" i="0" u="none" strike="noStrike" kern="1200" cap="none" spc="0" baseline="0">
                <a:solidFill>
                  <a:schemeClr val="tx1"/>
                </a:solidFill>
                <a:latin typeface="Calibri" pitchFamily="0" charset="0"/>
                <a:ea typeface="宋体" pitchFamily="0" charset="0"/>
                <a:cs typeface="Lucida Sans"/>
              </a:rPr>
              <a:t>&lt;source </a:t>
            </a:r>
            <a:r>
              <a:rPr lang="en-US" altLang="zh-CN" sz="2600" b="0" i="0" u="none" strike="noStrike" kern="1200" cap="none" spc="0" baseline="0">
                <a:solidFill>
                  <a:schemeClr val="tx1"/>
                </a:solidFill>
                <a:latin typeface="Calibri" pitchFamily="0" charset="0"/>
                <a:ea typeface="宋体" pitchFamily="0" charset="0"/>
                <a:cs typeface="Lucida Sans"/>
              </a:rPr>
              <a:t>src</a:t>
            </a:r>
            <a:r>
              <a:rPr lang="en-US" altLang="zh-CN" sz="2600" b="0" i="0" u="none" strike="noStrike" kern="1200" cap="none" spc="0" baseline="0">
                <a:solidFill>
                  <a:schemeClr val="tx1"/>
                </a:solidFill>
                <a:latin typeface="Calibri" pitchFamily="0" charset="0"/>
                <a:ea typeface="宋体" pitchFamily="0" charset="0"/>
                <a:cs typeface="Lucida Sans"/>
              </a:rPr>
              <a:t>="YOUR_STREAMING_VIDEO_URL_HERE" type="application/x-</a:t>
            </a:r>
            <a:r>
              <a:rPr lang="en-US" altLang="zh-CN" sz="2600" b="0" i="0" u="none" strike="noStrike" kern="1200" cap="none" spc="0" baseline="0">
                <a:solidFill>
                  <a:schemeClr val="tx1"/>
                </a:solidFill>
                <a:latin typeface="Calibri" pitchFamily="0" charset="0"/>
                <a:ea typeface="宋体" pitchFamily="0" charset="0"/>
                <a:cs typeface="Lucida Sans"/>
              </a:rPr>
              <a:t>mpegURL</a:t>
            </a:r>
            <a:r>
              <a:rPr lang="en-US" altLang="zh-CN" sz="2600" b="0" i="0" u="none" strike="noStrike" kern="1200" cap="none" spc="0" baseline="0">
                <a:solidFill>
                  <a:schemeClr val="tx1"/>
                </a:solidFill>
                <a:latin typeface="Calibri" pitchFamily="0" charset="0"/>
                <a:ea typeface="宋体" pitchFamily="0" charset="0"/>
                <a:cs typeface="Lucida Sans"/>
              </a:rPr>
              <a:t>"&gt;</a:t>
            </a:r>
            <a:br>
              <a:rPr lang="zh-CN" altLang="en-US" sz="2600" b="0" i="0" u="none" strike="noStrike" kern="1200" cap="none" spc="0" baseline="0">
                <a:solidFill>
                  <a:schemeClr val="tx1"/>
                </a:solidFill>
                <a:latin typeface="Calibri" pitchFamily="0" charset="0"/>
                <a:ea typeface="宋体" pitchFamily="0" charset="0"/>
                <a:cs typeface="Lucida Sans"/>
              </a:rPr>
            </a:br>
            <a:r>
              <a:rPr lang="en-US" altLang="zh-CN" sz="2600" b="0" i="0" u="none" strike="noStrike" kern="1200" cap="none" spc="0" baseline="0">
                <a:solidFill>
                  <a:schemeClr val="tx1"/>
                </a:solidFill>
                <a:latin typeface="Calibri" pitchFamily="0" charset="0"/>
                <a:ea typeface="宋体" pitchFamily="0" charset="0"/>
                <a:cs typeface="Lucida Sans"/>
              </a:rPr>
              <a:t>        Your browser does not support the video tag.   </a:t>
            </a:r>
            <a:br>
              <a:rPr lang="zh-CN" altLang="en-US" sz="2600" b="0" i="0" u="none" strike="noStrike" kern="1200" cap="none" spc="0" baseline="0">
                <a:solidFill>
                  <a:schemeClr val="tx1"/>
                </a:solidFill>
                <a:latin typeface="Calibri" pitchFamily="0" charset="0"/>
                <a:ea typeface="宋体" pitchFamily="0" charset="0"/>
                <a:cs typeface="Lucida Sans"/>
              </a:rPr>
            </a:br>
            <a:r>
              <a:rPr lang="en-US" altLang="zh-CN" sz="2600" b="0" i="0" u="none" strike="noStrike" kern="1200" cap="none" spc="0" baseline="0">
                <a:solidFill>
                  <a:schemeClr val="tx1"/>
                </a:solidFill>
                <a:latin typeface="Calibri" pitchFamily="0" charset="0"/>
                <a:ea typeface="宋体" pitchFamily="0" charset="0"/>
                <a:cs typeface="Lucida Sans"/>
              </a:rPr>
              <a:t> &lt;/video&gt;  </a:t>
            </a:r>
            <a:br>
              <a:rPr lang="zh-CN" altLang="en-US" sz="2600" b="0" i="0" u="none" strike="noStrike" kern="1200" cap="none" spc="0" baseline="0">
                <a:solidFill>
                  <a:schemeClr val="tx1"/>
                </a:solidFill>
                <a:latin typeface="Calibri" pitchFamily="0" charset="0"/>
                <a:ea typeface="宋体" pitchFamily="0" charset="0"/>
                <a:cs typeface="Lucida Sans"/>
              </a:rPr>
            </a:br>
            <a:r>
              <a:rPr lang="en-US" altLang="zh-CN" sz="2600" b="0" i="0" u="none" strike="noStrike" kern="1200" cap="none" spc="0" baseline="0">
                <a:solidFill>
                  <a:schemeClr val="tx1"/>
                </a:solidFill>
                <a:latin typeface="Calibri" pitchFamily="0" charset="0"/>
                <a:ea typeface="宋体" pitchFamily="0" charset="0"/>
                <a:cs typeface="Lucida Sans"/>
              </a:rPr>
              <a:t>  </a:t>
            </a:r>
            <a:endParaRPr lang="en-US" altLang="zh-CN" sz="2600" b="0" i="0" u="none" strike="noStrike" kern="1200" cap="none" spc="0" baseline="0">
              <a:solidFill>
                <a:schemeClr val="tx1"/>
              </a:solidFill>
              <a:latin typeface="Calibri" pitchFamily="0" charset="0"/>
              <a:ea typeface="宋体" pitchFamily="0" charset="0"/>
              <a:cs typeface="Lucida Sans"/>
            </a:endParaRPr>
          </a:p>
          <a:p>
            <a:pPr lvl="3" marL="1600200" indent="-228600" algn="l">
              <a:lnSpc>
                <a:spcPct val="70000"/>
              </a:lnSpc>
              <a:spcBef>
                <a:spcPts val="500"/>
              </a:spcBef>
              <a:spcAft>
                <a:spcPts val="0"/>
              </a:spcAft>
              <a:buNone/>
            </a:pPr>
            <a:r>
              <a:rPr lang="en-US" altLang="zh-CN" sz="2500" b="0" i="0" u="none" strike="noStrike" kern="1200" cap="none" spc="0" baseline="0">
                <a:solidFill>
                  <a:schemeClr val="tx1"/>
                </a:solidFill>
                <a:latin typeface="Calibri" pitchFamily="0" charset="0"/>
                <a:ea typeface="宋体" pitchFamily="0" charset="0"/>
                <a:cs typeface="Lucida Sans"/>
              </a:rPr>
              <a:t>                    p&gt;Stream </a:t>
            </a:r>
            <a:r>
              <a:rPr lang="en-US" altLang="zh-CN" sz="2500" b="0" i="0" u="none" strike="noStrike" kern="1200" cap="none" spc="0" baseline="0">
                <a:solidFill>
                  <a:schemeClr val="tx1"/>
                </a:solidFill>
                <a:latin typeface="Calibri" pitchFamily="0" charset="0"/>
                <a:ea typeface="宋体" pitchFamily="0" charset="0"/>
                <a:cs typeface="Lucida Sans"/>
              </a:rPr>
              <a:t>Description: </a:t>
            </a:r>
            <a:r>
              <a:rPr lang="en-US" altLang="zh-CN" sz="2500" b="0" i="0" u="none" strike="noStrike" kern="1200" cap="none" spc="0" baseline="0">
                <a:solidFill>
                  <a:schemeClr val="tx1"/>
                </a:solidFill>
                <a:latin typeface="Calibri" pitchFamily="0" charset="0"/>
                <a:ea typeface="宋体" pitchFamily="0" charset="0"/>
                <a:cs typeface="Lucida Sans"/>
              </a:rPr>
              <a:t>Lorem</a:t>
            </a:r>
            <a:r>
              <a:rPr lang="en-US" altLang="zh-CN" sz="2500" b="0" i="0" u="none" strike="noStrike" kern="1200" cap="none" spc="0" baseline="0">
                <a:solidFill>
                  <a:schemeClr val="tx1"/>
                </a:solidFill>
                <a:latin typeface="Calibri" pitchFamily="0" charset="0"/>
                <a:ea typeface="宋体" pitchFamily="0" charset="0"/>
                <a:cs typeface="Lucida Sans"/>
              </a:rPr>
              <a:t> </a:t>
            </a:r>
            <a:r>
              <a:rPr lang="en-US" altLang="zh-CN" sz="2500" b="0" i="0" u="none" strike="noStrike" kern="1200" cap="none" spc="0" baseline="0">
                <a:solidFill>
                  <a:schemeClr val="tx1"/>
                </a:solidFill>
                <a:latin typeface="Calibri" pitchFamily="0" charset="0"/>
                <a:ea typeface="宋体" pitchFamily="0" charset="0"/>
                <a:cs typeface="Lucida Sans"/>
              </a:rPr>
              <a:t>ipsum</a:t>
            </a:r>
            <a:r>
              <a:rPr lang="en-US" altLang="zh-CN" sz="2500" b="0" i="0" u="none" strike="noStrike" kern="1200" cap="none" spc="0" baseline="0">
                <a:solidFill>
                  <a:schemeClr val="tx1"/>
                </a:solidFill>
                <a:latin typeface="Calibri" pitchFamily="0" charset="0"/>
                <a:ea typeface="宋体" pitchFamily="0" charset="0"/>
                <a:cs typeface="Lucida Sans"/>
              </a:rPr>
              <a:t> dolor sit </a:t>
            </a:r>
            <a:r>
              <a:rPr lang="en-US" altLang="zh-CN" sz="2500" b="0" i="0" u="none" strike="noStrike" kern="1200" cap="none" spc="0" baseline="0">
                <a:solidFill>
                  <a:schemeClr val="tx1"/>
                </a:solidFill>
                <a:latin typeface="Calibri" pitchFamily="0" charset="0"/>
                <a:ea typeface="宋体" pitchFamily="0" charset="0"/>
                <a:cs typeface="Lucida Sans"/>
              </a:rPr>
              <a:t>amet</a:t>
            </a:r>
            <a:r>
              <a:rPr lang="en-US" altLang="zh-CN" sz="2500" b="0" i="0" u="none" strike="noStrike" kern="1200" cap="none" spc="0" baseline="0">
                <a:solidFill>
                  <a:schemeClr val="tx1"/>
                </a:solidFill>
                <a:latin typeface="Calibri" pitchFamily="0" charset="0"/>
                <a:ea typeface="宋体" pitchFamily="0" charset="0"/>
                <a:cs typeface="Lucida Sans"/>
              </a:rPr>
              <a:t>, </a:t>
            </a:r>
            <a:r>
              <a:rPr lang="en-US" altLang="zh-CN" sz="2500" b="0" i="0" u="none" strike="noStrike" kern="1200" cap="none" spc="0" baseline="0">
                <a:solidFill>
                  <a:schemeClr val="tx1"/>
                </a:solidFill>
                <a:latin typeface="Calibri" pitchFamily="0" charset="0"/>
                <a:ea typeface="宋体" pitchFamily="0" charset="0"/>
                <a:cs typeface="Lucida Sans"/>
              </a:rPr>
              <a:t>                </a:t>
            </a:r>
            <a:r>
              <a:rPr lang="en-US" altLang="zh-CN" sz="2500" b="0" i="0" u="none" strike="noStrike" kern="1200" cap="none" spc="0" baseline="0">
                <a:solidFill>
                  <a:schemeClr val="tx1"/>
                </a:solidFill>
                <a:latin typeface="Calibri" pitchFamily="0" charset="0"/>
                <a:ea typeface="宋体" pitchFamily="0" charset="0"/>
                <a:cs typeface="Lucida Sans"/>
              </a:rPr>
              <a:t>consectetur</a:t>
            </a:r>
            <a:r>
              <a:rPr lang="en-US" altLang="zh-CN" sz="2500" b="0" i="0" u="none" strike="noStrike" kern="1200" cap="none" spc="0" baseline="0">
                <a:solidFill>
                  <a:schemeClr val="tx1"/>
                </a:solidFill>
                <a:latin typeface="Calibri" pitchFamily="0" charset="0"/>
                <a:ea typeface="宋体" pitchFamily="0" charset="0"/>
                <a:cs typeface="Lucida Sans"/>
              </a:rPr>
              <a:t> </a:t>
            </a:r>
            <a:r>
              <a:rPr lang="en-US" altLang="zh-CN" sz="2500" b="0" i="0" u="none" strike="noStrike" kern="1200" cap="none" spc="0" baseline="0">
                <a:solidFill>
                  <a:schemeClr val="tx1"/>
                </a:solidFill>
                <a:latin typeface="Calibri" pitchFamily="0" charset="0"/>
                <a:ea typeface="宋体" pitchFamily="0" charset="0"/>
                <a:cs typeface="Lucida Sans"/>
              </a:rPr>
              <a:t>adipiscing</a:t>
            </a:r>
            <a:r>
              <a:rPr lang="en-US" altLang="zh-CN" sz="2500" b="0" i="0" u="none" strike="noStrike" kern="1200" cap="none" spc="0" baseline="0">
                <a:solidFill>
                  <a:schemeClr val="tx1"/>
                </a:solidFill>
                <a:latin typeface="Calibri" pitchFamily="0" charset="0"/>
                <a:ea typeface="宋体" pitchFamily="0" charset="0"/>
                <a:cs typeface="Lucida Sans"/>
              </a:rPr>
              <a:t> </a:t>
            </a:r>
            <a:r>
              <a:rPr lang="en-US" altLang="zh-CN" sz="2500" b="0" i="0" u="none" strike="noStrike" kern="1200" cap="none" spc="0" baseline="0">
                <a:solidFill>
                  <a:schemeClr val="tx1"/>
                </a:solidFill>
                <a:latin typeface="Calibri" pitchFamily="0" charset="0"/>
                <a:ea typeface="宋体" pitchFamily="0" charset="0"/>
                <a:cs typeface="Lucida Sans"/>
              </a:rPr>
              <a:t>elit</a:t>
            </a:r>
            <a:r>
              <a:rPr lang="en-US" altLang="zh-CN" sz="2500" b="0" i="0" u="none" strike="noStrike" kern="1200" cap="none" spc="0" baseline="0">
                <a:solidFill>
                  <a:schemeClr val="tx1"/>
                </a:solidFill>
                <a:latin typeface="Calibri" pitchFamily="0" charset="0"/>
                <a:ea typeface="宋体" pitchFamily="0" charset="0"/>
                <a:cs typeface="Lucida Sans"/>
              </a:rPr>
              <a:t>.&lt;/p&gt; </a:t>
            </a:r>
            <a:br>
              <a:rPr lang="zh-CN" altLang="en-US" sz="2500" b="0" i="0" u="none" strike="noStrike" kern="1200" cap="none" spc="0" baseline="0">
                <a:solidFill>
                  <a:schemeClr val="tx1"/>
                </a:solidFill>
                <a:latin typeface="Calibri" pitchFamily="0" charset="0"/>
                <a:ea typeface="宋体" pitchFamily="0" charset="0"/>
                <a:cs typeface="Lucida Sans"/>
              </a:rPr>
            </a:br>
            <a:r>
              <a:rPr lang="en-US" altLang="zh-CN" sz="2500" b="0" i="0" u="none" strike="noStrike" kern="1200" cap="none" spc="0" baseline="0">
                <a:solidFill>
                  <a:schemeClr val="tx1"/>
                </a:solidFill>
                <a:latin typeface="Calibri" pitchFamily="0" charset="0"/>
                <a:ea typeface="宋体" pitchFamily="0" charset="0"/>
                <a:cs typeface="Lucida Sans"/>
              </a:rPr>
              <a:t> </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228600" indent="-228600" algn="l">
              <a:lnSpc>
                <a:spcPct val="70000"/>
              </a:lnSpc>
              <a:spcBef>
                <a:spcPts val="1000"/>
              </a:spcBef>
              <a:spcAft>
                <a:spcPts val="0"/>
              </a:spcAft>
              <a:buNone/>
            </a:pPr>
            <a:r>
              <a:rPr lang="en-US" altLang="zh-CN" sz="2500" b="0" i="0" u="none" strike="noStrike" kern="1200" cap="none" spc="0" baseline="0">
                <a:solidFill>
                  <a:schemeClr val="tx1"/>
                </a:solidFill>
                <a:latin typeface="Calibri" pitchFamily="0" charset="0"/>
                <a:ea typeface="宋体" pitchFamily="0" charset="0"/>
                <a:cs typeface="Lucida Sans"/>
              </a:rPr>
              <a:t>                               &lt;!-- </a:t>
            </a:r>
            <a:r>
              <a:rPr lang="en-US" altLang="zh-CN" sz="2500" b="0" i="0" u="none" strike="noStrike" kern="1200" cap="none" spc="0" baseline="0">
                <a:solidFill>
                  <a:schemeClr val="tx1"/>
                </a:solidFill>
                <a:latin typeface="Calibri" pitchFamily="0" charset="0"/>
                <a:ea typeface="宋体" pitchFamily="0" charset="0"/>
                <a:cs typeface="Lucida Sans"/>
              </a:rPr>
              <a:t>Replace "YOUR_STREAMING_VIDEO_URL_HERE" with the </a:t>
            </a:r>
            <a:r>
              <a:rPr lang="en-US" altLang="zh-CN" sz="2500" b="0" i="0" u="none" strike="noStrike" kern="1200" cap="none" spc="0" baseline="0">
                <a:solidFill>
                  <a:schemeClr val="tx1"/>
                </a:solidFill>
                <a:latin typeface="Calibri" pitchFamily="0" charset="0"/>
                <a:ea typeface="宋体" pitchFamily="0" charset="0"/>
                <a:cs typeface="Lucida Sans"/>
              </a:rPr>
              <a:t>      actual </a:t>
            </a:r>
            <a:r>
              <a:rPr lang="en-US" altLang="zh-CN" sz="2500" b="0" i="0" u="none" strike="noStrike" kern="1200" cap="none" spc="0" baseline="0">
                <a:solidFill>
                  <a:schemeClr val="tx1"/>
                </a:solidFill>
                <a:latin typeface="Calibri" pitchFamily="0" charset="0"/>
                <a:ea typeface="宋体" pitchFamily="0" charset="0"/>
                <a:cs typeface="Lucida Sans"/>
              </a:rPr>
              <a:t>streaming video URL provided by </a:t>
            </a:r>
            <a:r>
              <a:rPr lang="en-US" altLang="zh-CN" sz="2500" b="0" i="0" u="none" strike="noStrike" kern="1200" cap="none" spc="0" baseline="0">
                <a:solidFill>
                  <a:schemeClr val="tx1"/>
                </a:solidFill>
                <a:latin typeface="Calibri" pitchFamily="0" charset="0"/>
                <a:ea typeface="宋体" pitchFamily="0" charset="0"/>
                <a:cs typeface="Lucida Sans"/>
              </a:rPr>
              <a:t>                         </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228600" indent="-228600" algn="l">
              <a:lnSpc>
                <a:spcPct val="70000"/>
              </a:lnSpc>
              <a:spcBef>
                <a:spcPts val="1000"/>
              </a:spcBef>
              <a:spcAft>
                <a:spcPts val="0"/>
              </a:spcAft>
              <a:buNone/>
            </a:pPr>
            <a:r>
              <a:rPr lang="en-US" altLang="zh-CN" sz="2500" b="0" i="0" u="none" strike="noStrike" kern="1200" cap="none" spc="0" baseline="0">
                <a:solidFill>
                  <a:schemeClr val="tx1"/>
                </a:solidFill>
                <a:latin typeface="Calibri" pitchFamily="0" charset="0"/>
                <a:ea typeface="宋体" pitchFamily="0" charset="0"/>
                <a:cs typeface="Lucida Sans"/>
              </a:rPr>
              <a:t> </a:t>
            </a:r>
            <a:r>
              <a:rPr lang="en-US" altLang="zh-CN" sz="2500" b="0" i="0" u="none" strike="noStrike" kern="1200" cap="none" spc="0" baseline="0">
                <a:solidFill>
                  <a:schemeClr val="tx1"/>
                </a:solidFill>
                <a:latin typeface="Calibri" pitchFamily="0" charset="0"/>
                <a:ea typeface="宋体" pitchFamily="0" charset="0"/>
                <a:cs typeface="Lucida Sans"/>
              </a:rPr>
              <a:t>                            </a:t>
            </a:r>
            <a:r>
              <a:rPr lang="en-US" altLang="zh-CN" sz="2500" b="0" i="0" u="none" strike="noStrike" kern="1200" cap="none" spc="0" baseline="0">
                <a:solidFill>
                  <a:schemeClr val="tx1"/>
                </a:solidFill>
                <a:latin typeface="Calibri" pitchFamily="0" charset="0"/>
                <a:ea typeface="宋体" pitchFamily="0" charset="0"/>
                <a:cs typeface="Lucida Sans"/>
              </a:rPr>
              <a:t>   IBM </a:t>
            </a:r>
            <a:r>
              <a:rPr lang="en-US" altLang="zh-CN" sz="2500" b="0" i="0" u="none" strike="noStrike" kern="1200" cap="none" spc="0" baseline="0">
                <a:solidFill>
                  <a:schemeClr val="tx1"/>
                </a:solidFill>
                <a:latin typeface="Calibri" pitchFamily="0" charset="0"/>
                <a:ea typeface="宋体" pitchFamily="0" charset="0"/>
                <a:cs typeface="Lucida Sans"/>
              </a:rPr>
              <a:t>Cloud Video Streaming service --&gt;</a:t>
            </a:r>
            <a:br>
              <a:rPr lang="zh-CN" altLang="en-US" sz="2500" b="0" i="0" u="none" strike="noStrike" kern="1200" cap="none" spc="0" baseline="0">
                <a:solidFill>
                  <a:schemeClr val="tx1"/>
                </a:solidFill>
                <a:latin typeface="Calibri" pitchFamily="0" charset="0"/>
                <a:ea typeface="宋体" pitchFamily="0" charset="0"/>
                <a:cs typeface="Lucida Sans"/>
              </a:rPr>
            </a:br>
            <a:endParaRPr lang="en-US" altLang="zh-CN" sz="2500" b="0" i="0" u="none" strike="noStrike" kern="1200" cap="none" spc="0" baseline="0">
              <a:solidFill>
                <a:schemeClr val="tx1"/>
              </a:solidFill>
              <a:latin typeface="Calibri" pitchFamily="0" charset="0"/>
              <a:ea typeface="宋体" pitchFamily="0" charset="0"/>
              <a:cs typeface="Lucida Sans"/>
            </a:endParaRPr>
          </a:p>
          <a:p>
            <a:pPr marL="228600" indent="-228600" algn="l">
              <a:lnSpc>
                <a:spcPct val="70000"/>
              </a:lnSpc>
              <a:spcBef>
                <a:spcPts val="1000"/>
              </a:spcBef>
              <a:spcAft>
                <a:spcPts val="0"/>
              </a:spcAft>
              <a:buNone/>
            </a:pPr>
            <a:r>
              <a:rPr lang="en-US" altLang="zh-CN" sz="2500" b="0" i="0" u="none" strike="noStrike" kern="1200" cap="none" spc="0" baseline="0">
                <a:solidFill>
                  <a:schemeClr val="tx1"/>
                </a:solidFill>
                <a:latin typeface="Calibri" pitchFamily="0" charset="0"/>
                <a:ea typeface="宋体" pitchFamily="0" charset="0"/>
                <a:cs typeface="Lucida Sans"/>
              </a:rPr>
              <a:t>                                  &lt;/</a:t>
            </a:r>
            <a:r>
              <a:rPr lang="en-US" altLang="zh-CN" sz="2500" b="0" i="0" u="none" strike="noStrike" kern="1200" cap="none" spc="0" baseline="0">
                <a:solidFill>
                  <a:schemeClr val="tx1"/>
                </a:solidFill>
                <a:latin typeface="Calibri" pitchFamily="0" charset="0"/>
                <a:ea typeface="宋体" pitchFamily="0" charset="0"/>
                <a:cs typeface="Lucida Sans"/>
              </a:rPr>
              <a:t>body&gt;</a:t>
            </a:r>
            <a:br>
              <a:rPr lang="zh-CN" altLang="en-US" sz="2500" b="0" i="0" u="none" strike="noStrike" kern="1200" cap="none" spc="0" baseline="0">
                <a:solidFill>
                  <a:schemeClr val="tx1"/>
                </a:solidFill>
                <a:latin typeface="Calibri" pitchFamily="0" charset="0"/>
                <a:ea typeface="宋体" pitchFamily="0" charset="0"/>
                <a:cs typeface="Lucida Sans"/>
              </a:rPr>
            </a:br>
            <a:r>
              <a:rPr lang="en-US" altLang="zh-CN" sz="2500" b="0" i="0" u="none" strike="noStrike" kern="1200" cap="none" spc="0" baseline="0">
                <a:solidFill>
                  <a:schemeClr val="tx1"/>
                </a:solidFill>
                <a:latin typeface="Calibri" pitchFamily="0" charset="0"/>
                <a:ea typeface="宋体" pitchFamily="0" charset="0"/>
                <a:cs typeface="Lucida Sans"/>
              </a:rPr>
              <a:t>                                   &lt;/</a:t>
            </a:r>
            <a:r>
              <a:rPr lang="en-US" altLang="zh-CN" sz="2500" b="0" i="0" u="none" strike="noStrike" kern="1200" cap="none" spc="0" baseline="0">
                <a:solidFill>
                  <a:schemeClr val="tx1"/>
                </a:solidFill>
                <a:latin typeface="Calibri" pitchFamily="0" charset="0"/>
                <a:ea typeface="宋体" pitchFamily="0" charset="0"/>
                <a:cs typeface="Lucida Sans"/>
              </a:rPr>
              <a:t>html&gt;</a:t>
            </a:r>
            <a:endParaRPr lang="zh-CN" altLang="en-US" sz="25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91282947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矩形"/>
          <p:cNvSpPr>
            <a:spLocks/>
          </p:cNvSpPr>
          <p:nvPr/>
        </p:nvSpPr>
        <p:spPr>
          <a:xfrm rot="0">
            <a:off x="224286" y="353684"/>
            <a:ext cx="7243313" cy="98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20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1"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1" u="none" strike="noStrike" kern="1200" cap="none" spc="0" baseline="0">
              <a:solidFill>
                <a:schemeClr val="tx1"/>
              </a:solidFill>
              <a:latin typeface="Calibri" pitchFamily="0" charset="0"/>
              <a:ea typeface="Calibri" pitchFamily="0" charset="0"/>
              <a:cs typeface="Calibri" pitchFamily="0" charset="0"/>
            </a:endParaRPr>
          </a:p>
        </p:txBody>
      </p:sp>
      <p:sp>
        <p:nvSpPr>
          <p:cNvPr id="56" name="矩形"/>
          <p:cNvSpPr>
            <a:spLocks/>
          </p:cNvSpPr>
          <p:nvPr/>
        </p:nvSpPr>
        <p:spPr>
          <a:xfrm rot="0">
            <a:off x="1752599" y="1498600"/>
            <a:ext cx="9626599"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In conclusion, IBM Cloud Video Streaming offers a robust and reliable solution for media streaming needs. Its advanced features, scalability, and security measures make it a preferred choice for businesses and individuals alike. With IBM Cloud Video Streaming, users can enjoy seamless, high-quality streaming experiences while leveraging the power of cloud technology. As of my last update in September 2021, it's important to check for the latest features and reviews to ensure it continues to meet your specific requirements in 2023</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48871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15" name="矩形"/>
          <p:cNvSpPr>
            <a:spLocks noChangeAspect="1"/>
          </p:cNvSpPr>
          <p:nvPr/>
        </p:nvSpPr>
        <p:spPr>
          <a:xfrm rot="0">
            <a:off x="3048" y="0"/>
            <a:ext cx="12188953" cy="6858000"/>
          </a:xfrm>
          <a:prstGeom prst="rect"/>
          <a:ln w="12700" cmpd="sng" cap="flat">
            <a:noFill/>
            <a:prstDash val="solid"/>
            <a:round/>
          </a:ln>
        </p:spPr>
      </p:sp>
      <p:sp>
        <p:nvSpPr>
          <p:cNvPr id="16" name="曲线"/>
          <p:cNvSpPr>
            <a:spLocks noChangeAspect="1"/>
          </p:cNvSpPr>
          <p:nvPr/>
        </p:nvSpPr>
        <p:spPr>
          <a:xfrm rot="0">
            <a:off x="1" y="0"/>
            <a:ext cx="4167271" cy="6858000"/>
          </a:xfrm>
          <a:custGeom>
            <a:gdLst>
              <a:gd name="T1" fmla="*/ 0 w 21600"/>
              <a:gd name="T2" fmla="*/ 0 h 21600"/>
              <a:gd name="T3" fmla="*/ 21600 w 21600"/>
              <a:gd name="T4" fmla="*/ 21600 h 21600"/>
            </a:gdLst>
            <a:rect l="T1" t="T2" r="T3" b="T4"/>
            <a:pathLst>
              <a:path w="21600" h="21600">
                <a:moveTo>
                  <a:pt x="0" y="0"/>
                </a:moveTo>
                <a:lnTo>
                  <a:pt x="11711" y="0"/>
                </a:lnTo>
                <a:lnTo>
                  <a:pt x="12376" y="258"/>
                </a:lnTo>
                <a:cubicBezTo>
                  <a:pt x="17941" y="2543"/>
                  <a:pt x="21600" y="6412"/>
                  <a:pt x="21600" y="10800"/>
                </a:cubicBezTo>
                <a:cubicBezTo>
                  <a:pt x="21600" y="15187"/>
                  <a:pt x="17941" y="19056"/>
                  <a:pt x="12376" y="21341"/>
                </a:cubicBezTo>
                <a:lnTo>
                  <a:pt x="11711" y="21600"/>
                </a:lnTo>
                <a:lnTo>
                  <a:pt x="0" y="21600"/>
                </a:lnTo>
                <a:close/>
              </a:path>
            </a:pathLst>
          </a:custGeom>
          <a:solidFill>
            <a:schemeClr val="accent2"/>
          </a:solidFill>
          <a:ln w="12700" cmpd="sng" cap="flat">
            <a:noFill/>
            <a:prstDash val="solid"/>
            <a:round/>
          </a:ln>
        </p:spPr>
      </p:sp>
      <p:sp>
        <p:nvSpPr>
          <p:cNvPr id="17" name="矩形"/>
          <p:cNvSpPr>
            <a:spLocks/>
          </p:cNvSpPr>
          <p:nvPr/>
        </p:nvSpPr>
        <p:spPr>
          <a:xfrm rot="0">
            <a:off x="686834" y="1153572"/>
            <a:ext cx="3200400" cy="44611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600"/>
              </a:spcAft>
              <a:buNone/>
            </a:pPr>
            <a:r>
              <a:rPr lang="en-US" altLang="zh-CN" sz="4400" b="1" i="0" u="none" strike="noStrike" kern="1200" cap="none" spc="0" baseline="0">
                <a:solidFill>
                  <a:srgbClr val="FFFFFF"/>
                </a:solidFill>
                <a:latin typeface="Calibri Light" pitchFamily="0" charset="0"/>
                <a:ea typeface="宋体" pitchFamily="0" charset="0"/>
                <a:cs typeface="Calibri Light" pitchFamily="0" charset="0"/>
              </a:rPr>
              <a:t>CONTENT</a:t>
            </a:r>
            <a:endParaRPr lang="zh-CN" altLang="en-US" sz="4400" b="1" i="0" u="none" strike="noStrike" kern="1200" cap="none" spc="0" baseline="0">
              <a:solidFill>
                <a:srgbClr val="FFFFFF"/>
              </a:solidFill>
              <a:latin typeface="Calibri Light" pitchFamily="0" charset="0"/>
              <a:ea typeface="宋体" pitchFamily="0" charset="0"/>
              <a:cs typeface="Calibri Light" pitchFamily="0" charset="0"/>
            </a:endParaRPr>
          </a:p>
        </p:txBody>
      </p:sp>
      <p:sp>
        <p:nvSpPr>
          <p:cNvPr id="18" name="弧形"/>
          <p:cNvSpPr>
            <a:spLocks noChangeAspect="1"/>
          </p:cNvSpPr>
          <p:nvPr/>
        </p:nvSpPr>
        <p:spPr>
          <a:xfrm flipV="1" rot="0">
            <a:off x="7550402" y="2455479"/>
            <a:ext cx="4079445" cy="4083432"/>
          </a:xfrm>
          <a:custGeom>
            <a:gdLst>
              <a:gd name="T1" fmla="*/ 0 w 21600"/>
              <a:gd name="T2" fmla="*/ -21600 h 21600"/>
              <a:gd name="T3" fmla="*/ 21600 w 21600"/>
              <a:gd name="T4" fmla="*/ 0 h 21600"/>
            </a:gdLst>
            <a:rect l="T1" t="T2" r="T3" b="T4"/>
            <a:pathLst>
              <a:path w="21600" h="21600" fill="none">
                <a:moveTo>
                  <a:pt x="10810" y="21600"/>
                </a:moveTo>
                <a:cubicBezTo>
                  <a:pt x="4840" y="21600"/>
                  <a:pt x="0" y="16764"/>
                  <a:pt x="0" y="10800"/>
                </a:cubicBezTo>
                <a:cubicBezTo>
                  <a:pt x="0" y="4835"/>
                  <a:pt x="4840" y="0"/>
                  <a:pt x="10810" y="0"/>
                </a:cubicBezTo>
                <a:cubicBezTo>
                  <a:pt x="16781" y="0"/>
                  <a:pt x="21621" y="4835"/>
                  <a:pt x="21621" y="10800"/>
                </a:cubicBezTo>
              </a:path>
              <a:path w="21600" h="21600" stroke="0">
                <a:moveTo>
                  <a:pt x="10810" y="21600"/>
                </a:moveTo>
                <a:cubicBezTo>
                  <a:pt x="4840" y="21600"/>
                  <a:pt x="0" y="16764"/>
                  <a:pt x="0" y="10800"/>
                </a:cubicBezTo>
                <a:cubicBezTo>
                  <a:pt x="0" y="4835"/>
                  <a:pt x="4840" y="0"/>
                  <a:pt x="10810" y="0"/>
                </a:cubicBezTo>
                <a:cubicBezTo>
                  <a:pt x="16781" y="0"/>
                  <a:pt x="21621" y="4835"/>
                  <a:pt x="21621" y="10800"/>
                </a:cubicBezTo>
                <a:lnTo>
                  <a:pt x="10810" y="10800"/>
                </a:lnTo>
                <a:close/>
              </a:path>
            </a:pathLst>
          </a:custGeom>
          <a:noFill/>
          <a:ln w="127000" cmpd="sng" cap="rnd">
            <a:solidFill>
              <a:srgbClr val="FFC000"/>
            </a:solidFill>
            <a:prstDash val="dash"/>
            <a:round/>
          </a:ln>
        </p:spPr>
      </p:sp>
      <p:sp>
        <p:nvSpPr>
          <p:cNvPr id="19" name="矩形"/>
          <p:cNvSpPr>
            <a:spLocks/>
          </p:cNvSpPr>
          <p:nvPr/>
        </p:nvSpPr>
        <p:spPr>
          <a:xfrm rot="0">
            <a:off x="4447308" y="591344"/>
            <a:ext cx="6906490" cy="5585619"/>
          </a:xfrm>
          <a:prstGeom prst="rect"/>
          <a:noFill/>
          <a:ln w="12700" cmpd="sng" cap="flat">
            <a:noFill/>
            <a:prstDash val="solid"/>
            <a:miter/>
          </a:ln>
        </p:spPr>
        <p:txBody>
          <a:bodyPr vert="horz" wrap="square" lIns="91440" tIns="45720" rIns="91440" bIns="45720" anchor="ctr" anchorCtr="0">
            <a:prstTxWarp prst="textNoShape"/>
          </a:bodyPr>
          <a:lstStyle/>
          <a:p>
            <a:pPr marL="0" indent="-228600" algn="l">
              <a:lnSpc>
                <a:spcPct val="90000"/>
              </a:lnSpc>
              <a:spcBef>
                <a:spcPts val="0"/>
              </a:spcBef>
              <a:spcAft>
                <a:spcPts val="60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228600" algn="l">
              <a:lnSpc>
                <a:spcPct val="90000"/>
              </a:lnSpc>
              <a:spcBef>
                <a:spcPts val="0"/>
              </a:spcBef>
              <a:spcAft>
                <a:spcPts val="60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INTRODUCTION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KEY FEATURES AND BENIFITS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IBM CLOUD VIDEO STREAMING WORKS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 ARCHITECTURE OF MEDIA STREAMING WITH CLOUD VIDEO STREAMING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BLOCK </a:t>
            </a:r>
            <a:r>
              <a:rPr lang="en-US" altLang="zh-CN" sz="1800" b="0" i="0" u="none" strike="noStrike" kern="1200" cap="none" spc="0" baseline="0">
                <a:solidFill>
                  <a:schemeClr val="tx1"/>
                </a:solidFill>
                <a:latin typeface="Calibri" pitchFamily="0" charset="0"/>
                <a:ea typeface="宋体" pitchFamily="0" charset="0"/>
                <a:cs typeface="Calibri" pitchFamily="0" charset="0"/>
              </a:rPr>
              <a:t>DIAGRAM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PROGRAM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28600" algn="l">
              <a:lnSpc>
                <a:spcPct val="90000"/>
              </a:lnSpc>
              <a:spcBef>
                <a:spcPts val="0"/>
              </a:spcBef>
              <a:spcAft>
                <a:spcPts val="60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20" name="矩形"/>
          <p:cNvSpPr>
            <a:spLocks/>
          </p:cNvSpPr>
          <p:nvPr/>
        </p:nvSpPr>
        <p:spPr>
          <a:xfrm rot="0">
            <a:off x="6971489" y="859276"/>
            <a:ext cx="178339" cy="16211"/>
          </a:xfrm>
          <a:prstGeom prst="rect"/>
          <a:noFill/>
          <a:ln w="12700" cmpd="sng" cap="flat">
            <a:noFill/>
            <a:prstDash val="solid"/>
            <a:miter/>
          </a:ln>
        </p:spPr>
      </p:sp>
    </p:spTree>
    <p:extLst>
      <p:ext uri="{BB962C8B-B14F-4D97-AF65-F5344CB8AC3E}">
        <p14:creationId xmlns:p14="http://schemas.microsoft.com/office/powerpoint/2010/main" val="7393769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矩形"/>
          <p:cNvSpPr>
            <a:spLocks/>
          </p:cNvSpPr>
          <p:nvPr/>
        </p:nvSpPr>
        <p:spPr>
          <a:xfrm rot="0">
            <a:off x="2021457" y="1000665"/>
            <a:ext cx="9888746" cy="6343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1" u="none" strike="noStrike" kern="1200" cap="none" spc="0" baseline="0">
                <a:solidFill>
                  <a:schemeClr val="tx1"/>
                </a:solidFill>
                <a:latin typeface="Calibri" pitchFamily="0" charset="0"/>
                <a:ea typeface="宋体" pitchFamily="0" charset="0"/>
                <a:cs typeface="Calibri" pitchFamily="0" charset="0"/>
              </a:rPr>
              <a:t>.</a:t>
            </a:r>
            <a:endParaRPr lang="zh-CN" altLang="en-US" sz="3600" b="0" i="1" u="none" strike="noStrike" kern="1200" cap="none" spc="0" baseline="0">
              <a:solidFill>
                <a:schemeClr val="tx1"/>
              </a:solidFill>
              <a:latin typeface="Calibri" pitchFamily="0" charset="0"/>
              <a:ea typeface="宋体" pitchFamily="0" charset="0"/>
              <a:cs typeface="Calibri" pitchFamily="0" charset="0"/>
            </a:endParaRPr>
          </a:p>
        </p:txBody>
      </p:sp>
      <p:sp>
        <p:nvSpPr>
          <p:cNvPr id="22" name="矩形"/>
          <p:cNvSpPr>
            <a:spLocks/>
          </p:cNvSpPr>
          <p:nvPr/>
        </p:nvSpPr>
        <p:spPr>
          <a:xfrm rot="0">
            <a:off x="1254344" y="241540"/>
            <a:ext cx="580557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alibri" pitchFamily="0" charset="0"/>
                <a:ea typeface="Calibri" pitchFamily="0" charset="0"/>
                <a:cs typeface="Calibri" pitchFamily="0" charset="0"/>
              </a:rPr>
              <a:t>INTRODUCTION:</a:t>
            </a:r>
            <a:endParaRPr lang="zh-CN" altLang="en-US" sz="4400" b="1" i="0" u="none" strike="noStrike" kern="1200" cap="none" spc="0" baseline="0">
              <a:solidFill>
                <a:schemeClr val="tx1"/>
              </a:solidFill>
              <a:latin typeface="Calibri" pitchFamily="0" charset="0"/>
              <a:ea typeface="宋体" pitchFamily="0" charset="0"/>
              <a:cs typeface="Calibri" pitchFamily="0" charset="0"/>
            </a:endParaRPr>
          </a:p>
        </p:txBody>
      </p:sp>
      <p:sp>
        <p:nvSpPr>
          <p:cNvPr id="23" name="矩形"/>
          <p:cNvSpPr>
            <a:spLocks/>
          </p:cNvSpPr>
          <p:nvPr/>
        </p:nvSpPr>
        <p:spPr>
          <a:xfrm rot="0">
            <a:off x="2145104" y="1362075"/>
            <a:ext cx="8573986"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IBM Cloud Video Streaming, also known as IBM Watson Media, is a comprehensive streaming solution that allows businesses to deliver high-quality video content to a global audience. With IBM Cloud Video Streaming, you can create, manage, and deliver live and on-demand video across a wide range of industries, such as entertainment, sports, education, and corporate communication.</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80802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矩形"/>
          <p:cNvSpPr>
            <a:spLocks/>
          </p:cNvSpPr>
          <p:nvPr/>
        </p:nvSpPr>
        <p:spPr>
          <a:xfrm rot="0">
            <a:off x="451542" y="1241137"/>
            <a:ext cx="12016595" cy="1596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Calibri"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3200" b="0" i="1" u="none" strike="noStrike" kern="1200" cap="none" spc="0" baseline="0">
              <a:solidFill>
                <a:schemeClr val="tx1"/>
              </a:solidFill>
              <a:latin typeface="Calibri" pitchFamily="0" charset="0"/>
              <a:ea typeface="Calibri" pitchFamily="0" charset="0"/>
              <a:cs typeface="Calibri" pitchFamily="0" charset="0"/>
            </a:endParaRPr>
          </a:p>
        </p:txBody>
      </p:sp>
      <p:sp>
        <p:nvSpPr>
          <p:cNvPr id="25" name="矩形"/>
          <p:cNvSpPr>
            <a:spLocks/>
          </p:cNvSpPr>
          <p:nvPr/>
        </p:nvSpPr>
        <p:spPr>
          <a:xfrm rot="0">
            <a:off x="1212112" y="244549"/>
            <a:ext cx="7790440" cy="12915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alibri" pitchFamily="0" charset="0"/>
                <a:ea typeface="宋体" pitchFamily="0" charset="0"/>
                <a:cs typeface="Calibri" pitchFamily="0" charset="0"/>
              </a:rPr>
              <a:t>KEY FEATURES OF IBM CLOUD VIDEO STREMING:</a:t>
            </a:r>
            <a:endParaRPr lang="zh-CN" altLang="en-US" sz="4000" b="1" i="0" u="none" strike="noStrike" kern="1200" cap="none" spc="0" baseline="0">
              <a:solidFill>
                <a:schemeClr val="tx1"/>
              </a:solidFill>
              <a:latin typeface="Calibri" pitchFamily="0" charset="0"/>
              <a:ea typeface="宋体" pitchFamily="0" charset="0"/>
              <a:cs typeface="Calibri" pitchFamily="0" charset="0"/>
            </a:endParaRPr>
          </a:p>
        </p:txBody>
      </p:sp>
      <p:sp>
        <p:nvSpPr>
          <p:cNvPr id="26" name="矩形"/>
          <p:cNvSpPr>
            <a:spLocks/>
          </p:cNvSpPr>
          <p:nvPr/>
        </p:nvSpPr>
        <p:spPr>
          <a:xfrm rot="0">
            <a:off x="1190848" y="1818166"/>
            <a:ext cx="9930808" cy="4168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*Live Streaming:* You can broadcast live events to viewers worldwide, whether it's a product launch, a sports game, or a company-wide meeting. The platform provides adaptive </a:t>
            </a:r>
            <a:r>
              <a:rPr lang="en-US" altLang="zh-CN" sz="2000" b="0" i="0" u="none" strike="noStrike" kern="1200" cap="none" spc="0" baseline="0">
                <a:solidFill>
                  <a:schemeClr val="tx1"/>
                </a:solidFill>
                <a:latin typeface="Calibri" pitchFamily="0" charset="0"/>
                <a:ea typeface="宋体" pitchFamily="0" charset="0"/>
                <a:cs typeface="Calibri" pitchFamily="0" charset="0"/>
              </a:rPr>
              <a:t>bitrate</a:t>
            </a:r>
            <a:r>
              <a:rPr lang="en-US" altLang="zh-CN" sz="2000" b="0" i="0" u="none" strike="noStrike" kern="1200" cap="none" spc="0" baseline="0">
                <a:solidFill>
                  <a:schemeClr val="tx1"/>
                </a:solidFill>
                <a:latin typeface="Calibri" pitchFamily="0" charset="0"/>
                <a:ea typeface="宋体" pitchFamily="0" charset="0"/>
                <a:cs typeface="Calibri" pitchFamily="0" charset="0"/>
              </a:rPr>
              <a:t> streaming for seamless viewing experiences across various devices and network conditions.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On-Demand Video:* IBM Cloud Video Streaming enables you to upload, store, and organize video content for on-demand viewing. This feature is useful for creating libraries of training videos, tutorials, or entertainment content.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3. *Monetization:* You can monetize your content by setting up pay-per-view events or subscription-based models. This is particularly valuable for businesses or individuals looking to generate revenue from their video content.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54239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矩形"/>
          <p:cNvSpPr>
            <a:spLocks/>
          </p:cNvSpPr>
          <p:nvPr/>
        </p:nvSpPr>
        <p:spPr>
          <a:xfrm rot="0">
            <a:off x="1006549" y="265815"/>
            <a:ext cx="8988057" cy="733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4. *Security:* IBM Cloud Video Streaming offers robust security features, including password protection, domain restrictions, and digital rights management (DRM) support. These features help protect your content from unauthorized access and piracy.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5. *Interactive Features:* Engage your audience with interactive elements such as live chat, polls, and Q&amp;A sessions. These features enhance viewer participation and create a more immersive streaming experience.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6. *Analytics:* Gain insights into viewer behavior, engagement, and other metrics through detailed analytics. This data helps you understand your audience better and refine your content strategy.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7. *Easy Integration:* IBM Cloud Video Streaming integrates seamlessly with various content management systems (CMS), social media platforms, and other third-party tools, making it convenient to manage your video content and reach a wider audience.</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587533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矩形"/>
          <p:cNvSpPr>
            <a:spLocks/>
          </p:cNvSpPr>
          <p:nvPr/>
        </p:nvSpPr>
        <p:spPr>
          <a:xfrm rot="0">
            <a:off x="332509" y="415635"/>
            <a:ext cx="8210779" cy="958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rgbClr val="161616"/>
                </a:solidFill>
                <a:latin typeface="IBM Plex Sans" pitchFamily="0" charset="0"/>
                <a:ea typeface="宋体" pitchFamily="0" charset="0"/>
                <a:cs typeface="Calibri" pitchFamily="0" charset="0"/>
              </a:rPr>
              <a:t>IBM CLOUD STEAMING WORKING</a:t>
            </a:r>
            <a:endParaRPr lang="en-US" altLang="zh-CN" sz="4000" b="1" i="0" u="none" strike="noStrike" kern="1200" cap="none" spc="0" baseline="0">
              <a:solidFill>
                <a:srgbClr val="161616"/>
              </a:solidFill>
              <a:latin typeface="IBM Plex Sans"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inherit" pitchFamily="0" charset="0"/>
              <a:ea typeface="宋体" pitchFamily="0" charset="0"/>
              <a:cs typeface="Calibri" pitchFamily="0" charset="0"/>
            </a:endParaRPr>
          </a:p>
        </p:txBody>
      </p:sp>
      <p:sp>
        <p:nvSpPr>
          <p:cNvPr id="29" name="矩形"/>
          <p:cNvSpPr>
            <a:spLocks/>
          </p:cNvSpPr>
          <p:nvPr/>
        </p:nvSpPr>
        <p:spPr>
          <a:xfrm rot="0">
            <a:off x="368061" y="138023"/>
            <a:ext cx="12606068" cy="6120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ClrTx/>
              <a:buChar char="•"/>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1" u="none" strike="noStrike" kern="1200" cap="none" spc="0" baseline="0">
                <a:solidFill>
                  <a:srgbClr val="161616"/>
                </a:solidFill>
                <a:latin typeface="inherit" pitchFamily="0" charset="0"/>
                <a:ea typeface="宋体" pitchFamily="0" charset="0"/>
                <a:cs typeface="Calibri" pitchFamily="0" charset="0"/>
              </a:rPr>
              <a:t>.</a:t>
            </a:r>
            <a:endParaRPr lang="en-US" altLang="zh-CN" sz="2800" b="0" i="1"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nherit"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161616"/>
              </a:solidFill>
              <a:latin typeface="IBM Plex Sans"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30" name="矩形"/>
          <p:cNvSpPr>
            <a:spLocks/>
          </p:cNvSpPr>
          <p:nvPr/>
        </p:nvSpPr>
        <p:spPr>
          <a:xfrm rot="0">
            <a:off x="700644" y="2814452"/>
            <a:ext cx="9500259"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cloud video streaming service streams and stores your video data (or someone else's video data) in the cloud. A good cloud video streaming service will host video, deliver it reliably whenever you want, be scalable and able to reach millions with its content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13287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矩形"/>
          <p:cNvSpPr>
            <a:spLocks noChangeAspect="1"/>
          </p:cNvSpPr>
          <p:nvPr/>
        </p:nvSpPr>
        <p:spPr>
          <a:xfrm rot="0">
            <a:off x="1524" y="0"/>
            <a:ext cx="12188953" cy="6858000"/>
          </a:xfrm>
          <a:prstGeom prst="rect"/>
          <a:noFill/>
          <a:ln w="12700" cmpd="sng" cap="flat">
            <a:noFill/>
            <a:prstDash val="solid"/>
            <a:round/>
          </a:ln>
        </p:spPr>
      </p:sp>
      <p:sp>
        <p:nvSpPr>
          <p:cNvPr id="32" name="矩形"/>
          <p:cNvSpPr>
            <a:spLocks/>
          </p:cNvSpPr>
          <p:nvPr/>
        </p:nvSpPr>
        <p:spPr>
          <a:xfrm rot="0">
            <a:off x="-296883" y="154380"/>
            <a:ext cx="9524012" cy="1062990"/>
          </a:xfrm>
          <a:prstGeom prst="rect"/>
          <a:noFill/>
          <a:ln w="12700" cmpd="sng" cap="flat">
            <a:noFill/>
            <a:prstDash val="solid"/>
            <a:miter/>
          </a:ln>
        </p:spPr>
        <p:txBody>
          <a:bodyPr vert="horz" wrap="square" lIns="91440" tIns="45720" rIns="91440" bIns="45720" anchor="t" anchorCtr="0">
            <a:prstTxWarp prst="textNoShape"/>
            <a:spAutoFit/>
          </a:bodyPr>
          <a:lstStyle/>
          <a:p>
            <a:pPr lvl="2" marL="1257300" indent="-34290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ARCHITECTURE OF  MEDIA STREAMING WITH  CLOUD  VIDEO STREAMING </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
        <p:nvSpPr>
          <p:cNvPr id="33" name="矩形"/>
          <p:cNvSpPr>
            <a:spLocks/>
          </p:cNvSpPr>
          <p:nvPr/>
        </p:nvSpPr>
        <p:spPr>
          <a:xfrm rot="0">
            <a:off x="3095500" y="1839593"/>
            <a:ext cx="7105404" cy="97726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34" name="矩形"/>
          <p:cNvSpPr>
            <a:spLocks/>
          </p:cNvSpPr>
          <p:nvPr/>
        </p:nvSpPr>
        <p:spPr>
          <a:xfrm rot="0">
            <a:off x="1377539" y="1199408"/>
            <a:ext cx="9060873" cy="5520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*User Interface:* Users interact with the streaming service through various devices such as </a:t>
            </a:r>
            <a:r>
              <a:rPr lang="en-US" altLang="zh-CN" sz="2400" b="0" i="0" u="none" strike="noStrike" kern="1200" cap="none" spc="0" baseline="0">
                <a:solidFill>
                  <a:schemeClr val="tx1"/>
                </a:solidFill>
                <a:latin typeface="Calibri" pitchFamily="0" charset="0"/>
                <a:ea typeface="宋体" pitchFamily="0" charset="0"/>
                <a:cs typeface="Calibri" pitchFamily="0" charset="0"/>
              </a:rPr>
              <a:t>smartphones</a:t>
            </a:r>
            <a:r>
              <a:rPr lang="en-US" altLang="zh-CN" sz="2400" b="0" i="0" u="none" strike="noStrike" kern="1200" cap="none" spc="0" baseline="0">
                <a:solidFill>
                  <a:schemeClr val="tx1"/>
                </a:solidFill>
                <a:latin typeface="Calibri" pitchFamily="0" charset="0"/>
                <a:ea typeface="宋体" pitchFamily="0" charset="0"/>
                <a:cs typeface="Calibri" pitchFamily="0" charset="0"/>
              </a:rPr>
              <a:t>, tablets, or desktop computers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 *Client Application:* The client application, often a streaming app, provides the user interface and handles user requests. It sends requests to the server for specific media content.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 *Content Delivery Network (CDN):* CDNs are a network of servers distributed globally. They store cached copies of media files, such as videos, images, and other content. When a user requests a specific video, the CDN identifies the closest server to the user's location and delivers the content from that server. This minimizes latency and improves streaming quality.</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7947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688769" y="649311"/>
            <a:ext cx="3954483" cy="1291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alibri" pitchFamily="0" charset="0"/>
                <a:ea typeface="Calibri" pitchFamily="0" charset="0"/>
                <a:cs typeface="Calibri" pitchFamily="0" charset="0"/>
              </a:rPr>
              <a:t>BLOCK DIAGRAM:</a:t>
            </a:r>
            <a:endParaRPr lang="zh-CN" altLang="en-US" sz="4000" b="1" i="0" u="none" strike="noStrike" kern="1200" cap="none" spc="0" baseline="0">
              <a:solidFill>
                <a:schemeClr val="tx1"/>
              </a:solidFill>
              <a:latin typeface="Calibri" pitchFamily="0" charset="0"/>
              <a:ea typeface="宋体" pitchFamily="0" charset="0"/>
              <a:cs typeface="Calibri" pitchFamily="0" charset="0"/>
            </a:endParaRPr>
          </a:p>
        </p:txBody>
      </p:sp>
      <p:sp>
        <p:nvSpPr>
          <p:cNvPr id="36" name="矩形"/>
          <p:cNvSpPr>
            <a:spLocks/>
          </p:cNvSpPr>
          <p:nvPr/>
        </p:nvSpPr>
        <p:spPr>
          <a:xfrm rot="0">
            <a:off x="4235570" y="4059867"/>
            <a:ext cx="2743200" cy="317499"/>
          </a:xfrm>
          <a:prstGeom prst="rect"/>
          <a:noFill/>
          <a:ln w="12700" cmpd="sng" cap="flat">
            <a:noFill/>
            <a:prstDash val="solid"/>
            <a:miter/>
          </a:ln>
        </p:spPr>
      </p:sp>
      <p:sp>
        <p:nvSpPr>
          <p:cNvPr id="37" name="矩形"/>
          <p:cNvSpPr>
            <a:spLocks/>
          </p:cNvSpPr>
          <p:nvPr/>
        </p:nvSpPr>
        <p:spPr>
          <a:xfrm rot="0">
            <a:off x="4724400" y="4308475"/>
            <a:ext cx="2743200" cy="317499"/>
          </a:xfrm>
          <a:prstGeom prst="rect"/>
          <a:noFill/>
          <a:ln w="12700" cmpd="sng" cap="flat">
            <a:noFill/>
            <a:prstDash val="solid"/>
            <a:miter/>
          </a:ln>
        </p:spPr>
      </p:sp>
      <p:sp>
        <p:nvSpPr>
          <p:cNvPr id="38" name="矩形" descr="blob:https://web.whatsapp.com/27756877-f012-4bb8-b7a4-2f1c261a0d85"/>
          <p:cNvSpPr>
            <a:spLocks noChangeAspect="1"/>
          </p:cNvSpPr>
          <p:nvPr/>
        </p:nvSpPr>
        <p:spPr>
          <a:xfrm rot="0">
            <a:off x="155575" y="-144463"/>
            <a:ext cx="304800" cy="304800"/>
          </a:xfrm>
          <a:prstGeom prst="rect"/>
          <a:noFill/>
          <a:ln w="12700" cmpd="sng" cap="flat">
            <a:noFill/>
            <a:prstDash val="solid"/>
            <a:miter/>
          </a:ln>
        </p:spPr>
      </p:sp>
      <p:sp>
        <p:nvSpPr>
          <p:cNvPr id="39" name="矩形" descr="blob:https://web.whatsapp.com/27756877-f012-4bb8-b7a4-2f1c261a0d85"/>
          <p:cNvSpPr>
            <a:spLocks noChangeAspect="1"/>
          </p:cNvSpPr>
          <p:nvPr/>
        </p:nvSpPr>
        <p:spPr>
          <a:xfrm rot="0">
            <a:off x="155575" y="-144463"/>
            <a:ext cx="304800" cy="304800"/>
          </a:xfrm>
          <a:prstGeom prst="rect"/>
          <a:noFill/>
          <a:ln w="12700" cmpd="sng" cap="flat">
            <a:noFill/>
            <a:prstDash val="solid"/>
            <a:miter/>
          </a:ln>
        </p:spPr>
      </p:sp>
      <p:pic>
        <p:nvPicPr>
          <p:cNvPr id="40" name="图片" descr="Untitled.jpg"/>
          <p:cNvPicPr>
            <a:picLocks noChangeAspect="1"/>
          </p:cNvPicPr>
          <p:nvPr/>
        </p:nvPicPr>
        <p:blipFill>
          <a:blip r:embed="rId1" cstate="print"/>
          <a:stretch>
            <a:fillRect/>
          </a:stretch>
        </p:blipFill>
        <p:spPr>
          <a:xfrm rot="0">
            <a:off x="2363189" y="1560620"/>
            <a:ext cx="7338951" cy="4895512"/>
          </a:xfrm>
          <a:prstGeom prst="rect"/>
          <a:noFill/>
          <a:ln w="12700" cmpd="sng" cap="flat">
            <a:noFill/>
            <a:prstDash val="solid"/>
            <a:miter/>
          </a:ln>
        </p:spPr>
      </p:pic>
    </p:spTree>
    <p:extLst>
      <p:ext uri="{BB962C8B-B14F-4D97-AF65-F5344CB8AC3E}">
        <p14:creationId xmlns:p14="http://schemas.microsoft.com/office/powerpoint/2010/main" val="7328153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ctrTitle"/>
          </p:nvPr>
        </p:nvSpPr>
        <p:spPr>
          <a:xfrm rot="0">
            <a:off x="3670300" y="17700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br>
              <a:rPr lang="zh-CN" altLang="en-US" sz="6000" b="0" i="0" u="none" strike="noStrike" kern="1200" cap="none" spc="0" baseline="0">
                <a:solidFill>
                  <a:schemeClr val="tx1"/>
                </a:solidFill>
                <a:latin typeface="Calibri Light" pitchFamily="0" charset="0"/>
                <a:ea typeface="宋体" pitchFamily="0" charset="0"/>
                <a:cs typeface="Lucida Sans"/>
              </a:rPr>
            </a:br>
            <a:endParaRPr lang="zh-CN" altLang="en-US" sz="6000" b="0" i="0" u="none" strike="noStrike" kern="1200" cap="none" spc="0" baseline="0">
              <a:solidFill>
                <a:schemeClr val="tx1"/>
              </a:solidFill>
              <a:latin typeface="Calibri Light" pitchFamily="0" charset="0"/>
              <a:ea typeface="宋体" pitchFamily="0" charset="0"/>
              <a:cs typeface="Lucida Sans"/>
            </a:endParaRPr>
          </a:p>
        </p:txBody>
      </p:sp>
      <p:sp>
        <p:nvSpPr>
          <p:cNvPr id="47" name="文本框"/>
          <p:cNvSpPr>
            <a:spLocks noGrp="1"/>
          </p:cNvSpPr>
          <p:nvPr>
            <p:ph type="subTitle" idx="1"/>
          </p:nvPr>
        </p:nvSpPr>
        <p:spPr>
          <a:xfrm rot="0">
            <a:off x="-2070099" y="-152400"/>
            <a:ext cx="10083800" cy="66929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5400" b="1" i="0" u="none" strike="noStrike" kern="1200" cap="none" spc="0" baseline="0">
                <a:solidFill>
                  <a:schemeClr val="tx1"/>
                </a:solidFill>
                <a:latin typeface="Calibri" pitchFamily="0" charset="0"/>
                <a:ea typeface="宋体" pitchFamily="0" charset="0"/>
                <a:cs typeface="Lucida Sans"/>
              </a:rPr>
              <a:t>Program</a:t>
            </a:r>
            <a:endParaRPr lang="en-US" altLang="zh-CN" sz="5400" b="1" i="0" u="none" strike="noStrike" kern="1200" cap="none" spc="0" baseline="0">
              <a:solidFill>
                <a:schemeClr val="tx1"/>
              </a:solidFill>
              <a:latin typeface="Calibri" pitchFamily="0" charset="0"/>
              <a:ea typeface="宋体" pitchFamily="0" charset="0"/>
              <a:cs typeface="Lucida Sans"/>
            </a:endParaRPr>
          </a:p>
          <a:p>
            <a:pPr marL="0" indent="0" algn="ctr">
              <a:lnSpc>
                <a:spcPct val="90000"/>
              </a:lnSpc>
              <a:spcBef>
                <a:spcPts val="100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Lucida Sans"/>
            </a:endParaRPr>
          </a:p>
          <a:p>
            <a:pPr marL="0" indent="0" algn="ctr">
              <a:lnSpc>
                <a:spcPct val="90000"/>
              </a:lnSpc>
              <a:spcBef>
                <a:spcPts val="1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Html</a:t>
            </a:r>
            <a:br>
              <a:rPr lang="zh-CN" altLang="en-US" sz="2000" b="0" i="0" u="none" strike="noStrike" kern="1200" cap="none" spc="0" baseline="0">
                <a:solidFill>
                  <a:schemeClr val="tx1"/>
                </a:solidFill>
                <a:latin typeface="Calibri" pitchFamily="0" charset="0"/>
                <a:ea typeface="宋体" pitchFamily="0" charset="0"/>
                <a:cs typeface="Lucida Sans"/>
              </a:rPr>
            </a:b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&lt;!DOCTYPE html&gt;</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&lt;html </a:t>
            </a:r>
            <a:r>
              <a:rPr lang="en-US" altLang="zh-CN" sz="2000" b="0" i="0" u="none" strike="noStrike" kern="1200" cap="none" spc="0" baseline="0">
                <a:solidFill>
                  <a:schemeClr val="tx1"/>
                </a:solidFill>
                <a:latin typeface="Calibri" pitchFamily="0" charset="0"/>
                <a:ea typeface="宋体" pitchFamily="0" charset="0"/>
                <a:cs typeface="Lucida Sans"/>
              </a:rPr>
              <a:t>lang</a:t>
            </a:r>
            <a:r>
              <a:rPr lang="en-US" altLang="zh-CN" sz="2000" b="0" i="0" u="none" strike="noStrike" kern="1200" cap="none" spc="0" baseline="0">
                <a:solidFill>
                  <a:schemeClr val="tx1"/>
                </a:solidFill>
                <a:latin typeface="Calibri" pitchFamily="0" charset="0"/>
                <a:ea typeface="宋体" pitchFamily="0" charset="0"/>
                <a:cs typeface="Lucida Sans"/>
              </a:rPr>
              <a:t>="en"&gt;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ctr">
              <a:lnSpc>
                <a:spcPct val="90000"/>
              </a:lnSpc>
              <a:spcBef>
                <a:spcPts val="1000"/>
              </a:spcBef>
              <a:spcAft>
                <a:spcPts val="0"/>
              </a:spcAft>
              <a:buNone/>
            </a:pP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&lt;head&gt;</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&lt;meta </a:t>
            </a:r>
            <a:r>
              <a:rPr lang="en-US" altLang="zh-CN" sz="2000" b="0" i="0" u="none" strike="noStrike" kern="1200" cap="none" spc="0" baseline="0">
                <a:solidFill>
                  <a:schemeClr val="tx1"/>
                </a:solidFill>
                <a:latin typeface="Calibri" pitchFamily="0" charset="0"/>
                <a:ea typeface="宋体" pitchFamily="0" charset="0"/>
                <a:cs typeface="Lucida Sans"/>
              </a:rPr>
              <a:t>charset</a:t>
            </a:r>
            <a:r>
              <a:rPr lang="en-US" altLang="zh-CN" sz="2000" b="0" i="0" u="none" strike="noStrike" kern="1200" cap="none" spc="0" baseline="0">
                <a:solidFill>
                  <a:schemeClr val="tx1"/>
                </a:solidFill>
                <a:latin typeface="Calibri" pitchFamily="0" charset="0"/>
                <a:ea typeface="宋体" pitchFamily="0" charset="0"/>
                <a:cs typeface="Lucida Sans"/>
              </a:rPr>
              <a:t>="UTF-8"&gt;</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&lt;meta name="viewport“</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content="width=device-width,</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initial-scale=1.0"&gt;  </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&lt;title&gt;IBM Cloud Video Streaming&lt;/title&gt;</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&lt;/head&gt;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ctr">
              <a:lnSpc>
                <a:spcPct val="90000"/>
              </a:lnSpc>
              <a:spcBef>
                <a:spcPts val="1000"/>
              </a:spcBef>
              <a:spcAft>
                <a:spcPts val="0"/>
              </a:spcAft>
              <a:buNone/>
            </a:pP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&lt;body&gt; </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&lt;h1&gt;IBM Cloud Video</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Streaming Example&lt;/h1&gt;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ctr">
              <a:lnSpc>
                <a:spcPct val="90000"/>
              </a:lnSpc>
              <a:spcBef>
                <a:spcPts val="1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br>
              <a:rPr lang="zh-CN" altLang="en-US" sz="2000" b="0" i="0" u="none" strike="noStrike" kern="1200" cap="none" spc="0" baseline="0">
                <a:solidFill>
                  <a:schemeClr val="tx1"/>
                </a:solidFill>
                <a:latin typeface="Calibri" pitchFamily="0" charset="0"/>
                <a:ea typeface="宋体" pitchFamily="0" charset="0"/>
                <a:cs typeface="Lucida Sans"/>
              </a:rPr>
            </a:br>
            <a:r>
              <a:rPr lang="en-US" altLang="zh-CN" sz="2000" b="0" i="0" u="none" strike="noStrike" kern="1200" cap="none" spc="0" baseline="0">
                <a:solidFill>
                  <a:schemeClr val="tx1"/>
                </a:solidFill>
                <a:latin typeface="Calibri" pitchFamily="0" charset="0"/>
                <a:ea typeface="宋体" pitchFamily="0" charset="0"/>
                <a:cs typeface="Lucida Sans"/>
              </a:rPr>
              <a:t>                             &lt;!-- Video player using</a:t>
            </a:r>
            <a:br>
              <a:rPr lang="zh-CN" altLang="en-US" sz="800" b="0" i="0" u="none" strike="noStrike" kern="1200" cap="none" spc="0" baseline="0">
                <a:solidFill>
                  <a:schemeClr val="tx1"/>
                </a:solidFill>
                <a:latin typeface="Calibri" pitchFamily="0" charset="0"/>
                <a:ea typeface="宋体" pitchFamily="0" charset="0"/>
                <a:cs typeface="Lucida Sans"/>
              </a:rPr>
            </a:br>
            <a:br>
              <a:rPr lang="zh-CN" altLang="en-US" sz="800" b="0" i="0" u="none" strike="noStrike" kern="1200" cap="none" spc="0" baseline="0">
                <a:solidFill>
                  <a:schemeClr val="tx1"/>
                </a:solidFill>
                <a:latin typeface="Calibri" pitchFamily="0" charset="0"/>
                <a:ea typeface="宋体" pitchFamily="0" charset="0"/>
                <a:cs typeface="Lucida Sans"/>
              </a:rPr>
            </a:br>
            <a:endParaRPr lang="zh-CN" altLang="en-US" sz="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08721348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cp:lastModifiedBy>root</cp:lastModifiedBy>
  <cp:revision>256</cp:revision>
  <dcterms:created xsi:type="dcterms:W3CDTF">2023-10-09T12:29:15Z</dcterms:created>
  <dcterms:modified xsi:type="dcterms:W3CDTF">2023-10-11T11:09:12Z</dcterms:modified>
</cp:coreProperties>
</file>