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58" r:id="rId4"/>
    <p:sldId id="259" r:id="rId5"/>
    <p:sldId id="260" r:id="rId6"/>
    <p:sldId id="261" r:id="rId7"/>
    <p:sldId id="268" r:id="rId8"/>
    <p:sldId id="263" r:id="rId9"/>
    <p:sldId id="271" r:id="rId10"/>
    <p:sldId id="272" r:id="rId11"/>
    <p:sldId id="264" r:id="rId12"/>
    <p:sldId id="270"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E317"/>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2" d="100"/>
          <a:sy n="92" d="100"/>
        </p:scale>
        <p:origin x="33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8T17:29:52.521"/>
    </inkml:context>
    <inkml:brush xml:id="br0">
      <inkml:brushProperty name="width" value="0.035" units="cm"/>
      <inkml:brushProperty name="height" value="0.035" units="cm"/>
    </inkml:brush>
  </inkml:definitions>
  <inkml:trace contextRef="#ctx0" brushRef="#br0">0 1 24529,'0'791'0,"3889"-791"0,-3889-791 0,-3889 791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8T17:30:01.130"/>
    </inkml:context>
    <inkml:brush xml:id="br0">
      <inkml:brushProperty name="width" value="0.035" units="cm"/>
      <inkml:brushProperty name="height" value="0.035" units="cm"/>
    </inkml:brush>
  </inkml:definitions>
  <inkml:trace contextRef="#ctx0" brushRef="#br0">0 2018 24362,'551'-2017'0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8T17:30:04.041"/>
    </inkml:context>
    <inkml:brush xml:id="br0">
      <inkml:brushProperty name="width" value="0.035" units="cm"/>
      <inkml:brushProperty name="height" value="0.035" units="cm"/>
    </inkml:brush>
  </inkml:definitions>
  <inkml:trace contextRef="#ctx0" brushRef="#br0">0 229 24575,'11'-10'0,"0"1"0,0 0 0,1 1 0,15-8 0,-13 7 0,1 0 0,19-17 0,6-11-54,-22 18-274,1 2 0,0 1 1,29-19-1,-33 26-6498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8T17:30:06.105"/>
    </inkml:context>
    <inkml:brush xml:id="br0">
      <inkml:brushProperty name="width" value="0.035" units="cm"/>
      <inkml:brushProperty name="height" value="0.035" units="cm"/>
    </inkml:brush>
  </inkml:definitions>
  <inkml:trace contextRef="#ctx0" brushRef="#br0">1 0 24575,'0'11'0,"0"0"0,0 0 0,1 0 0,0 0 0,1-1 0,0 1 0,1 0 0,0-1 0,0 0 0,1 0 0,1 0 0,0 0 0,10 15 0,-9-16 0,-1-1 0,-1 1 0,1 0 0,-1 0 0,-1 1 0,0-1 0,3 18 0,-4-19 0,0 1 0,0 0 0,1 0 0,0-1 0,1 0 0,0 1 0,0-1 0,1-1 0,10 15 0,-2-8-111,-8-9-14,0-1-1,-1 1 1,0 0-1,0 0 1,0 0 0,-1 1-1,1-1 1,-1 1-1,3 10 1,-1 2-6701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8T17:37:32.632"/>
    </inkml:context>
    <inkml:brush xml:id="br0">
      <inkml:brushProperty name="width" value="0.035" units="cm"/>
      <inkml:brushProperty name="height" value="0.035" units="cm"/>
    </inkml:brush>
  </inkml:definitions>
  <inkml:trace contextRef="#ctx0" brushRef="#br0">1 0 24504,'0'1107'0,"4994"-1107"0,-4994-1107 0,-4994 1107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8T17:38:20.420"/>
    </inkml:context>
    <inkml:brush xml:id="br0">
      <inkml:brushProperty name="width" value="0.025" units="cm"/>
      <inkml:brushProperty name="height" value="0.025" units="cm"/>
    </inkml:brush>
  </inkml:definitions>
  <inkml:trace contextRef="#ctx0" brushRef="#br0">3909 166 24575,'-52'-3'0,"0"-3"0,1-2 0,0-2 0,-65-22 0,51 14 0,-113-18 0,94 30 0,-106 7 0,66 2 0,-2035-3 0,2143 0 0,1 2 0,-31 7 0,-22 2 0,-97-12 0,-31 3 0,58 20 0,128-22 0,1 1 0,-1 0 0,1 1 0,0 0 0,-1 1 0,1 0 0,-15 6 0,21-7 0,0 0 0,-1 0 0,1 0 0,0 1 0,0-1 0,0 1 0,1 0 0,-1-1 0,1 1 0,-1 0 0,1 1 0,0-1 0,0 0 0,0 1 0,1-1 0,-1 1 0,1-1 0,0 1 0,0 0 0,0 0 0,-1 5 0,0 32 0,1 0 0,6 63 0,-3-90 0,1 1 0,1-1 0,0 0 0,1 0 0,12 25 0,9 22 0,-21-40 0,-2 1 0,0 0 0,-1 0 0,-1 0 0,-1 0 0,-3 26 0,0 17 0,3-53 0,0 5 0,0 0 0,1 0 0,0 1 0,1-1 0,5 17 0,-5-30 0,-1 0 0,1 0 0,-1 0 0,1 0 0,0 0 0,1 0 0,-1-1 0,1 1 0,0-1 0,-1 1 0,1-1 0,1 0 0,-1 0 0,0 0 0,1-1 0,0 1 0,-1-1 0,1 0 0,0 0 0,0 0 0,0-1 0,0 1 0,1-1 0,8 2 0,24 1 0,1-2 0,0-1 0,39-4 0,9 0 0,763 3 0,-821 2 0,49 8 0,-46-5 0,37 2 0,64 4 0,21 1 0,959-13 0,-615 1 0,-459-2 0,-1-2 0,68-16 0,-4 1 0,-15 2 0,92-30 0,-146 37 0,202-72 0,-67 5 0,-138 66 0,56-30 0,-76 35 0,0 1 0,-1-1 0,0-1 0,0 1 0,0-1 0,-1-1 0,0 0 0,0 0 0,10-17 0,-4 1 0,-2 0 0,-1 0 0,-1-1 0,-1-1 0,-1 1 0,-1-1 0,-2 0 0,0 0 0,-2-1 0,-1-45 0,-1 43 0,0 17 0,1 0 0,-1-1 0,-1 1 0,0 0 0,-1 0 0,0 0 0,-1 0 0,-1 1 0,1-1 0,-11-19 0,9 22 0,0 1 0,-1-1 0,0 1 0,0 0 0,-1 1 0,0-1 0,-1 2 0,0-1 0,0 1 0,0 0 0,-13-7 0,10 8 0,0 1 0,-1 0 0,1 0 0,-1 1 0,0 1 0,0 0 0,0 1 0,0 0 0,-15 1 0,2 0 0,-12 0 0,-42 6 0,66-4 0,1 1 0,-1 0 0,1 0 0,0 1 0,1 1 0,-1 0 0,-14 8 0,12-5 0,0-1 0,-28 9 0,-15 6 0,43-16 0,0-1 0,-1 0 0,0-1 0,0-1 0,-21 2 0,-17 3 0,-7 0-1365,41-7-5461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8T17:38:21.885"/>
    </inkml:context>
    <inkml:brush xml:id="br0">
      <inkml:brushProperty name="width" value="0.025" units="cm"/>
      <inkml:brushProperty name="height" value="0.02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8T17:38:31.677"/>
    </inkml:context>
    <inkml:brush xml:id="br0">
      <inkml:brushProperty name="width" value="0.025" units="cm"/>
      <inkml:brushProperty name="height" value="0.025" units="cm"/>
    </inkml:brush>
  </inkml:definitions>
  <inkml:trace contextRef="#ctx0" brushRef="#br0">4163 232 24575,'-46'0'0,"-32"1"0,-127-16 0,-22-8 0,225 22 0,-124-15 0,-139 1 0,227 16 0,0-2 0,-74-12 0,86 9 0,-1 1 0,-33 1 0,34 1 0,0 0 0,-36-7 0,-86-21 0,38 12 0,59 11 0,-26-1 0,-135 6 0,8 0 0,-34-22 0,193 17 0,-45-11 0,52 9 0,1 1 0,-51-1 0,-352 7 0,192 3 0,208 0 0,-66 12 0,59-7 0,32-4 0,1 1 0,-1 0 0,-17 8 0,-28 9 0,5-8 0,0 3 0,-83 35 0,95-34 0,28-11 0,-1 1 0,-24 14 0,35-18 0,0 1 0,0 0 0,0 0 0,0 0 0,1 1 0,0 0 0,0 0 0,0 0 0,1 0 0,-6 11 0,3-2 0,1-1 0,1 1 0,0 0 0,1 0 0,0 0 0,0 28 0,5 93 0,1-58 0,0-39 0,1 1 0,3 0 0,14 50 0,6 35 0,-17-75 0,2-1 0,2 0 0,3-1 0,22 47 0,-36-88 0,0-1 0,0 0 0,0 0 0,0 0 0,1 0 0,0-1 0,0 1 0,0-1 0,0 0 0,1 0 0,-1-1 0,1 1 0,10 4 0,-6-4 0,-1-1 0,1 0 0,-1 0 0,1-1 0,0 0 0,0-1 0,0 0 0,13 0 0,-2-2 0,1-1 0,0-1 0,-1 0 0,1-2 0,-1 0 0,0-2 0,22-9 0,-20 5 0,1 2 0,1 1 0,-1 1 0,1 1 0,1 0 0,-1 2 0,1 1 0,30 1 0,584 3 0,-610-2 0,50-10 0,-48 6 0,38-1 0,-29 3 0,1-2 0,42-11 0,-44 8 0,1 1 0,48-1 0,198-15 0,25 0 0,270 24 0,-551 1 0,-1 2 0,0 0 0,0 2 0,38 13 0,-33-9 0,0-2 0,56 7 0,-70-13 0,104 12 0,39 9 0,14 1 0,-90-16 0,-56-6 0,50 10 0,-45-6 0,0-2 0,0-1 0,0-2 0,65-7 0,-97 6 0,0 0 0,0-1 0,0 1 0,0-1 0,0 0 0,0-1 0,-1 1 0,1-1 0,0 1 0,-1-1 0,1 0 0,-1 0 0,0-1 0,1 1 0,-1-1 0,0 1 0,-1-1 0,1 0 0,0 0 0,-1 0 0,0-1 0,1 1 0,-1-1 0,-1 1 0,1-1 0,0 0 0,-1 1 0,2-8 0,0-7 0,0 0 0,-2-1 0,0 1 0,-1 0 0,-2-21 0,0 2 0,0 0 0,-8-38 0,4 40 0,-1-50 0,8-367 0,-1 443 0,-1 0 0,0 1 0,0-1 0,0 0 0,-1 1 0,-1 0 0,1-1 0,-2 1 0,1 0 0,-7-12 0,7 16 0,0 0 0,0 0 0,0 0 0,-1 0 0,1 0 0,-1 1 0,0 0 0,0-1 0,0 1 0,0 1 0,0-1 0,-1 1 0,1 0 0,-1 0 0,0 0 0,1 0 0,-1 1 0,0 0 0,-7-1 0,-10 0 24,1 0 0,0 2 0,-1 1 0,-23 3 0,34-2-173,-1 1 1,1-1-1,0 2 1,0 0-1,1 0 1,-1 1-1,1 0 1,0 1-1,-12 9 1,11-7-6678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9AFFE3-CAD7-40AA-8C49-74B66497B74A}" type="datetimeFigureOut">
              <a:rPr lang="en-IN" smtClean="0"/>
              <a:t>18-08-2025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DFDC5-DCA9-4D62-826F-74397662D212}" type="slidenum">
              <a:rPr lang="en-IN" smtClean="0"/>
              <a:t>‹#›</a:t>
            </a:fld>
            <a:endParaRPr lang="en-IN"/>
          </a:p>
        </p:txBody>
      </p:sp>
    </p:spTree>
    <p:extLst>
      <p:ext uri="{BB962C8B-B14F-4D97-AF65-F5344CB8AC3E}">
        <p14:creationId xmlns:p14="http://schemas.microsoft.com/office/powerpoint/2010/main" val="53825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lgn="just">
              <a:lnSpc>
                <a:spcPct val="107000"/>
              </a:lnSpc>
              <a:spcBef>
                <a:spcPts val="800"/>
              </a:spcBef>
            </a:pPr>
            <a:r>
              <a:rPr lang="en-US" sz="1800" b="1" dirty="0">
                <a:effectLst/>
                <a:latin typeface="Calibri" panose="020F0502020204030204" pitchFamily="34" charset="0"/>
                <a:ea typeface="Corbel" panose="020B0503020204020204" pitchFamily="34" charset="0"/>
                <a:cs typeface="Tahoma" panose="020B0604030504040204" pitchFamily="34" charset="0"/>
              </a:rPr>
              <a:t>Module 1: 	</a:t>
            </a:r>
            <a:r>
              <a:rPr lang="en-US" sz="1800" b="1" dirty="0" err="1">
                <a:effectLst/>
                <a:latin typeface="Calibri" panose="020F0502020204030204" pitchFamily="34" charset="0"/>
                <a:ea typeface="Corbel" panose="020B0503020204020204" pitchFamily="34" charset="0"/>
                <a:cs typeface="Tahoma" panose="020B0604030504040204" pitchFamily="34" charset="0"/>
              </a:rPr>
              <a:t>Signn</a:t>
            </a:r>
            <a:r>
              <a:rPr lang="en-US" sz="1800" b="1" dirty="0">
                <a:effectLst/>
                <a:latin typeface="Calibri" panose="020F0502020204030204" pitchFamily="34" charset="0"/>
                <a:ea typeface="Corbel" panose="020B0503020204020204" pitchFamily="34" charset="0"/>
                <a:cs typeface="Tahoma" panose="020B0604030504040204" pitchFamily="34" charset="0"/>
              </a:rPr>
              <a:t> in page</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Checked all the functionalities on Sign in page which included personal info </a:t>
            </a:r>
            <a:r>
              <a:rPr lang="en-US" sz="1800" dirty="0">
                <a:effectLst/>
                <a:latin typeface="Calibri" panose="020F0502020204030204" pitchFamily="34" charset="0"/>
                <a:ea typeface="Corbel" panose="020B0503020204020204" pitchFamily="34" charset="0"/>
                <a:cs typeface="Tahoma" panose="020B0604030504040204" pitchFamily="34" charset="0"/>
              </a:rPr>
              <a:t>as email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US" sz="1800" dirty="0">
                <a:effectLst/>
                <a:latin typeface="Calibri" panose="020F0502020204030204" pitchFamily="34" charset="0"/>
                <a:ea typeface="Corbel" panose="020B0503020204020204" pitchFamily="34" charset="0"/>
                <a:cs typeface="Tahoma" panose="020B0604030504040204" pitchFamily="34" charset="0"/>
              </a:rPr>
              <a:t>address, password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US" sz="1800" b="1" dirty="0">
                <a:effectLst/>
                <a:latin typeface="Calibri" panose="020F0502020204030204" pitchFamily="34" charset="0"/>
                <a:ea typeface="Corbel" panose="020B0503020204020204" pitchFamily="34" charset="0"/>
                <a:cs typeface="Tahoma" panose="020B0604030504040204" pitchFamily="34" charset="0"/>
              </a:rPr>
              <a:t>Module 2: 	Women page</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Checked all the functionalities on Women page which included </a:t>
            </a:r>
            <a:r>
              <a:rPr lang="en-US" sz="1800" dirty="0">
                <a:effectLst/>
                <a:latin typeface="Calibri" panose="020F0502020204030204" pitchFamily="34" charset="0"/>
                <a:ea typeface="Corbel" panose="020B0503020204020204" pitchFamily="34" charset="0"/>
                <a:cs typeface="Tahoma" panose="020B0604030504040204" pitchFamily="34" charset="0"/>
              </a:rPr>
              <a:t>item details, Quantity, </a:t>
            </a:r>
            <a:r>
              <a:rPr lang="en-US" sz="1800" dirty="0" err="1">
                <a:effectLst/>
                <a:latin typeface="Calibri" panose="020F0502020204030204" pitchFamily="34" charset="0"/>
                <a:ea typeface="Corbel" panose="020B0503020204020204" pitchFamily="34" charset="0"/>
                <a:cs typeface="Tahoma" panose="020B0604030504040204" pitchFamily="34" charset="0"/>
              </a:rPr>
              <a:t>Filters,compare</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button,Add</a:t>
            </a:r>
            <a:r>
              <a:rPr lang="en-US" sz="1800" dirty="0">
                <a:effectLst/>
                <a:latin typeface="Calibri" panose="020F0502020204030204" pitchFamily="34" charset="0"/>
                <a:ea typeface="Corbel" panose="020B0503020204020204" pitchFamily="34" charset="0"/>
                <a:cs typeface="Tahoma" panose="020B0604030504040204" pitchFamily="34" charset="0"/>
              </a:rPr>
              <a:t> to cart </a:t>
            </a:r>
            <a:r>
              <a:rPr lang="en-US" sz="1800" dirty="0" err="1">
                <a:effectLst/>
                <a:latin typeface="Calibri" panose="020F0502020204030204" pitchFamily="34" charset="0"/>
                <a:ea typeface="Corbel" panose="020B0503020204020204" pitchFamily="34" charset="0"/>
                <a:cs typeface="Tahoma" panose="020B0604030504040204" pitchFamily="34" charset="0"/>
              </a:rPr>
              <a:t>button,product</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info,grid,list</a:t>
            </a:r>
            <a:r>
              <a:rPr lang="en-US" sz="1800" dirty="0">
                <a:effectLst/>
                <a:latin typeface="Calibri" panose="020F0502020204030204" pitchFamily="34" charset="0"/>
                <a:ea typeface="Corbel" panose="020B0503020204020204" pitchFamily="34" charset="0"/>
                <a:cs typeface="Tahoma" panose="020B0604030504040204" pitchFamily="34" charset="0"/>
              </a:rPr>
              <a:t> button</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b="1" dirty="0">
                <a:effectLst/>
                <a:latin typeface="Calibri" panose="020F0502020204030204" pitchFamily="34" charset="0"/>
                <a:ea typeface="Corbel" panose="020B0503020204020204" pitchFamily="34" charset="0"/>
                <a:cs typeface="Tahoma" panose="020B0604030504040204" pitchFamily="34" charset="0"/>
              </a:rPr>
              <a:t>Module 3:	</a:t>
            </a:r>
            <a:r>
              <a:rPr lang="en-IN" sz="1800" b="1" dirty="0" err="1">
                <a:effectLst/>
                <a:latin typeface="Calibri" panose="020F0502020204030204" pitchFamily="34" charset="0"/>
                <a:ea typeface="Corbel" panose="020B0503020204020204" pitchFamily="34" charset="0"/>
                <a:cs typeface="Tahoma" panose="020B0604030504040204" pitchFamily="34" charset="0"/>
              </a:rPr>
              <a:t>Tshirt</a:t>
            </a:r>
            <a:r>
              <a:rPr lang="en-IN" sz="1800" b="1" dirty="0">
                <a:effectLst/>
                <a:latin typeface="Calibri" panose="020F0502020204030204" pitchFamily="34" charset="0"/>
                <a:ea typeface="Corbel" panose="020B0503020204020204" pitchFamily="34" charset="0"/>
                <a:cs typeface="Tahoma" panose="020B0604030504040204" pitchFamily="34" charset="0"/>
              </a:rPr>
              <a:t> page</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Checked all the functionalities on T-Shirt page which included </a:t>
            </a:r>
            <a:r>
              <a:rPr lang="en-US" sz="1800" dirty="0">
                <a:effectLst/>
                <a:latin typeface="Calibri" panose="020F0502020204030204" pitchFamily="34" charset="0"/>
                <a:ea typeface="Corbel" panose="020B0503020204020204" pitchFamily="34" charset="0"/>
                <a:cs typeface="Tahoma" panose="020B0604030504040204" pitchFamily="34" charset="0"/>
              </a:rPr>
              <a:t>item details, Quantity, </a:t>
            </a:r>
            <a:r>
              <a:rPr lang="en-US" sz="1800" dirty="0" err="1">
                <a:effectLst/>
                <a:latin typeface="Calibri" panose="020F0502020204030204" pitchFamily="34" charset="0"/>
                <a:ea typeface="Corbel" panose="020B0503020204020204" pitchFamily="34" charset="0"/>
                <a:cs typeface="Tahoma" panose="020B0604030504040204" pitchFamily="34" charset="0"/>
              </a:rPr>
              <a:t>Filters,compare</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button,Add</a:t>
            </a:r>
            <a:r>
              <a:rPr lang="en-US" sz="1800" dirty="0">
                <a:effectLst/>
                <a:latin typeface="Calibri" panose="020F0502020204030204" pitchFamily="34" charset="0"/>
                <a:ea typeface="Corbel" panose="020B0503020204020204" pitchFamily="34" charset="0"/>
                <a:cs typeface="Tahoma" panose="020B0604030504040204" pitchFamily="34" charset="0"/>
              </a:rPr>
              <a:t> to cart </a:t>
            </a:r>
            <a:r>
              <a:rPr lang="en-US" sz="1800" dirty="0" err="1">
                <a:effectLst/>
                <a:latin typeface="Calibri" panose="020F0502020204030204" pitchFamily="34" charset="0"/>
                <a:ea typeface="Corbel" panose="020B0503020204020204" pitchFamily="34" charset="0"/>
                <a:cs typeface="Tahoma" panose="020B0604030504040204" pitchFamily="34" charset="0"/>
              </a:rPr>
              <a:t>button,product</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info,grid,list</a:t>
            </a:r>
            <a:r>
              <a:rPr lang="en-US" sz="1800" dirty="0">
                <a:effectLst/>
                <a:latin typeface="Calibri" panose="020F0502020204030204" pitchFamily="34" charset="0"/>
                <a:ea typeface="Corbel" panose="020B0503020204020204" pitchFamily="34" charset="0"/>
                <a:cs typeface="Tahoma" panose="020B0604030504040204" pitchFamily="34" charset="0"/>
              </a:rPr>
              <a:t> button</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algn="just">
              <a:lnSpc>
                <a:spcPct val="107000"/>
              </a:lnSpc>
              <a:spcBef>
                <a:spcPts val="800"/>
              </a:spcBef>
            </a:pPr>
            <a:r>
              <a:rPr lang="en-US" sz="1800" b="1" dirty="0">
                <a:effectLst/>
                <a:latin typeface="Calibri" panose="020F0502020204030204" pitchFamily="34" charset="0"/>
                <a:ea typeface="Corbel" panose="020B0503020204020204" pitchFamily="34" charset="0"/>
                <a:cs typeface="Tahoma" panose="020B0604030504040204" pitchFamily="34" charset="0"/>
              </a:rPr>
              <a:t>                    Module 4:	All Buttons and Drop Down  Arrow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r>
              <a:rPr lang="en-US" sz="1800" dirty="0">
                <a:effectLst/>
                <a:latin typeface="Calibri" panose="020F0502020204030204" pitchFamily="34" charset="0"/>
                <a:ea typeface="Corbel" panose="020B0503020204020204" pitchFamily="34" charset="0"/>
              </a:rPr>
              <a:t>team checked if  all the buttons and drop down arrows of different fields are functioning  properly or not </a:t>
            </a:r>
            <a:endParaRPr lang="en-IN" dirty="0"/>
          </a:p>
        </p:txBody>
      </p:sp>
      <p:sp>
        <p:nvSpPr>
          <p:cNvPr id="4" name="Slide Number Placeholder 3"/>
          <p:cNvSpPr>
            <a:spLocks noGrp="1"/>
          </p:cNvSpPr>
          <p:nvPr>
            <p:ph type="sldNum" sz="quarter" idx="5"/>
          </p:nvPr>
        </p:nvSpPr>
        <p:spPr/>
        <p:txBody>
          <a:bodyPr/>
          <a:lstStyle/>
          <a:p>
            <a:fld id="{F4EDFDC5-DCA9-4D62-826F-74397662D212}" type="slidenum">
              <a:rPr lang="en-IN" smtClean="0"/>
              <a:t>6</a:t>
            </a:fld>
            <a:endParaRPr lang="en-IN"/>
          </a:p>
        </p:txBody>
      </p:sp>
    </p:spTree>
    <p:extLst>
      <p:ext uri="{BB962C8B-B14F-4D97-AF65-F5344CB8AC3E}">
        <p14:creationId xmlns:p14="http://schemas.microsoft.com/office/powerpoint/2010/main" val="113385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800"/>
              </a:spcBef>
            </a:pPr>
            <a:endParaRPr lang="en-IN" sz="1800" dirty="0">
              <a:effectLst/>
              <a:latin typeface="Corbel" panose="020B0503020204020204" pitchFamily="34" charset="0"/>
              <a:ea typeface="Corbel" panose="020B0503020204020204" pitchFamily="34" charset="0"/>
              <a:cs typeface="Tahoma" panose="020B0604030504040204" pitchFamily="34" charset="0"/>
            </a:endParaRPr>
          </a:p>
        </p:txBody>
      </p:sp>
      <p:sp>
        <p:nvSpPr>
          <p:cNvPr id="4" name="Slide Number Placeholder 3"/>
          <p:cNvSpPr>
            <a:spLocks noGrp="1"/>
          </p:cNvSpPr>
          <p:nvPr>
            <p:ph type="sldNum" sz="quarter" idx="5"/>
          </p:nvPr>
        </p:nvSpPr>
        <p:spPr/>
        <p:txBody>
          <a:bodyPr/>
          <a:lstStyle/>
          <a:p>
            <a:fld id="{F4EDFDC5-DCA9-4D62-826F-74397662D212}" type="slidenum">
              <a:rPr lang="en-IN" smtClean="0"/>
              <a:t>15</a:t>
            </a:fld>
            <a:endParaRPr lang="en-IN"/>
          </a:p>
        </p:txBody>
      </p:sp>
    </p:spTree>
    <p:extLst>
      <p:ext uri="{BB962C8B-B14F-4D97-AF65-F5344CB8AC3E}">
        <p14:creationId xmlns:p14="http://schemas.microsoft.com/office/powerpoint/2010/main" val="2092604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42512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668170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22126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0979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020197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0078A6-5AA2-49B6-8A00-D839C8DDCBA2}" type="datetimeFigureOut">
              <a:rPr lang="en-IN" smtClean="0"/>
              <a:t>18-08-2025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19179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0078A6-5AA2-49B6-8A00-D839C8DDCBA2}" type="datetimeFigureOut">
              <a:rPr lang="en-IN" smtClean="0"/>
              <a:t>18-08-2025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109941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789008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08095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66985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078A6-5AA2-49B6-8A00-D839C8DDCBA2}" type="datetimeFigureOut">
              <a:rPr lang="en-IN" smtClean="0"/>
              <a:t>18-08-2025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88233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0078A6-5AA2-49B6-8A00-D839C8DDCBA2}" type="datetimeFigureOut">
              <a:rPr lang="en-IN" smtClean="0"/>
              <a:t>18-08-2025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23506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0078A6-5AA2-49B6-8A00-D839C8DDCBA2}" type="datetimeFigureOut">
              <a:rPr lang="en-IN" smtClean="0"/>
              <a:t>18-08-2025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42264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0078A6-5AA2-49B6-8A00-D839C8DDCBA2}" type="datetimeFigureOut">
              <a:rPr lang="en-IN" smtClean="0"/>
              <a:t>18-08-2025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418531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90078A6-5AA2-49B6-8A00-D839C8DDCBA2}" type="datetimeFigureOut">
              <a:rPr lang="en-IN" smtClean="0"/>
              <a:t>18-08-2025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420941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06258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9233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90078A6-5AA2-49B6-8A00-D839C8DDCBA2}" type="datetimeFigureOut">
              <a:rPr lang="en-IN" smtClean="0"/>
              <a:t>18-08-2025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855176E-4508-4354-BC09-C12C7533C439}" type="slidenum">
              <a:rPr lang="en-IN" smtClean="0"/>
              <a:t>‹#›</a:t>
            </a:fld>
            <a:endParaRPr lang="en-IN"/>
          </a:p>
        </p:txBody>
      </p:sp>
    </p:spTree>
    <p:extLst>
      <p:ext uri="{BB962C8B-B14F-4D97-AF65-F5344CB8AC3E}">
        <p14:creationId xmlns:p14="http://schemas.microsoft.com/office/powerpoint/2010/main" val="25533349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customXml" Target="../ink/ink2.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5.xml"/><Relationship Id="rId7" Type="http://schemas.openxmlformats.org/officeDocument/2006/relationships/customXml" Target="../ink/ink7.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customXml" Target="../ink/ink6.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C6C5-960E-B04C-1EC6-7370BB7BF5E7}"/>
              </a:ext>
            </a:extLst>
          </p:cNvPr>
          <p:cNvSpPr>
            <a:spLocks noGrp="1"/>
          </p:cNvSpPr>
          <p:nvPr>
            <p:ph type="ctrTitle"/>
          </p:nvPr>
        </p:nvSpPr>
        <p:spPr>
          <a:xfrm>
            <a:off x="1392794" y="1505933"/>
            <a:ext cx="9881664" cy="1736101"/>
          </a:xfrm>
        </p:spPr>
        <p:txBody>
          <a:bodyPr>
            <a:normAutofit/>
          </a:bodyPr>
          <a:lstStyle/>
          <a:p>
            <a:r>
              <a:rPr lang="en-US" sz="4400" b="1" kern="1400" dirty="0">
                <a:solidFill>
                  <a:srgbClr val="2F2F2F"/>
                </a:solidFill>
                <a:latin typeface="Cooper Black" panose="0208090404030B020404" pitchFamily="18" charset="0"/>
                <a:ea typeface="MS Gothic" panose="020B0609070205080204" pitchFamily="49" charset="-128"/>
                <a:cs typeface="Tahoma" panose="020B0604030504040204" pitchFamily="34" charset="0"/>
              </a:rPr>
              <a:t>Tira   Beauty</a:t>
            </a:r>
            <a:br>
              <a:rPr lang="en-IN" sz="1800" b="1" kern="1400" dirty="0">
                <a:solidFill>
                  <a:srgbClr val="2F2F2F"/>
                </a:solidFill>
                <a:effectLst/>
                <a:latin typeface="Corbel" panose="020B0503020204020204" pitchFamily="34" charset="0"/>
                <a:ea typeface="MS Gothic" panose="020B0609070205080204" pitchFamily="49" charset="-128"/>
                <a:cs typeface="Tahoma" panose="020B0604030504040204" pitchFamily="34" charset="0"/>
              </a:rPr>
            </a:br>
            <a:endParaRPr lang="en-IN" dirty="0"/>
          </a:p>
        </p:txBody>
      </p:sp>
      <p:sp>
        <p:nvSpPr>
          <p:cNvPr id="3" name="Subtitle 2">
            <a:extLst>
              <a:ext uri="{FF2B5EF4-FFF2-40B4-BE49-F238E27FC236}">
                <a16:creationId xmlns:a16="http://schemas.microsoft.com/office/drawing/2014/main" id="{CBCDA47C-8B19-C12B-9663-CB179A4B73D0}"/>
              </a:ext>
            </a:extLst>
          </p:cNvPr>
          <p:cNvSpPr>
            <a:spLocks noGrp="1"/>
          </p:cNvSpPr>
          <p:nvPr>
            <p:ph type="subTitle" idx="1"/>
          </p:nvPr>
        </p:nvSpPr>
        <p:spPr>
          <a:xfrm>
            <a:off x="1826426" y="3242034"/>
            <a:ext cx="8689976" cy="1371599"/>
          </a:xfrm>
        </p:spPr>
        <p:txBody>
          <a:bodyPr/>
          <a:lstStyle/>
          <a:p>
            <a:r>
              <a:rPr lang="en-US" sz="1800" u="sng" kern="1400" dirty="0">
                <a:solidFill>
                  <a:srgbClr val="2F2F2F"/>
                </a:solidFill>
                <a:effectLst/>
                <a:latin typeface="Arial Black" panose="020B0A04020102020204" pitchFamily="34" charset="0"/>
                <a:ea typeface="Calibri" panose="020F0502020204030204" pitchFamily="34" charset="0"/>
                <a:cs typeface="Calibri" panose="020F0502020204030204" pitchFamily="34" charset="0"/>
              </a:rPr>
              <a:t>Under Guidance of  Mrs. Vaishali </a:t>
            </a:r>
            <a:r>
              <a:rPr lang="en-US" sz="1800" u="sng" kern="1400" dirty="0" err="1">
                <a:solidFill>
                  <a:srgbClr val="2F2F2F"/>
                </a:solidFill>
                <a:effectLst/>
                <a:latin typeface="Arial Black" panose="020B0A04020102020204" pitchFamily="34" charset="0"/>
                <a:ea typeface="Calibri" panose="020F0502020204030204" pitchFamily="34" charset="0"/>
                <a:cs typeface="Calibri" panose="020F0502020204030204" pitchFamily="34" charset="0"/>
              </a:rPr>
              <a:t>Sonawane</a:t>
            </a:r>
            <a:r>
              <a:rPr lang="en-US" sz="1800" u="sng" kern="1400" dirty="0">
                <a:solidFill>
                  <a:srgbClr val="2F2F2F"/>
                </a:solidFill>
                <a:effectLst/>
                <a:latin typeface="Arial Black" panose="020B0A04020102020204" pitchFamily="34" charset="0"/>
                <a:ea typeface="Calibri" panose="020F0502020204030204" pitchFamily="34" charset="0"/>
                <a:cs typeface="Calibri" panose="020F0502020204030204" pitchFamily="34" charset="0"/>
              </a:rPr>
              <a:t> Mam.</a:t>
            </a:r>
            <a:r>
              <a:rPr lang="en-US" sz="1800" u="sng" kern="1400" dirty="0">
                <a:solidFill>
                  <a:srgbClr val="2F2F2F"/>
                </a:solidFill>
                <a:effectLst/>
                <a:highlight>
                  <a:srgbClr val="FF00FF"/>
                </a:highlight>
                <a:latin typeface="Arial Black" panose="020B0A04020102020204" pitchFamily="34" charset="0"/>
                <a:ea typeface="Calibri" panose="020F0502020204030204" pitchFamily="34" charset="0"/>
                <a:cs typeface="Calibri" panose="020F0502020204030204" pitchFamily="34" charset="0"/>
              </a:rPr>
              <a:t> </a:t>
            </a:r>
            <a:endParaRPr lang="en-IN" sz="1800" u="sng" kern="1400" dirty="0">
              <a:solidFill>
                <a:srgbClr val="2F2F2F"/>
              </a:solidFill>
              <a:effectLst/>
              <a:highlight>
                <a:srgbClr val="FF00FF"/>
              </a:highlight>
              <a:latin typeface="Arial Black" panose="020B0A04020102020204" pitchFamily="34" charset="0"/>
              <a:ea typeface="MS Gothic" panose="020B0609070205080204" pitchFamily="49" charset="-128"/>
              <a:cs typeface="Tahoma" panose="020B0604030504040204" pitchFamily="34" charset="0"/>
            </a:endParaRPr>
          </a:p>
          <a:p>
            <a:endParaRPr lang="en-IN" dirty="0"/>
          </a:p>
        </p:txBody>
      </p:sp>
    </p:spTree>
    <p:extLst>
      <p:ext uri="{BB962C8B-B14F-4D97-AF65-F5344CB8AC3E}">
        <p14:creationId xmlns:p14="http://schemas.microsoft.com/office/powerpoint/2010/main" val="3681902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E52067-87E6-0AD6-3444-F70A8FC45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97"/>
            <a:ext cx="12192000"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7DC71EE6-AF54-B95B-AF52-C825B16E578A}"/>
                  </a:ext>
                </a:extLst>
              </p14:cNvPr>
              <p14:cNvContentPartPr/>
              <p14:nvPr/>
            </p14:nvContentPartPr>
            <p14:xfrm>
              <a:off x="9336912" y="3134212"/>
              <a:ext cx="1400400" cy="285120"/>
            </p14:xfrm>
          </p:contentPart>
        </mc:Choice>
        <mc:Fallback>
          <p:pic>
            <p:nvPicPr>
              <p:cNvPr id="6" name="Ink 5">
                <a:extLst>
                  <a:ext uri="{FF2B5EF4-FFF2-40B4-BE49-F238E27FC236}">
                    <a16:creationId xmlns:a16="http://schemas.microsoft.com/office/drawing/2014/main" id="{7DC71EE6-AF54-B95B-AF52-C825B16E578A}"/>
                  </a:ext>
                </a:extLst>
              </p:cNvPr>
              <p:cNvPicPr/>
              <p:nvPr/>
            </p:nvPicPr>
            <p:blipFill>
              <a:blip r:embed="rId4"/>
              <a:stretch>
                <a:fillRect/>
              </a:stretch>
            </p:blipFill>
            <p:spPr>
              <a:xfrm>
                <a:off x="9330792" y="3128092"/>
                <a:ext cx="141264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201FF556-5F15-F759-A4C3-79F956FD4CA8}"/>
                  </a:ext>
                </a:extLst>
              </p14:cNvPr>
              <p14:cNvContentPartPr/>
              <p14:nvPr/>
            </p14:nvContentPartPr>
            <p14:xfrm>
              <a:off x="9407472" y="3412132"/>
              <a:ext cx="198720" cy="726480"/>
            </p14:xfrm>
          </p:contentPart>
        </mc:Choice>
        <mc:Fallback>
          <p:pic>
            <p:nvPicPr>
              <p:cNvPr id="8" name="Ink 7">
                <a:extLst>
                  <a:ext uri="{FF2B5EF4-FFF2-40B4-BE49-F238E27FC236}">
                    <a16:creationId xmlns:a16="http://schemas.microsoft.com/office/drawing/2014/main" id="{201FF556-5F15-F759-A4C3-79F956FD4CA8}"/>
                  </a:ext>
                </a:extLst>
              </p:cNvPr>
              <p:cNvPicPr/>
              <p:nvPr/>
            </p:nvPicPr>
            <p:blipFill>
              <a:blip r:embed="rId6"/>
              <a:stretch>
                <a:fillRect/>
              </a:stretch>
            </p:blipFill>
            <p:spPr>
              <a:xfrm>
                <a:off x="9401352" y="3406012"/>
                <a:ext cx="210960" cy="738720"/>
              </a:xfrm>
              <a:prstGeom prst="rect">
                <a:avLst/>
              </a:prstGeom>
            </p:spPr>
          </p:pic>
        </mc:Fallback>
      </mc:AlternateContent>
      <p:grpSp>
        <p:nvGrpSpPr>
          <p:cNvPr id="11" name="Group 10">
            <a:extLst>
              <a:ext uri="{FF2B5EF4-FFF2-40B4-BE49-F238E27FC236}">
                <a16:creationId xmlns:a16="http://schemas.microsoft.com/office/drawing/2014/main" id="{5E1B3F72-DE9F-DAD0-5F3A-3C4A2CD93707}"/>
              </a:ext>
            </a:extLst>
          </p:cNvPr>
          <p:cNvGrpSpPr/>
          <p:nvPr/>
        </p:nvGrpSpPr>
        <p:grpSpPr>
          <a:xfrm>
            <a:off x="9492792" y="3431212"/>
            <a:ext cx="179280" cy="159480"/>
            <a:chOff x="9492792" y="3431212"/>
            <a:chExt cx="179280" cy="159480"/>
          </a:xfrm>
        </p:grpSpPr>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96870B3C-1919-7D69-8754-56B51EEA9B09}"/>
                    </a:ext>
                  </a:extLst>
                </p14:cNvPr>
                <p14:cNvContentPartPr/>
                <p14:nvPr/>
              </p14:nvContentPartPr>
              <p14:xfrm>
                <a:off x="9492792" y="3434092"/>
                <a:ext cx="106200" cy="82800"/>
              </p14:xfrm>
            </p:contentPart>
          </mc:Choice>
          <mc:Fallback>
            <p:pic>
              <p:nvPicPr>
                <p:cNvPr id="9" name="Ink 8">
                  <a:extLst>
                    <a:ext uri="{FF2B5EF4-FFF2-40B4-BE49-F238E27FC236}">
                      <a16:creationId xmlns:a16="http://schemas.microsoft.com/office/drawing/2014/main" id="{96870B3C-1919-7D69-8754-56B51EEA9B09}"/>
                    </a:ext>
                  </a:extLst>
                </p:cNvPr>
                <p:cNvPicPr/>
                <p:nvPr/>
              </p:nvPicPr>
              <p:blipFill>
                <a:blip r:embed="rId8"/>
                <a:stretch>
                  <a:fillRect/>
                </a:stretch>
              </p:blipFill>
              <p:spPr>
                <a:xfrm>
                  <a:off x="9486672" y="3427972"/>
                  <a:ext cx="11844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408ECD93-5D82-3FCA-7FFC-98F0ABBA4DE4}"/>
                    </a:ext>
                  </a:extLst>
                </p14:cNvPr>
                <p14:cNvContentPartPr/>
                <p14:nvPr/>
              </p14:nvContentPartPr>
              <p14:xfrm>
                <a:off x="9605472" y="3431212"/>
                <a:ext cx="66600" cy="159480"/>
              </p14:xfrm>
            </p:contentPart>
          </mc:Choice>
          <mc:Fallback>
            <p:pic>
              <p:nvPicPr>
                <p:cNvPr id="10" name="Ink 9">
                  <a:extLst>
                    <a:ext uri="{FF2B5EF4-FFF2-40B4-BE49-F238E27FC236}">
                      <a16:creationId xmlns:a16="http://schemas.microsoft.com/office/drawing/2014/main" id="{408ECD93-5D82-3FCA-7FFC-98F0ABBA4DE4}"/>
                    </a:ext>
                  </a:extLst>
                </p:cNvPr>
                <p:cNvPicPr/>
                <p:nvPr/>
              </p:nvPicPr>
              <p:blipFill>
                <a:blip r:embed="rId10"/>
                <a:stretch>
                  <a:fillRect/>
                </a:stretch>
              </p:blipFill>
              <p:spPr>
                <a:xfrm>
                  <a:off x="9599352" y="3425092"/>
                  <a:ext cx="78840" cy="171720"/>
                </a:xfrm>
                <a:prstGeom prst="rect">
                  <a:avLst/>
                </a:prstGeom>
              </p:spPr>
            </p:pic>
          </mc:Fallback>
        </mc:AlternateContent>
      </p:grpSp>
    </p:spTree>
    <p:extLst>
      <p:ext uri="{BB962C8B-B14F-4D97-AF65-F5344CB8AC3E}">
        <p14:creationId xmlns:p14="http://schemas.microsoft.com/office/powerpoint/2010/main" val="3843501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7B9307-614D-47FE-FF23-53140EB76040}"/>
              </a:ext>
            </a:extLst>
          </p:cNvPr>
          <p:cNvSpPr>
            <a:spLocks noGrp="1"/>
          </p:cNvSpPr>
          <p:nvPr>
            <p:ph sz="quarter" idx="13"/>
          </p:nvPr>
        </p:nvSpPr>
        <p:spPr>
          <a:xfrm>
            <a:off x="913774" y="970962"/>
            <a:ext cx="10363826" cy="4820238"/>
          </a:xfrm>
        </p:spPr>
        <p:txBody>
          <a:bodyPr>
            <a:normAutofit fontScale="62500" lnSpcReduction="20000"/>
          </a:bodyPr>
          <a:lstStyle/>
          <a:p>
            <a:pPr>
              <a:lnSpc>
                <a:spcPct val="107000"/>
              </a:lnSpc>
              <a:spcBef>
                <a:spcPts val="800"/>
              </a:spcBef>
              <a:spcAft>
                <a:spcPts val="285"/>
              </a:spcAft>
              <a:buFont typeface="Wingdings" panose="05000000000000000000" pitchFamily="2" charset="2"/>
              <a:buChar char="Ø"/>
            </a:pPr>
            <a:r>
              <a:rPr lang="en-US" sz="3200" b="1" dirty="0">
                <a:effectLst/>
                <a:latin typeface="Arial Black" panose="020B0A04020102020204" pitchFamily="34" charset="0"/>
                <a:ea typeface="Calibri" panose="020F0502020204030204" pitchFamily="34" charset="0"/>
                <a:cs typeface="Calibri" panose="020F0502020204030204" pitchFamily="34" charset="0"/>
              </a:rPr>
              <a:t>Defect identifier  :-  </a:t>
            </a:r>
            <a:r>
              <a:rPr lang="en-US" sz="3200" dirty="0">
                <a:effectLst/>
                <a:latin typeface="Arial Black" panose="020B0A04020102020204" pitchFamily="34" charset="0"/>
                <a:ea typeface="Corbel" panose="020B0503020204020204" pitchFamily="34" charset="0"/>
                <a:cs typeface="Tahoma" panose="020B0604030504040204" pitchFamily="34" charset="0"/>
              </a:rPr>
              <a:t>B_002</a:t>
            </a:r>
            <a:endParaRPr lang="en-IN" sz="3200" dirty="0">
              <a:effectLst/>
              <a:latin typeface="Arial Black" panose="020B0A04020102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800" b="1"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Defect summary            :-   </a:t>
            </a:r>
            <a:r>
              <a:rPr lang="en-US" sz="1900" b="1" dirty="0">
                <a:latin typeface="Arial" panose="020B0604020202020204" pitchFamily="34" charset="0"/>
                <a:ea typeface="Corbel" panose="020B0503020204020204" pitchFamily="34" charset="0"/>
                <a:cs typeface="Tahoma" panose="020B0604030504040204" pitchFamily="34" charset="0"/>
              </a:rPr>
              <a:t>products are not displayed according their respective filters and no order.</a:t>
            </a:r>
            <a:r>
              <a:rPr lang="en-US" sz="1900" dirty="0">
                <a:effectLst/>
                <a:latin typeface="Arial" panose="020B0604020202020204" pitchFamily="34" charset="0"/>
                <a:ea typeface="Corbel" panose="020B0503020204020204" pitchFamily="34" charset="0"/>
                <a:cs typeface="Tahoma" panose="020B0604030504040204" pitchFamily="34" charset="0"/>
              </a:rPr>
              <a:t> </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buNone/>
            </a:pPr>
            <a:r>
              <a:rPr lang="en-US" sz="1900" b="1"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Test Id                                 </a:t>
            </a:r>
            <a:r>
              <a:rPr lang="en-US" sz="1900" b="1" dirty="0">
                <a:effectLst/>
                <a:latin typeface="Calibri" panose="020F0502020204030204" pitchFamily="34" charset="0"/>
                <a:ea typeface="Corbel" panose="020B0503020204020204" pitchFamily="34" charset="0"/>
                <a:cs typeface="Tahoma" panose="020B0604030504040204" pitchFamily="34" charset="0"/>
              </a:rPr>
              <a:t>:-  </a:t>
            </a:r>
            <a:r>
              <a:rPr lang="en-IN" sz="1900" dirty="0">
                <a:solidFill>
                  <a:srgbClr val="000000"/>
                </a:solidFill>
                <a:effectLst/>
                <a:latin typeface="Calibri" panose="020F0502020204030204" pitchFamily="34" charset="0"/>
                <a:ea typeface="Times New Roman" panose="02020603050405020304" pitchFamily="18" charset="0"/>
                <a:cs typeface="Tahoma" panose="020B0604030504040204" pitchFamily="34" charset="0"/>
              </a:rPr>
              <a:t>TC_007</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Test case name              </a:t>
            </a:r>
            <a:r>
              <a:rPr lang="en-US" sz="1900" b="1" dirty="0">
                <a:effectLst/>
                <a:latin typeface="Calibri" panose="020F0502020204030204" pitchFamily="34" charset="0"/>
                <a:ea typeface="Corbel" panose="020B0503020204020204" pitchFamily="34" charset="0"/>
                <a:cs typeface="Tahoma" panose="020B0604030504040204" pitchFamily="34" charset="0"/>
              </a:rPr>
              <a:t>:- </a:t>
            </a:r>
            <a:r>
              <a:rPr lang="en-US" sz="1900" dirty="0">
                <a:effectLst/>
                <a:latin typeface="Calibri" panose="020F0502020204030204" pitchFamily="34" charset="0"/>
                <a:ea typeface="Corbel" panose="020B0503020204020204" pitchFamily="34" charset="0"/>
                <a:cs typeface="Tahoma" panose="020B0604030504040204" pitchFamily="34" charset="0"/>
              </a:rPr>
              <a:t> </a:t>
            </a:r>
            <a:r>
              <a:rPr lang="en-IN" sz="1900" dirty="0" err="1">
                <a:solidFill>
                  <a:srgbClr val="000000"/>
                </a:solidFill>
                <a:effectLst/>
                <a:latin typeface="Calibri" panose="020F0502020204030204" pitchFamily="34" charset="0"/>
                <a:ea typeface="Times New Roman" panose="02020603050405020304" pitchFamily="18" charset="0"/>
                <a:cs typeface="Tahoma" panose="020B0604030504040204" pitchFamily="34" charset="0"/>
              </a:rPr>
              <a:t>TC_</a:t>
            </a:r>
            <a:r>
              <a:rPr lang="en-IN" sz="1900" dirty="0" err="1">
                <a:solidFill>
                  <a:srgbClr val="000000"/>
                </a:solidFill>
                <a:latin typeface="Calibri" panose="020F0502020204030204" pitchFamily="34" charset="0"/>
                <a:ea typeface="Times New Roman" panose="02020603050405020304" pitchFamily="18" charset="0"/>
                <a:cs typeface="Tahoma" panose="020B0604030504040204" pitchFamily="34" charset="0"/>
              </a:rPr>
              <a:t>assiginment</a:t>
            </a:r>
            <a:r>
              <a:rPr lang="en-IN" sz="1900" dirty="0">
                <a:solidFill>
                  <a:srgbClr val="000000"/>
                </a:solidFill>
                <a:latin typeface="Calibri" panose="020F0502020204030204" pitchFamily="34" charset="0"/>
                <a:ea typeface="Times New Roman" panose="02020603050405020304" pitchFamily="18" charset="0"/>
                <a:cs typeface="Tahoma" panose="020B0604030504040204" pitchFamily="34" charset="0"/>
              </a:rPr>
              <a:t> order (any order)</a:t>
            </a:r>
            <a:r>
              <a:rPr lang="en-IN" sz="1900" dirty="0">
                <a:solidFill>
                  <a:srgbClr val="000000"/>
                </a:solidFill>
                <a:effectLst/>
                <a:latin typeface="Calibri" panose="020F0502020204030204" pitchFamily="34" charset="0"/>
                <a:ea typeface="Times New Roman" panose="02020603050405020304" pitchFamily="18" charset="0"/>
                <a:cs typeface="Tahoma" panose="020B0604030504040204" pitchFamily="34" charset="0"/>
              </a:rPr>
              <a:t> </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Module name                   :-</a:t>
            </a:r>
            <a:r>
              <a:rPr lang="en-US" sz="1900" dirty="0">
                <a:effectLst/>
                <a:latin typeface="Arial" panose="020B0604020202020204" pitchFamily="34" charset="0"/>
                <a:ea typeface="Corbel" panose="020B0503020204020204" pitchFamily="34" charset="0"/>
                <a:cs typeface="Tahoma" panose="020B0604030504040204" pitchFamily="34" charset="0"/>
              </a:rPr>
              <a:t>  </a:t>
            </a:r>
            <a:r>
              <a:rPr lang="en-US" sz="1900" dirty="0">
                <a:latin typeface="Arial" panose="020B0604020202020204" pitchFamily="34" charset="0"/>
                <a:ea typeface="Corbel" panose="020B0503020204020204" pitchFamily="34" charset="0"/>
                <a:cs typeface="Tahoma" panose="020B0604030504040204" pitchFamily="34" charset="0"/>
              </a:rPr>
              <a:t>most of  modules</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Reproducible </a:t>
            </a:r>
            <a:r>
              <a:rPr lang="en-US" sz="1900" dirty="0">
                <a:effectLst/>
                <a:latin typeface="Arial" panose="020B0604020202020204" pitchFamily="34" charset="0"/>
                <a:ea typeface="Corbel" panose="020B0503020204020204" pitchFamily="34" charset="0"/>
                <a:cs typeface="Tahoma" panose="020B0604030504040204" pitchFamily="34" charset="0"/>
              </a:rPr>
              <a:t>                 </a:t>
            </a:r>
            <a:r>
              <a:rPr lang="en-US" sz="1900" b="1" dirty="0">
                <a:effectLst/>
                <a:latin typeface="Arial" panose="020B0604020202020204" pitchFamily="34" charset="0"/>
                <a:ea typeface="Corbel" panose="020B0503020204020204" pitchFamily="34" charset="0"/>
                <a:cs typeface="Tahoma" panose="020B0604030504040204" pitchFamily="34" charset="0"/>
              </a:rPr>
              <a:t>:-</a:t>
            </a:r>
            <a:r>
              <a:rPr lang="en-US" sz="1900" dirty="0">
                <a:effectLst/>
                <a:latin typeface="Arial" panose="020B0604020202020204" pitchFamily="34" charset="0"/>
                <a:ea typeface="Corbel" panose="020B0503020204020204" pitchFamily="34" charset="0"/>
                <a:cs typeface="Tahoma" panose="020B0604030504040204" pitchFamily="34" charset="0"/>
              </a:rPr>
              <a:t>  </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Severity       </a:t>
            </a:r>
            <a:r>
              <a:rPr lang="en-US" sz="1900" dirty="0">
                <a:effectLst/>
                <a:latin typeface="Arial" panose="020B0604020202020204" pitchFamily="34" charset="0"/>
                <a:ea typeface="Corbel" panose="020B0503020204020204" pitchFamily="34" charset="0"/>
                <a:cs typeface="Tahoma" panose="020B0604030504040204" pitchFamily="34" charset="0"/>
              </a:rPr>
              <a:t>                      </a:t>
            </a:r>
            <a:r>
              <a:rPr lang="en-US" sz="1900" b="1" dirty="0">
                <a:effectLst/>
                <a:latin typeface="Arial" panose="020B0604020202020204" pitchFamily="34" charset="0"/>
                <a:ea typeface="Corbel" panose="020B0503020204020204" pitchFamily="34" charset="0"/>
                <a:cs typeface="Tahoma" panose="020B0604030504040204" pitchFamily="34" charset="0"/>
              </a:rPr>
              <a:t>:- </a:t>
            </a:r>
            <a:r>
              <a:rPr lang="en-US" sz="1900" dirty="0">
                <a:effectLst/>
                <a:latin typeface="Arial" panose="020B0604020202020204" pitchFamily="34" charset="0"/>
                <a:ea typeface="Corbel" panose="020B0503020204020204" pitchFamily="34" charset="0"/>
                <a:cs typeface="Tahoma" panose="020B0604030504040204" pitchFamily="34" charset="0"/>
              </a:rPr>
              <a:t>high</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Priority  </a:t>
            </a:r>
            <a:r>
              <a:rPr lang="en-US" sz="1900" dirty="0">
                <a:effectLst/>
                <a:latin typeface="Arial" panose="020B0604020202020204" pitchFamily="34" charset="0"/>
                <a:ea typeface="Corbel" panose="020B0503020204020204" pitchFamily="34" charset="0"/>
                <a:cs typeface="Tahoma" panose="020B0604030504040204" pitchFamily="34" charset="0"/>
              </a:rPr>
              <a:t>                          </a:t>
            </a:r>
            <a:r>
              <a:rPr lang="en-US" sz="1900" b="1" dirty="0">
                <a:effectLst/>
                <a:latin typeface="Arial" panose="020B0604020202020204" pitchFamily="34" charset="0"/>
                <a:ea typeface="Corbel" panose="020B0503020204020204" pitchFamily="34" charset="0"/>
                <a:cs typeface="Tahoma" panose="020B0604030504040204" pitchFamily="34" charset="0"/>
              </a:rPr>
              <a:t> :- </a:t>
            </a:r>
            <a:r>
              <a:rPr lang="en-US" sz="1900" dirty="0">
                <a:effectLst/>
                <a:latin typeface="Arial" panose="020B0604020202020204" pitchFamily="34" charset="0"/>
                <a:ea typeface="Corbel" panose="020B0503020204020204" pitchFamily="34" charset="0"/>
                <a:cs typeface="Tahoma" panose="020B0604030504040204" pitchFamily="34" charset="0"/>
              </a:rPr>
              <a:t>high</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Raised by                           :-</a:t>
            </a:r>
            <a:r>
              <a:rPr lang="en-US" sz="1900" dirty="0">
                <a:effectLst/>
                <a:latin typeface="Arial" panose="020B0604020202020204" pitchFamily="34" charset="0"/>
                <a:ea typeface="Corbel" panose="020B0503020204020204" pitchFamily="34" charset="0"/>
                <a:cs typeface="Tahoma" panose="020B0604030504040204" pitchFamily="34" charset="0"/>
              </a:rPr>
              <a:t>  Team </a:t>
            </a:r>
            <a:r>
              <a:rPr lang="en-US" sz="1900" dirty="0">
                <a:latin typeface="Arial" panose="020B0604020202020204" pitchFamily="34" charset="0"/>
                <a:ea typeface="Corbel" panose="020B0503020204020204" pitchFamily="34" charset="0"/>
                <a:cs typeface="Tahoma" panose="020B0604030504040204" pitchFamily="34" charset="0"/>
              </a:rPr>
              <a:t>member</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Assigned to                      :-</a:t>
            </a:r>
            <a:r>
              <a:rPr lang="en-US" sz="1900" dirty="0">
                <a:effectLst/>
                <a:latin typeface="Arial" panose="020B0604020202020204" pitchFamily="34" charset="0"/>
                <a:ea typeface="Corbel" panose="020B0503020204020204" pitchFamily="34" charset="0"/>
                <a:cs typeface="Tahoma" panose="020B0604030504040204" pitchFamily="34" charset="0"/>
              </a:rPr>
              <a:t>  developer Team lead</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Date of assignment      :-</a:t>
            </a:r>
            <a:endParaRPr lang="en-IN" sz="1900" b="1"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Status                                 :-</a:t>
            </a:r>
            <a:r>
              <a:rPr lang="en-US" sz="1900" dirty="0">
                <a:effectLst/>
                <a:latin typeface="Arial" panose="020B0604020202020204" pitchFamily="34" charset="0"/>
                <a:ea typeface="Corbel" panose="020B0503020204020204" pitchFamily="34" charset="0"/>
                <a:cs typeface="Tahoma" panose="020B0604030504040204" pitchFamily="34" charset="0"/>
              </a:rPr>
              <a:t> pending</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Snap shots                        :-</a:t>
            </a: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Fixed by                               :-</a:t>
            </a:r>
            <a:r>
              <a:rPr lang="en-US" sz="1900" dirty="0">
                <a:effectLst/>
                <a:latin typeface="Arial" panose="020B0604020202020204" pitchFamily="34" charset="0"/>
                <a:ea typeface="Corbel" panose="020B0503020204020204" pitchFamily="34" charset="0"/>
                <a:cs typeface="Tahoma" panose="020B0604030504040204" pitchFamily="34" charset="0"/>
              </a:rPr>
              <a:t> developer</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Date of fixing                   :-</a:t>
            </a:r>
            <a:endParaRPr lang="en-IN" sz="1900" b="1"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endParaRPr lang="en-IN" sz="1900" dirty="0">
              <a:effectLst/>
              <a:latin typeface="Corbel" panose="020B0503020204020204" pitchFamily="34" charset="0"/>
              <a:ea typeface="Corbel" panose="020B050302020402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3954789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3B99B5-DABA-BECC-3DC2-31996DD82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F2CC63CB-AF17-4E60-DB72-429F6DB19731}"/>
                  </a:ext>
                </a:extLst>
              </p14:cNvPr>
              <p14:cNvContentPartPr/>
              <p14:nvPr/>
            </p14:nvContentPartPr>
            <p14:xfrm>
              <a:off x="9066469" y="1871444"/>
              <a:ext cx="1798200" cy="398520"/>
            </p14:xfrm>
          </p:contentPart>
        </mc:Choice>
        <mc:Fallback>
          <p:pic>
            <p:nvPicPr>
              <p:cNvPr id="10" name="Ink 9">
                <a:extLst>
                  <a:ext uri="{FF2B5EF4-FFF2-40B4-BE49-F238E27FC236}">
                    <a16:creationId xmlns:a16="http://schemas.microsoft.com/office/drawing/2014/main" id="{F2CC63CB-AF17-4E60-DB72-429F6DB19731}"/>
                  </a:ext>
                </a:extLst>
              </p:cNvPr>
              <p:cNvPicPr/>
              <p:nvPr/>
            </p:nvPicPr>
            <p:blipFill>
              <a:blip r:embed="rId4"/>
              <a:stretch>
                <a:fillRect/>
              </a:stretch>
            </p:blipFill>
            <p:spPr>
              <a:xfrm>
                <a:off x="9060349" y="1865324"/>
                <a:ext cx="1810440" cy="410760"/>
              </a:xfrm>
              <a:prstGeom prst="rect">
                <a:avLst/>
              </a:prstGeom>
            </p:spPr>
          </p:pic>
        </mc:Fallback>
      </mc:AlternateContent>
      <p:grpSp>
        <p:nvGrpSpPr>
          <p:cNvPr id="26" name="Group 25">
            <a:extLst>
              <a:ext uri="{FF2B5EF4-FFF2-40B4-BE49-F238E27FC236}">
                <a16:creationId xmlns:a16="http://schemas.microsoft.com/office/drawing/2014/main" id="{0C3C4ACD-F777-534F-D313-A9B97598B231}"/>
              </a:ext>
            </a:extLst>
          </p:cNvPr>
          <p:cNvGrpSpPr/>
          <p:nvPr/>
        </p:nvGrpSpPr>
        <p:grpSpPr>
          <a:xfrm>
            <a:off x="3331309" y="5361644"/>
            <a:ext cx="4044240" cy="509040"/>
            <a:chOff x="3331309" y="5361644"/>
            <a:chExt cx="4044240" cy="509040"/>
          </a:xfrm>
        </p:grpSpPr>
        <mc:AlternateContent xmlns:mc="http://schemas.openxmlformats.org/markup-compatibility/2006">
          <mc:Choice xmlns:p14="http://schemas.microsoft.com/office/powerpoint/2010/main" Requires="p14">
            <p:contentPart p14:bwMode="auto" r:id="rId5">
              <p14:nvContentPartPr>
                <p14:cNvPr id="22" name="Ink 21">
                  <a:extLst>
                    <a:ext uri="{FF2B5EF4-FFF2-40B4-BE49-F238E27FC236}">
                      <a16:creationId xmlns:a16="http://schemas.microsoft.com/office/drawing/2014/main" id="{CED64E2C-9850-C02E-0CF5-DC5D5B00EE29}"/>
                    </a:ext>
                  </a:extLst>
                </p14:cNvPr>
                <p14:cNvContentPartPr/>
                <p14:nvPr/>
              </p14:nvContentPartPr>
              <p14:xfrm>
                <a:off x="3331309" y="5435084"/>
                <a:ext cx="1674000" cy="375840"/>
              </p14:xfrm>
            </p:contentPart>
          </mc:Choice>
          <mc:Fallback>
            <p:pic>
              <p:nvPicPr>
                <p:cNvPr id="22" name="Ink 21">
                  <a:extLst>
                    <a:ext uri="{FF2B5EF4-FFF2-40B4-BE49-F238E27FC236}">
                      <a16:creationId xmlns:a16="http://schemas.microsoft.com/office/drawing/2014/main" id="{CED64E2C-9850-C02E-0CF5-DC5D5B00EE29}"/>
                    </a:ext>
                  </a:extLst>
                </p:cNvPr>
                <p:cNvPicPr/>
                <p:nvPr/>
              </p:nvPicPr>
              <p:blipFill>
                <a:blip r:embed="rId6"/>
                <a:stretch>
                  <a:fillRect/>
                </a:stretch>
              </p:blipFill>
              <p:spPr>
                <a:xfrm>
                  <a:off x="3326989" y="5430764"/>
                  <a:ext cx="1682640"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3" name="Ink 22">
                  <a:extLst>
                    <a:ext uri="{FF2B5EF4-FFF2-40B4-BE49-F238E27FC236}">
                      <a16:creationId xmlns:a16="http://schemas.microsoft.com/office/drawing/2014/main" id="{58841E9B-4E85-75F3-0D44-82545AAF88F6}"/>
                    </a:ext>
                  </a:extLst>
                </p14:cNvPr>
                <p14:cNvContentPartPr/>
                <p14:nvPr/>
              </p14:nvContentPartPr>
              <p14:xfrm>
                <a:off x="5319949" y="5361644"/>
                <a:ext cx="360" cy="360"/>
              </p14:xfrm>
            </p:contentPart>
          </mc:Choice>
          <mc:Fallback>
            <p:pic>
              <p:nvPicPr>
                <p:cNvPr id="23" name="Ink 22">
                  <a:extLst>
                    <a:ext uri="{FF2B5EF4-FFF2-40B4-BE49-F238E27FC236}">
                      <a16:creationId xmlns:a16="http://schemas.microsoft.com/office/drawing/2014/main" id="{58841E9B-4E85-75F3-0D44-82545AAF88F6}"/>
                    </a:ext>
                  </a:extLst>
                </p:cNvPr>
                <p:cNvPicPr/>
                <p:nvPr/>
              </p:nvPicPr>
              <p:blipFill>
                <a:blip r:embed="rId8"/>
                <a:stretch>
                  <a:fillRect/>
                </a:stretch>
              </p:blipFill>
              <p:spPr>
                <a:xfrm>
                  <a:off x="5315629" y="5357324"/>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5" name="Ink 24">
                  <a:extLst>
                    <a:ext uri="{FF2B5EF4-FFF2-40B4-BE49-F238E27FC236}">
                      <a16:creationId xmlns:a16="http://schemas.microsoft.com/office/drawing/2014/main" id="{663A1D84-FC42-B1B4-7D36-D16C386405CD}"/>
                    </a:ext>
                  </a:extLst>
                </p14:cNvPr>
                <p14:cNvContentPartPr/>
                <p14:nvPr/>
              </p14:nvContentPartPr>
              <p14:xfrm>
                <a:off x="5766709" y="5402684"/>
                <a:ext cx="1608840" cy="468000"/>
              </p14:xfrm>
            </p:contentPart>
          </mc:Choice>
          <mc:Fallback>
            <p:pic>
              <p:nvPicPr>
                <p:cNvPr id="25" name="Ink 24">
                  <a:extLst>
                    <a:ext uri="{FF2B5EF4-FFF2-40B4-BE49-F238E27FC236}">
                      <a16:creationId xmlns:a16="http://schemas.microsoft.com/office/drawing/2014/main" id="{663A1D84-FC42-B1B4-7D36-D16C386405CD}"/>
                    </a:ext>
                  </a:extLst>
                </p:cNvPr>
                <p:cNvPicPr/>
                <p:nvPr/>
              </p:nvPicPr>
              <p:blipFill>
                <a:blip r:embed="rId10"/>
                <a:stretch>
                  <a:fillRect/>
                </a:stretch>
              </p:blipFill>
              <p:spPr>
                <a:xfrm>
                  <a:off x="5762389" y="5398364"/>
                  <a:ext cx="1617480" cy="476640"/>
                </a:xfrm>
                <a:prstGeom prst="rect">
                  <a:avLst/>
                </a:prstGeom>
              </p:spPr>
            </p:pic>
          </mc:Fallback>
        </mc:AlternateContent>
      </p:grpSp>
    </p:spTree>
    <p:extLst>
      <p:ext uri="{BB962C8B-B14F-4D97-AF65-F5344CB8AC3E}">
        <p14:creationId xmlns:p14="http://schemas.microsoft.com/office/powerpoint/2010/main" val="580050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DF2B-129B-CA0A-F03D-9D0346AF8B1A}"/>
              </a:ext>
            </a:extLst>
          </p:cNvPr>
          <p:cNvSpPr>
            <a:spLocks noGrp="1"/>
          </p:cNvSpPr>
          <p:nvPr>
            <p:ph type="title"/>
          </p:nvPr>
        </p:nvSpPr>
        <p:spPr>
          <a:xfrm>
            <a:off x="1008043" y="920175"/>
            <a:ext cx="10364451" cy="1596177"/>
          </a:xfrm>
        </p:spPr>
        <p:txBody>
          <a:bodyPr/>
          <a:lstStyle/>
          <a:p>
            <a:pPr algn="l"/>
            <a:r>
              <a:rPr lang="en-US" sz="4400" b="1" dirty="0">
                <a:effectLst/>
                <a:latin typeface="Arial Rounded MT Bold" panose="020F0704030504030204" pitchFamily="34" charset="0"/>
                <a:ea typeface="Corbel" panose="020B0503020204020204" pitchFamily="34" charset="0"/>
                <a:cs typeface="Tahoma" panose="020B0604030504040204" pitchFamily="34" charset="0"/>
              </a:rPr>
              <a:t>Challenges</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EEFCAB90-50F7-DEBA-288E-F4E06EBD915D}"/>
              </a:ext>
            </a:extLst>
          </p:cNvPr>
          <p:cNvSpPr>
            <a:spLocks noGrp="1"/>
          </p:cNvSpPr>
          <p:nvPr>
            <p:ph sz="quarter" idx="13"/>
          </p:nvPr>
        </p:nvSpPr>
        <p:spPr/>
        <p:txBody>
          <a:bodyPr/>
          <a:lstStyle/>
          <a:p>
            <a:pPr>
              <a:buFont typeface="Wingdings" panose="05000000000000000000" pitchFamily="2" charset="2"/>
              <a:buChar char="v"/>
            </a:pPr>
            <a:r>
              <a:rPr lang="en-US" sz="1800" dirty="0">
                <a:effectLst/>
                <a:latin typeface="Calibri" panose="020F0502020204030204" pitchFamily="34" charset="0"/>
                <a:ea typeface="Corbel" panose="020B0503020204020204" pitchFamily="34" charset="0"/>
                <a:cs typeface="Tahoma" panose="020B0604030504040204" pitchFamily="34" charset="0"/>
              </a:rPr>
              <a:t>While testing big website which contains huge data we faced some challenges about:</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342900" lvl="0" indent="-342900">
              <a:lnSpc>
                <a:spcPct val="107000"/>
              </a:lnSpc>
              <a:spcBef>
                <a:spcPts val="800"/>
              </a:spcBef>
              <a:buFont typeface="+mj-lt"/>
              <a:buAutoNum type="arabicPeriod"/>
              <a:tabLst>
                <a:tab pos="457200" algn="l"/>
              </a:tabLst>
            </a:pPr>
            <a:r>
              <a:rPr lang="en-US" sz="1800" dirty="0">
                <a:effectLst/>
                <a:latin typeface="Calibri" panose="020F0502020204030204" pitchFamily="34" charset="0"/>
                <a:ea typeface="Corbel" panose="020B0503020204020204" pitchFamily="34" charset="0"/>
                <a:cs typeface="Tahoma" panose="020B0604030504040204" pitchFamily="34" charset="0"/>
              </a:rPr>
              <a:t>There is comes difference in writing a test case and while running it.</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342900" lvl="0" indent="-342900">
              <a:lnSpc>
                <a:spcPct val="107000"/>
              </a:lnSpc>
              <a:spcBef>
                <a:spcPts val="800"/>
              </a:spcBef>
              <a:buFont typeface="+mj-lt"/>
              <a:buAutoNum type="arabicPeriod"/>
              <a:tabLst>
                <a:tab pos="457200" algn="l"/>
              </a:tabLst>
            </a:pPr>
            <a:r>
              <a:rPr lang="en-US" sz="1800" dirty="0">
                <a:effectLst/>
                <a:latin typeface="Calibri" panose="020F0502020204030204" pitchFamily="34" charset="0"/>
                <a:ea typeface="Corbel" panose="020B0503020204020204" pitchFamily="34" charset="0"/>
                <a:cs typeface="Tahoma" panose="020B0604030504040204" pitchFamily="34" charset="0"/>
              </a:rPr>
              <a:t>Sometimes Different ideas  for test cases may leads to an confusion.</a:t>
            </a:r>
          </a:p>
          <a:p>
            <a:pPr marL="342900" lvl="0" indent="-342900">
              <a:lnSpc>
                <a:spcPct val="107000"/>
              </a:lnSpc>
              <a:spcBef>
                <a:spcPts val="800"/>
              </a:spcBef>
              <a:buFont typeface="+mj-lt"/>
              <a:buAutoNum type="arabicPeriod"/>
              <a:tabLst>
                <a:tab pos="457200" algn="l"/>
              </a:tabLst>
            </a:pPr>
            <a:r>
              <a:rPr lang="en-US" dirty="0"/>
              <a:t>Interacting with elements before ready due to asynchronous loading.</a:t>
            </a:r>
          </a:p>
          <a:p>
            <a:pPr marL="342900" lvl="0" indent="-342900">
              <a:lnSpc>
                <a:spcPct val="107000"/>
              </a:lnSpc>
              <a:spcBef>
                <a:spcPts val="800"/>
              </a:spcBef>
              <a:buFont typeface="+mj-lt"/>
              <a:buAutoNum type="arabicPeriod"/>
              <a:tabLst>
                <a:tab pos="457200" algn="l"/>
              </a:tabLst>
            </a:pPr>
            <a:r>
              <a:rPr lang="en-US" dirty="0"/>
              <a:t>Unstable tests due to timing or locator failures.</a:t>
            </a:r>
          </a:p>
          <a:p>
            <a:pPr marL="342900" lvl="0" indent="-342900">
              <a:lnSpc>
                <a:spcPct val="107000"/>
              </a:lnSpc>
              <a:spcBef>
                <a:spcPts val="800"/>
              </a:spcBef>
              <a:buFont typeface="+mj-lt"/>
              <a:buAutoNum type="arabicPeriod"/>
              <a:tabLst>
                <a:tab pos="457200" algn="l"/>
              </a:tabLst>
            </a:pPr>
            <a:r>
              <a:rPr lang="en-IN" dirty="0"/>
              <a:t>No native support for mobile applications.</a:t>
            </a:r>
          </a:p>
        </p:txBody>
      </p:sp>
    </p:spTree>
    <p:extLst>
      <p:ext uri="{BB962C8B-B14F-4D97-AF65-F5344CB8AC3E}">
        <p14:creationId xmlns:p14="http://schemas.microsoft.com/office/powerpoint/2010/main" val="936210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0A28-9511-8B57-705F-F338D81DCDCC}"/>
              </a:ext>
            </a:extLst>
          </p:cNvPr>
          <p:cNvSpPr>
            <a:spLocks noGrp="1"/>
          </p:cNvSpPr>
          <p:nvPr>
            <p:ph type="title"/>
          </p:nvPr>
        </p:nvSpPr>
        <p:spPr>
          <a:xfrm>
            <a:off x="1026897" y="920175"/>
            <a:ext cx="10364451" cy="1596177"/>
          </a:xfrm>
        </p:spPr>
        <p:txBody>
          <a:bodyPr/>
          <a:lstStyle/>
          <a:p>
            <a:pPr algn="l"/>
            <a:r>
              <a:rPr lang="en-IN" sz="4400" b="1" dirty="0">
                <a:effectLst/>
                <a:latin typeface="Arial Rounded MT Bold" panose="020F0704030504030204" pitchFamily="34" charset="0"/>
                <a:ea typeface="Corbel" panose="020B0503020204020204" pitchFamily="34" charset="0"/>
                <a:cs typeface="Tahoma" panose="020B0604030504040204" pitchFamily="34" charset="0"/>
              </a:rPr>
              <a:t>Experience</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D47D8742-3DC2-2E37-52B3-6F9C77130DFF}"/>
              </a:ext>
            </a:extLst>
          </p:cNvPr>
          <p:cNvSpPr>
            <a:spLocks noGrp="1"/>
          </p:cNvSpPr>
          <p:nvPr>
            <p:ph sz="quarter" idx="13"/>
          </p:nvPr>
        </p:nvSpPr>
        <p:spPr/>
        <p:txBody>
          <a:bodyPr/>
          <a:lstStyle/>
          <a:p>
            <a:pPr lvl="0" algn="just">
              <a:lnSpc>
                <a:spcPct val="107000"/>
              </a:lnSpc>
              <a:spcBef>
                <a:spcPts val="800"/>
              </a:spcBef>
              <a:buFont typeface="Courier New" panose="02070309020205020404" pitchFamily="49" charset="0"/>
              <a:buChar char="o"/>
            </a:pPr>
            <a:r>
              <a:rPr lang="en-IN" sz="1800" dirty="0">
                <a:effectLst/>
                <a:latin typeface="Calibri" panose="020F0502020204030204" pitchFamily="34" charset="0"/>
                <a:ea typeface="Calibri" panose="020F0502020204030204" pitchFamily="34" charset="0"/>
                <a:cs typeface="Calibri" panose="020F0502020204030204" pitchFamily="34" charset="0"/>
              </a:rPr>
              <a:t>Because of lot of communication And discussion with members it’s helps everyone to write taste case in easy way.</a:t>
            </a:r>
          </a:p>
          <a:p>
            <a:pPr lvl="0" algn="just">
              <a:lnSpc>
                <a:spcPct val="107000"/>
              </a:lnSpc>
              <a:buFont typeface="Courier New" panose="02070309020205020404" pitchFamily="49" charset="0"/>
              <a:buChar char="o"/>
            </a:pPr>
            <a:r>
              <a:rPr lang="en-IN" sz="1800" dirty="0">
                <a:effectLst/>
                <a:latin typeface="Calibri" panose="020F0502020204030204" pitchFamily="34" charset="0"/>
                <a:ea typeface="Calibri" panose="020F0502020204030204" pitchFamily="34" charset="0"/>
                <a:cs typeface="Calibri" panose="020F0502020204030204" pitchFamily="34" charset="0"/>
              </a:rPr>
              <a:t>Help to find out bugs.</a:t>
            </a:r>
          </a:p>
          <a:p>
            <a:pPr lvl="0" algn="just">
              <a:lnSpc>
                <a:spcPct val="107000"/>
              </a:lnSpc>
              <a:buFont typeface="Courier New" panose="02070309020205020404" pitchFamily="49" charset="0"/>
              <a:buChar char="o"/>
            </a:pPr>
            <a:r>
              <a:rPr lang="en-IN" sz="1800" dirty="0">
                <a:effectLst/>
                <a:latin typeface="Calibri" panose="020F0502020204030204" pitchFamily="34" charset="0"/>
                <a:ea typeface="Calibri" panose="020F0502020204030204" pitchFamily="34" charset="0"/>
                <a:cs typeface="Calibri" panose="020F0502020204030204" pitchFamily="34" charset="0"/>
              </a:rPr>
              <a:t>Less work because of   Divdedation   of modules. </a:t>
            </a:r>
          </a:p>
          <a:p>
            <a:pPr lvl="0" algn="just">
              <a:lnSpc>
                <a:spcPct val="107000"/>
              </a:lnSpc>
              <a:buFont typeface="Courier New" panose="02070309020205020404" pitchFamily="49" charset="0"/>
              <a:buChar char="o"/>
            </a:pPr>
            <a:r>
              <a:rPr lang="en-IN" sz="1800" dirty="0">
                <a:effectLst/>
                <a:latin typeface="Calibri" panose="020F0502020204030204" pitchFamily="34" charset="0"/>
                <a:ea typeface="Calibri" panose="020F0502020204030204" pitchFamily="34" charset="0"/>
                <a:cs typeface="Calibri" panose="020F0502020204030204" pitchFamily="34" charset="0"/>
              </a:rPr>
              <a:t>Manual testing needs strong observation and in that testers needs to apply all possibilities  in test cases.</a:t>
            </a:r>
          </a:p>
          <a:p>
            <a:endParaRPr lang="en-IN" dirty="0"/>
          </a:p>
        </p:txBody>
      </p:sp>
    </p:spTree>
    <p:extLst>
      <p:ext uri="{BB962C8B-B14F-4D97-AF65-F5344CB8AC3E}">
        <p14:creationId xmlns:p14="http://schemas.microsoft.com/office/powerpoint/2010/main" val="1574362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5B3687-5369-D57A-786F-0768454FB7F4}"/>
              </a:ext>
            </a:extLst>
          </p:cNvPr>
          <p:cNvSpPr txBox="1"/>
          <p:nvPr/>
        </p:nvSpPr>
        <p:spPr>
          <a:xfrm>
            <a:off x="3048786" y="2751871"/>
            <a:ext cx="6094428" cy="819776"/>
          </a:xfrm>
          <a:prstGeom prst="rect">
            <a:avLst/>
          </a:prstGeom>
          <a:noFill/>
        </p:spPr>
        <p:txBody>
          <a:bodyPr wrap="square">
            <a:spAutoFit/>
          </a:bodyPr>
          <a:lstStyle/>
          <a:p>
            <a:pPr algn="ctr">
              <a:lnSpc>
                <a:spcPct val="107000"/>
              </a:lnSpc>
              <a:spcBef>
                <a:spcPts val="800"/>
              </a:spcBef>
            </a:pPr>
            <a:r>
              <a:rPr lang="en-US" sz="4800" dirty="0">
                <a:effectLst/>
                <a:latin typeface="Arial Rounded MT Bold" panose="020F0704030504030204" pitchFamily="34" charset="0"/>
                <a:ea typeface="Corbel" panose="020B0503020204020204" pitchFamily="34" charset="0"/>
                <a:cs typeface="Tahoma" panose="020B0604030504040204" pitchFamily="34" charset="0"/>
              </a:rPr>
              <a:t>Thank You</a:t>
            </a:r>
            <a:r>
              <a:rPr lang="en-IN" sz="4800" dirty="0">
                <a:effectLst/>
                <a:latin typeface="Arial Rounded MT Bold" panose="020F0704030504030204" pitchFamily="34" charset="0"/>
                <a:ea typeface="Corbel" panose="020B0503020204020204" pitchFamily="34" charset="0"/>
                <a:cs typeface="Tahoma" panose="020B0604030504040204" pitchFamily="34" charset="0"/>
              </a:rPr>
              <a:t>!!!</a:t>
            </a:r>
          </a:p>
        </p:txBody>
      </p:sp>
      <p:sp>
        <p:nvSpPr>
          <p:cNvPr id="5" name="TextBox 4">
            <a:extLst>
              <a:ext uri="{FF2B5EF4-FFF2-40B4-BE49-F238E27FC236}">
                <a16:creationId xmlns:a16="http://schemas.microsoft.com/office/drawing/2014/main" id="{80F6B4B4-429F-DB3E-0543-B7142DA08C1D}"/>
              </a:ext>
            </a:extLst>
          </p:cNvPr>
          <p:cNvSpPr txBox="1"/>
          <p:nvPr/>
        </p:nvSpPr>
        <p:spPr>
          <a:xfrm>
            <a:off x="2375555" y="3863879"/>
            <a:ext cx="6419653" cy="375552"/>
          </a:xfrm>
          <a:prstGeom prst="rect">
            <a:avLst/>
          </a:prstGeom>
          <a:noFill/>
        </p:spPr>
        <p:txBody>
          <a:bodyPr wrap="square">
            <a:spAutoFit/>
          </a:bodyPr>
          <a:lstStyle/>
          <a:p>
            <a:pPr marL="914400" algn="ctr">
              <a:lnSpc>
                <a:spcPct val="107000"/>
              </a:lnSpc>
              <a:spcBef>
                <a:spcPts val="800"/>
              </a:spcBef>
            </a:pPr>
            <a:r>
              <a:rPr lang="en-US" sz="1800" b="1" dirty="0">
                <a:effectLst/>
                <a:latin typeface="Calibri" panose="020F0502020204030204" pitchFamily="34" charset="0"/>
                <a:ea typeface="Calibri" panose="020F0502020204030204" pitchFamily="34" charset="0"/>
                <a:cs typeface="Calibri" panose="020F0502020204030204" pitchFamily="34" charset="0"/>
              </a:rPr>
              <a:t>Vaishali Mam For Guiding Us through</a:t>
            </a:r>
            <a:r>
              <a:rPr lang="en-US" b="1" dirty="0">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out the Project</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3046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721B-307A-F198-2638-54B01F3E36D4}"/>
              </a:ext>
            </a:extLst>
          </p:cNvPr>
          <p:cNvSpPr>
            <a:spLocks noGrp="1"/>
          </p:cNvSpPr>
          <p:nvPr>
            <p:ph type="title"/>
          </p:nvPr>
        </p:nvSpPr>
        <p:spPr>
          <a:xfrm>
            <a:off x="1008043" y="891895"/>
            <a:ext cx="10364451" cy="1596177"/>
          </a:xfrm>
        </p:spPr>
        <p:txBody>
          <a:bodyPr>
            <a:normAutofit/>
          </a:bodyPr>
          <a:lstStyle/>
          <a:p>
            <a:pPr algn="l"/>
            <a:r>
              <a:rPr lang="en-US" sz="4400" b="1" dirty="0">
                <a:effectLst/>
                <a:latin typeface="Arial Rounded MT Bold" panose="020F0704030504030204" pitchFamily="34" charset="0"/>
                <a:ea typeface="Corbel" panose="020B0503020204020204" pitchFamily="34" charset="0"/>
                <a:cs typeface="Tahoma" panose="020B0604030504040204" pitchFamily="34" charset="0"/>
              </a:rPr>
              <a:t>Introduction </a:t>
            </a:r>
            <a:r>
              <a:rPr lang="en-US" sz="4400" b="1" dirty="0">
                <a:solidFill>
                  <a:srgbClr val="FFFFFF"/>
                </a:solidFill>
                <a:effectLst/>
                <a:latin typeface="Arial Rounded MT Bold" panose="020F0704030504030204" pitchFamily="34" charset="0"/>
                <a:ea typeface="Corbel" panose="020B0503020204020204" pitchFamily="34" charset="0"/>
                <a:cs typeface="Tahoma" panose="020B0604030504040204" pitchFamily="34" charset="0"/>
              </a:rPr>
              <a:t>: </a:t>
            </a:r>
            <a:br>
              <a:rPr lang="en-IN" sz="4400" dirty="0">
                <a:effectLst/>
                <a:latin typeface="Cooper Black" panose="0208090404030B020404" pitchFamily="18" charset="0"/>
                <a:ea typeface="Corbel" panose="020B0503020204020204" pitchFamily="34" charset="0"/>
                <a:cs typeface="Tahoma" panose="020B0604030504040204" pitchFamily="34" charset="0"/>
              </a:rPr>
            </a:br>
            <a:endParaRPr lang="en-IN" sz="4400" dirty="0">
              <a:latin typeface="Cooper Black" panose="0208090404030B020404" pitchFamily="18" charset="0"/>
            </a:endParaRPr>
          </a:p>
        </p:txBody>
      </p:sp>
      <p:sp>
        <p:nvSpPr>
          <p:cNvPr id="3" name="Content Placeholder 2">
            <a:extLst>
              <a:ext uri="{FF2B5EF4-FFF2-40B4-BE49-F238E27FC236}">
                <a16:creationId xmlns:a16="http://schemas.microsoft.com/office/drawing/2014/main" id="{87DD3FC1-885F-20F1-D9FF-FE33D189C5F0}"/>
              </a:ext>
            </a:extLst>
          </p:cNvPr>
          <p:cNvSpPr>
            <a:spLocks noGrp="1"/>
          </p:cNvSpPr>
          <p:nvPr>
            <p:ph sz="quarter" idx="13"/>
          </p:nvPr>
        </p:nvSpPr>
        <p:spPr/>
        <p:txBody>
          <a:bodyPr/>
          <a:lstStyle/>
          <a:p>
            <a:pPr>
              <a:buFont typeface="Wingdings" panose="05000000000000000000" pitchFamily="2" charset="2"/>
              <a:buChar char="§"/>
            </a:pPr>
            <a:r>
              <a:rPr lang="en-US" dirty="0"/>
              <a:t>Tira Beauty is a new online beauty retail platform under Reliance Retail, offering a seamless and personalized shopping experience with a curated selection of the best global and homegrown beauty brands</a:t>
            </a:r>
          </a:p>
          <a:p>
            <a:r>
              <a:rPr lang="en-US" dirty="0"/>
              <a:t>The brand aims to democratize beauty in India by breaking down barriers and becoming the leading inclusive beauty destination, focusing on accessible yet aspirational products for diverse consumer segments.</a:t>
            </a:r>
          </a:p>
          <a:p>
            <a:endParaRPr lang="en-IN" dirty="0"/>
          </a:p>
        </p:txBody>
      </p:sp>
    </p:spTree>
    <p:extLst>
      <p:ext uri="{BB962C8B-B14F-4D97-AF65-F5344CB8AC3E}">
        <p14:creationId xmlns:p14="http://schemas.microsoft.com/office/powerpoint/2010/main" val="5669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85C7-8070-13C8-42B0-89D73FAF3AB0}"/>
              </a:ext>
            </a:extLst>
          </p:cNvPr>
          <p:cNvSpPr>
            <a:spLocks noGrp="1"/>
          </p:cNvSpPr>
          <p:nvPr>
            <p:ph type="title"/>
          </p:nvPr>
        </p:nvSpPr>
        <p:spPr>
          <a:xfrm>
            <a:off x="913775" y="1066801"/>
            <a:ext cx="10364451" cy="1695253"/>
          </a:xfrm>
        </p:spPr>
        <p:txBody>
          <a:bodyPr/>
          <a:lstStyle/>
          <a:p>
            <a:pPr algn="l"/>
            <a:r>
              <a:rPr lang="en-US" sz="4400" dirty="0">
                <a:effectLst/>
                <a:latin typeface="Arial Rounded MT Bold" panose="020F0704030504030204" pitchFamily="34" charset="0"/>
                <a:ea typeface="Corbel" panose="020B0503020204020204" pitchFamily="34" charset="0"/>
                <a:cs typeface="Tahoma" panose="020B0604030504040204" pitchFamily="34" charset="0"/>
              </a:rPr>
              <a:t>Members of Team</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2CD40836-C6EE-9E90-9BA3-9CF559A07293}"/>
              </a:ext>
            </a:extLst>
          </p:cNvPr>
          <p:cNvSpPr>
            <a:spLocks noGrp="1"/>
          </p:cNvSpPr>
          <p:nvPr>
            <p:ph sz="quarter" idx="13"/>
          </p:nvPr>
        </p:nvSpPr>
        <p:spPr>
          <a:xfrm>
            <a:off x="913774" y="2356702"/>
            <a:ext cx="10363826" cy="3434498"/>
          </a:xfrm>
        </p:spPr>
        <p:txBody>
          <a:bodyPr>
            <a:normAutofit/>
          </a:bodyPr>
          <a:lstStyle/>
          <a:p>
            <a:pPr marL="342900" lvl="0" indent="-342900" algn="just">
              <a:lnSpc>
                <a:spcPct val="107000"/>
              </a:lnSpc>
              <a:spcBef>
                <a:spcPts val="800"/>
              </a:spcBef>
              <a:buFont typeface="Symbol" panose="05050102010706020507" pitchFamily="18" charset="2"/>
              <a:buChar char=""/>
            </a:pPr>
            <a:r>
              <a:rPr lang="en-US" sz="2200" b="1" dirty="0">
                <a:highlight>
                  <a:srgbClr val="FFFF00"/>
                </a:highlight>
                <a:latin typeface="Calibri" panose="020F0502020204030204" pitchFamily="34" charset="0"/>
                <a:ea typeface="Calibri" panose="020F0502020204030204" pitchFamily="34" charset="0"/>
                <a:cs typeface="Calibri" panose="020F0502020204030204" pitchFamily="34" charset="0"/>
              </a:rPr>
              <a:t>Mahender Reddy</a:t>
            </a:r>
            <a:endParaRPr lang="en-US" sz="2200" b="1" dirty="0">
              <a:effectLst/>
              <a:highlight>
                <a:srgbClr val="FFFF00"/>
              </a:highligh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spcBef>
                <a:spcPts val="800"/>
              </a:spcBef>
              <a:buFont typeface="Symbol" panose="05050102010706020507" pitchFamily="18" charset="2"/>
              <a:buChar char=""/>
            </a:pPr>
            <a:endParaRPr lang="en-IN" sz="1100" dirty="0">
              <a:effectLst/>
              <a:latin typeface="Calibri" panose="020F0502020204030204" pitchFamily="34" charset="0"/>
              <a:ea typeface="Calibri" panose="020F0502020204030204" pitchFamily="34" charset="0"/>
              <a:cs typeface="Calibri" panose="020F0502020204030204" pitchFamily="34" charset="0"/>
            </a:endParaRPr>
          </a:p>
          <a:p>
            <a:pPr marL="457200" lvl="1" indent="0" algn="just">
              <a:lnSpc>
                <a:spcPct val="107000"/>
              </a:lnSpc>
              <a:buNone/>
            </a:pPr>
            <a:endParaRPr lang="en-IN" sz="1100" dirty="0">
              <a:effectLst/>
              <a:latin typeface="Corbel" panose="020B0503020204020204" pitchFamily="34" charset="0"/>
              <a:ea typeface="Corbel" panose="020B050302020402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3538887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5FEDE-B728-F40B-5D5C-242993C717B5}"/>
              </a:ext>
            </a:extLst>
          </p:cNvPr>
          <p:cNvSpPr>
            <a:spLocks noGrp="1"/>
          </p:cNvSpPr>
          <p:nvPr>
            <p:ph type="title"/>
          </p:nvPr>
        </p:nvSpPr>
        <p:spPr/>
        <p:txBody>
          <a:bodyPr/>
          <a:lstStyle/>
          <a:p>
            <a:pPr algn="l"/>
            <a:r>
              <a:rPr lang="en-US" sz="3600" dirty="0">
                <a:effectLst/>
                <a:latin typeface="Arial Rounded MT Bold" panose="020F0704030504030204" pitchFamily="34" charset="0"/>
                <a:ea typeface="Corbel" panose="020B0503020204020204" pitchFamily="34" charset="0"/>
                <a:cs typeface="Tahoma" panose="020B0604030504040204" pitchFamily="34" charset="0"/>
              </a:rPr>
              <a:t>Responsibilities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1C6D1EA-2277-4FD4-0B61-7F62313CA43A}"/>
              </a:ext>
            </a:extLst>
          </p:cNvPr>
          <p:cNvSpPr>
            <a:spLocks noGrp="1"/>
          </p:cNvSpPr>
          <p:nvPr>
            <p:ph sz="quarter" idx="13"/>
          </p:nvPr>
        </p:nvSpPr>
        <p:spPr/>
        <p:txBody>
          <a:bodyPr/>
          <a:lstStyle/>
          <a:p>
            <a:pPr lvl="0" algn="just">
              <a:lnSpc>
                <a:spcPct val="107000"/>
              </a:lnSpc>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Assign the sub-module and tasks to the team member.</a:t>
            </a:r>
          </a:p>
          <a:p>
            <a:pPr lvl="0" algn="just">
              <a:lnSpc>
                <a:spcPct val="107000"/>
              </a:lnSpc>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Review the test cases of team   and guide them.</a:t>
            </a:r>
          </a:p>
          <a:p>
            <a:pPr lvl="0" algn="just">
              <a:lnSpc>
                <a:spcPct val="107000"/>
              </a:lnSpc>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Execute all the test cases.</a:t>
            </a:r>
          </a:p>
          <a:p>
            <a:pPr lvl="0" algn="just">
              <a:lnSpc>
                <a:spcPct val="107000"/>
              </a:lnSpc>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Create defect report.</a:t>
            </a:r>
          </a:p>
          <a:p>
            <a:endParaRPr lang="en-IN" dirty="0"/>
          </a:p>
        </p:txBody>
      </p:sp>
    </p:spTree>
    <p:extLst>
      <p:ext uri="{BB962C8B-B14F-4D97-AF65-F5344CB8AC3E}">
        <p14:creationId xmlns:p14="http://schemas.microsoft.com/office/powerpoint/2010/main" val="197582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E918-9235-EEAA-9DB2-91C190034B88}"/>
              </a:ext>
            </a:extLst>
          </p:cNvPr>
          <p:cNvSpPr>
            <a:spLocks noGrp="1"/>
          </p:cNvSpPr>
          <p:nvPr>
            <p:ph type="title"/>
          </p:nvPr>
        </p:nvSpPr>
        <p:spPr>
          <a:xfrm>
            <a:off x="913775" y="678729"/>
            <a:ext cx="10364451" cy="2516957"/>
          </a:xfrm>
        </p:spPr>
        <p:txBody>
          <a:bodyPr>
            <a:normAutofit/>
          </a:bodyPr>
          <a:lstStyle/>
          <a:p>
            <a:pPr algn="l"/>
            <a:r>
              <a:rPr lang="en-US" sz="4400" dirty="0">
                <a:effectLst/>
                <a:latin typeface="Arial Rounded MT Bold" panose="020F0704030504030204" pitchFamily="34" charset="0"/>
                <a:ea typeface="Corbel" panose="020B0503020204020204" pitchFamily="34" charset="0"/>
                <a:cs typeface="Tahoma" panose="020B0604030504040204" pitchFamily="34" charset="0"/>
              </a:rPr>
              <a:t>Overview</a:t>
            </a:r>
            <a:br>
              <a:rPr lang="en-IN" sz="4400" dirty="0">
                <a:effectLst/>
                <a:latin typeface="Arial Rounded MT Bold" panose="020F0704030504030204" pitchFamily="34" charset="0"/>
                <a:ea typeface="Corbel" panose="020B0503020204020204" pitchFamily="34" charset="0"/>
                <a:cs typeface="Tahoma" panose="020B0604030504040204" pitchFamily="34" charset="0"/>
              </a:rPr>
            </a:br>
            <a:endParaRPr lang="en-IN" sz="60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B485FA1-F241-14CE-C2EC-D611F9E192DD}"/>
              </a:ext>
            </a:extLst>
          </p:cNvPr>
          <p:cNvSpPr>
            <a:spLocks noGrp="1"/>
          </p:cNvSpPr>
          <p:nvPr>
            <p:ph sz="quarter" idx="13"/>
          </p:nvPr>
        </p:nvSpPr>
        <p:spPr>
          <a:xfrm>
            <a:off x="913774" y="2093715"/>
            <a:ext cx="10363826" cy="3424107"/>
          </a:xfrm>
        </p:spPr>
        <p:txBody>
          <a:bodyPr>
            <a:normAutofit/>
          </a:bodyPr>
          <a:lstStyle/>
          <a:p>
            <a:r>
              <a:rPr lang="en-US" sz="3000" b="1" dirty="0">
                <a:effectLst/>
                <a:latin typeface="Calibri" panose="020F0502020204030204" pitchFamily="34" charset="0"/>
                <a:ea typeface="Calibri" panose="020F0502020204030204" pitchFamily="34" charset="0"/>
                <a:cs typeface="Calibri" panose="020F0502020204030204" pitchFamily="34" charset="0"/>
              </a:rPr>
              <a:t>What is </a:t>
            </a:r>
            <a:r>
              <a:rPr lang="en-US" sz="3000" b="1" dirty="0" err="1">
                <a:latin typeface="Calibri" panose="020F0502020204030204" pitchFamily="34" charset="0"/>
                <a:ea typeface="Calibri" panose="020F0502020204030204" pitchFamily="34" charset="0"/>
                <a:cs typeface="Calibri" panose="020F0502020204030204" pitchFamily="34" charset="0"/>
              </a:rPr>
              <a:t>tirabeauty</a:t>
            </a:r>
            <a:r>
              <a:rPr lang="en-US" sz="3000" b="1" dirty="0">
                <a:effectLst/>
                <a:latin typeface="Calibri" panose="020F0502020204030204" pitchFamily="34" charset="0"/>
                <a:ea typeface="Calibri" panose="020F0502020204030204" pitchFamily="34" charset="0"/>
                <a:cs typeface="Calibri" panose="020F0502020204030204" pitchFamily="34" charset="0"/>
              </a:rPr>
              <a:t>?</a:t>
            </a:r>
            <a:endParaRPr lang="en-IN" sz="3000" b="1"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dirty="0">
                <a:latin typeface="Times New Roman" panose="02020603050405020304" pitchFamily="18" charset="0"/>
                <a:cs typeface="Times New Roman" panose="02020603050405020304" pitchFamily="18" charset="0"/>
              </a:rPr>
              <a:t>Tira Beauty is an online platform dedicated to beauty and wellness products, allowing users to explore a diverse range of products related to skin, hair, fragrance, men, bath &amp; body, mom &amp; baby, wellness, and personal care.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Launch your ecommerce website, customize your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online store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 start selling your products with the prestashop ecommerce platform etc.</a:t>
            </a:r>
          </a:p>
          <a:p>
            <a:pPr marL="0" indent="0">
              <a:buNone/>
            </a:pPr>
            <a:endParaRPr lang="en-IN" dirty="0"/>
          </a:p>
        </p:txBody>
      </p:sp>
    </p:spTree>
    <p:extLst>
      <p:ext uri="{BB962C8B-B14F-4D97-AF65-F5344CB8AC3E}">
        <p14:creationId xmlns:p14="http://schemas.microsoft.com/office/powerpoint/2010/main" val="32330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735D-0FAF-2004-A825-BB680408295D}"/>
              </a:ext>
            </a:extLst>
          </p:cNvPr>
          <p:cNvSpPr>
            <a:spLocks noGrp="1"/>
          </p:cNvSpPr>
          <p:nvPr>
            <p:ph type="title"/>
          </p:nvPr>
        </p:nvSpPr>
        <p:spPr/>
        <p:txBody>
          <a:bodyPr/>
          <a:lstStyle/>
          <a:p>
            <a:pPr algn="l"/>
            <a:r>
              <a:rPr lang="en-US" sz="4400" b="1" dirty="0">
                <a:effectLst/>
                <a:latin typeface="Arial Rounded MT Bold" panose="020F0704030504030204" pitchFamily="34" charset="0"/>
                <a:ea typeface="Corbel" panose="020B0503020204020204" pitchFamily="34" charset="0"/>
                <a:cs typeface="Tahoma" panose="020B0604030504040204" pitchFamily="34" charset="0"/>
              </a:rPr>
              <a:t>Modules</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4D46F3B8-8CC3-6761-F2CA-8219807BFA6B}"/>
              </a:ext>
            </a:extLst>
          </p:cNvPr>
          <p:cNvSpPr>
            <a:spLocks noGrp="1"/>
          </p:cNvSpPr>
          <p:nvPr>
            <p:ph sz="quarter" idx="13"/>
          </p:nvPr>
        </p:nvSpPr>
        <p:spPr>
          <a:xfrm>
            <a:off x="537329" y="2064470"/>
            <a:ext cx="10963372" cy="4515439"/>
          </a:xfrm>
        </p:spPr>
        <p:txBody>
          <a:bodyPr>
            <a:normAutofit fontScale="92500" lnSpcReduction="10000"/>
          </a:bodyPr>
          <a:lstStyle/>
          <a:p>
            <a:pPr marL="1028700" indent="-342900" algn="just">
              <a:lnSpc>
                <a:spcPct val="107000"/>
              </a:lnSpc>
              <a:spcBef>
                <a:spcPts val="800"/>
              </a:spcBef>
              <a:buFont typeface="Wingdings" panose="05000000000000000000" pitchFamily="2" charset="2"/>
              <a:buChar char="ü"/>
            </a:pPr>
            <a:r>
              <a:rPr lang="en-US" sz="2300" b="1" dirty="0">
                <a:effectLst/>
                <a:latin typeface="Arial Black" panose="020B0A04020102020204" pitchFamily="34" charset="0"/>
                <a:ea typeface="Corbel" panose="020B0503020204020204" pitchFamily="34" charset="0"/>
                <a:cs typeface="Tahoma" panose="020B0604030504040204" pitchFamily="34" charset="0"/>
              </a:rPr>
              <a:t>Module 1 : skin </a:t>
            </a:r>
          </a:p>
          <a:p>
            <a:pPr marL="685800" indent="0" algn="just">
              <a:lnSpc>
                <a:spcPct val="107000"/>
              </a:lnSpc>
              <a:spcBef>
                <a:spcPts val="800"/>
              </a:spcBef>
              <a:buNone/>
            </a:pPr>
            <a:r>
              <a:rPr lang="en-US" dirty="0"/>
              <a:t>       Verified all features on the Skin page including product descriptions, quantity selection, filters, comparison options, add to cart functionality, detailed product info, and both grid and list views.</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1028700" indent="-342900" algn="just">
              <a:lnSpc>
                <a:spcPct val="107000"/>
              </a:lnSpc>
              <a:buFont typeface="Wingdings" panose="05000000000000000000" pitchFamily="2" charset="2"/>
              <a:buChar char="ü"/>
            </a:pPr>
            <a:r>
              <a:rPr lang="en-US" sz="2300" b="1" dirty="0">
                <a:effectLst/>
                <a:latin typeface="Arial Black" panose="020B0A04020102020204" pitchFamily="34" charset="0"/>
                <a:ea typeface="Corbel" panose="020B0503020204020204" pitchFamily="34" charset="0"/>
                <a:cs typeface="Tahoma" panose="020B0604030504040204" pitchFamily="34" charset="0"/>
              </a:rPr>
              <a:t>Module 2 :  </a:t>
            </a:r>
            <a:r>
              <a:rPr lang="en-US" sz="2300" b="1" dirty="0">
                <a:latin typeface="Arial Black" panose="020B0A04020102020204" pitchFamily="34" charset="0"/>
                <a:ea typeface="Corbel" panose="020B0503020204020204" pitchFamily="34" charset="0"/>
                <a:cs typeface="Tahoma" panose="020B0604030504040204" pitchFamily="34" charset="0"/>
              </a:rPr>
              <a:t>hair</a:t>
            </a:r>
            <a:endParaRPr lang="en-IN" sz="2300" dirty="0">
              <a:effectLs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dirty="0"/>
              <a:t>Tested all components on the Hair page such as item specifics, quantity controls, filtering options, compare button, add to cart button, detailed product information, and display toggles between grid and list.</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1028700" indent="-342900" algn="just">
              <a:lnSpc>
                <a:spcPct val="107000"/>
              </a:lnSpc>
              <a:buFont typeface="Wingdings" panose="05000000000000000000" pitchFamily="2" charset="2"/>
              <a:buChar char="ü"/>
            </a:pPr>
            <a:r>
              <a:rPr lang="en-IN" sz="2300" dirty="0">
                <a:effectLst/>
                <a:latin typeface="Arial Black" panose="020B0A04020102020204" pitchFamily="34" charset="0"/>
                <a:ea typeface="Corbel" panose="020B0503020204020204" pitchFamily="34" charset="0"/>
                <a:cs typeface="Tahoma" panose="020B0604030504040204" pitchFamily="34" charset="0"/>
              </a:rPr>
              <a:t>Module 3 :  </a:t>
            </a:r>
            <a:r>
              <a:rPr lang="en-IN" sz="2300" dirty="0">
                <a:latin typeface="Arial Black" panose="020B0A04020102020204" pitchFamily="34" charset="0"/>
                <a:ea typeface="Corbel" panose="020B0503020204020204" pitchFamily="34" charset="0"/>
                <a:cs typeface="Tahoma" panose="020B0604030504040204" pitchFamily="34" charset="0"/>
              </a:rPr>
              <a:t>Fragrance</a:t>
            </a:r>
            <a:endParaRPr lang="en-IN" sz="2300" dirty="0">
              <a:effectLs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dirty="0"/>
              <a:t>Evaluated the Fragrance page functionality by checking product details, quantity adjustment, available filters, compare feature, add to cart process, product descriptions, and layout views in grid and list format.</a:t>
            </a:r>
            <a:endParaRPr lang="en-IN" sz="2100" dirty="0">
              <a:effectLst/>
              <a:latin typeface="Corbel" panose="020B0503020204020204" pitchFamily="34" charset="0"/>
              <a:ea typeface="Corbel" panose="020B0503020204020204" pitchFamily="34" charset="0"/>
              <a:cs typeface="Tahoma" panose="020B0604030504040204" pitchFamily="34" charset="0"/>
            </a:endParaRPr>
          </a:p>
          <a:p>
            <a:pPr marL="0" indent="0" algn="just">
              <a:lnSpc>
                <a:spcPct val="107000"/>
              </a:lnSpc>
              <a:spcBef>
                <a:spcPts val="800"/>
              </a:spcBef>
              <a:buNone/>
            </a:pPr>
            <a:r>
              <a:rPr lang="en-US" sz="1800" b="1" dirty="0">
                <a:latin typeface="Calibri" panose="020F0502020204030204" pitchFamily="34" charset="0"/>
                <a:ea typeface="Corbel" panose="020B0503020204020204" pitchFamily="34" charset="0"/>
                <a:cs typeface="Tahoma" panose="020B0604030504040204" pitchFamily="34" charset="0"/>
              </a:rPr>
              <a:t>                </a:t>
            </a:r>
            <a:endParaRPr lang="en-IN" sz="21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6379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A907EC-EE6A-275E-BA9E-14DFD59CF4D2}"/>
              </a:ext>
            </a:extLst>
          </p:cNvPr>
          <p:cNvSpPr>
            <a:spLocks noGrp="1"/>
          </p:cNvSpPr>
          <p:nvPr>
            <p:ph sz="quarter" idx="13"/>
          </p:nvPr>
        </p:nvSpPr>
        <p:spPr>
          <a:xfrm>
            <a:off x="876694" y="961534"/>
            <a:ext cx="10746556" cy="5231876"/>
          </a:xfrm>
        </p:spPr>
        <p:txBody>
          <a:bodyPr>
            <a:normAutofit fontScale="92500" lnSpcReduction="20000"/>
          </a:bodyPr>
          <a:lstStyle/>
          <a:p>
            <a:pPr algn="just">
              <a:lnSpc>
                <a:spcPct val="107000"/>
              </a:lnSpc>
              <a:spcBef>
                <a:spcPts val="800"/>
              </a:spcBef>
              <a:buFont typeface="Wingdings" panose="05000000000000000000" pitchFamily="2" charset="2"/>
              <a:buChar char="ü"/>
            </a:pPr>
            <a:r>
              <a:rPr lang="en-US" sz="1800" b="1" dirty="0">
                <a:effectLst/>
                <a:latin typeface="Arial Black" panose="020B0A04020102020204" pitchFamily="34" charset="0"/>
                <a:ea typeface="Corbel" panose="020B0503020204020204" pitchFamily="34" charset="0"/>
                <a:cs typeface="Tahoma" panose="020B0604030504040204" pitchFamily="34" charset="0"/>
              </a:rPr>
              <a:t>Module 4 :  men</a:t>
            </a:r>
            <a:endParaRPr lang="en-IN" sz="1800" b="1" dirty="0">
              <a:effectLs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spcBef>
                <a:spcPts val="800"/>
              </a:spcBef>
              <a:buNone/>
            </a:pPr>
            <a:r>
              <a:rPr lang="en-US" sz="1600" dirty="0">
                <a:effectLst/>
                <a:latin typeface="Calibri" panose="020F0502020204030204" pitchFamily="34" charset="0"/>
                <a:ea typeface="Corbel" panose="020B0503020204020204" pitchFamily="34" charset="0"/>
                <a:cs typeface="Tahoma" panose="020B0604030504040204" pitchFamily="34" charset="0"/>
              </a:rPr>
              <a:t>       </a:t>
            </a:r>
            <a:r>
              <a:rPr lang="en-US" dirty="0"/>
              <a:t>Checked the Men section for all interactive elements including item information, quantity input, filtering capabilities, compare button, add to cart action, comprehensive product info, and grid/list display modes.</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71550" indent="-285750" algn="just">
              <a:lnSpc>
                <a:spcPct val="107000"/>
              </a:lnSpc>
              <a:buFont typeface="Wingdings" panose="05000000000000000000" pitchFamily="2" charset="2"/>
              <a:buChar char="ü"/>
            </a:pPr>
            <a:r>
              <a:rPr lang="en-US" sz="1800" b="1" dirty="0">
                <a:effectLst/>
                <a:latin typeface="Arial Black" panose="020B0A04020102020204" pitchFamily="34" charset="0"/>
                <a:ea typeface="Corbel" panose="020B0503020204020204" pitchFamily="34" charset="0"/>
                <a:cs typeface="Tahoma" panose="020B0604030504040204" pitchFamily="34" charset="0"/>
              </a:rPr>
              <a:t>Module 5 :  </a:t>
            </a:r>
            <a:r>
              <a:rPr lang="en-US" sz="1800" b="1" dirty="0">
                <a:latin typeface="Arial Black" panose="020B0A04020102020204" pitchFamily="34" charset="0"/>
                <a:ea typeface="Corbel" panose="020B0503020204020204" pitchFamily="34" charset="0"/>
                <a:cs typeface="Tahoma" panose="020B0604030504040204" pitchFamily="34" charset="0"/>
              </a:rPr>
              <a:t>bath and body</a:t>
            </a:r>
            <a:endParaRPr lang="en-IN" sz="1800" b="1" dirty="0">
              <a:effectLs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sz="1600" dirty="0">
                <a:effectLst/>
                <a:latin typeface="Calibri" panose="020F0502020204030204" pitchFamily="34" charset="0"/>
                <a:ea typeface="Calibri" panose="020F0502020204030204" pitchFamily="34" charset="0"/>
                <a:cs typeface="Calibri" panose="020F0502020204030204" pitchFamily="34" charset="0"/>
              </a:rPr>
              <a:t>     </a:t>
            </a:r>
            <a:r>
              <a:rPr lang="en-US" dirty="0"/>
              <a:t>Reviewed the Bath and Body page covering product details, quantity modification, filter usage, product comparison, add to cart interactions, product descriptions, and options for grid and list view.</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71550" indent="-285750" algn="just">
              <a:lnSpc>
                <a:spcPct val="107000"/>
              </a:lnSpc>
              <a:buFont typeface="Wingdings" panose="05000000000000000000" pitchFamily="2" charset="2"/>
              <a:buChar char="ü"/>
            </a:pPr>
            <a:r>
              <a:rPr lang="en-US" sz="1800" b="1" dirty="0">
                <a:effectLst/>
                <a:latin typeface="Arial Black" panose="020B0A04020102020204" pitchFamily="34" charset="0"/>
                <a:ea typeface="Corbel" panose="020B0503020204020204" pitchFamily="34" charset="0"/>
                <a:cs typeface="Tahoma" panose="020B0604030504040204" pitchFamily="34" charset="0"/>
              </a:rPr>
              <a:t>Module 6 :  </a:t>
            </a:r>
            <a:r>
              <a:rPr lang="en-US" sz="1800" b="1" dirty="0">
                <a:latin typeface="Arial Black" panose="020B0A04020102020204" pitchFamily="34" charset="0"/>
                <a:ea typeface="Corbel" panose="020B0503020204020204" pitchFamily="34" charset="0"/>
                <a:cs typeface="Tahoma" panose="020B0604030504040204" pitchFamily="34" charset="0"/>
              </a:rPr>
              <a:t>mom and baby</a:t>
            </a:r>
            <a:endParaRPr lang="en-IN" sz="1800" dirty="0">
              <a:effectLs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sz="1800" b="1" dirty="0">
                <a:effectLst/>
                <a:latin typeface="Calibri" panose="020F0502020204030204" pitchFamily="34" charset="0"/>
                <a:ea typeface="Corbel" panose="020B0503020204020204" pitchFamily="34" charset="0"/>
                <a:cs typeface="Tahoma" panose="020B0604030504040204" pitchFamily="34" charset="0"/>
              </a:rPr>
              <a:t>     </a:t>
            </a:r>
            <a:r>
              <a:rPr lang="en-US" dirty="0"/>
              <a:t>Assessed the Mom and Baby page functionalities such as detailed product info, quantity selection, filters, compare button, add to cart features, full product descriptions, and grid and list display options.</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71550" indent="-285750" algn="just">
              <a:lnSpc>
                <a:spcPct val="107000"/>
              </a:lnSpc>
              <a:buFont typeface="Wingdings" panose="05000000000000000000" pitchFamily="2" charset="2"/>
              <a:buChar char="ü"/>
            </a:pPr>
            <a:r>
              <a:rPr lang="en-US" sz="1800" b="1" dirty="0">
                <a:effectLst/>
                <a:latin typeface="Arial Black" panose="020B0A04020102020204" pitchFamily="34" charset="0"/>
                <a:ea typeface="Corbel" panose="020B0503020204020204" pitchFamily="34" charset="0"/>
                <a:cs typeface="Tahoma" panose="020B0604030504040204" pitchFamily="34" charset="0"/>
              </a:rPr>
              <a:t>Module 7 :  personal details</a:t>
            </a:r>
            <a:endParaRPr lang="en-IN" sz="1800" dirty="0">
              <a:effectLst/>
              <a:latin typeface="Arial Black" panose="020B0A04020102020204" pitchFamily="34" charset="0"/>
              <a:ea typeface="Corbel" panose="020B0503020204020204" pitchFamily="34" charset="0"/>
              <a:cs typeface="Tahoma" panose="020B0604030504040204" pitchFamily="34" charset="0"/>
            </a:endParaRPr>
          </a:p>
          <a:p>
            <a:pPr marL="0" indent="0">
              <a:buNone/>
            </a:pPr>
            <a:r>
              <a:rPr lang="en-US" sz="1800" b="1" dirty="0">
                <a:effectLst/>
                <a:latin typeface="Calibri" panose="020F0502020204030204" pitchFamily="34" charset="0"/>
                <a:ea typeface="Corbel" panose="020B0503020204020204" pitchFamily="34" charset="0"/>
              </a:rPr>
              <a:t>         </a:t>
            </a:r>
            <a:r>
              <a:rPr lang="en-US" dirty="0"/>
              <a:t>Tested the Personal Details section ensuring form fields, input validation, save and edit capabilities, update confirmations, and proper data handling were functioning as expected</a:t>
            </a:r>
            <a:endParaRPr lang="en-IN" dirty="0"/>
          </a:p>
        </p:txBody>
      </p:sp>
    </p:spTree>
    <p:extLst>
      <p:ext uri="{BB962C8B-B14F-4D97-AF65-F5344CB8AC3E}">
        <p14:creationId xmlns:p14="http://schemas.microsoft.com/office/powerpoint/2010/main" val="180401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3873-8E32-7D24-EE91-6F92C6FEE675}"/>
              </a:ext>
            </a:extLst>
          </p:cNvPr>
          <p:cNvSpPr>
            <a:spLocks noGrp="1"/>
          </p:cNvSpPr>
          <p:nvPr>
            <p:ph type="title"/>
          </p:nvPr>
        </p:nvSpPr>
        <p:spPr/>
        <p:txBody>
          <a:bodyPr>
            <a:normAutofit/>
          </a:bodyPr>
          <a:lstStyle/>
          <a:p>
            <a:pPr algn="l"/>
            <a:r>
              <a:rPr lang="en-IN" sz="4400" dirty="0">
                <a:latin typeface="Arial Rounded MT Bold" panose="020F0704030504030204" pitchFamily="34" charset="0"/>
              </a:rPr>
              <a:t>Defects</a:t>
            </a:r>
          </a:p>
        </p:txBody>
      </p:sp>
      <p:sp>
        <p:nvSpPr>
          <p:cNvPr id="3" name="Content Placeholder 2">
            <a:extLst>
              <a:ext uri="{FF2B5EF4-FFF2-40B4-BE49-F238E27FC236}">
                <a16:creationId xmlns:a16="http://schemas.microsoft.com/office/drawing/2014/main" id="{5E629791-FEC9-CB33-DE78-C8110DF7E4CD}"/>
              </a:ext>
            </a:extLst>
          </p:cNvPr>
          <p:cNvSpPr>
            <a:spLocks noGrp="1"/>
          </p:cNvSpPr>
          <p:nvPr>
            <p:ph sz="quarter" idx="13"/>
          </p:nvPr>
        </p:nvSpPr>
        <p:spPr/>
        <p:txBody>
          <a:bodyPr/>
          <a:lstStyle/>
          <a:p>
            <a:pPr marL="971550" indent="-285750" algn="just">
              <a:lnSpc>
                <a:spcPct val="107000"/>
              </a:lnSpc>
              <a:spcBef>
                <a:spcPts val="800"/>
              </a:spcBef>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Calibri" panose="020F0502020204030204" pitchFamily="34" charset="0"/>
              </a:rPr>
              <a:t>While running a testcase at certain point some fields are not working as it is expected which is nothing but a defect, so team have created a Defect report on those defects.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800"/>
              </a:spcBef>
              <a:buNone/>
            </a:pP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113270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1210B-9FB6-B101-BDD9-DC7BB69C37D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CF0B9-7F36-3928-9041-09EA55FC058F}"/>
              </a:ext>
            </a:extLst>
          </p:cNvPr>
          <p:cNvSpPr>
            <a:spLocks noGrp="1"/>
          </p:cNvSpPr>
          <p:nvPr>
            <p:ph sz="quarter" idx="13"/>
          </p:nvPr>
        </p:nvSpPr>
        <p:spPr>
          <a:xfrm>
            <a:off x="913774" y="970962"/>
            <a:ext cx="10363826" cy="4820238"/>
          </a:xfrm>
        </p:spPr>
        <p:txBody>
          <a:bodyPr>
            <a:normAutofit fontScale="55000" lnSpcReduction="20000"/>
          </a:bodyPr>
          <a:lstStyle/>
          <a:p>
            <a:pPr>
              <a:lnSpc>
                <a:spcPct val="107000"/>
              </a:lnSpc>
              <a:spcBef>
                <a:spcPts val="800"/>
              </a:spcBef>
              <a:spcAft>
                <a:spcPts val="285"/>
              </a:spcAft>
              <a:buFont typeface="Wingdings" panose="05000000000000000000" pitchFamily="2" charset="2"/>
              <a:buChar char="Ø"/>
            </a:pPr>
            <a:r>
              <a:rPr lang="en-US" sz="3200" b="1" dirty="0">
                <a:effectLst/>
                <a:latin typeface="Arial Black" panose="020B0A04020102020204" pitchFamily="34" charset="0"/>
                <a:ea typeface="Calibri" panose="020F0502020204030204" pitchFamily="34" charset="0"/>
                <a:cs typeface="Calibri" panose="020F0502020204030204" pitchFamily="34" charset="0"/>
              </a:rPr>
              <a:t>Defect identifier  :-  </a:t>
            </a:r>
            <a:r>
              <a:rPr lang="en-US" sz="3200" dirty="0">
                <a:effectLst/>
                <a:latin typeface="Arial Black" panose="020B0A04020102020204" pitchFamily="34" charset="0"/>
                <a:ea typeface="Corbel" panose="020B0503020204020204" pitchFamily="34" charset="0"/>
                <a:cs typeface="Tahoma" panose="020B0604030504040204" pitchFamily="34" charset="0"/>
              </a:rPr>
              <a:t>B_001</a:t>
            </a:r>
            <a:endParaRPr lang="en-IN" sz="3200" dirty="0">
              <a:effectLst/>
              <a:latin typeface="Arial Black" panose="020B0A04020102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a:lnSpc>
                <a:spcPct val="107000"/>
              </a:lnSpc>
              <a:spcBef>
                <a:spcPts val="800"/>
              </a:spcBef>
              <a:spcAft>
                <a:spcPts val="285"/>
              </a:spcAft>
              <a:buFont typeface="Wingdings" panose="05000000000000000000" pitchFamily="2" charset="2"/>
              <a:buChar char="Ø"/>
            </a:pPr>
            <a:r>
              <a:rPr lang="en-US" sz="1900" b="1" dirty="0">
                <a:effectLst/>
                <a:latin typeface="Arial" panose="020B0604020202020204" pitchFamily="34" charset="0"/>
                <a:ea typeface="Corbel" panose="020B0503020204020204" pitchFamily="34" charset="0"/>
                <a:cs typeface="Tahoma" panose="020B0604030504040204" pitchFamily="34" charset="0"/>
              </a:rPr>
              <a:t>Defect summary            :-   </a:t>
            </a:r>
            <a:r>
              <a:rPr lang="en-US" sz="1900" b="1" dirty="0" err="1">
                <a:latin typeface="Arial" panose="020B0604020202020204" pitchFamily="34" charset="0"/>
                <a:ea typeface="Corbel" panose="020B0503020204020204" pitchFamily="34" charset="0"/>
                <a:cs typeface="Tahoma" panose="020B0604030504040204" pitchFamily="34" charset="0"/>
              </a:rPr>
              <a:t>gmail</a:t>
            </a:r>
            <a:r>
              <a:rPr lang="en-US" sz="1900" b="1" dirty="0">
                <a:latin typeface="Arial" panose="020B0604020202020204" pitchFamily="34" charset="0"/>
                <a:ea typeface="Corbel" panose="020B0503020204020204" pitchFamily="34" charset="0"/>
                <a:cs typeface="Tahoma" panose="020B0604030504040204" pitchFamily="34" charset="0"/>
              </a:rPr>
              <a:t> in profile part is not directed towards the email page or site.</a:t>
            </a:r>
            <a:endParaRPr lang="en-US" sz="1900" dirty="0">
              <a:effectLst/>
              <a:latin typeface="Arial" panose="020B0604020202020204" pitchFamily="34" charset="0"/>
              <a:ea typeface="Corbel" panose="020B0503020204020204" pitchFamily="34" charset="0"/>
              <a:cs typeface="Tahoma" panose="020B0604030504040204" pitchFamily="34" charset="0"/>
            </a:endParaRPr>
          </a:p>
          <a:p>
            <a:pPr>
              <a:lnSpc>
                <a:spcPct val="107000"/>
              </a:lnSpc>
              <a:spcBef>
                <a:spcPts val="800"/>
              </a:spcBef>
              <a:spcAft>
                <a:spcPts val="285"/>
              </a:spcAft>
              <a:buFont typeface="Wingdings" panose="05000000000000000000" pitchFamily="2" charset="2"/>
              <a:buChar char="Ø"/>
            </a:pPr>
            <a:r>
              <a:rPr lang="en-US" sz="1900" b="1"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Test Id                                 </a:t>
            </a:r>
            <a:r>
              <a:rPr lang="en-US" sz="1900" b="1" dirty="0">
                <a:effectLst/>
                <a:latin typeface="Calibri" panose="020F0502020204030204" pitchFamily="34" charset="0"/>
                <a:ea typeface="Corbel" panose="020B0503020204020204" pitchFamily="34" charset="0"/>
                <a:cs typeface="Tahoma" panose="020B0604030504040204" pitchFamily="34" charset="0"/>
              </a:rPr>
              <a:t>:-  </a:t>
            </a:r>
            <a:r>
              <a:rPr lang="en-IN" sz="1900" dirty="0">
                <a:solidFill>
                  <a:srgbClr val="000000"/>
                </a:solidFill>
                <a:effectLst/>
                <a:latin typeface="Calibri" panose="020F0502020204030204" pitchFamily="34" charset="0"/>
                <a:ea typeface="Times New Roman" panose="02020603050405020304" pitchFamily="18" charset="0"/>
                <a:cs typeface="Tahoma" panose="020B0604030504040204" pitchFamily="34" charset="0"/>
              </a:rPr>
              <a:t>TC_020</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Test case name              </a:t>
            </a:r>
            <a:r>
              <a:rPr lang="en-US" sz="1900" b="1" dirty="0">
                <a:effectLst/>
                <a:latin typeface="Calibri" panose="020F0502020204030204" pitchFamily="34" charset="0"/>
                <a:ea typeface="Corbel" panose="020B0503020204020204" pitchFamily="34" charset="0"/>
                <a:cs typeface="Tahoma" panose="020B0604030504040204" pitchFamily="34" charset="0"/>
              </a:rPr>
              <a:t>:- </a:t>
            </a:r>
            <a:r>
              <a:rPr lang="en-US" sz="1900" dirty="0">
                <a:effectLst/>
                <a:latin typeface="Calibri" panose="020F0502020204030204" pitchFamily="34" charset="0"/>
                <a:ea typeface="Corbel" panose="020B0503020204020204" pitchFamily="34" charset="0"/>
                <a:cs typeface="Tahoma" panose="020B0604030504040204" pitchFamily="34" charset="0"/>
              </a:rPr>
              <a:t> </a:t>
            </a:r>
            <a:r>
              <a:rPr lang="en-IN" sz="1900" dirty="0" err="1">
                <a:solidFill>
                  <a:srgbClr val="000000"/>
                </a:solidFill>
                <a:effectLst/>
                <a:latin typeface="Calibri" panose="020F0502020204030204" pitchFamily="34" charset="0"/>
                <a:ea typeface="Times New Roman" panose="02020603050405020304" pitchFamily="18" charset="0"/>
                <a:cs typeface="Tahoma" panose="020B0604030504040204" pitchFamily="34" charset="0"/>
              </a:rPr>
              <a:t>TC_</a:t>
            </a:r>
            <a:r>
              <a:rPr lang="en-IN" sz="1900" dirty="0" err="1">
                <a:solidFill>
                  <a:srgbClr val="000000"/>
                </a:solidFill>
                <a:latin typeface="Calibri" panose="020F0502020204030204" pitchFamily="34" charset="0"/>
                <a:ea typeface="Times New Roman" panose="02020603050405020304" pitchFamily="18" charset="0"/>
                <a:cs typeface="Tahoma" panose="020B0604030504040204" pitchFamily="34" charset="0"/>
              </a:rPr>
              <a:t>information_gmail_uncilikable</a:t>
            </a:r>
            <a:r>
              <a:rPr lang="en-IN" sz="1900" dirty="0">
                <a:solidFill>
                  <a:srgbClr val="000000"/>
                </a:solidFill>
                <a:effectLst/>
                <a:latin typeface="Calibri" panose="020F0502020204030204" pitchFamily="34" charset="0"/>
                <a:ea typeface="Times New Roman" panose="02020603050405020304" pitchFamily="18" charset="0"/>
                <a:cs typeface="Tahoma" panose="020B0604030504040204" pitchFamily="34" charset="0"/>
              </a:rPr>
              <a:t> </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Module name                   :-</a:t>
            </a:r>
            <a:r>
              <a:rPr lang="en-US" sz="1900" dirty="0">
                <a:effectLst/>
                <a:latin typeface="Arial" panose="020B0604020202020204" pitchFamily="34" charset="0"/>
                <a:ea typeface="Corbel" panose="020B0503020204020204" pitchFamily="34" charset="0"/>
                <a:cs typeface="Tahoma" panose="020B0604030504040204" pitchFamily="34" charset="0"/>
              </a:rPr>
              <a:t>  personal details</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Reproducible </a:t>
            </a:r>
            <a:r>
              <a:rPr lang="en-US" sz="1900" dirty="0">
                <a:effectLst/>
                <a:latin typeface="Arial" panose="020B0604020202020204" pitchFamily="34" charset="0"/>
                <a:ea typeface="Corbel" panose="020B0503020204020204" pitchFamily="34" charset="0"/>
                <a:cs typeface="Tahoma" panose="020B0604030504040204" pitchFamily="34" charset="0"/>
              </a:rPr>
              <a:t>                 </a:t>
            </a:r>
            <a:r>
              <a:rPr lang="en-US" sz="1900" b="1" dirty="0">
                <a:effectLst/>
                <a:latin typeface="Arial" panose="020B0604020202020204" pitchFamily="34" charset="0"/>
                <a:ea typeface="Corbel" panose="020B0503020204020204" pitchFamily="34" charset="0"/>
                <a:cs typeface="Tahoma" panose="020B0604030504040204" pitchFamily="34" charset="0"/>
              </a:rPr>
              <a:t>:-</a:t>
            </a:r>
            <a:r>
              <a:rPr lang="en-US" sz="1900" dirty="0">
                <a:effectLst/>
                <a:latin typeface="Arial" panose="020B0604020202020204" pitchFamily="34" charset="0"/>
                <a:ea typeface="Corbel" panose="020B0503020204020204" pitchFamily="34" charset="0"/>
                <a:cs typeface="Tahoma" panose="020B0604030504040204" pitchFamily="34" charset="0"/>
              </a:rPr>
              <a:t>  </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Severity       </a:t>
            </a:r>
            <a:r>
              <a:rPr lang="en-US" sz="1900" dirty="0">
                <a:effectLst/>
                <a:latin typeface="Arial" panose="020B0604020202020204" pitchFamily="34" charset="0"/>
                <a:ea typeface="Corbel" panose="020B0503020204020204" pitchFamily="34" charset="0"/>
                <a:cs typeface="Tahoma" panose="020B0604030504040204" pitchFamily="34" charset="0"/>
              </a:rPr>
              <a:t>                      </a:t>
            </a:r>
            <a:r>
              <a:rPr lang="en-US" sz="1900" b="1" dirty="0">
                <a:effectLst/>
                <a:latin typeface="Arial" panose="020B0604020202020204" pitchFamily="34" charset="0"/>
                <a:ea typeface="Corbel" panose="020B0503020204020204" pitchFamily="34" charset="0"/>
                <a:cs typeface="Tahoma" panose="020B0604030504040204" pitchFamily="34" charset="0"/>
              </a:rPr>
              <a:t>:- </a:t>
            </a:r>
            <a:r>
              <a:rPr lang="en-US" sz="1900" dirty="0">
                <a:effectLst/>
                <a:latin typeface="Arial" panose="020B0604020202020204" pitchFamily="34" charset="0"/>
                <a:ea typeface="Corbel" panose="020B0503020204020204" pitchFamily="34" charset="0"/>
                <a:cs typeface="Tahoma" panose="020B0604030504040204" pitchFamily="34" charset="0"/>
              </a:rPr>
              <a:t>high</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Priority  </a:t>
            </a:r>
            <a:r>
              <a:rPr lang="en-US" sz="1900" dirty="0">
                <a:effectLst/>
                <a:latin typeface="Arial" panose="020B0604020202020204" pitchFamily="34" charset="0"/>
                <a:ea typeface="Corbel" panose="020B0503020204020204" pitchFamily="34" charset="0"/>
                <a:cs typeface="Tahoma" panose="020B0604030504040204" pitchFamily="34" charset="0"/>
              </a:rPr>
              <a:t>                          </a:t>
            </a:r>
            <a:r>
              <a:rPr lang="en-US" sz="1900" b="1" dirty="0">
                <a:effectLst/>
                <a:latin typeface="Arial" panose="020B0604020202020204" pitchFamily="34" charset="0"/>
                <a:ea typeface="Corbel" panose="020B0503020204020204" pitchFamily="34" charset="0"/>
                <a:cs typeface="Tahoma" panose="020B0604030504040204" pitchFamily="34" charset="0"/>
              </a:rPr>
              <a:t> :- high</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Raised by                           :-</a:t>
            </a:r>
            <a:r>
              <a:rPr lang="en-US" sz="1900" dirty="0">
                <a:effectLst/>
                <a:latin typeface="Arial" panose="020B0604020202020204" pitchFamily="34" charset="0"/>
                <a:ea typeface="Corbel" panose="020B0503020204020204" pitchFamily="34" charset="0"/>
                <a:cs typeface="Tahoma" panose="020B0604030504040204" pitchFamily="34" charset="0"/>
              </a:rPr>
              <a:t>  Team </a:t>
            </a:r>
            <a:r>
              <a:rPr lang="en-US" sz="1900" dirty="0">
                <a:latin typeface="Arial" panose="020B0604020202020204" pitchFamily="34" charset="0"/>
                <a:ea typeface="Corbel" panose="020B0503020204020204" pitchFamily="34" charset="0"/>
                <a:cs typeface="Tahoma" panose="020B0604030504040204" pitchFamily="34" charset="0"/>
              </a:rPr>
              <a:t> member</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Assigned to                      :-</a:t>
            </a:r>
            <a:r>
              <a:rPr lang="en-US" sz="1900" dirty="0">
                <a:effectLst/>
                <a:latin typeface="Arial" panose="020B0604020202020204" pitchFamily="34" charset="0"/>
                <a:ea typeface="Corbel" panose="020B0503020204020204" pitchFamily="34" charset="0"/>
                <a:cs typeface="Tahoma" panose="020B0604030504040204" pitchFamily="34" charset="0"/>
              </a:rPr>
              <a:t>  developer Team lead</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Date of assignment      :-</a:t>
            </a:r>
            <a:endParaRPr lang="en-IN" sz="1900" b="1"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Status                                 :-</a:t>
            </a:r>
            <a:r>
              <a:rPr lang="en-US" sz="1900" dirty="0">
                <a:effectLst/>
                <a:latin typeface="Arial" panose="020B0604020202020204" pitchFamily="34" charset="0"/>
                <a:ea typeface="Corbel" panose="020B0503020204020204" pitchFamily="34" charset="0"/>
                <a:cs typeface="Tahoma" panose="020B0604030504040204" pitchFamily="34" charset="0"/>
              </a:rPr>
              <a:t> pending</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Snap shots                        :-</a:t>
            </a: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Fixed by                               :-</a:t>
            </a:r>
            <a:r>
              <a:rPr lang="en-US" sz="1900" dirty="0">
                <a:effectLst/>
                <a:latin typeface="Arial" panose="020B0604020202020204" pitchFamily="34" charset="0"/>
                <a:ea typeface="Corbel" panose="020B0503020204020204" pitchFamily="34" charset="0"/>
                <a:cs typeface="Tahoma" panose="020B0604030504040204" pitchFamily="34" charset="0"/>
              </a:rPr>
              <a:t> developer</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Date of fixing                   :-</a:t>
            </a:r>
            <a:endParaRPr lang="en-IN" sz="1900" b="1"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endParaRPr lang="en-IN" sz="1900" dirty="0">
              <a:effectLst/>
              <a:latin typeface="Corbel" panose="020B0503020204020204" pitchFamily="34" charset="0"/>
              <a:ea typeface="Corbel" panose="020B050302020402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3053610446"/>
      </p:ext>
    </p:extLst>
  </p:cSld>
  <p:clrMapOvr>
    <a:masterClrMapping/>
  </p:clrMapOvr>
</p:sld>
</file>

<file path=ppt/theme/theme1.xml><?xml version="1.0" encoding="utf-8"?>
<a:theme xmlns:a="http://schemas.openxmlformats.org/drawingml/2006/main" name="Dropl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TotalTime>
  <Words>973</Words>
  <Application>Microsoft Office PowerPoint</Application>
  <PresentationFormat>Widescreen</PresentationFormat>
  <Paragraphs>95</Paragraphs>
  <Slides>15</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Arial Black</vt:lpstr>
      <vt:lpstr>Arial Rounded MT Bold</vt:lpstr>
      <vt:lpstr>Calibri</vt:lpstr>
      <vt:lpstr>Cooper Black</vt:lpstr>
      <vt:lpstr>Corbel</vt:lpstr>
      <vt:lpstr>Courier New</vt:lpstr>
      <vt:lpstr>Symbol</vt:lpstr>
      <vt:lpstr>Times New Roman</vt:lpstr>
      <vt:lpstr>Tw Cen MT</vt:lpstr>
      <vt:lpstr>Wingdings</vt:lpstr>
      <vt:lpstr>Droplet</vt:lpstr>
      <vt:lpstr>Tira   Beauty </vt:lpstr>
      <vt:lpstr>Introduction :  </vt:lpstr>
      <vt:lpstr>Members of Team </vt:lpstr>
      <vt:lpstr>Responsibilities</vt:lpstr>
      <vt:lpstr>Overview </vt:lpstr>
      <vt:lpstr>Modules </vt:lpstr>
      <vt:lpstr>PowerPoint Presentation</vt:lpstr>
      <vt:lpstr>Defects</vt:lpstr>
      <vt:lpstr>PowerPoint Presentation</vt:lpstr>
      <vt:lpstr>PowerPoint Presentation</vt:lpstr>
      <vt:lpstr>PowerPoint Presentation</vt:lpstr>
      <vt:lpstr>PowerPoint Presentation</vt:lpstr>
      <vt:lpstr>Challenges </vt:lpstr>
      <vt:lpstr>Experience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PRESTASHOP / MY SHOP MODULE</dc:title>
  <dc:creator>samrudhi Sakoji</dc:creator>
  <cp:lastModifiedBy>mahender reddy</cp:lastModifiedBy>
  <cp:revision>43</cp:revision>
  <dcterms:created xsi:type="dcterms:W3CDTF">2024-02-15T17:31:50Z</dcterms:created>
  <dcterms:modified xsi:type="dcterms:W3CDTF">2025-08-18T17:48:29Z</dcterms:modified>
</cp:coreProperties>
</file>