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6ED89-516E-40C3-AAB5-B26BD525D714}" v="381" dt="2024-11-17T15:32:37.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dirty="0"/>
              <a:t>Click to edit Master title style</a:t>
            </a:r>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77774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362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9019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1487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5653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748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3195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4472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822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dirty="0"/>
              <a:t>Click to edit Master title style</a:t>
            </a:r>
          </a:p>
        </p:txBody>
      </p:sp>
      <p:sp>
        <p:nvSpPr>
          <p:cNvPr id="3" name="Content Placeholder 2"/>
          <p:cNvSpPr>
            <a:spLocks noGrp="1"/>
          </p:cNvSpPr>
          <p:nvPr>
            <p:ph idx="1"/>
          </p:nvPr>
        </p:nvSpPr>
        <p:spPr>
          <a:xfrm>
            <a:off x="982133" y="2667000"/>
            <a:ext cx="7704667" cy="33328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134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206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dirty="0"/>
              <a:t>Click to edit Master title style</a:t>
            </a:r>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553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633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887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940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528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639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11/19/2024</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8382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7131"/>
            <a:ext cx="7772400" cy="1470025"/>
          </a:xfrm>
        </p:spPr>
        <p:txBody>
          <a:bodyPr>
            <a:normAutofit fontScale="90000"/>
          </a:bodyPr>
          <a:lstStyle/>
          <a:p>
            <a:r>
              <a:rPr lang="en-US" sz="4000" dirty="0">
                <a:ea typeface="Calibri"/>
                <a:cs typeface="Calibri"/>
              </a:rPr>
              <a:t>KONGU ENGINEERING COLLEGE</a:t>
            </a:r>
            <a:br>
              <a:rPr lang="en-US" dirty="0">
                <a:ea typeface="Calibri"/>
                <a:cs typeface="Calibri"/>
              </a:rPr>
            </a:br>
            <a:r>
              <a:rPr lang="en-US" dirty="0">
                <a:ea typeface="Calibri"/>
                <a:cs typeface="Calibri"/>
              </a:rPr>
              <a:t> </a:t>
            </a:r>
            <a:r>
              <a:rPr lang="en-US" sz="2800" dirty="0">
                <a:ea typeface="Calibri"/>
                <a:cs typeface="Calibri"/>
              </a:rPr>
              <a:t>(AUTONOMOUS) PERUNDURAI – 638 060</a:t>
            </a:r>
            <a:endParaRPr lang="en-US"/>
          </a:p>
        </p:txBody>
      </p:sp>
      <p:sp>
        <p:nvSpPr>
          <p:cNvPr id="3" name="Subtitle 2"/>
          <p:cNvSpPr>
            <a:spLocks noGrp="1"/>
          </p:cNvSpPr>
          <p:nvPr>
            <p:ph type="subTitle" idx="1"/>
          </p:nvPr>
        </p:nvSpPr>
        <p:spPr>
          <a:xfrm>
            <a:off x="1371600" y="2104466"/>
            <a:ext cx="6400800" cy="4296333"/>
          </a:xfrm>
        </p:spPr>
        <p:txBody>
          <a:bodyPr vert="horz" lIns="91440" tIns="45720" rIns="91440" bIns="45720" rtlCol="0" anchor="t">
            <a:normAutofit lnSpcReduction="10000"/>
          </a:bodyPr>
          <a:lstStyle/>
          <a:p>
            <a:pPr algn="ctr"/>
            <a:r>
              <a:rPr lang="en-US" sz="3000" dirty="0">
                <a:solidFill>
                  <a:schemeClr val="tx1"/>
                </a:solidFill>
                <a:latin typeface="Book Antiqua" panose="02040602050305030304" pitchFamily="18" charset="0"/>
                <a:ea typeface="Calibri"/>
                <a:cs typeface="Arial"/>
              </a:rPr>
              <a:t>ELECTRICITY BILLING SYSTEM</a:t>
            </a:r>
          </a:p>
          <a:p>
            <a:endParaRPr lang="en-US" sz="1600" dirty="0">
              <a:solidFill>
                <a:schemeClr val="tx1"/>
              </a:solidFill>
              <a:latin typeface="Calibri"/>
              <a:ea typeface="Calibri"/>
              <a:cs typeface="Arial"/>
            </a:endParaRPr>
          </a:p>
          <a:p>
            <a:r>
              <a:rPr lang="en-US" sz="2800" b="1" dirty="0">
                <a:solidFill>
                  <a:schemeClr val="tx1"/>
                </a:solidFill>
                <a:latin typeface="Calibri"/>
                <a:ea typeface="Calibri"/>
                <a:cs typeface="Arial"/>
              </a:rPr>
              <a:t>MICRO PROJECT REPORT</a:t>
            </a:r>
            <a:endParaRPr lang="en-US" sz="2800" dirty="0">
              <a:solidFill>
                <a:schemeClr val="tx1"/>
              </a:solidFill>
              <a:latin typeface="Calibri"/>
              <a:ea typeface="Calibri"/>
              <a:cs typeface="Arial"/>
            </a:endParaRPr>
          </a:p>
          <a:p>
            <a:r>
              <a:rPr lang="en-US" sz="2800" b="1" dirty="0">
                <a:solidFill>
                  <a:schemeClr val="tx1"/>
                </a:solidFill>
                <a:latin typeface="Calibri"/>
                <a:ea typeface="Calibri"/>
                <a:cs typeface="Arial"/>
              </a:rPr>
              <a:t>JAVA PROGRAMMING (22ITC31)</a:t>
            </a:r>
            <a:endParaRPr lang="en-US" sz="2800" dirty="0">
              <a:solidFill>
                <a:schemeClr val="tx1"/>
              </a:solidFill>
              <a:latin typeface="Calibri"/>
              <a:ea typeface="Calibri"/>
              <a:cs typeface="Arial"/>
            </a:endParaRPr>
          </a:p>
          <a:p>
            <a:endParaRPr lang="en-US" sz="2800" dirty="0">
              <a:solidFill>
                <a:schemeClr val="tx1"/>
              </a:solidFill>
              <a:latin typeface="Calibri"/>
              <a:ea typeface="Calibri"/>
              <a:cs typeface="Arial"/>
            </a:endParaRPr>
          </a:p>
          <a:p>
            <a:endParaRPr lang="en-US" sz="1600" dirty="0">
              <a:solidFill>
                <a:schemeClr val="tx1"/>
              </a:solidFill>
              <a:latin typeface="Calibri"/>
              <a:ea typeface="Calibri"/>
              <a:cs typeface="Arial"/>
            </a:endParaRPr>
          </a:p>
          <a:p>
            <a:pPr algn="r"/>
            <a:r>
              <a:rPr lang="en-US" sz="1400" b="1" dirty="0">
                <a:solidFill>
                  <a:schemeClr val="tx1"/>
                </a:solidFill>
                <a:latin typeface="Calibri"/>
                <a:ea typeface="Calibri"/>
                <a:cs typeface="Arial"/>
              </a:rPr>
              <a:t>Submitted by</a:t>
            </a:r>
            <a:endParaRPr lang="en-US" sz="1400" dirty="0">
              <a:solidFill>
                <a:schemeClr val="tx1"/>
              </a:solidFill>
              <a:latin typeface="Calibri"/>
              <a:ea typeface="Calibri"/>
              <a:cs typeface="Arial"/>
            </a:endParaRPr>
          </a:p>
          <a:p>
            <a:pPr algn="r"/>
            <a:r>
              <a:rPr lang="en-US" sz="1400" b="1" dirty="0">
                <a:solidFill>
                  <a:schemeClr val="tx1"/>
                </a:solidFill>
                <a:latin typeface="Calibri"/>
                <a:ea typeface="Calibri"/>
                <a:cs typeface="Arial"/>
              </a:rPr>
              <a:t>MADHUMITHA S J (23EIR057)</a:t>
            </a:r>
            <a:endParaRPr lang="en-US" sz="1400" dirty="0">
              <a:solidFill>
                <a:schemeClr val="tx1"/>
              </a:solidFill>
              <a:latin typeface="Calibri"/>
              <a:ea typeface="Calibri"/>
              <a:cs typeface="Arial"/>
            </a:endParaRPr>
          </a:p>
          <a:p>
            <a:pPr algn="r"/>
            <a:r>
              <a:rPr lang="en-US" sz="1400" b="1" dirty="0">
                <a:solidFill>
                  <a:schemeClr val="tx1"/>
                </a:solidFill>
                <a:latin typeface="Calibri"/>
                <a:ea typeface="Calibri"/>
                <a:cs typeface="Arial"/>
              </a:rPr>
              <a:t>MAHIBALAN S (23EIR058)</a:t>
            </a:r>
            <a:endParaRPr lang="en-US" sz="1400" dirty="0">
              <a:solidFill>
                <a:schemeClr val="tx1"/>
              </a:solidFill>
              <a:latin typeface="Calibri"/>
              <a:ea typeface="Calibri"/>
              <a:cs typeface="Arial"/>
            </a:endParaRPr>
          </a:p>
          <a:p>
            <a:pPr algn="r"/>
            <a:r>
              <a:rPr lang="en-US" sz="1400" b="1" dirty="0">
                <a:solidFill>
                  <a:schemeClr val="tx1"/>
                </a:solidFill>
                <a:latin typeface="Calibri"/>
                <a:ea typeface="Calibri"/>
                <a:cs typeface="Arial"/>
              </a:rPr>
              <a:t>PUVIYARASAN E C (23EIL122)</a:t>
            </a:r>
            <a:endParaRPr lang="en-US" sz="1400" dirty="0">
              <a:solidFill>
                <a:schemeClr val="tx1"/>
              </a:solidFill>
              <a:latin typeface="Calibri"/>
              <a:ea typeface="Calibri"/>
              <a:cs typeface="Arial"/>
            </a:endParaRPr>
          </a:p>
          <a:p>
            <a:pPr algn="r"/>
            <a:endParaRPr lang="en-US" dirty="0">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ABSTRACT</a:t>
            </a:r>
          </a:p>
        </p:txBody>
      </p:sp>
      <p:sp>
        <p:nvSpPr>
          <p:cNvPr id="3" name="Content Placeholder 2"/>
          <p:cNvSpPr>
            <a:spLocks noGrp="1"/>
          </p:cNvSpPr>
          <p:nvPr>
            <p:ph idx="1"/>
          </p:nvPr>
        </p:nvSpPr>
        <p:spPr>
          <a:xfrm>
            <a:off x="1183839" y="2129118"/>
            <a:ext cx="7704667" cy="3332816"/>
          </a:xfrm>
        </p:spPr>
        <p:txBody>
          <a:bodyPr/>
          <a:lstStyle/>
          <a:p>
            <a:pPr marL="0" indent="0">
              <a:buNone/>
            </a:pPr>
            <a:r>
              <a:rPr lang="en-US" dirty="0"/>
              <a:t>The Electricity Billing System simplifies postpaid and prepaid billing via a Java-based console app. It calculates bills, processes recharges, and manages user data efficiently. While functional, it lacks real-time updates, persistent storage, and advanced features like bill history or online payments, leaving room for improvement in user experience and system capabilities.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PROBLEM STATEMENT</a:t>
            </a:r>
            <a:endParaRPr lang="en-US" sz="4400" b="1"/>
          </a:p>
        </p:txBody>
      </p:sp>
      <p:sp>
        <p:nvSpPr>
          <p:cNvPr id="3" name="Content Placeholder 2"/>
          <p:cNvSpPr>
            <a:spLocks noGrp="1"/>
          </p:cNvSpPr>
          <p:nvPr>
            <p:ph idx="1"/>
          </p:nvPr>
        </p:nvSpPr>
        <p:spPr>
          <a:xfrm>
            <a:off x="982133" y="2017058"/>
            <a:ext cx="7704667" cy="3332816"/>
          </a:xfrm>
        </p:spPr>
        <p:txBody>
          <a:bodyPr/>
          <a:lstStyle/>
          <a:p>
            <a:pPr marL="0" indent="0">
              <a:buNone/>
            </a:pPr>
            <a:r>
              <a:rPr lang="en-US" dirty="0"/>
              <a:t>Electricity billing faces challenges like managing prepaid and postpaid accounts, real-time data accuracy, and user experience. Manual methods were error-prone, while digital advancements improve efficiency but remain fragmented. Issues include complex interfaces, inconsistent calculations, and gaps in integration. A unified, transparent system is essential for reliable, user-friendly energy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398" y="266701"/>
            <a:ext cx="7704667" cy="1981200"/>
          </a:xfrm>
        </p:spPr>
        <p:txBody>
          <a:bodyPr>
            <a:normAutofit/>
          </a:bodyPr>
          <a:lstStyle/>
          <a:p>
            <a:r>
              <a:rPr lang="en-US" sz="4400" b="1" dirty="0"/>
              <a:t>METHODOLOGY</a:t>
            </a:r>
            <a:endParaRPr lang="en-US" sz="4400" b="1"/>
          </a:p>
        </p:txBody>
      </p:sp>
      <p:sp>
        <p:nvSpPr>
          <p:cNvPr id="3" name="Content Placeholder 2"/>
          <p:cNvSpPr>
            <a:spLocks noGrp="1"/>
          </p:cNvSpPr>
          <p:nvPr>
            <p:ph idx="1"/>
          </p:nvPr>
        </p:nvSpPr>
        <p:spPr>
          <a:xfrm>
            <a:off x="1004545" y="1893794"/>
            <a:ext cx="7704667" cy="4094816"/>
          </a:xfrm>
        </p:spPr>
        <p:txBody>
          <a:bodyPr/>
          <a:lstStyle/>
          <a:p>
            <a:pPr marL="0" indent="0">
              <a:buNone/>
            </a:pPr>
            <a:r>
              <a:rPr lang="en-US" dirty="0"/>
              <a:t>The Electricity Billing System, developed in Java, features postpaid bill calculation and prepaid recharges via a simple CLI. Using arrays for data storage, it validates users, computes bills, and processes recharges efficiently. Testing ensured functionality, but limitations like lack of data persistence, GUI, and real-time updates highlight opportunities for future enhancements.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IMPLEMENTATION</a:t>
            </a:r>
            <a:endParaRPr lang="en-US" sz="4400" b="1"/>
          </a:p>
        </p:txBody>
      </p:sp>
      <p:sp>
        <p:nvSpPr>
          <p:cNvPr id="3" name="Content Placeholder 2"/>
          <p:cNvSpPr>
            <a:spLocks noGrp="1"/>
          </p:cNvSpPr>
          <p:nvPr>
            <p:ph idx="1"/>
          </p:nvPr>
        </p:nvSpPr>
        <p:spPr>
          <a:xfrm>
            <a:off x="982133" y="2151529"/>
            <a:ext cx="7704667" cy="3332816"/>
          </a:xfrm>
        </p:spPr>
        <p:txBody>
          <a:bodyPr/>
          <a:lstStyle/>
          <a:p>
            <a:pPr marL="0" indent="0">
              <a:buNone/>
            </a:pPr>
            <a:r>
              <a:rPr lang="en-US" dirty="0"/>
              <a:t>The Electricity Billing System, implemented in Java, manages prepaid and postpaid accounts via a simple menu interface. It validates users, calculates postpaid bills, and processes prepaid recharges using modular methods and arrays for data storage. Developed in an IDE, it ensures efficiency, accuracy, and user-friendly interaction.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RESULTS AND DISCUSSION</a:t>
            </a:r>
            <a:endParaRPr sz="4400" b="1" dirty="0"/>
          </a:p>
        </p:txBody>
      </p:sp>
      <p:sp>
        <p:nvSpPr>
          <p:cNvPr id="3" name="Content Placeholder 2"/>
          <p:cNvSpPr>
            <a:spLocks noGrp="1"/>
          </p:cNvSpPr>
          <p:nvPr>
            <p:ph idx="1"/>
          </p:nvPr>
        </p:nvSpPr>
        <p:spPr>
          <a:xfrm>
            <a:off x="982133" y="2084294"/>
            <a:ext cx="7704667" cy="4128433"/>
          </a:xfrm>
        </p:spPr>
        <p:txBody>
          <a:bodyPr>
            <a:normAutofit/>
          </a:bodyPr>
          <a:lstStyle/>
          <a:p>
            <a:pPr marL="0" indent="0">
              <a:buNone/>
            </a:pPr>
            <a:r>
              <a:rPr lang="en-US" dirty="0"/>
              <a:t>The Electricity Billing System effectively calculates postpaid bills and manages prepaid recharges offline, offering ease of use and modular design. While lacking real-time tracking, data persistence, and advanced features like GUI and payment gateways, future improvements such as IoT integration, database support, and automated notifications could enhance its functionality and user experience.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CONCLUSION</a:t>
            </a:r>
            <a:endParaRPr sz="4400" b="1" dirty="0"/>
          </a:p>
        </p:txBody>
      </p:sp>
      <p:sp>
        <p:nvSpPr>
          <p:cNvPr id="3" name="Content Placeholder 2"/>
          <p:cNvSpPr>
            <a:spLocks noGrp="1"/>
          </p:cNvSpPr>
          <p:nvPr>
            <p:ph idx="1"/>
          </p:nvPr>
        </p:nvSpPr>
        <p:spPr>
          <a:xfrm>
            <a:off x="982133" y="1938618"/>
            <a:ext cx="7704667" cy="4094815"/>
          </a:xfrm>
        </p:spPr>
        <p:txBody>
          <a:bodyPr/>
          <a:lstStyle/>
          <a:p>
            <a:r>
              <a:rPr lang="en-US" dirty="0"/>
              <a:t>The Java-based Electricity Billing System efficiently handles postpaid bill calculations and prepaid recharges through a simple console interface. While effective for basic billing, it lacks real-time updates and data persistence. Future enhancements like database integration, real-time billing, and advanced features could significantly improve its functionality and user experience.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E26C-B91C-8B79-C799-DEAB9DA8E2BB}"/>
              </a:ext>
            </a:extLst>
          </p:cNvPr>
          <p:cNvSpPr>
            <a:spLocks noGrp="1"/>
          </p:cNvSpPr>
          <p:nvPr>
            <p:ph type="title"/>
          </p:nvPr>
        </p:nvSpPr>
        <p:spPr>
          <a:xfrm>
            <a:off x="724397" y="-2240"/>
            <a:ext cx="7704667" cy="883024"/>
          </a:xfrm>
        </p:spPr>
        <p:txBody>
          <a:bodyPr/>
          <a:lstStyle/>
          <a:p>
            <a:r>
              <a:rPr lang="en-US" b="1" dirty="0"/>
              <a:t>SAMPLE CODING</a:t>
            </a:r>
          </a:p>
        </p:txBody>
      </p:sp>
      <p:sp>
        <p:nvSpPr>
          <p:cNvPr id="3" name="Content Placeholder 2">
            <a:extLst>
              <a:ext uri="{FF2B5EF4-FFF2-40B4-BE49-F238E27FC236}">
                <a16:creationId xmlns:a16="http://schemas.microsoft.com/office/drawing/2014/main" id="{9441FE77-1838-8015-E973-E5C991728F19}"/>
              </a:ext>
            </a:extLst>
          </p:cNvPr>
          <p:cNvSpPr>
            <a:spLocks noGrp="1"/>
          </p:cNvSpPr>
          <p:nvPr>
            <p:ph idx="1"/>
          </p:nvPr>
        </p:nvSpPr>
        <p:spPr>
          <a:xfrm>
            <a:off x="1105399" y="885265"/>
            <a:ext cx="7444241" cy="5943786"/>
          </a:xfrm>
        </p:spPr>
        <p:txBody>
          <a:bodyPr vert="horz" lIns="91440" tIns="45720" rIns="91440" bIns="45720" rtlCol="0" anchor="t">
            <a:normAutofit/>
          </a:bodyPr>
          <a:lstStyle/>
          <a:p>
            <a:pPr marL="254000" marR="0">
              <a:spcBef>
                <a:spcPts val="460"/>
              </a:spcBef>
            </a:pPr>
            <a:r>
              <a:rPr lang="en-US" sz="1200" dirty="0">
                <a:effectLst/>
                <a:latin typeface="Arial MT"/>
                <a:ea typeface="Arial MT"/>
                <a:cs typeface="Arial MT"/>
              </a:rPr>
              <a:t>import</a:t>
            </a:r>
            <a:r>
              <a:rPr lang="en-US" sz="1200" spc="-10" dirty="0">
                <a:effectLst/>
                <a:latin typeface="Arial MT"/>
                <a:ea typeface="Arial MT"/>
                <a:cs typeface="Arial MT"/>
              </a:rPr>
              <a:t> </a:t>
            </a:r>
            <a:r>
              <a:rPr lang="en-US" sz="1200" dirty="0" err="1">
                <a:effectLst/>
                <a:latin typeface="Arial MT"/>
                <a:ea typeface="Arial MT"/>
                <a:cs typeface="Arial MT"/>
              </a:rPr>
              <a:t>java.util.Scanner</a:t>
            </a:r>
            <a:r>
              <a:rPr lang="en-US" sz="1200" dirty="0">
                <a:effectLst/>
                <a:latin typeface="Arial MT"/>
                <a:ea typeface="Arial MT"/>
                <a:cs typeface="Arial MT"/>
              </a:rPr>
              <a:t>; </a:t>
            </a:r>
            <a:endParaRPr lang="en-IN" sz="1200" dirty="0">
              <a:effectLst/>
              <a:latin typeface="Arial MT"/>
              <a:ea typeface="Arial MT"/>
              <a:cs typeface="Arial MT"/>
            </a:endParaRPr>
          </a:p>
          <a:p>
            <a:pPr marL="422910" marR="4109720" indent="-169545"/>
            <a:r>
              <a:rPr lang="en-US" sz="1200" dirty="0">
                <a:effectLst/>
                <a:latin typeface="Arial MT"/>
                <a:ea typeface="Arial MT"/>
                <a:cs typeface="Arial MT"/>
              </a:rPr>
              <a:t>class </a:t>
            </a:r>
            <a:r>
              <a:rPr lang="en-US" sz="1200" dirty="0" err="1">
                <a:effectLst/>
                <a:latin typeface="Arial MT"/>
                <a:ea typeface="Arial MT"/>
                <a:cs typeface="Arial MT"/>
              </a:rPr>
              <a:t>ElectricityBillingSystem</a:t>
            </a:r>
            <a:r>
              <a:rPr lang="en-US" sz="1200" dirty="0">
                <a:effectLst/>
                <a:latin typeface="Arial MT"/>
                <a:ea typeface="Arial MT"/>
                <a:cs typeface="Arial MT"/>
              </a:rPr>
              <a:t> {</a:t>
            </a:r>
            <a:r>
              <a:rPr lang="en-US" sz="1200" spc="5" dirty="0">
                <a:effectLst/>
                <a:latin typeface="Arial MT"/>
                <a:ea typeface="Arial MT"/>
                <a:cs typeface="Arial MT"/>
              </a:rPr>
              <a:t> </a:t>
            </a:r>
            <a:r>
              <a:rPr lang="en-US" sz="1200" dirty="0">
                <a:effectLst/>
                <a:latin typeface="Arial MT"/>
                <a:ea typeface="Arial MT"/>
                <a:cs typeface="Arial MT"/>
              </a:rPr>
              <a:t>private String[] </a:t>
            </a:r>
            <a:r>
              <a:rPr lang="en-US" sz="1200" dirty="0" err="1">
                <a:effectLst/>
                <a:latin typeface="Arial MT"/>
                <a:ea typeface="Arial MT"/>
                <a:cs typeface="Arial MT"/>
              </a:rPr>
              <a:t>userNames</a:t>
            </a:r>
            <a:r>
              <a:rPr lang="en-US" sz="1200" dirty="0">
                <a:effectLst/>
                <a:latin typeface="Arial MT"/>
                <a:ea typeface="Arial MT"/>
                <a:cs typeface="Arial MT"/>
              </a:rPr>
              <a:t>;</a:t>
            </a:r>
            <a:r>
              <a:rPr lang="en-US" sz="1200" spc="5" dirty="0">
                <a:effectLst/>
                <a:latin typeface="Arial MT"/>
                <a:ea typeface="Arial MT"/>
                <a:cs typeface="Arial MT"/>
              </a:rPr>
              <a:t> </a:t>
            </a:r>
            <a:r>
              <a:rPr lang="en-US" sz="1200" dirty="0">
                <a:effectLst/>
                <a:latin typeface="Arial MT"/>
                <a:ea typeface="Arial MT"/>
                <a:cs typeface="Arial MT"/>
              </a:rPr>
              <a:t>private String[] </a:t>
            </a:r>
            <a:r>
              <a:rPr lang="en-US" sz="1200" dirty="0" err="1">
                <a:effectLst/>
                <a:latin typeface="Arial MT"/>
                <a:ea typeface="Arial MT"/>
                <a:cs typeface="Arial MT"/>
              </a:rPr>
              <a:t>phoneNumbers</a:t>
            </a:r>
            <a:r>
              <a:rPr lang="en-US" sz="1200" dirty="0">
                <a:effectLst/>
                <a:latin typeface="Arial MT"/>
                <a:ea typeface="Arial MT"/>
                <a:cs typeface="Arial MT"/>
              </a:rPr>
              <a:t>;</a:t>
            </a:r>
            <a:r>
              <a:rPr lang="en-US" sz="1200" spc="5" dirty="0">
                <a:effectLst/>
                <a:latin typeface="Arial MT"/>
                <a:ea typeface="Arial MT"/>
                <a:cs typeface="Arial MT"/>
              </a:rPr>
              <a:t> </a:t>
            </a:r>
            <a:r>
              <a:rPr lang="en-US" sz="1200" dirty="0">
                <a:effectLst/>
                <a:latin typeface="Arial MT"/>
                <a:ea typeface="Arial MT"/>
                <a:cs typeface="Arial MT"/>
              </a:rPr>
              <a:t>private String[] </a:t>
            </a:r>
            <a:r>
              <a:rPr lang="en-US" sz="1200" dirty="0" err="1">
                <a:effectLst/>
                <a:latin typeface="Arial MT"/>
                <a:ea typeface="Arial MT"/>
                <a:cs typeface="Arial MT"/>
              </a:rPr>
              <a:t>ebNumbers</a:t>
            </a:r>
            <a:r>
              <a:rPr lang="en-US" sz="1200" dirty="0">
                <a:effectLst/>
                <a:latin typeface="Arial MT"/>
                <a:ea typeface="Arial MT"/>
                <a:cs typeface="Arial MT"/>
              </a:rPr>
              <a:t>;</a:t>
            </a:r>
            <a:r>
              <a:rPr lang="en-US" sz="1200" spc="5" dirty="0">
                <a:effectLst/>
                <a:latin typeface="Arial MT"/>
                <a:ea typeface="Arial MT"/>
                <a:cs typeface="Arial MT"/>
              </a:rPr>
              <a:t> </a:t>
            </a:r>
            <a:r>
              <a:rPr lang="en-US" sz="1200" dirty="0">
                <a:effectLst/>
                <a:latin typeface="Arial MT"/>
                <a:ea typeface="Arial MT"/>
                <a:cs typeface="Arial MT"/>
              </a:rPr>
              <a:t>private String[] addresses;</a:t>
            </a:r>
            <a:r>
              <a:rPr lang="en-US" sz="1200" spc="5" dirty="0">
                <a:effectLst/>
                <a:latin typeface="Arial MT"/>
                <a:ea typeface="Arial MT"/>
                <a:cs typeface="Arial MT"/>
              </a:rPr>
              <a:t> </a:t>
            </a:r>
            <a:r>
              <a:rPr lang="en-US" sz="1200" dirty="0">
                <a:effectLst/>
                <a:latin typeface="Arial MT"/>
                <a:ea typeface="Arial MT"/>
                <a:cs typeface="Arial MT"/>
              </a:rPr>
              <a:t>private double[] </a:t>
            </a:r>
            <a:r>
              <a:rPr lang="en-US" sz="1200" dirty="0" err="1">
                <a:effectLst/>
                <a:latin typeface="Arial MT"/>
                <a:ea typeface="Arial MT"/>
                <a:cs typeface="Arial MT"/>
              </a:rPr>
              <a:t>meterReadings</a:t>
            </a:r>
            <a:r>
              <a:rPr lang="en-US" sz="1200" dirty="0">
                <a:effectLst/>
                <a:latin typeface="Arial MT"/>
                <a:ea typeface="Arial MT"/>
                <a:cs typeface="Arial MT"/>
              </a:rPr>
              <a:t>;</a:t>
            </a:r>
            <a:r>
              <a:rPr lang="en-US" sz="1200" spc="-320" dirty="0">
                <a:effectLst/>
                <a:latin typeface="Arial MT"/>
                <a:ea typeface="Arial MT"/>
                <a:cs typeface="Arial MT"/>
              </a:rPr>
              <a:t> </a:t>
            </a:r>
            <a:r>
              <a:rPr lang="en-US" sz="1200" dirty="0">
                <a:effectLst/>
                <a:latin typeface="Arial MT"/>
                <a:ea typeface="Arial MT"/>
                <a:cs typeface="Arial MT"/>
              </a:rPr>
              <a:t>private</a:t>
            </a:r>
            <a:r>
              <a:rPr lang="en-US" sz="1200" spc="-5" dirty="0">
                <a:effectLst/>
                <a:latin typeface="Arial MT"/>
                <a:ea typeface="Arial MT"/>
                <a:cs typeface="Arial MT"/>
              </a:rPr>
              <a:t> </a:t>
            </a:r>
            <a:r>
              <a:rPr lang="en-US" sz="1200" dirty="0">
                <a:effectLst/>
                <a:latin typeface="Arial MT"/>
                <a:ea typeface="Arial MT"/>
                <a:cs typeface="Arial MT"/>
              </a:rPr>
              <a:t>double[] </a:t>
            </a:r>
            <a:r>
              <a:rPr lang="en-US" sz="1200" dirty="0" err="1">
                <a:effectLst/>
                <a:latin typeface="Arial MT"/>
                <a:ea typeface="Arial MT"/>
                <a:cs typeface="Arial MT"/>
              </a:rPr>
              <a:t>availableKW</a:t>
            </a:r>
            <a:r>
              <a:rPr lang="en-US" sz="1200" dirty="0">
                <a:effectLst/>
                <a:latin typeface="Arial MT"/>
                <a:ea typeface="Arial MT"/>
                <a:cs typeface="Arial MT"/>
              </a:rPr>
              <a:t>;</a:t>
            </a:r>
            <a:endParaRPr lang="en-IN" sz="1200" dirty="0">
              <a:effectLst/>
              <a:latin typeface="Arial MT"/>
              <a:ea typeface="Arial MT"/>
              <a:cs typeface="Arial MT"/>
            </a:endParaRPr>
          </a:p>
          <a:p>
            <a:pPr marL="422910" marR="3923030"/>
            <a:r>
              <a:rPr lang="en-US" sz="1200" dirty="0">
                <a:effectLst/>
                <a:latin typeface="Arial MT"/>
                <a:ea typeface="Arial MT"/>
                <a:cs typeface="Arial MT"/>
              </a:rPr>
              <a:t>// Constructor to initialize user data</a:t>
            </a:r>
            <a:r>
              <a:rPr lang="en-US" sz="1200" spc="-325" dirty="0">
                <a:effectLst/>
                <a:latin typeface="Arial MT"/>
                <a:ea typeface="Arial MT"/>
                <a:cs typeface="Arial MT"/>
              </a:rPr>
              <a:t> </a:t>
            </a:r>
            <a:r>
              <a:rPr lang="en-US" sz="1200" dirty="0">
                <a:effectLst/>
                <a:latin typeface="Arial MT"/>
                <a:ea typeface="Arial MT"/>
                <a:cs typeface="Arial MT"/>
              </a:rPr>
              <a:t>public</a:t>
            </a:r>
            <a:r>
              <a:rPr lang="en-US" sz="1200" spc="-5" dirty="0">
                <a:effectLst/>
                <a:latin typeface="Arial MT"/>
                <a:ea typeface="Arial MT"/>
                <a:cs typeface="Arial MT"/>
              </a:rPr>
              <a:t> </a:t>
            </a:r>
            <a:r>
              <a:rPr lang="en-US" sz="1200" dirty="0" err="1">
                <a:effectLst/>
                <a:latin typeface="Arial MT"/>
                <a:ea typeface="Arial MT"/>
                <a:cs typeface="Arial MT"/>
              </a:rPr>
              <a:t>ElectricityBillingSystem</a:t>
            </a:r>
            <a:r>
              <a:rPr lang="en-US" sz="1200" dirty="0">
                <a:effectLst/>
                <a:latin typeface="Arial MT"/>
                <a:ea typeface="Arial MT"/>
                <a:cs typeface="Arial MT"/>
              </a:rPr>
              <a:t>() {</a:t>
            </a:r>
            <a:endParaRPr lang="en-IN" sz="1200" dirty="0">
              <a:effectLst/>
              <a:latin typeface="Arial MT"/>
              <a:ea typeface="Arial MT"/>
              <a:cs typeface="Arial MT"/>
            </a:endParaRPr>
          </a:p>
          <a:p>
            <a:pPr marL="592455" marR="960120"/>
            <a:r>
              <a:rPr lang="en-US" sz="1200" dirty="0" err="1">
                <a:effectLst/>
                <a:latin typeface="Arial MT"/>
                <a:ea typeface="Arial MT"/>
                <a:cs typeface="Arial MT"/>
              </a:rPr>
              <a:t>userNames</a:t>
            </a:r>
            <a:r>
              <a:rPr lang="en-US" sz="1200" dirty="0">
                <a:effectLst/>
                <a:latin typeface="Arial MT"/>
                <a:ea typeface="Arial MT"/>
                <a:cs typeface="Arial MT"/>
              </a:rPr>
              <a:t> = new String[]{"Mahi", "Madhu", "</a:t>
            </a:r>
            <a:r>
              <a:rPr lang="en-US" sz="1200" dirty="0" err="1">
                <a:effectLst/>
                <a:latin typeface="Arial MT"/>
                <a:ea typeface="Arial MT"/>
                <a:cs typeface="Arial MT"/>
              </a:rPr>
              <a:t>Puvi</a:t>
            </a:r>
            <a:r>
              <a:rPr lang="en-US" sz="1200" dirty="0">
                <a:effectLst/>
                <a:latin typeface="Arial MT"/>
                <a:ea typeface="Arial MT"/>
                <a:cs typeface="Arial MT"/>
              </a:rPr>
              <a:t>", "</a:t>
            </a:r>
            <a:r>
              <a:rPr lang="en-US" sz="1200" dirty="0" err="1">
                <a:effectLst/>
                <a:latin typeface="Arial MT"/>
                <a:ea typeface="Arial MT"/>
                <a:cs typeface="Arial MT"/>
              </a:rPr>
              <a:t>Madha</a:t>
            </a:r>
            <a:r>
              <a:rPr lang="en-US" sz="1200" dirty="0">
                <a:effectLst/>
                <a:latin typeface="Arial MT"/>
                <a:ea typeface="Arial MT"/>
                <a:cs typeface="Arial MT"/>
              </a:rPr>
              <a:t>", "</a:t>
            </a:r>
            <a:r>
              <a:rPr lang="en-US" sz="1200" dirty="0" err="1">
                <a:effectLst/>
                <a:latin typeface="Arial MT"/>
                <a:ea typeface="Arial MT"/>
                <a:cs typeface="Arial MT"/>
              </a:rPr>
              <a:t>Lokha</a:t>
            </a:r>
            <a:r>
              <a:rPr lang="en-US" sz="1200" dirty="0">
                <a:effectLst/>
                <a:latin typeface="Arial MT"/>
                <a:ea typeface="Arial MT"/>
                <a:cs typeface="Arial MT"/>
              </a:rPr>
              <a:t>"};</a:t>
            </a:r>
            <a:r>
              <a:rPr lang="en-US" sz="1200" spc="5" dirty="0">
                <a:effectLst/>
                <a:latin typeface="Arial MT"/>
                <a:ea typeface="Arial MT"/>
                <a:cs typeface="Arial MT"/>
              </a:rPr>
              <a:t> </a:t>
            </a:r>
            <a:r>
              <a:rPr lang="en-US" sz="1200" dirty="0" err="1">
                <a:effectLst/>
                <a:latin typeface="Arial MT"/>
                <a:ea typeface="Arial MT"/>
                <a:cs typeface="Arial MT"/>
              </a:rPr>
              <a:t>phoneNumbers</a:t>
            </a:r>
            <a:r>
              <a:rPr lang="en-US" sz="1200" spc="-15" dirty="0">
                <a:effectLst/>
                <a:latin typeface="Arial MT"/>
                <a:ea typeface="Arial MT"/>
                <a:cs typeface="Arial MT"/>
              </a:rPr>
              <a:t> </a:t>
            </a:r>
            <a:r>
              <a:rPr lang="en-US" sz="1200" dirty="0">
                <a:effectLst/>
                <a:latin typeface="Arial MT"/>
                <a:ea typeface="Arial MT"/>
                <a:cs typeface="Arial MT"/>
              </a:rPr>
              <a:t>=</a:t>
            </a:r>
            <a:r>
              <a:rPr lang="en-US" sz="1200" spc="-15" dirty="0">
                <a:effectLst/>
                <a:latin typeface="Arial MT"/>
                <a:ea typeface="Arial MT"/>
                <a:cs typeface="Arial MT"/>
              </a:rPr>
              <a:t> </a:t>
            </a:r>
            <a:r>
              <a:rPr lang="en-US" sz="1200" dirty="0">
                <a:effectLst/>
                <a:latin typeface="Arial MT"/>
                <a:ea typeface="Arial MT"/>
                <a:cs typeface="Arial MT"/>
              </a:rPr>
              <a:t>new</a:t>
            </a:r>
            <a:r>
              <a:rPr lang="en-US" sz="1200" spc="-15" dirty="0">
                <a:effectLst/>
                <a:latin typeface="Arial MT"/>
                <a:ea typeface="Arial MT"/>
                <a:cs typeface="Arial MT"/>
              </a:rPr>
              <a:t> </a:t>
            </a:r>
            <a:r>
              <a:rPr lang="en-US" sz="1200" dirty="0">
                <a:effectLst/>
                <a:latin typeface="Arial MT"/>
                <a:ea typeface="Arial MT"/>
                <a:cs typeface="Arial MT"/>
              </a:rPr>
              <a:t>String[]{"1234567890",</a:t>
            </a:r>
            <a:r>
              <a:rPr lang="en-US" sz="1200" spc="-20" dirty="0">
                <a:effectLst/>
                <a:latin typeface="Arial MT"/>
                <a:ea typeface="Arial MT"/>
                <a:cs typeface="Arial MT"/>
              </a:rPr>
              <a:t> </a:t>
            </a:r>
            <a:r>
              <a:rPr lang="en-US" sz="1200" dirty="0">
                <a:effectLst/>
                <a:latin typeface="Arial MT"/>
                <a:ea typeface="Arial MT"/>
                <a:cs typeface="Arial MT"/>
              </a:rPr>
              <a:t>"2345678901",</a:t>
            </a:r>
            <a:r>
              <a:rPr lang="en-US" sz="1200" spc="-15" dirty="0">
                <a:effectLst/>
                <a:latin typeface="Arial MT"/>
                <a:ea typeface="Arial MT"/>
                <a:cs typeface="Arial MT"/>
              </a:rPr>
              <a:t> </a:t>
            </a:r>
            <a:r>
              <a:rPr lang="en-US" sz="1200" dirty="0">
                <a:effectLst/>
                <a:latin typeface="Arial MT"/>
                <a:ea typeface="Arial MT"/>
                <a:cs typeface="Arial MT"/>
              </a:rPr>
              <a:t>"3456789012",</a:t>
            </a:r>
            <a:endParaRPr lang="en-IN" sz="1200" dirty="0">
              <a:effectLst/>
              <a:latin typeface="Arial MT"/>
              <a:ea typeface="Arial MT"/>
              <a:cs typeface="Arial MT"/>
            </a:endParaRPr>
          </a:p>
          <a:p>
            <a:pPr marL="254000" marR="0"/>
            <a:r>
              <a:rPr lang="en-US" sz="1200" dirty="0">
                <a:effectLst/>
                <a:latin typeface="Arial MT"/>
                <a:ea typeface="Arial MT"/>
                <a:cs typeface="Arial MT"/>
              </a:rPr>
              <a:t>"4567890123",</a:t>
            </a:r>
            <a:r>
              <a:rPr lang="en-US" sz="1200" spc="-5" dirty="0">
                <a:effectLst/>
                <a:latin typeface="Arial MT"/>
                <a:ea typeface="Arial MT"/>
                <a:cs typeface="Arial MT"/>
              </a:rPr>
              <a:t> </a:t>
            </a:r>
            <a:r>
              <a:rPr lang="en-US" sz="1200" dirty="0">
                <a:effectLst/>
                <a:latin typeface="Arial MT"/>
                <a:ea typeface="Arial MT"/>
                <a:cs typeface="Arial MT"/>
              </a:rPr>
              <a:t>"5678901234"};</a:t>
            </a:r>
            <a:endParaRPr lang="en-IN" sz="1200" dirty="0">
              <a:effectLst/>
              <a:latin typeface="Arial MT"/>
              <a:ea typeface="Arial MT"/>
              <a:cs typeface="Arial MT"/>
            </a:endParaRPr>
          </a:p>
          <a:p>
            <a:pPr marL="254000" marR="868045" indent="338455"/>
            <a:r>
              <a:rPr lang="en-US" sz="1200" dirty="0" err="1">
                <a:effectLst/>
                <a:latin typeface="Arial MT"/>
                <a:ea typeface="Arial MT"/>
                <a:cs typeface="Arial MT"/>
              </a:rPr>
              <a:t>ebNumbers</a:t>
            </a:r>
            <a:r>
              <a:rPr lang="en-US" sz="1200" dirty="0">
                <a:effectLst/>
                <a:latin typeface="Arial MT"/>
                <a:ea typeface="Arial MT"/>
                <a:cs typeface="Arial MT"/>
              </a:rPr>
              <a:t> = new String[]{"23EIR058", "23EIR057", "23EIL122", "23EIR056",</a:t>
            </a:r>
            <a:r>
              <a:rPr lang="en-US" sz="1200" spc="-320" dirty="0">
                <a:effectLst/>
                <a:latin typeface="Arial MT"/>
                <a:ea typeface="Arial MT"/>
                <a:cs typeface="Arial MT"/>
              </a:rPr>
              <a:t> </a:t>
            </a:r>
            <a:r>
              <a:rPr lang="en-US" sz="1200" dirty="0">
                <a:effectLst/>
                <a:latin typeface="Arial MT"/>
                <a:ea typeface="Arial MT"/>
                <a:cs typeface="Arial MT"/>
              </a:rPr>
              <a:t>"23EIR055"};</a:t>
            </a:r>
            <a:endParaRPr lang="en-IN" sz="1200" dirty="0">
              <a:effectLst/>
              <a:latin typeface="Arial MT"/>
              <a:ea typeface="Arial MT"/>
              <a:cs typeface="Arial MT"/>
            </a:endParaRPr>
          </a:p>
          <a:p>
            <a:pPr marL="254000" marR="541020" indent="338455"/>
            <a:r>
              <a:rPr lang="en-US" sz="1200" dirty="0">
                <a:effectLst/>
                <a:latin typeface="Arial MT"/>
                <a:ea typeface="Arial MT"/>
                <a:cs typeface="Arial MT"/>
              </a:rPr>
              <a:t>addresses = new String[]{"123 Main St", "456 West St", "789 South St", "101 North</a:t>
            </a:r>
            <a:r>
              <a:rPr lang="en-US" sz="1200" spc="-325" dirty="0">
                <a:effectLst/>
                <a:latin typeface="Arial MT"/>
                <a:ea typeface="Arial MT"/>
                <a:cs typeface="Arial MT"/>
              </a:rPr>
              <a:t> </a:t>
            </a:r>
            <a:r>
              <a:rPr lang="en-US" sz="1200" dirty="0">
                <a:effectLst/>
                <a:latin typeface="Arial MT"/>
                <a:ea typeface="Arial MT"/>
                <a:cs typeface="Arial MT"/>
              </a:rPr>
              <a:t>St",</a:t>
            </a:r>
            <a:r>
              <a:rPr lang="en-US" sz="1200" spc="-5" dirty="0">
                <a:effectLst/>
                <a:latin typeface="Arial MT"/>
                <a:ea typeface="Arial MT"/>
                <a:cs typeface="Arial MT"/>
              </a:rPr>
              <a:t> </a:t>
            </a:r>
            <a:r>
              <a:rPr lang="en-US" sz="1200" dirty="0">
                <a:effectLst/>
                <a:latin typeface="Arial MT"/>
                <a:ea typeface="Arial MT"/>
                <a:cs typeface="Arial MT"/>
              </a:rPr>
              <a:t>"202</a:t>
            </a:r>
            <a:r>
              <a:rPr lang="en-US" sz="1200" spc="-5" dirty="0">
                <a:effectLst/>
                <a:latin typeface="Arial MT"/>
                <a:ea typeface="Arial MT"/>
                <a:cs typeface="Arial MT"/>
              </a:rPr>
              <a:t> </a:t>
            </a:r>
            <a:r>
              <a:rPr lang="en-US" sz="1200" dirty="0">
                <a:effectLst/>
                <a:latin typeface="Arial MT"/>
                <a:ea typeface="Arial MT"/>
                <a:cs typeface="Arial MT"/>
              </a:rPr>
              <a:t>East St"};</a:t>
            </a:r>
            <a:endParaRPr lang="en-IN" sz="1200" dirty="0">
              <a:effectLst/>
              <a:latin typeface="Arial MT"/>
              <a:ea typeface="Arial MT"/>
              <a:cs typeface="Arial MT"/>
            </a:endParaRPr>
          </a:p>
          <a:p>
            <a:pPr marL="592455" marR="0"/>
            <a:r>
              <a:rPr lang="en-US" sz="1200" dirty="0" err="1">
                <a:effectLst/>
                <a:latin typeface="Arial MT"/>
                <a:ea typeface="Arial MT"/>
                <a:cs typeface="Arial MT"/>
              </a:rPr>
              <a:t>meterReadings</a:t>
            </a:r>
            <a:r>
              <a:rPr lang="en-US" sz="1200" spc="-5" dirty="0">
                <a:effectLst/>
                <a:latin typeface="Arial MT"/>
                <a:ea typeface="Arial MT"/>
                <a:cs typeface="Arial MT"/>
              </a:rPr>
              <a:t> </a:t>
            </a:r>
            <a:r>
              <a:rPr lang="en-US" sz="1200" dirty="0">
                <a:effectLst/>
                <a:latin typeface="Arial MT"/>
                <a:ea typeface="Arial MT"/>
                <a:cs typeface="Arial MT"/>
              </a:rPr>
              <a:t>= new double[]{100, 150,</a:t>
            </a:r>
            <a:r>
              <a:rPr lang="en-US" sz="1200" spc="-5" dirty="0">
                <a:effectLst/>
                <a:latin typeface="Arial MT"/>
                <a:ea typeface="Arial MT"/>
                <a:cs typeface="Arial MT"/>
              </a:rPr>
              <a:t> </a:t>
            </a:r>
            <a:r>
              <a:rPr lang="en-US" sz="1200" dirty="0">
                <a:effectLst/>
                <a:latin typeface="Arial MT"/>
                <a:ea typeface="Arial MT"/>
                <a:cs typeface="Arial MT"/>
              </a:rPr>
              <a:t>200, 250, 300};</a:t>
            </a:r>
            <a:endParaRPr lang="en-IN" sz="1200" dirty="0">
              <a:effectLst/>
              <a:latin typeface="Arial MT"/>
              <a:ea typeface="Arial MT"/>
              <a:cs typeface="Arial MT"/>
            </a:endParaRPr>
          </a:p>
          <a:p>
            <a:pPr marL="592455" marR="0"/>
            <a:r>
              <a:rPr lang="en-US" sz="1200" dirty="0" err="1">
                <a:effectLst/>
                <a:latin typeface="Arial MT"/>
                <a:ea typeface="Arial MT"/>
                <a:cs typeface="Arial MT"/>
              </a:rPr>
              <a:t>availableKW</a:t>
            </a:r>
            <a:r>
              <a:rPr lang="en-US" sz="1200" spc="-5" dirty="0">
                <a:effectLst/>
                <a:latin typeface="Arial MT"/>
                <a:ea typeface="Arial MT"/>
                <a:cs typeface="Arial MT"/>
              </a:rPr>
              <a:t> </a:t>
            </a:r>
            <a:r>
              <a:rPr lang="en-US" sz="1200" dirty="0">
                <a:effectLst/>
                <a:latin typeface="Arial MT"/>
                <a:ea typeface="Arial MT"/>
                <a:cs typeface="Arial MT"/>
              </a:rPr>
              <a:t>=</a:t>
            </a:r>
            <a:r>
              <a:rPr lang="en-US" sz="1200" spc="-5" dirty="0">
                <a:effectLst/>
                <a:latin typeface="Arial MT"/>
                <a:ea typeface="Arial MT"/>
                <a:cs typeface="Arial MT"/>
              </a:rPr>
              <a:t> </a:t>
            </a:r>
            <a:r>
              <a:rPr lang="en-US" sz="1200" dirty="0">
                <a:effectLst/>
                <a:latin typeface="Arial MT"/>
                <a:ea typeface="Arial MT"/>
                <a:cs typeface="Arial MT"/>
              </a:rPr>
              <a:t>new double[]{50,</a:t>
            </a:r>
            <a:r>
              <a:rPr lang="en-US" sz="1200" spc="-5" dirty="0">
                <a:effectLst/>
                <a:latin typeface="Arial MT"/>
                <a:ea typeface="Arial MT"/>
                <a:cs typeface="Arial MT"/>
              </a:rPr>
              <a:t> </a:t>
            </a:r>
            <a:r>
              <a:rPr lang="en-US" sz="1200" dirty="0">
                <a:effectLst/>
                <a:latin typeface="Arial MT"/>
                <a:ea typeface="Arial MT"/>
                <a:cs typeface="Arial MT"/>
              </a:rPr>
              <a:t>60,</a:t>
            </a:r>
            <a:r>
              <a:rPr lang="en-US" sz="1200" spc="-5" dirty="0">
                <a:effectLst/>
                <a:latin typeface="Arial MT"/>
                <a:ea typeface="Arial MT"/>
                <a:cs typeface="Arial MT"/>
              </a:rPr>
              <a:t> </a:t>
            </a:r>
            <a:r>
              <a:rPr lang="en-US" sz="1200" dirty="0">
                <a:effectLst/>
                <a:latin typeface="Arial MT"/>
                <a:ea typeface="Arial MT"/>
                <a:cs typeface="Arial MT"/>
              </a:rPr>
              <a:t>70,</a:t>
            </a:r>
            <a:r>
              <a:rPr lang="en-US" sz="1200" spc="-5" dirty="0">
                <a:effectLst/>
                <a:latin typeface="Arial MT"/>
                <a:ea typeface="Arial MT"/>
                <a:cs typeface="Arial MT"/>
              </a:rPr>
              <a:t> </a:t>
            </a:r>
            <a:r>
              <a:rPr lang="en-US" sz="1200" dirty="0">
                <a:effectLst/>
                <a:latin typeface="Arial MT"/>
                <a:ea typeface="Arial MT"/>
                <a:cs typeface="Arial MT"/>
              </a:rPr>
              <a:t>80,</a:t>
            </a:r>
            <a:r>
              <a:rPr lang="en-US" sz="1200" spc="-5" dirty="0">
                <a:effectLst/>
                <a:latin typeface="Arial MT"/>
                <a:ea typeface="Arial MT"/>
                <a:cs typeface="Arial MT"/>
              </a:rPr>
              <a:t> </a:t>
            </a:r>
            <a:r>
              <a:rPr lang="en-US" sz="1200" dirty="0">
                <a:effectLst/>
                <a:latin typeface="Arial MT"/>
                <a:ea typeface="Arial MT"/>
                <a:cs typeface="Arial MT"/>
              </a:rPr>
              <a:t>90};</a:t>
            </a:r>
            <a:r>
              <a:rPr lang="en-US" sz="1200" spc="325" dirty="0">
                <a:effectLst/>
                <a:latin typeface="Arial MT"/>
                <a:ea typeface="Arial MT"/>
                <a:cs typeface="Arial MT"/>
              </a:rPr>
              <a:t> </a:t>
            </a:r>
            <a:r>
              <a:rPr lang="en-US" sz="1200" dirty="0">
                <a:effectLst/>
                <a:latin typeface="Arial MT"/>
                <a:ea typeface="Arial MT"/>
                <a:cs typeface="Arial MT"/>
              </a:rPr>
              <a:t>// Available KW</a:t>
            </a:r>
            <a:r>
              <a:rPr lang="en-US" sz="1200" spc="-10" dirty="0">
                <a:effectLst/>
                <a:latin typeface="Arial MT"/>
                <a:ea typeface="Arial MT"/>
                <a:cs typeface="Arial MT"/>
              </a:rPr>
              <a:t> </a:t>
            </a:r>
            <a:r>
              <a:rPr lang="en-US" sz="1200" dirty="0">
                <a:effectLst/>
                <a:latin typeface="Arial MT"/>
                <a:ea typeface="Arial MT"/>
                <a:cs typeface="Arial MT"/>
              </a:rPr>
              <a:t>for prepaid users</a:t>
            </a:r>
            <a:endParaRPr lang="en-IN" sz="1200" dirty="0">
              <a:effectLst/>
              <a:latin typeface="Arial MT"/>
              <a:ea typeface="Arial MT"/>
              <a:cs typeface="Arial MT"/>
            </a:endParaRPr>
          </a:p>
          <a:p>
            <a:pPr marL="422910" marR="0"/>
            <a:r>
              <a:rPr lang="en-US" sz="1200" dirty="0">
                <a:effectLst/>
                <a:latin typeface="Arial MT"/>
                <a:ea typeface="Arial MT"/>
                <a:cs typeface="Arial MT"/>
              </a:rPr>
              <a:t>}</a:t>
            </a:r>
            <a:endParaRPr lang="en-IN" sz="1200" dirty="0">
              <a:effectLst/>
              <a:latin typeface="Arial MT"/>
              <a:ea typeface="Arial MT"/>
              <a:cs typeface="Arial MT"/>
            </a:endParaRPr>
          </a:p>
          <a:p>
            <a:pPr>
              <a:buNone/>
            </a:pPr>
            <a:r>
              <a:rPr lang="en-US" sz="1200" dirty="0"/>
              <a:t>           ETC….......</a:t>
            </a:r>
          </a:p>
          <a:p>
            <a:pPr>
              <a:buNone/>
            </a:pPr>
            <a:endParaRPr lang="en-US" sz="1200" dirty="0"/>
          </a:p>
        </p:txBody>
      </p:sp>
    </p:spTree>
    <p:extLst>
      <p:ext uri="{BB962C8B-B14F-4D97-AF65-F5344CB8AC3E}">
        <p14:creationId xmlns:p14="http://schemas.microsoft.com/office/powerpoint/2010/main" val="31995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FCE7-D426-BB99-94DA-9E04F1EB7D0D}"/>
              </a:ext>
            </a:extLst>
          </p:cNvPr>
          <p:cNvSpPr>
            <a:spLocks noGrp="1"/>
          </p:cNvSpPr>
          <p:nvPr>
            <p:ph type="title"/>
          </p:nvPr>
        </p:nvSpPr>
        <p:spPr>
          <a:xfrm>
            <a:off x="724398" y="2440642"/>
            <a:ext cx="7704667" cy="1981200"/>
          </a:xfrm>
        </p:spPr>
        <p:txBody>
          <a:bodyPr>
            <a:normAutofit/>
          </a:bodyPr>
          <a:lstStyle/>
          <a:p>
            <a:r>
              <a:rPr lang="en-US" sz="5400" b="1" dirty="0"/>
              <a:t>THANK YOU</a:t>
            </a:r>
          </a:p>
        </p:txBody>
      </p:sp>
    </p:spTree>
    <p:extLst>
      <p:ext uri="{BB962C8B-B14F-4D97-AF65-F5344CB8AC3E}">
        <p14:creationId xmlns:p14="http://schemas.microsoft.com/office/powerpoint/2010/main" val="585354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19</TotalTime>
  <Words>583</Words>
  <Application>Microsoft Office PowerPoint</Application>
  <PresentationFormat>On-screen Show (4:3)</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MT</vt:lpstr>
      <vt:lpstr>Book Antiqua</vt:lpstr>
      <vt:lpstr>Calibri</vt:lpstr>
      <vt:lpstr>Corbel</vt:lpstr>
      <vt:lpstr>Parallax</vt:lpstr>
      <vt:lpstr>KONGU ENGINEERING COLLEGE  (AUTONOMOUS) PERUNDURAI – 638 060</vt:lpstr>
      <vt:lpstr>ABSTRACT</vt:lpstr>
      <vt:lpstr>PROBLEM STATEMENT</vt:lpstr>
      <vt:lpstr>METHODOLOGY</vt:lpstr>
      <vt:lpstr>IMPLEMENTATION</vt:lpstr>
      <vt:lpstr>RESULTS AND DISCUSSION</vt:lpstr>
      <vt:lpstr>CONCLUSION</vt:lpstr>
      <vt:lpstr>SAMPLE CODING</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HP</dc:creator>
  <cp:keywords/>
  <dc:description>generated using python-pptx</dc:description>
  <cp:lastModifiedBy>MAHIBALAN S</cp:lastModifiedBy>
  <cp:revision>113</cp:revision>
  <dcterms:created xsi:type="dcterms:W3CDTF">2013-01-27T09:14:16Z</dcterms:created>
  <dcterms:modified xsi:type="dcterms:W3CDTF">2024-11-19T15:11:19Z</dcterms:modified>
  <cp:category/>
</cp:coreProperties>
</file>