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4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Franklin Gothic" panose="020B0604020202020204" charset="0"/>
      <p:bold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QMMNEVIbGu4QcuRLOToX+1RAy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2193C-31EA-426B-B733-C367DFC72B5E}" v="3" dt="2023-05-08T12:07:46.342"/>
  </p1510:revLst>
</p1510:revInfo>
</file>

<file path=ppt/tableStyles.xml><?xml version="1.0" encoding="utf-8"?>
<a:tblStyleLst xmlns:a="http://schemas.openxmlformats.org/drawingml/2006/main" def="{74B4E3B9-FB8E-4383-BD79-541DD6C25ABD}">
  <a:tblStyle styleId="{74B4E3B9-FB8E-4383-BD79-541DD6C25A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21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cdb8498a5_8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3cdb8498a5_8_1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3cdb8498a5_8_1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dd8249eb7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dd8249eb7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3dd8249eb7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cdb8498a5_8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cdb8498a5_8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3cdb8498a5_8_1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cdb8498a5_5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3cdb8498a5_5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3cdb8498a5_5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dd8249eb7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dd8249eb7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3dd8249eb7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e16174ea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e16174ea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3e16174ea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e337e382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e337e382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3e337e3821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dd8249eb7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dd8249eb7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3dd8249eb7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cdb8498a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cdb8498a5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3cdb8498a5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cdb8498a5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3cdb8498a5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23cdb8498a5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3cdb8498a5_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cdb8498a5_8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3cdb8498a5_8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cdb8498a5_8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cdb8498a5_8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23cdb8498a5_8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cdb8498a5_8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3cdb8498a5_8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3cdb8498a5_8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3cdb8498a5_8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3cdb8498a5_8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3cdb8498a5_8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cdb8498a5_8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3cdb8498a5_8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3cdb8498a5_8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3cdb8498a5_8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3cdb8498a5_8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23cdb8498a5_8_7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3cdb8498a5_8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3cdb8498a5_8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3cdb8498a5_8_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3cdb8498a5_8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3cdb8498a5_8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3cdb8498a5_8_9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cdb8498a5_8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cdb8498a5_8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23cdb8498a5_8_10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3cdb8498a5_8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3cdb8498a5_8_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3cdb8498a5_8_1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dd8249e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g23dd8249eb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3e337e3821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3e337e3821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3e337e3821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3cdb8498a5_8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3cdb8498a5_8_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3cdb8498a5_8_1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3db41cdd61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3db41cdd61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3db41cdd61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3cdb8498a5_8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3cdb8498a5_8_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23cdb8498a5_8_1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cdb8498a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3cdb8498a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23cdb8498a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cdb8498a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cdb8498a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23cdb8498a5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cdb8498a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cdb8498a5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3cdb8498a5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cdb8498a5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cdb8498a5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3cdb8498a5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cdb8498a5_9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cdb8498a5_9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3cdb8498a5_9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dd8249eb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23dd8249eb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
          <p:cNvSpPr/>
          <p:nvPr/>
        </p:nvSpPr>
        <p:spPr>
          <a:xfrm>
            <a:off x="0" y="0"/>
            <a:ext cx="9152529" cy="736270"/>
          </a:xfrm>
          <a:prstGeom prst="rect">
            <a:avLst/>
          </a:prstGeom>
          <a:gradFill>
            <a:gsLst>
              <a:gs pos="0">
                <a:srgbClr val="166018"/>
              </a:gs>
              <a:gs pos="1000">
                <a:srgbClr val="166018"/>
              </a:gs>
              <a:gs pos="52000">
                <a:srgbClr val="00B0F0"/>
              </a:gs>
              <a:gs pos="100000">
                <a:srgbClr val="17365D"/>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Franklin Gothic"/>
                <a:ea typeface="Franklin Gothic"/>
                <a:cs typeface="Franklin Gothic"/>
                <a:sym typeface="Franklin Gothic"/>
              </a:rPr>
              <a:t>INDIAN INSTITUTE OF TECHNOLOGY ROORKEE</a:t>
            </a:r>
            <a:endParaRPr sz="1400" b="0" i="0" u="none" strike="noStrike" cap="none">
              <a:solidFill>
                <a:srgbClr val="000000"/>
              </a:solidFill>
              <a:latin typeface="Arial"/>
              <a:ea typeface="Arial"/>
              <a:cs typeface="Arial"/>
              <a:sym typeface="Arial"/>
            </a:endParaRPr>
          </a:p>
        </p:txBody>
      </p:sp>
      <p:pic>
        <p:nvPicPr>
          <p:cNvPr id="17" name="Google Shape;17;p14"/>
          <p:cNvPicPr preferRelativeResize="0"/>
          <p:nvPr/>
        </p:nvPicPr>
        <p:blipFill rotWithShape="1">
          <a:blip r:embed="rId2">
            <a:alphaModFix/>
          </a:blip>
          <a:srcRect/>
          <a:stretch/>
        </p:blipFill>
        <p:spPr>
          <a:xfrm>
            <a:off x="8377895" y="-1281"/>
            <a:ext cx="755828" cy="732103"/>
          </a:xfrm>
          <a:prstGeom prst="rect">
            <a:avLst/>
          </a:prstGeom>
          <a:noFill/>
          <a:ln>
            <a:noFill/>
          </a:ln>
        </p:spPr>
      </p:pic>
      <p:pic>
        <p:nvPicPr>
          <p:cNvPr id="18" name="Google Shape;18;p14"/>
          <p:cNvPicPr preferRelativeResize="0"/>
          <p:nvPr/>
        </p:nvPicPr>
        <p:blipFill rotWithShape="1">
          <a:blip r:embed="rId3">
            <a:alphaModFix/>
          </a:blip>
          <a:srcRect/>
          <a:stretch/>
        </p:blipFill>
        <p:spPr>
          <a:xfrm>
            <a:off x="0" y="5006150"/>
            <a:ext cx="9133727" cy="1851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9"/>
        <p:cNvGrpSpPr/>
        <p:nvPr/>
      </p:nvGrpSpPr>
      <p:grpSpPr>
        <a:xfrm>
          <a:off x="0" y="0"/>
          <a:ext cx="0" cy="0"/>
          <a:chOff x="0" y="0"/>
          <a:chExt cx="0" cy="0"/>
        </a:xfrm>
      </p:grpSpPr>
      <p:pic>
        <p:nvPicPr>
          <p:cNvPr id="20" name="Google Shape;20;p15"/>
          <p:cNvPicPr preferRelativeResize="0"/>
          <p:nvPr/>
        </p:nvPicPr>
        <p:blipFill rotWithShape="1">
          <a:blip r:embed="rId2">
            <a:alphaModFix/>
          </a:blip>
          <a:srcRect/>
          <a:stretch/>
        </p:blipFill>
        <p:spPr>
          <a:xfrm>
            <a:off x="8164285" y="-1480"/>
            <a:ext cx="979715" cy="961360"/>
          </a:xfrm>
          <a:prstGeom prst="rect">
            <a:avLst/>
          </a:prstGeom>
          <a:noFill/>
          <a:ln>
            <a:noFill/>
          </a:ln>
        </p:spPr>
      </p:pic>
      <p:cxnSp>
        <p:nvCxnSpPr>
          <p:cNvPr id="21" name="Google Shape;21;p15"/>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22" name="Google Shape;22;p15"/>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23" name="Google Shape;23;p15"/>
          <p:cNvPicPr preferRelativeResize="0"/>
          <p:nvPr/>
        </p:nvPicPr>
        <p:blipFill rotWithShape="1">
          <a:blip r:embed="rId3">
            <a:alphaModFix/>
          </a:blip>
          <a:srcRect/>
          <a:stretch/>
        </p:blipFill>
        <p:spPr>
          <a:xfrm>
            <a:off x="7464197" y="6447291"/>
            <a:ext cx="1666875" cy="198437"/>
          </a:xfrm>
          <a:prstGeom prst="rect">
            <a:avLst/>
          </a:prstGeom>
          <a:noFill/>
          <a:ln>
            <a:noFill/>
          </a:ln>
        </p:spPr>
      </p:pic>
      <p:pic>
        <p:nvPicPr>
          <p:cNvPr id="24" name="Google Shape;24;p15"/>
          <p:cNvPicPr preferRelativeResize="0"/>
          <p:nvPr/>
        </p:nvPicPr>
        <p:blipFill rotWithShape="1">
          <a:blip r:embed="rId4">
            <a:alphaModFix/>
          </a:blip>
          <a:srcRect/>
          <a:stretch/>
        </p:blipFill>
        <p:spPr>
          <a:xfrm>
            <a:off x="1873072" y="2118212"/>
            <a:ext cx="5321656" cy="3510576"/>
          </a:xfrm>
          <a:prstGeom prst="rect">
            <a:avLst/>
          </a:prstGeom>
          <a:noFill/>
          <a:ln>
            <a:noFill/>
          </a:ln>
        </p:spPr>
      </p:pic>
      <p:sp>
        <p:nvSpPr>
          <p:cNvPr id="25" name="Google Shape;25;p15"/>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
        <p:nvSpPr>
          <p:cNvPr id="26" name="Google Shape;26;p15"/>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2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180653" y="1173984"/>
            <a:ext cx="8768137" cy="5223272"/>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Slide" type="twoTxTwoObj">
  <p:cSld name="TWO_OBJECTS_WITH_TEXT">
    <p:spTree>
      <p:nvGrpSpPr>
        <p:cNvPr id="1" name="Shape 28"/>
        <p:cNvGrpSpPr/>
        <p:nvPr/>
      </p:nvGrpSpPr>
      <p:grpSpPr>
        <a:xfrm>
          <a:off x="0" y="0"/>
          <a:ext cx="0" cy="0"/>
          <a:chOff x="0" y="0"/>
          <a:chExt cx="0" cy="0"/>
        </a:xfrm>
      </p:grpSpPr>
      <p:pic>
        <p:nvPicPr>
          <p:cNvPr id="29" name="Google Shape;29;p16"/>
          <p:cNvPicPr preferRelativeResize="0"/>
          <p:nvPr/>
        </p:nvPicPr>
        <p:blipFill rotWithShape="1">
          <a:blip r:embed="rId2">
            <a:alphaModFix/>
          </a:blip>
          <a:srcRect/>
          <a:stretch/>
        </p:blipFill>
        <p:spPr>
          <a:xfrm>
            <a:off x="1873072" y="2118212"/>
            <a:ext cx="5321656" cy="3510576"/>
          </a:xfrm>
          <a:prstGeom prst="rect">
            <a:avLst/>
          </a:prstGeom>
          <a:noFill/>
          <a:ln>
            <a:noFill/>
          </a:ln>
        </p:spPr>
      </p:pic>
      <p:sp>
        <p:nvSpPr>
          <p:cNvPr id="30" name="Google Shape;30;p16"/>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2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180654" y="1132413"/>
            <a:ext cx="4288604" cy="48063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2" name="Google Shape;32;p16"/>
          <p:cNvSpPr txBox="1">
            <a:spLocks noGrp="1"/>
          </p:cNvSpPr>
          <p:nvPr>
            <p:ph type="body" idx="2"/>
          </p:nvPr>
        </p:nvSpPr>
        <p:spPr>
          <a:xfrm>
            <a:off x="180654" y="1613043"/>
            <a:ext cx="4288604" cy="47842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3" name="Google Shape;33;p16"/>
          <p:cNvSpPr txBox="1">
            <a:spLocks noGrp="1"/>
          </p:cNvSpPr>
          <p:nvPr>
            <p:ph type="body" idx="3"/>
          </p:nvPr>
        </p:nvSpPr>
        <p:spPr>
          <a:xfrm>
            <a:off x="4645025" y="1125166"/>
            <a:ext cx="4242121" cy="48787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4" name="Google Shape;34;p16"/>
          <p:cNvSpPr txBox="1">
            <a:spLocks noGrp="1"/>
          </p:cNvSpPr>
          <p:nvPr>
            <p:ph type="body" idx="4"/>
          </p:nvPr>
        </p:nvSpPr>
        <p:spPr>
          <a:xfrm>
            <a:off x="4645025" y="1613043"/>
            <a:ext cx="4242121" cy="47842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pic>
        <p:nvPicPr>
          <p:cNvPr id="35" name="Google Shape;35;p16"/>
          <p:cNvPicPr preferRelativeResize="0"/>
          <p:nvPr/>
        </p:nvPicPr>
        <p:blipFill rotWithShape="1">
          <a:blip r:embed="rId3">
            <a:alphaModFix/>
          </a:blip>
          <a:srcRect/>
          <a:stretch/>
        </p:blipFill>
        <p:spPr>
          <a:xfrm>
            <a:off x="8164285" y="-1480"/>
            <a:ext cx="979715" cy="961360"/>
          </a:xfrm>
          <a:prstGeom prst="rect">
            <a:avLst/>
          </a:prstGeom>
          <a:noFill/>
          <a:ln>
            <a:noFill/>
          </a:ln>
        </p:spPr>
      </p:pic>
      <p:cxnSp>
        <p:nvCxnSpPr>
          <p:cNvPr id="36" name="Google Shape;36;p16"/>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37" name="Google Shape;37;p16"/>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38" name="Google Shape;38;p16"/>
          <p:cNvPicPr preferRelativeResize="0"/>
          <p:nvPr/>
        </p:nvPicPr>
        <p:blipFill rotWithShape="1">
          <a:blip r:embed="rId4">
            <a:alphaModFix/>
          </a:blip>
          <a:srcRect/>
          <a:stretch/>
        </p:blipFill>
        <p:spPr>
          <a:xfrm>
            <a:off x="7464197" y="6447291"/>
            <a:ext cx="1666875" cy="198437"/>
          </a:xfrm>
          <a:prstGeom prst="rect">
            <a:avLst/>
          </a:prstGeom>
          <a:noFill/>
          <a:ln>
            <a:noFill/>
          </a:ln>
        </p:spPr>
      </p:pic>
      <p:sp>
        <p:nvSpPr>
          <p:cNvPr id="39" name="Google Shape;39;p16"/>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0"/>
        <p:cNvGrpSpPr/>
        <p:nvPr/>
      </p:nvGrpSpPr>
      <p:grpSpPr>
        <a:xfrm>
          <a:off x="0" y="0"/>
          <a:ext cx="0" cy="0"/>
          <a:chOff x="0" y="0"/>
          <a:chExt cx="0" cy="0"/>
        </a:xfrm>
      </p:grpSpPr>
      <p:pic>
        <p:nvPicPr>
          <p:cNvPr id="41" name="Google Shape;41;p17"/>
          <p:cNvPicPr preferRelativeResize="0"/>
          <p:nvPr/>
        </p:nvPicPr>
        <p:blipFill rotWithShape="1">
          <a:blip r:embed="rId2">
            <a:alphaModFix/>
          </a:blip>
          <a:srcRect/>
          <a:stretch/>
        </p:blipFill>
        <p:spPr>
          <a:xfrm>
            <a:off x="1873072" y="2118212"/>
            <a:ext cx="5321656" cy="3510576"/>
          </a:xfrm>
          <a:prstGeom prst="rect">
            <a:avLst/>
          </a:prstGeom>
          <a:noFill/>
          <a:ln>
            <a:noFill/>
          </a:ln>
        </p:spPr>
      </p:pic>
      <p:pic>
        <p:nvPicPr>
          <p:cNvPr id="42" name="Google Shape;42;p17"/>
          <p:cNvPicPr preferRelativeResize="0"/>
          <p:nvPr/>
        </p:nvPicPr>
        <p:blipFill rotWithShape="1">
          <a:blip r:embed="rId3">
            <a:alphaModFix/>
          </a:blip>
          <a:srcRect/>
          <a:stretch/>
        </p:blipFill>
        <p:spPr>
          <a:xfrm>
            <a:off x="8164285" y="-1480"/>
            <a:ext cx="979715" cy="961360"/>
          </a:xfrm>
          <a:prstGeom prst="rect">
            <a:avLst/>
          </a:prstGeom>
          <a:noFill/>
          <a:ln>
            <a:noFill/>
          </a:ln>
        </p:spPr>
      </p:pic>
      <p:cxnSp>
        <p:nvCxnSpPr>
          <p:cNvPr id="43" name="Google Shape;43;p17"/>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44" name="Google Shape;44;p17"/>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45" name="Google Shape;45;p17"/>
          <p:cNvPicPr preferRelativeResize="0"/>
          <p:nvPr/>
        </p:nvPicPr>
        <p:blipFill rotWithShape="1">
          <a:blip r:embed="rId4">
            <a:alphaModFix/>
          </a:blip>
          <a:srcRect/>
          <a:stretch/>
        </p:blipFill>
        <p:spPr>
          <a:xfrm>
            <a:off x="7464197" y="6447291"/>
            <a:ext cx="1666875" cy="198437"/>
          </a:xfrm>
          <a:prstGeom prst="rect">
            <a:avLst/>
          </a:prstGeom>
          <a:noFill/>
          <a:ln>
            <a:noFill/>
          </a:ln>
        </p:spPr>
      </p:pic>
      <p:sp>
        <p:nvSpPr>
          <p:cNvPr id="46" name="Google Shape;46;p17"/>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Slide">
  <p:cSld name="Last Slide">
    <p:spTree>
      <p:nvGrpSpPr>
        <p:cNvPr id="1" name="Shape 47"/>
        <p:cNvGrpSpPr/>
        <p:nvPr/>
      </p:nvGrpSpPr>
      <p:grpSpPr>
        <a:xfrm>
          <a:off x="0" y="0"/>
          <a:ext cx="0" cy="0"/>
          <a:chOff x="0" y="0"/>
          <a:chExt cx="0" cy="0"/>
        </a:xfrm>
      </p:grpSpPr>
      <p:sp>
        <p:nvSpPr>
          <p:cNvPr id="48" name="Google Shape;48;p18"/>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
        <p:nvSpPr>
          <p:cNvPr id="49" name="Google Shape;49;p18"/>
          <p:cNvSpPr txBox="1">
            <a:spLocks noGrp="1"/>
          </p:cNvSpPr>
          <p:nvPr>
            <p:ph type="title"/>
          </p:nvPr>
        </p:nvSpPr>
        <p:spPr>
          <a:xfrm>
            <a:off x="3363913" y="2971801"/>
            <a:ext cx="2452687" cy="711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36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cxnSp>
        <p:nvCxnSpPr>
          <p:cNvPr id="50" name="Google Shape;50;p18"/>
          <p:cNvCxnSpPr/>
          <p:nvPr/>
        </p:nvCxnSpPr>
        <p:spPr>
          <a:xfrm>
            <a:off x="3595524" y="3619535"/>
            <a:ext cx="2009553" cy="0"/>
          </a:xfrm>
          <a:prstGeom prst="straightConnector1">
            <a:avLst/>
          </a:prstGeom>
          <a:noFill/>
          <a:ln w="50800" cap="flat" cmpd="sng">
            <a:solidFill>
              <a:srgbClr val="36609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51"/>
        <p:cNvGrpSpPr/>
        <p:nvPr/>
      </p:nvGrpSpPr>
      <p:grpSpPr>
        <a:xfrm>
          <a:off x="0" y="0"/>
          <a:ext cx="0" cy="0"/>
          <a:chOff x="0" y="0"/>
          <a:chExt cx="0" cy="0"/>
        </a:xfrm>
      </p:grpSpPr>
      <p:sp>
        <p:nvSpPr>
          <p:cNvPr id="52" name="Google Shape;52;p19"/>
          <p:cNvSpPr txBox="1">
            <a:spLocks noGrp="1"/>
          </p:cNvSpPr>
          <p:nvPr>
            <p:ph type="ctrTitle"/>
          </p:nvPr>
        </p:nvSpPr>
        <p:spPr>
          <a:xfrm>
            <a:off x="685800" y="2130428"/>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54" name="Google Shape;5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andfonline.com/doi/abs/10.1080/08839514.2023.2175113"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title" idx="4294967295"/>
          </p:nvPr>
        </p:nvSpPr>
        <p:spPr>
          <a:xfrm>
            <a:off x="0" y="602775"/>
            <a:ext cx="9144000" cy="2150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3300" b="1" i="1"/>
          </a:p>
          <a:p>
            <a:pPr marL="0" marR="0" lvl="0" indent="0" algn="ctr" rtl="0">
              <a:lnSpc>
                <a:spcPct val="100000"/>
              </a:lnSpc>
              <a:spcBef>
                <a:spcPts val="0"/>
              </a:spcBef>
              <a:spcAft>
                <a:spcPts val="0"/>
              </a:spcAft>
              <a:buClr>
                <a:srgbClr val="000000"/>
              </a:buClr>
              <a:buSzPts val="1400"/>
              <a:buFont typeface="Arial"/>
              <a:buNone/>
            </a:pPr>
            <a:endParaRPr sz="3300" b="1" i="1"/>
          </a:p>
          <a:p>
            <a:pPr marL="0" marR="0" lvl="0" indent="0" algn="ctr" rtl="0">
              <a:lnSpc>
                <a:spcPct val="100000"/>
              </a:lnSpc>
              <a:spcBef>
                <a:spcPts val="0"/>
              </a:spcBef>
              <a:spcAft>
                <a:spcPts val="0"/>
              </a:spcAft>
              <a:buClr>
                <a:srgbClr val="000000"/>
              </a:buClr>
              <a:buSzPts val="1400"/>
              <a:buFont typeface="Arial"/>
              <a:buNone/>
            </a:pPr>
            <a:endParaRPr sz="3000" b="1" i="1"/>
          </a:p>
          <a:p>
            <a:pPr marL="0" marR="0" lvl="0" indent="0" algn="ctr" rtl="0">
              <a:lnSpc>
                <a:spcPct val="100000"/>
              </a:lnSpc>
              <a:spcBef>
                <a:spcPts val="0"/>
              </a:spcBef>
              <a:spcAft>
                <a:spcPts val="0"/>
              </a:spcAft>
              <a:buClr>
                <a:srgbClr val="000000"/>
              </a:buClr>
              <a:buSzPts val="1400"/>
              <a:buFont typeface="Arial"/>
              <a:buNone/>
            </a:pPr>
            <a:endParaRPr sz="2500" b="1"/>
          </a:p>
          <a:p>
            <a:pPr marL="0" marR="0" lvl="0" indent="0" algn="ctr" rtl="0">
              <a:lnSpc>
                <a:spcPct val="100000"/>
              </a:lnSpc>
              <a:spcBef>
                <a:spcPts val="0"/>
              </a:spcBef>
              <a:spcAft>
                <a:spcPts val="0"/>
              </a:spcAft>
              <a:buClr>
                <a:srgbClr val="000000"/>
              </a:buClr>
              <a:buSzPts val="1400"/>
              <a:buFont typeface="Arial"/>
              <a:buNone/>
            </a:pPr>
            <a:r>
              <a:rPr lang="en-US" sz="2500" b="1"/>
              <a:t>AI/ML BASED MODEL FOR CROP MONITORING             </a:t>
            </a:r>
            <a:endParaRPr sz="2500" b="1"/>
          </a:p>
          <a:p>
            <a:pPr marL="0" marR="0" lvl="0" indent="0" algn="ctr" rtl="0">
              <a:lnSpc>
                <a:spcPct val="100000"/>
              </a:lnSpc>
              <a:spcBef>
                <a:spcPts val="0"/>
              </a:spcBef>
              <a:spcAft>
                <a:spcPts val="0"/>
              </a:spcAft>
              <a:buClr>
                <a:srgbClr val="000000"/>
              </a:buClr>
              <a:buSzPts val="1400"/>
              <a:buFont typeface="Arial"/>
              <a:buNone/>
            </a:pPr>
            <a:r>
              <a:rPr lang="en-US" sz="2500" b="1"/>
              <a:t> AND CROP YIELD PREDICTION</a:t>
            </a:r>
            <a:r>
              <a:rPr lang="en-US" sz="2500" b="1" i="0" u="none" strike="noStrike" cap="none">
                <a:solidFill>
                  <a:schemeClr val="dk1"/>
                </a:solidFill>
              </a:rPr>
              <a:t/>
            </a:r>
            <a:br>
              <a:rPr lang="en-US" sz="2500" b="1" i="0" u="none" strike="noStrike" cap="none">
                <a:solidFill>
                  <a:schemeClr val="dk1"/>
                </a:solidFill>
              </a:rPr>
            </a:br>
            <a:r>
              <a:rPr lang="en-US" sz="2500" b="1"/>
              <a:t>Lab Based Project (B. Tech)</a:t>
            </a:r>
            <a:endParaRPr sz="2500" b="1"/>
          </a:p>
          <a:p>
            <a:pPr marL="0" marR="0" lvl="0" indent="0" algn="ctr" rtl="0">
              <a:lnSpc>
                <a:spcPct val="100000"/>
              </a:lnSpc>
              <a:spcBef>
                <a:spcPts val="0"/>
              </a:spcBef>
              <a:spcAft>
                <a:spcPts val="0"/>
              </a:spcAft>
              <a:buClr>
                <a:srgbClr val="000000"/>
              </a:buClr>
              <a:buSzPts val="1400"/>
              <a:buFont typeface="Arial"/>
              <a:buNone/>
            </a:pPr>
            <a:endParaRPr sz="2500" b="1"/>
          </a:p>
          <a:p>
            <a:pPr marL="3657600" marR="0" lvl="0" indent="0" algn="l" rtl="0">
              <a:lnSpc>
                <a:spcPct val="100000"/>
              </a:lnSpc>
              <a:spcBef>
                <a:spcPts val="0"/>
              </a:spcBef>
              <a:spcAft>
                <a:spcPts val="0"/>
              </a:spcAft>
              <a:buClr>
                <a:srgbClr val="000000"/>
              </a:buClr>
              <a:buSzPts val="1400"/>
              <a:buFont typeface="Arial"/>
              <a:buNone/>
            </a:pPr>
            <a:r>
              <a:rPr lang="en-US" sz="2000"/>
              <a:t>   04-05-2023</a:t>
            </a:r>
            <a:endParaRPr sz="2000"/>
          </a:p>
          <a:p>
            <a:pPr marL="3657600" marR="0" lvl="0" indent="0" algn="l" rtl="0">
              <a:lnSpc>
                <a:spcPct val="100000"/>
              </a:lnSpc>
              <a:spcBef>
                <a:spcPts val="0"/>
              </a:spcBef>
              <a:spcAft>
                <a:spcPts val="0"/>
              </a:spcAft>
              <a:buClr>
                <a:srgbClr val="000000"/>
              </a:buClr>
              <a:buSzPts val="1400"/>
              <a:buFont typeface="Arial"/>
              <a:buNone/>
            </a:pPr>
            <a:endParaRPr sz="2000"/>
          </a:p>
          <a:p>
            <a:pPr marL="0" marR="0" lvl="0" indent="0" algn="ctr" rtl="0">
              <a:lnSpc>
                <a:spcPct val="100000"/>
              </a:lnSpc>
              <a:spcBef>
                <a:spcPts val="0"/>
              </a:spcBef>
              <a:spcAft>
                <a:spcPts val="0"/>
              </a:spcAft>
              <a:buClr>
                <a:srgbClr val="000000"/>
              </a:buClr>
              <a:buSzPts val="1400"/>
              <a:buFont typeface="Arial"/>
              <a:buNone/>
            </a:pPr>
            <a:endParaRPr sz="2800" b="1"/>
          </a:p>
          <a:p>
            <a:pPr marL="0" marR="0" lvl="0" indent="0" algn="ctr" rtl="0">
              <a:lnSpc>
                <a:spcPct val="100000"/>
              </a:lnSpc>
              <a:spcBef>
                <a:spcPts val="0"/>
              </a:spcBef>
              <a:spcAft>
                <a:spcPts val="0"/>
              </a:spcAft>
              <a:buClr>
                <a:srgbClr val="000000"/>
              </a:buClr>
              <a:buSzPts val="1400"/>
              <a:buFont typeface="Arial"/>
              <a:buNone/>
            </a:pPr>
            <a:r>
              <a:rPr lang="en-US"/>
              <a:t/>
            </a:r>
            <a:br>
              <a:rPr lang="en-US"/>
            </a:br>
            <a:endParaRPr sz="2000"/>
          </a:p>
        </p:txBody>
      </p:sp>
      <p:sp>
        <p:nvSpPr>
          <p:cNvPr id="68" name="Google Shape;68;p1"/>
          <p:cNvSpPr txBox="1"/>
          <p:nvPr/>
        </p:nvSpPr>
        <p:spPr>
          <a:xfrm>
            <a:off x="1032675" y="2811025"/>
            <a:ext cx="7166400" cy="1144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a:p>
            <a:pPr marL="0" marR="0" lvl="0" indent="0" algn="ctr" rtl="0">
              <a:lnSpc>
                <a:spcPct val="100000"/>
              </a:lnSpc>
              <a:spcBef>
                <a:spcPts val="0"/>
              </a:spcBef>
              <a:spcAft>
                <a:spcPts val="0"/>
              </a:spcAft>
              <a:buNone/>
            </a:pP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Presented by</a:t>
            </a:r>
            <a:endParaRPr sz="1800"/>
          </a:p>
          <a:p>
            <a:pPr marL="0" marR="0" lvl="0" indent="0" algn="ctr" rtl="0">
              <a:lnSpc>
                <a:spcPct val="100000"/>
              </a:lnSpc>
              <a:spcBef>
                <a:spcPts val="0"/>
              </a:spcBef>
              <a:spcAft>
                <a:spcPts val="0"/>
              </a:spcAft>
              <a:buNone/>
            </a:pPr>
            <a:r>
              <a:rPr lang="en-US" sz="1800"/>
              <a:t>Murthati Mahibabu(20114058)</a:t>
            </a:r>
            <a:endParaRPr sz="1800"/>
          </a:p>
          <a:p>
            <a:pPr marL="0" marR="0" lvl="0" indent="0" algn="ctr" rtl="0">
              <a:lnSpc>
                <a:spcPct val="100000"/>
              </a:lnSpc>
              <a:spcBef>
                <a:spcPts val="0"/>
              </a:spcBef>
              <a:spcAft>
                <a:spcPts val="0"/>
              </a:spcAft>
              <a:buNone/>
            </a:pPr>
            <a:r>
              <a:rPr lang="en-US" sz="1800"/>
              <a:t>Priya(20114077)</a:t>
            </a:r>
            <a:endParaRPr sz="1800"/>
          </a:p>
          <a:p>
            <a:pPr marL="0" marR="0" lvl="0" indent="0" algn="ctr" rtl="0">
              <a:lnSpc>
                <a:spcPct val="100000"/>
              </a:lnSpc>
              <a:spcBef>
                <a:spcPts val="0"/>
              </a:spcBef>
              <a:spcAft>
                <a:spcPts val="0"/>
              </a:spcAft>
              <a:buNone/>
            </a:pPr>
            <a:r>
              <a:rPr lang="en-US" sz="1800"/>
              <a:t>Nimmagadda vasavi(20114064)</a:t>
            </a:r>
            <a:endParaRPr sz="1800"/>
          </a:p>
          <a:p>
            <a:pPr marL="0" marR="0" lvl="0" indent="0" algn="l" rtl="0">
              <a:lnSpc>
                <a:spcPct val="100000"/>
              </a:lnSpc>
              <a:spcBef>
                <a:spcPts val="0"/>
              </a:spcBef>
              <a:spcAft>
                <a:spcPts val="0"/>
              </a:spcAft>
              <a:buNone/>
            </a:pPr>
            <a:endParaRPr b="1"/>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1"/>
          <p:cNvSpPr txBox="1"/>
          <p:nvPr/>
        </p:nvSpPr>
        <p:spPr>
          <a:xfrm>
            <a:off x="800700" y="4138625"/>
            <a:ext cx="7799700" cy="975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Under the supervision of</a:t>
            </a:r>
            <a:endParaRPr sz="1800"/>
          </a:p>
          <a:p>
            <a:pPr marL="0" marR="0" lvl="0" indent="0" algn="ctr" rtl="0">
              <a:lnSpc>
                <a:spcPct val="100000"/>
              </a:lnSpc>
              <a:spcBef>
                <a:spcPts val="0"/>
              </a:spcBef>
              <a:spcAft>
                <a:spcPts val="0"/>
              </a:spcAft>
              <a:buNone/>
            </a:pPr>
            <a:r>
              <a:rPr lang="en-US" sz="1800"/>
              <a:t>Prof.Dharmendra Singh</a:t>
            </a:r>
            <a:endParaRPr sz="1800"/>
          </a:p>
          <a:p>
            <a:pPr marL="0" marR="0" lvl="0" indent="0" algn="ctr" rtl="0">
              <a:lnSpc>
                <a:spcPct val="100000"/>
              </a:lnSpc>
              <a:spcBef>
                <a:spcPts val="0"/>
              </a:spcBef>
              <a:spcAft>
                <a:spcPts val="0"/>
              </a:spcAft>
              <a:buNone/>
            </a:pPr>
            <a:r>
              <a:rPr lang="en-US" sz="1800" i="0" u="none" strike="noStrike" cap="none">
                <a:solidFill>
                  <a:srgbClr val="000000"/>
                </a:solidFill>
              </a:rPr>
              <a:t>Department of Computer Science and Engineering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3cdb8498a5_8_13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Regression Model:</a:t>
            </a:r>
            <a:endParaRPr/>
          </a:p>
        </p:txBody>
      </p:sp>
      <p:sp>
        <p:nvSpPr>
          <p:cNvPr id="129" name="Google Shape;129;g23cdb8498a5_8_130"/>
          <p:cNvSpPr txBox="1">
            <a:spLocks noGrp="1"/>
          </p:cNvSpPr>
          <p:nvPr>
            <p:ph type="body" idx="1"/>
          </p:nvPr>
        </p:nvSpPr>
        <p:spPr>
          <a:xfrm>
            <a:off x="180650" y="1173975"/>
            <a:ext cx="8768100" cy="5298300"/>
          </a:xfrm>
          <a:prstGeom prst="rect">
            <a:avLst/>
          </a:prstGeom>
        </p:spPr>
        <p:txBody>
          <a:bodyPr spcFirstLastPara="1" wrap="square" lIns="91425" tIns="45700" rIns="91425" bIns="45700" anchor="t" anchorCtr="0">
            <a:noAutofit/>
          </a:bodyPr>
          <a:lstStyle/>
          <a:p>
            <a:pPr marL="457200" lvl="0" indent="-355600" algn="l" rtl="0">
              <a:lnSpc>
                <a:spcPct val="107916"/>
              </a:lnSpc>
              <a:spcBef>
                <a:spcPts val="0"/>
              </a:spcBef>
              <a:spcAft>
                <a:spcPts val="0"/>
              </a:spcAft>
              <a:buSzPts val="2000"/>
              <a:buChar char="•"/>
            </a:pPr>
            <a:r>
              <a:rPr lang="en-US" sz="2000"/>
              <a:t>Random Forest Regression is a popular Machine learning algorithm that can be used crop yield prediction and crop monitoring due to its ability to handle complex and non-linear relationships between the input and output variables. </a:t>
            </a:r>
            <a:endParaRPr sz="2000"/>
          </a:p>
          <a:p>
            <a:pPr marL="457200" lvl="0" indent="-355600" algn="l" rtl="0">
              <a:lnSpc>
                <a:spcPct val="107916"/>
              </a:lnSpc>
              <a:spcBef>
                <a:spcPts val="0"/>
              </a:spcBef>
              <a:spcAft>
                <a:spcPts val="0"/>
              </a:spcAft>
              <a:buSzPts val="2000"/>
              <a:buChar char="•"/>
            </a:pPr>
            <a:r>
              <a:rPr lang="en-US" sz="2000"/>
              <a:t>It randomly selects a subset of the training data and a subset of the input features to build each decision tree. This process is repeated to build multiple decision trees, each with different subsets of the data and features.</a:t>
            </a:r>
            <a:endParaRPr sz="2000"/>
          </a:p>
          <a:p>
            <a:pPr marL="457200" lvl="0" indent="-355600" algn="l" rtl="0">
              <a:lnSpc>
                <a:spcPct val="107916"/>
              </a:lnSpc>
              <a:spcBef>
                <a:spcPts val="0"/>
              </a:spcBef>
              <a:spcAft>
                <a:spcPts val="0"/>
              </a:spcAft>
              <a:buSzPts val="2000"/>
              <a:buChar char="•"/>
            </a:pPr>
            <a:r>
              <a:rPr lang="en-US" sz="2000"/>
              <a:t>Outputs the predictions by combining decisions from a sequence of base models in the case of regression problems.Moreover, the RF model is an additive model; more formally, we can express this model as follows: </a:t>
            </a:r>
            <a:endParaRPr sz="2000"/>
          </a:p>
          <a:p>
            <a:pPr marL="457200" lvl="0" indent="0" algn="l" rtl="0">
              <a:lnSpc>
                <a:spcPct val="107916"/>
              </a:lnSpc>
              <a:spcBef>
                <a:spcPts val="0"/>
              </a:spcBef>
              <a:spcAft>
                <a:spcPts val="0"/>
              </a:spcAft>
              <a:buNone/>
            </a:pPr>
            <a:r>
              <a:rPr lang="en-US" sz="2000"/>
              <a:t>                         g(x) = f (x) + f1(x) + f2(x) + ... + fn(x)                      </a:t>
            </a:r>
            <a:endParaRPr sz="2000"/>
          </a:p>
          <a:p>
            <a:pPr marL="457200" lvl="0" indent="0" algn="l" rtl="0">
              <a:lnSpc>
                <a:spcPct val="107916"/>
              </a:lnSpc>
              <a:spcBef>
                <a:spcPts val="0"/>
              </a:spcBef>
              <a:spcAft>
                <a:spcPts val="0"/>
              </a:spcAft>
              <a:buNone/>
            </a:pPr>
            <a:r>
              <a:rPr lang="en-US" sz="2000"/>
              <a:t>where the model g(x) is the sum of simple base models fn(x). Each f (x) is a simple decision tree. All the base models are independently built using a different subsample of the data.</a:t>
            </a:r>
            <a:endParaRPr sz="2000"/>
          </a:p>
          <a:p>
            <a:pPr marL="457200" lvl="0" indent="0" algn="l" rtl="0">
              <a:lnSpc>
                <a:spcPct val="107916"/>
              </a:lnSpc>
              <a:spcBef>
                <a:spcPts val="0"/>
              </a:spcBef>
              <a:spcAft>
                <a:spcPts val="0"/>
              </a:spcAft>
              <a:buClr>
                <a:schemeClr val="dk1"/>
              </a:buClr>
              <a:buSzPts val="1100"/>
              <a:buFont typeface="Arial"/>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3dd8249eb7_0_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Model:</a:t>
            </a:r>
            <a:endParaRPr/>
          </a:p>
        </p:txBody>
      </p:sp>
      <p:sp>
        <p:nvSpPr>
          <p:cNvPr id="136" name="Google Shape;136;g23dd8249eb7_0_6"/>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0" algn="just" rtl="0">
              <a:lnSpc>
                <a:spcPct val="107916"/>
              </a:lnSpc>
              <a:spcBef>
                <a:spcPts val="0"/>
              </a:spcBef>
              <a:spcAft>
                <a:spcPts val="0"/>
              </a:spcAft>
              <a:buClr>
                <a:schemeClr val="dk1"/>
              </a:buClr>
              <a:buSzPts val="1100"/>
              <a:buFont typeface="Arial"/>
              <a:buNone/>
            </a:pPr>
            <a:r>
              <a:rPr lang="en-US" sz="2000"/>
              <a:t>Basically we will train the model with input data which has features like NDVI,SAVI,DVI,RVI,IPVI,MSAVI and we will try to predict the Yield of a crop.Here, we will try to analyze the each feature of a input by a Random Forest Model and also we will try to analyze the each feature by plotting graph and rmse values.We also calculated yield and rmse value using all the features.</a:t>
            </a:r>
            <a:endParaRPr sz="2000"/>
          </a:p>
          <a:p>
            <a:pPr marL="0" lvl="0" indent="0" algn="l" rtl="0">
              <a:spcBef>
                <a:spcPts val="480"/>
              </a:spcBef>
              <a:spcAft>
                <a:spcPts val="0"/>
              </a:spcAft>
              <a:buNone/>
            </a:pPr>
            <a:endParaRPr/>
          </a:p>
        </p:txBody>
      </p:sp>
      <p:pic>
        <p:nvPicPr>
          <p:cNvPr id="137" name="Google Shape;137;g23dd8249eb7_0_6"/>
          <p:cNvPicPr preferRelativeResize="0"/>
          <p:nvPr/>
        </p:nvPicPr>
        <p:blipFill>
          <a:blip r:embed="rId3">
            <a:alphaModFix/>
          </a:blip>
          <a:stretch>
            <a:fillRect/>
          </a:stretch>
        </p:blipFill>
        <p:spPr>
          <a:xfrm>
            <a:off x="1988900" y="3248050"/>
            <a:ext cx="5151601" cy="295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3cdb8498a5_8_137"/>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model:</a:t>
            </a:r>
            <a:endParaRPr/>
          </a:p>
        </p:txBody>
      </p:sp>
      <p:sp>
        <p:nvSpPr>
          <p:cNvPr id="144" name="Google Shape;144;g23cdb8498a5_8_137"/>
          <p:cNvSpPr txBox="1">
            <a:spLocks noGrp="1"/>
          </p:cNvSpPr>
          <p:nvPr>
            <p:ph type="body" idx="1"/>
          </p:nvPr>
        </p:nvSpPr>
        <p:spPr>
          <a:xfrm>
            <a:off x="-150" y="1009775"/>
            <a:ext cx="9029700" cy="5294700"/>
          </a:xfrm>
          <a:prstGeom prst="rect">
            <a:avLst/>
          </a:prstGeom>
        </p:spPr>
        <p:txBody>
          <a:bodyPr spcFirstLastPara="1" wrap="square" lIns="91425" tIns="45700" rIns="91425" bIns="45700" anchor="t" anchorCtr="0">
            <a:noAutofit/>
          </a:bodyPr>
          <a:lstStyle/>
          <a:p>
            <a:pPr marL="457200" lvl="0" indent="0" algn="just" rtl="0">
              <a:lnSpc>
                <a:spcPct val="107916"/>
              </a:lnSpc>
              <a:spcBef>
                <a:spcPts val="0"/>
              </a:spcBef>
              <a:spcAft>
                <a:spcPts val="0"/>
              </a:spcAft>
              <a:buNone/>
            </a:pPr>
            <a:endParaRPr sz="2000"/>
          </a:p>
          <a:p>
            <a:pPr marL="457200" lvl="0" indent="-355600" algn="just" rtl="0">
              <a:lnSpc>
                <a:spcPct val="107916"/>
              </a:lnSpc>
              <a:spcBef>
                <a:spcPts val="0"/>
              </a:spcBef>
              <a:spcAft>
                <a:spcPts val="0"/>
              </a:spcAft>
              <a:buSzPts val="2000"/>
              <a:buChar char="•"/>
            </a:pPr>
            <a:r>
              <a:rPr lang="en-US" sz="2000"/>
              <a:t>An LSTM, a basic form of RNN (Recursive neural network), needs to input sequential data.Each time step (ht) depends on the previous step (ht-1) and outside input (xt), then produces output (ot) at this moment and offers this time step (ht) for the next step. Finally, a fully connected layer maps the output.</a:t>
            </a:r>
            <a:endParaRPr sz="2000"/>
          </a:p>
          <a:p>
            <a:pPr marL="457200" lvl="0" indent="0" algn="just" rtl="0">
              <a:lnSpc>
                <a:spcPct val="107916"/>
              </a:lnSpc>
              <a:spcBef>
                <a:spcPts val="0"/>
              </a:spcBef>
              <a:spcAft>
                <a:spcPts val="0"/>
              </a:spcAft>
              <a:buNone/>
            </a:pPr>
            <a:r>
              <a:rPr lang="en-US" sz="2000"/>
              <a:t> </a:t>
            </a:r>
            <a:endParaRPr sz="2000"/>
          </a:p>
          <a:p>
            <a:pPr marL="457200" lvl="0" indent="-355600" algn="just" rtl="0">
              <a:lnSpc>
                <a:spcPct val="107916"/>
              </a:lnSpc>
              <a:spcBef>
                <a:spcPts val="0"/>
              </a:spcBef>
              <a:spcAft>
                <a:spcPts val="0"/>
              </a:spcAft>
              <a:buSzPts val="2000"/>
              <a:buChar char="•"/>
            </a:pPr>
            <a:r>
              <a:rPr lang="en-US" sz="2000"/>
              <a:t>The sequential data were dealt with using LSTMs. Finally, a fully connected layer maps the output of the last time step cell to the output node. This LSTM model has 4 time steps and three hidden layers, and each LSTM has 50 hidden units and one Dense layer </a:t>
            </a:r>
            <a:endParaRPr sz="2000"/>
          </a:p>
          <a:p>
            <a:pPr marL="457200" lvl="0" indent="0" algn="just" rtl="0">
              <a:lnSpc>
                <a:spcPct val="107916"/>
              </a:lnSpc>
              <a:spcBef>
                <a:spcPts val="0"/>
              </a:spcBef>
              <a:spcAft>
                <a:spcPts val="0"/>
              </a:spcAft>
              <a:buNone/>
            </a:pPr>
            <a:endParaRPr sz="2000"/>
          </a:p>
          <a:p>
            <a:pPr marL="457200" lvl="0" indent="-355600" algn="just" rtl="0">
              <a:lnSpc>
                <a:spcPct val="107916"/>
              </a:lnSpc>
              <a:spcBef>
                <a:spcPts val="0"/>
              </a:spcBef>
              <a:spcAft>
                <a:spcPts val="0"/>
              </a:spcAft>
              <a:buSzPts val="2000"/>
              <a:buChar char="•"/>
            </a:pPr>
            <a:r>
              <a:rPr lang="en-US" sz="2000"/>
              <a:t>The  parameters like epochs, mini-batch size, activation function, dropout, learning rate and optimizer were adjusted according to the model validation requirements.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3cdb8498a5_5_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LSTM ALGORITHM:</a:t>
            </a:r>
            <a:endParaRPr/>
          </a:p>
        </p:txBody>
      </p:sp>
      <p:sp>
        <p:nvSpPr>
          <p:cNvPr id="151" name="Google Shape;151;g23cdb8498a5_5_1"/>
          <p:cNvSpPr txBox="1">
            <a:spLocks noGrp="1"/>
          </p:cNvSpPr>
          <p:nvPr>
            <p:ph type="body" idx="1"/>
          </p:nvPr>
        </p:nvSpPr>
        <p:spPr>
          <a:xfrm>
            <a:off x="187953" y="1183284"/>
            <a:ext cx="8768100" cy="5223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sz="2200"/>
          </a:p>
          <a:p>
            <a:pPr marL="0" lvl="0" indent="0" algn="just" rtl="0">
              <a:spcBef>
                <a:spcPts val="480"/>
              </a:spcBef>
              <a:spcAft>
                <a:spcPts val="0"/>
              </a:spcAft>
              <a:buNone/>
            </a:pPr>
            <a:r>
              <a:rPr lang="en-US" sz="2200"/>
              <a:t>Reshape this 2D-data into 3D-data for lstm model to capture the timely data properly.Split the data into test data and train data.Train the model with training data and test the model with test data.</a:t>
            </a:r>
            <a:endParaRPr sz="2200"/>
          </a:p>
          <a:p>
            <a:pPr marL="0" lvl="0" indent="0" algn="l" rtl="0">
              <a:spcBef>
                <a:spcPts val="480"/>
              </a:spcBef>
              <a:spcAft>
                <a:spcPts val="0"/>
              </a:spcAft>
              <a:buNone/>
            </a:pPr>
            <a:endParaRPr/>
          </a:p>
        </p:txBody>
      </p:sp>
      <p:pic>
        <p:nvPicPr>
          <p:cNvPr id="152" name="Google Shape;152;g23cdb8498a5_5_1"/>
          <p:cNvPicPr preferRelativeResize="0"/>
          <p:nvPr/>
        </p:nvPicPr>
        <p:blipFill>
          <a:blip r:embed="rId3">
            <a:alphaModFix/>
          </a:blip>
          <a:stretch>
            <a:fillRect/>
          </a:stretch>
        </p:blipFill>
        <p:spPr>
          <a:xfrm>
            <a:off x="1552575" y="2641100"/>
            <a:ext cx="5734050" cy="369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3dd8249eb7_0_24"/>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Study Area and Dataset</a:t>
            </a:r>
            <a:endParaRPr/>
          </a:p>
        </p:txBody>
      </p:sp>
      <p:sp>
        <p:nvSpPr>
          <p:cNvPr id="159" name="Google Shape;159;g23dd8249eb7_0_24"/>
          <p:cNvSpPr txBox="1">
            <a:spLocks noGrp="1"/>
          </p:cNvSpPr>
          <p:nvPr>
            <p:ph type="body" idx="1"/>
          </p:nvPr>
        </p:nvSpPr>
        <p:spPr>
          <a:xfrm>
            <a:off x="187953" y="1146384"/>
            <a:ext cx="8768100" cy="5223300"/>
          </a:xfrm>
          <a:prstGeom prst="rect">
            <a:avLst/>
          </a:prstGeom>
        </p:spPr>
        <p:txBody>
          <a:bodyPr spcFirstLastPara="1" wrap="square" lIns="91425" tIns="45700" rIns="91425" bIns="45700" anchor="t" anchorCtr="0">
            <a:noAutofit/>
          </a:bodyPr>
          <a:lstStyle/>
          <a:p>
            <a:pPr marL="457200" lvl="0" indent="-355600" algn="l" rtl="0">
              <a:lnSpc>
                <a:spcPct val="107916"/>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Study area:</a:t>
            </a:r>
            <a:endParaRPr sz="2000" b="1" dirty="0">
              <a:latin typeface="Times New Roman"/>
              <a:ea typeface="Times New Roman"/>
              <a:cs typeface="Times New Roman"/>
              <a:sym typeface="Times New Roman"/>
            </a:endParaRPr>
          </a:p>
          <a:p>
            <a:pPr marL="457200" lvl="0" indent="0" algn="l" rtl="0">
              <a:lnSpc>
                <a:spcPct val="107916"/>
              </a:lnSpc>
              <a:spcBef>
                <a:spcPts val="0"/>
              </a:spcBef>
              <a:spcAft>
                <a:spcPts val="0"/>
              </a:spcAft>
              <a:buNone/>
            </a:pPr>
            <a:r>
              <a:rPr lang="en-US" sz="2000" dirty="0">
                <a:latin typeface="Times New Roman"/>
                <a:ea typeface="Times New Roman"/>
                <a:cs typeface="Times New Roman"/>
                <a:sym typeface="Times New Roman"/>
              </a:rPr>
              <a:t>In this project, our center of study for the input data to test the model are mainly from the fields of Jamalpur village in Uttarakhand, Haridwar district. Latitude and longitude for the region of the study are</a:t>
            </a:r>
            <a:endParaRPr sz="2000" dirty="0">
              <a:latin typeface="Times New Roman"/>
              <a:ea typeface="Times New Roman"/>
              <a:cs typeface="Times New Roman"/>
              <a:sym typeface="Times New Roman"/>
            </a:endParaRPr>
          </a:p>
          <a:p>
            <a:pPr marL="457200" lvl="0" indent="0" algn="l" rtl="0">
              <a:lnSpc>
                <a:spcPct val="107916"/>
              </a:lnSpc>
              <a:spcBef>
                <a:spcPts val="0"/>
              </a:spcBef>
              <a:spcAft>
                <a:spcPts val="0"/>
              </a:spcAft>
              <a:buNone/>
            </a:pPr>
            <a:r>
              <a:rPr lang="en-US" sz="2000" dirty="0">
                <a:latin typeface="Times New Roman"/>
                <a:ea typeface="Times New Roman"/>
                <a:cs typeface="Times New Roman"/>
                <a:sym typeface="Times New Roman"/>
              </a:rPr>
              <a:t>29°55′50°N,77°57′52°E respectively. The climate here is pleasant, gentle breeze and hot and humid during the months of May and April.</a:t>
            </a:r>
            <a:endParaRPr sz="2000" dirty="0">
              <a:latin typeface="Times New Roman"/>
              <a:ea typeface="Times New Roman"/>
              <a:cs typeface="Times New Roman"/>
              <a:sym typeface="Times New Roman"/>
            </a:endParaRPr>
          </a:p>
          <a:p>
            <a:pPr marL="457200" lvl="0" indent="0" algn="l" rtl="0">
              <a:lnSpc>
                <a:spcPct val="107916"/>
              </a:lnSpc>
              <a:spcBef>
                <a:spcPts val="0"/>
              </a:spcBef>
              <a:spcAft>
                <a:spcPts val="0"/>
              </a:spcAft>
              <a:buNone/>
            </a:pPr>
            <a:endParaRPr sz="2000" dirty="0">
              <a:latin typeface="Times New Roman"/>
              <a:ea typeface="Times New Roman"/>
              <a:cs typeface="Times New Roman"/>
              <a:sym typeface="Times New Roman"/>
            </a:endParaRPr>
          </a:p>
          <a:p>
            <a:pPr marL="457200" lvl="0" indent="0" algn="l" rtl="0">
              <a:lnSpc>
                <a:spcPct val="107916"/>
              </a:lnSpc>
              <a:spcBef>
                <a:spcPts val="0"/>
              </a:spcBef>
              <a:spcAft>
                <a:spcPts val="0"/>
              </a:spcAft>
              <a:buNone/>
            </a:pPr>
            <a:endParaRPr sz="2000" dirty="0">
              <a:latin typeface="Times New Roman"/>
              <a:ea typeface="Times New Roman"/>
              <a:cs typeface="Times New Roman"/>
              <a:sym typeface="Times New Roman"/>
            </a:endParaRPr>
          </a:p>
        </p:txBody>
      </p:sp>
      <p:pic>
        <p:nvPicPr>
          <p:cNvPr id="160" name="Google Shape;160;g23dd8249eb7_0_24"/>
          <p:cNvPicPr preferRelativeResize="0"/>
          <p:nvPr/>
        </p:nvPicPr>
        <p:blipFill>
          <a:blip r:embed="rId3">
            <a:alphaModFix/>
          </a:blip>
          <a:stretch>
            <a:fillRect/>
          </a:stretch>
        </p:blipFill>
        <p:spPr>
          <a:xfrm>
            <a:off x="2631087" y="3250025"/>
            <a:ext cx="3378525" cy="3172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3e16174eaf_0_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Dataset Analysis</a:t>
            </a:r>
            <a:endParaRPr/>
          </a:p>
        </p:txBody>
      </p:sp>
      <p:sp>
        <p:nvSpPr>
          <p:cNvPr id="167" name="Google Shape;167;g23e16174eaf_0_0"/>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0" algn="l" rtl="0">
              <a:lnSpc>
                <a:spcPct val="107916"/>
              </a:lnSpc>
              <a:spcBef>
                <a:spcPts val="0"/>
              </a:spcBef>
              <a:spcAft>
                <a:spcPts val="0"/>
              </a:spcAft>
              <a:buNone/>
            </a:pPr>
            <a:endParaRPr sz="2000" b="1" dirty="0">
              <a:latin typeface="Times New Roman"/>
              <a:ea typeface="Times New Roman"/>
              <a:cs typeface="Times New Roman"/>
              <a:sym typeface="Times New Roman"/>
            </a:endParaRPr>
          </a:p>
          <a:p>
            <a:pPr marL="457200" lvl="0" indent="-355600" algn="l" rtl="0">
              <a:lnSpc>
                <a:spcPct val="107916"/>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Dataset features and remote sensing data:</a:t>
            </a:r>
            <a:endParaRPr sz="2000" dirty="0"/>
          </a:p>
          <a:p>
            <a:pPr marL="457200" lvl="0" indent="0" algn="just" rtl="0">
              <a:lnSpc>
                <a:spcPct val="107916"/>
              </a:lnSpc>
              <a:spcBef>
                <a:spcPts val="0"/>
              </a:spcBef>
              <a:spcAft>
                <a:spcPts val="0"/>
              </a:spcAft>
              <a:buNone/>
            </a:pPr>
            <a:r>
              <a:rPr lang="en-US" sz="2000" dirty="0"/>
              <a:t>Sentinel-2 is designed to provide  high-resolution optical imagery of the Earth’s surface</a:t>
            </a:r>
            <a:endParaRPr sz="2000" dirty="0"/>
          </a:p>
          <a:p>
            <a:pPr marL="457200" lvl="0" indent="0" algn="just" rtl="0">
              <a:lnSpc>
                <a:spcPct val="107916"/>
              </a:lnSpc>
              <a:spcBef>
                <a:spcPts val="0"/>
              </a:spcBef>
              <a:spcAft>
                <a:spcPts val="0"/>
              </a:spcAft>
              <a:buNone/>
            </a:pPr>
            <a:endParaRPr sz="2000" dirty="0"/>
          </a:p>
          <a:p>
            <a:pPr marL="457200" lvl="0" indent="0" algn="just" rtl="0">
              <a:lnSpc>
                <a:spcPct val="107916"/>
              </a:lnSpc>
              <a:spcBef>
                <a:spcPts val="0"/>
              </a:spcBef>
              <a:spcAft>
                <a:spcPts val="0"/>
              </a:spcAft>
              <a:buNone/>
            </a:pPr>
            <a:r>
              <a:rPr lang="en-US" sz="2000" dirty="0"/>
              <a:t>Sentinel-2 is captured by  two identical satellites,Sentinel-2a and sentinel-2b, that orbit the earth at an altitude of 768km. the satellite have a revisit time  of five days at the equator, which means that they can capture images of the same location on earth every five days</a:t>
            </a:r>
            <a:endParaRPr sz="2000" dirty="0"/>
          </a:p>
          <a:p>
            <a:pPr marL="457200" lvl="0" indent="0" algn="just" rtl="0">
              <a:lnSpc>
                <a:spcPct val="107916"/>
              </a:lnSpc>
              <a:spcBef>
                <a:spcPts val="0"/>
              </a:spcBef>
              <a:spcAft>
                <a:spcPts val="0"/>
              </a:spcAft>
              <a:buNone/>
            </a:pPr>
            <a:r>
              <a:rPr lang="en-US" sz="2000" dirty="0"/>
              <a:t>The sensors on board the sentinel-2 satellites capture data in 13 spectral bands, ranging from the visible to SWIS(short wave infrared).</a:t>
            </a:r>
          </a:p>
          <a:p>
            <a:pPr marL="457200" lvl="0" indent="0" algn="just" rtl="0">
              <a:lnSpc>
                <a:spcPct val="107916"/>
              </a:lnSpc>
              <a:spcBef>
                <a:spcPts val="0"/>
              </a:spcBef>
              <a:spcAft>
                <a:spcPts val="0"/>
              </a:spcAft>
              <a:buNone/>
            </a:pPr>
            <a:endParaRPr lang="en-US" sz="2000" dirty="0"/>
          </a:p>
          <a:p>
            <a:pPr indent="0" algn="just">
              <a:lnSpc>
                <a:spcPct val="107916"/>
              </a:lnSpc>
              <a:spcBef>
                <a:spcPts val="0"/>
              </a:spcBef>
              <a:buNone/>
            </a:pPr>
            <a:r>
              <a:rPr lang="en-US" sz="2000" dirty="0"/>
              <a:t>We collected the Remote sensing data from sentinel-2 satellite. The values of NDVI,SAVI,DVI,RVI,IPVI, MSAVI,GNDVI are calculated with the help of this sentinel-2 satellite images.</a:t>
            </a:r>
          </a:p>
          <a:p>
            <a:pPr marL="457200" lvl="0" indent="0" algn="just" rtl="0">
              <a:lnSpc>
                <a:spcPct val="107916"/>
              </a:lnSpc>
              <a:spcBef>
                <a:spcPts val="0"/>
              </a:spcBef>
              <a:spcAft>
                <a:spcPts val="0"/>
              </a:spcAft>
              <a:buNone/>
            </a:pPr>
            <a:endParaRPr sz="2000" dirty="0"/>
          </a:p>
          <a:p>
            <a:pPr marL="457200" lvl="0" indent="0" algn="just" rtl="0">
              <a:lnSpc>
                <a:spcPct val="107916"/>
              </a:lnSpc>
              <a:spcBef>
                <a:spcPts val="0"/>
              </a:spcBef>
              <a:spcAft>
                <a:spcPts val="0"/>
              </a:spcAft>
              <a:buNone/>
            </a:pPr>
            <a:endParaRPr sz="2000" dirty="0"/>
          </a:p>
          <a:p>
            <a:pPr marL="457200" lvl="0" indent="0" algn="just" rtl="0">
              <a:lnSpc>
                <a:spcPct val="107916"/>
              </a:lnSpc>
              <a:spcBef>
                <a:spcPts val="0"/>
              </a:spcBef>
              <a:spcAft>
                <a:spcPts val="0"/>
              </a:spcAft>
              <a:buNone/>
            </a:pPr>
            <a:endParaRPr sz="2000" dirty="0"/>
          </a:p>
          <a:p>
            <a:pPr marL="457200" lvl="0" indent="0" algn="just" rtl="0">
              <a:lnSpc>
                <a:spcPct val="107916"/>
              </a:lnSpc>
              <a:spcBef>
                <a:spcPts val="0"/>
              </a:spcBef>
              <a:spcAft>
                <a:spcPts val="0"/>
              </a:spcAft>
              <a:buNone/>
            </a:pPr>
            <a:endParaRPr sz="2000" dirty="0"/>
          </a:p>
          <a:p>
            <a:pPr marL="457200" lvl="0" indent="0" algn="l" rtl="0">
              <a:lnSpc>
                <a:spcPct val="107916"/>
              </a:lnSpc>
              <a:spcBef>
                <a:spcPts val="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0" lvl="0" indent="0" algn="l" rtl="0">
              <a:spcBef>
                <a:spcPts val="48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3e337e3821_0_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Dataset Analysis</a:t>
            </a:r>
            <a:endParaRPr/>
          </a:p>
        </p:txBody>
      </p:sp>
      <p:sp>
        <p:nvSpPr>
          <p:cNvPr id="174" name="Google Shape;174;g23e337e3821_0_0"/>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55600" algn="l" rtl="0">
              <a:lnSpc>
                <a:spcPct val="107916"/>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Dataset features and remote sensing data:</a:t>
            </a:r>
            <a:endParaRPr sz="2000" b="1">
              <a:latin typeface="Times New Roman"/>
              <a:ea typeface="Times New Roman"/>
              <a:cs typeface="Times New Roman"/>
              <a:sym typeface="Times New Roman"/>
            </a:endParaRPr>
          </a:p>
          <a:p>
            <a:pPr marL="0" lvl="0" indent="0" algn="just" rtl="0">
              <a:lnSpc>
                <a:spcPct val="107916"/>
              </a:lnSpc>
              <a:spcBef>
                <a:spcPts val="0"/>
              </a:spcBef>
              <a:spcAft>
                <a:spcPts val="0"/>
              </a:spcAft>
              <a:buNone/>
            </a:pPr>
            <a:r>
              <a:rPr lang="en-US" sz="2000"/>
              <a:t>       </a:t>
            </a:r>
            <a:endParaRPr sz="2000"/>
          </a:p>
          <a:p>
            <a:pPr marL="457200" lvl="0" indent="0" algn="just" rtl="0">
              <a:lnSpc>
                <a:spcPct val="107916"/>
              </a:lnSpc>
              <a:spcBef>
                <a:spcPts val="0"/>
              </a:spcBef>
              <a:spcAft>
                <a:spcPts val="0"/>
              </a:spcAft>
              <a:buNone/>
            </a:pPr>
            <a:endParaRPr sz="2000"/>
          </a:p>
          <a:p>
            <a:pPr marL="457200" lvl="0" indent="0" algn="just" rtl="0">
              <a:lnSpc>
                <a:spcPct val="107916"/>
              </a:lnSpc>
              <a:spcBef>
                <a:spcPts val="0"/>
              </a:spcBef>
              <a:spcAft>
                <a:spcPts val="0"/>
              </a:spcAft>
              <a:buNone/>
            </a:pPr>
            <a:endParaRPr sz="2000"/>
          </a:p>
          <a:p>
            <a:pPr marL="457200" lvl="0" indent="0" algn="just" rtl="0">
              <a:lnSpc>
                <a:spcPct val="107916"/>
              </a:lnSpc>
              <a:spcBef>
                <a:spcPts val="0"/>
              </a:spcBef>
              <a:spcAft>
                <a:spcPts val="0"/>
              </a:spcAft>
              <a:buNone/>
            </a:pPr>
            <a:endParaRPr sz="2000"/>
          </a:p>
          <a:p>
            <a:pPr marL="457200" lvl="0" indent="0" algn="l" rtl="0">
              <a:lnSpc>
                <a:spcPct val="107916"/>
              </a:lnSpc>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l" rtl="0">
              <a:spcBef>
                <a:spcPts val="480"/>
              </a:spcBef>
              <a:spcAft>
                <a:spcPts val="0"/>
              </a:spcAft>
              <a:buNone/>
            </a:pPr>
            <a:endParaRPr/>
          </a:p>
        </p:txBody>
      </p:sp>
      <p:graphicFrame>
        <p:nvGraphicFramePr>
          <p:cNvPr id="175" name="Google Shape;175;g23e337e3821_0_0"/>
          <p:cNvGraphicFramePr/>
          <p:nvPr/>
        </p:nvGraphicFramePr>
        <p:xfrm>
          <a:off x="945200" y="1700300"/>
          <a:ext cx="7239000" cy="4501085"/>
        </p:xfrm>
        <a:graphic>
          <a:graphicData uri="http://schemas.openxmlformats.org/drawingml/2006/table">
            <a:tbl>
              <a:tblPr>
                <a:noFill/>
                <a:tableStyleId>{74B4E3B9-FB8E-4383-BD79-541DD6C25ABD}</a:tableStyleId>
              </a:tblPr>
              <a:tblGrid>
                <a:gridCol w="2413000">
                  <a:extLst>
                    <a:ext uri="{9D8B030D-6E8A-4147-A177-3AD203B41FA5}">
                      <a16:colId xmlns:a16="http://schemas.microsoft.com/office/drawing/2014/main" val="20000"/>
                    </a:ext>
                  </a:extLst>
                </a:gridCol>
                <a:gridCol w="3583875">
                  <a:extLst>
                    <a:ext uri="{9D8B030D-6E8A-4147-A177-3AD203B41FA5}">
                      <a16:colId xmlns:a16="http://schemas.microsoft.com/office/drawing/2014/main" val="20001"/>
                    </a:ext>
                  </a:extLst>
                </a:gridCol>
                <a:gridCol w="12421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b="1"/>
                        <a:t>Features</a:t>
                      </a:r>
                      <a:endParaRPr b="1"/>
                    </a:p>
                  </a:txBody>
                  <a:tcPr marL="91425" marR="91425" marT="91425" marB="91425"/>
                </a:tc>
                <a:tc>
                  <a:txBody>
                    <a:bodyPr/>
                    <a:lstStyle/>
                    <a:p>
                      <a:pPr marL="0" lvl="0" indent="0" algn="l" rtl="0">
                        <a:spcBef>
                          <a:spcPts val="0"/>
                        </a:spcBef>
                        <a:spcAft>
                          <a:spcPts val="0"/>
                        </a:spcAft>
                        <a:buNone/>
                      </a:pPr>
                      <a:r>
                        <a:rPr lang="en-US" b="1"/>
                        <a:t>Formulae</a:t>
                      </a:r>
                      <a:endParaRPr b="1"/>
                    </a:p>
                  </a:txBody>
                  <a:tcPr marL="91425" marR="91425" marT="91425" marB="91425"/>
                </a:tc>
                <a:tc>
                  <a:txBody>
                    <a:bodyPr/>
                    <a:lstStyle/>
                    <a:p>
                      <a:pPr marL="0" lvl="0" indent="0" algn="l" rtl="0">
                        <a:spcBef>
                          <a:spcPts val="0"/>
                        </a:spcBef>
                        <a:spcAft>
                          <a:spcPts val="0"/>
                        </a:spcAft>
                        <a:buNone/>
                      </a:pPr>
                      <a:r>
                        <a:rPr lang="en-US" b="1"/>
                        <a:t>Ranges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a:t>NDVI(</a:t>
                      </a:r>
                      <a:r>
                        <a:rPr lang="en-US" b="1">
                          <a:solidFill>
                            <a:schemeClr val="dk1"/>
                          </a:solidFill>
                          <a:latin typeface="Times New Roman"/>
                          <a:ea typeface="Times New Roman"/>
                          <a:cs typeface="Times New Roman"/>
                          <a:sym typeface="Times New Roman"/>
                        </a:rPr>
                        <a:t>Normalized Difference Vegetation Index)</a:t>
                      </a:r>
                      <a:endParaRPr b="1"/>
                    </a:p>
                  </a:txBody>
                  <a:tcPr marL="91425" marR="91425" marT="91425" marB="91425"/>
                </a:tc>
                <a:tc>
                  <a:txBody>
                    <a:bodyPr/>
                    <a:lstStyle/>
                    <a:p>
                      <a:pPr marL="0" lvl="0" indent="0" algn="just" rtl="0">
                        <a:lnSpc>
                          <a:spcPct val="107916"/>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NDVI = (NIR-Red)/(NIR+Red)</a:t>
                      </a:r>
                      <a:endParaRPr b="1"/>
                    </a:p>
                  </a:txBody>
                  <a:tcPr marL="91425" marR="91425" marT="91425" marB="91425"/>
                </a:tc>
                <a:tc>
                  <a:txBody>
                    <a:bodyPr/>
                    <a:lstStyle/>
                    <a:p>
                      <a:pPr marL="0" lvl="0" indent="0" algn="l" rtl="0">
                        <a:spcBef>
                          <a:spcPts val="0"/>
                        </a:spcBef>
                        <a:spcAft>
                          <a:spcPts val="0"/>
                        </a:spcAft>
                        <a:buNone/>
                      </a:pPr>
                      <a:r>
                        <a:rPr lang="en-US" b="1"/>
                        <a:t>-1 to +1</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b="1"/>
                        <a:t>SAVI(</a:t>
                      </a:r>
                      <a:r>
                        <a:rPr lang="en-US" b="1">
                          <a:solidFill>
                            <a:schemeClr val="dk1"/>
                          </a:solidFill>
                          <a:latin typeface="Times New Roman"/>
                          <a:ea typeface="Times New Roman"/>
                          <a:cs typeface="Times New Roman"/>
                          <a:sym typeface="Times New Roman"/>
                        </a:rPr>
                        <a:t>Soil-Adjusted Vegetation Index)</a:t>
                      </a:r>
                      <a:endParaRPr b="1"/>
                    </a:p>
                  </a:txBody>
                  <a:tcPr marL="91425" marR="91425" marT="91425" marB="91425"/>
                </a:tc>
                <a:tc>
                  <a:txBody>
                    <a:bodyPr/>
                    <a:lstStyle/>
                    <a:p>
                      <a:pPr marL="0" lvl="0" indent="0" algn="just" rtl="0">
                        <a:lnSpc>
                          <a:spcPct val="107916"/>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SAVI= (1+L)(NIR-Red)/(NIR+Red+L)</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-1 to +1</a:t>
                      </a:r>
                      <a:endParaRPr b="1">
                        <a:solidFill>
                          <a:schemeClr val="dk1"/>
                        </a:solidFill>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b="1"/>
                        <a:t>DVI(</a:t>
                      </a:r>
                      <a:r>
                        <a:rPr lang="en-US" b="1">
                          <a:solidFill>
                            <a:schemeClr val="dk1"/>
                          </a:solidFill>
                          <a:latin typeface="Times New Roman"/>
                          <a:ea typeface="Times New Roman"/>
                          <a:cs typeface="Times New Roman"/>
                          <a:sym typeface="Times New Roman"/>
                        </a:rPr>
                        <a:t>Difference Vegetation Index)</a:t>
                      </a:r>
                      <a:endParaRPr b="1"/>
                    </a:p>
                  </a:txBody>
                  <a:tcPr marL="91425" marR="91425" marT="91425" marB="91425"/>
                </a:tc>
                <a:tc>
                  <a:txBody>
                    <a:bodyPr/>
                    <a:lstStyle/>
                    <a:p>
                      <a:pPr marL="0" lvl="0" indent="0" algn="just" rtl="0">
                        <a:lnSpc>
                          <a:spcPct val="107916"/>
                        </a:lnSpc>
                        <a:spcBef>
                          <a:spcPts val="0"/>
                        </a:spcBef>
                        <a:spcAft>
                          <a:spcPts val="0"/>
                        </a:spcAft>
                        <a:buNone/>
                      </a:pPr>
                      <a:r>
                        <a:rPr lang="en-US" b="1">
                          <a:solidFill>
                            <a:schemeClr val="dk1"/>
                          </a:solidFill>
                          <a:latin typeface="Times New Roman"/>
                          <a:ea typeface="Times New Roman"/>
                          <a:cs typeface="Times New Roman"/>
                          <a:sym typeface="Times New Roman"/>
                        </a:rPr>
                        <a:t> DVI = NIR-Red</a:t>
                      </a:r>
                      <a:endParaRPr b="1"/>
                    </a:p>
                  </a:txBody>
                  <a:tcPr marL="91425" marR="91425" marT="91425" marB="91425"/>
                </a:tc>
                <a:tc>
                  <a:txBody>
                    <a:bodyPr/>
                    <a:lstStyle/>
                    <a:p>
                      <a:pPr marL="0" lvl="0" indent="0" algn="l" rtl="0">
                        <a:spcBef>
                          <a:spcPts val="0"/>
                        </a:spcBef>
                        <a:spcAft>
                          <a:spcPts val="0"/>
                        </a:spcAft>
                        <a:buNone/>
                      </a:pPr>
                      <a:r>
                        <a:rPr lang="en-US" b="1"/>
                        <a:t>any value</a:t>
                      </a:r>
                      <a:endParaRPr b="1"/>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b="1"/>
                        <a:t>RVI(</a:t>
                      </a:r>
                      <a:r>
                        <a:rPr lang="en-US" b="1">
                          <a:solidFill>
                            <a:schemeClr val="dk1"/>
                          </a:solidFill>
                          <a:latin typeface="Times New Roman"/>
                          <a:ea typeface="Times New Roman"/>
                          <a:cs typeface="Times New Roman"/>
                          <a:sym typeface="Times New Roman"/>
                        </a:rPr>
                        <a:t>Ratio Vegetation Index)</a:t>
                      </a:r>
                      <a:endParaRPr b="1"/>
                    </a:p>
                  </a:txBody>
                  <a:tcPr marL="91425" marR="91425" marT="91425" marB="91425"/>
                </a:tc>
                <a:tc>
                  <a:txBody>
                    <a:bodyPr/>
                    <a:lstStyle/>
                    <a:p>
                      <a:pPr marL="0" lvl="0" indent="0" algn="just" rtl="0">
                        <a:lnSpc>
                          <a:spcPct val="107916"/>
                        </a:lnSpc>
                        <a:spcBef>
                          <a:spcPts val="0"/>
                        </a:spcBef>
                        <a:spcAft>
                          <a:spcPts val="0"/>
                        </a:spcAft>
                        <a:buNone/>
                      </a:pPr>
                      <a:r>
                        <a:rPr lang="en-US" b="1">
                          <a:solidFill>
                            <a:schemeClr val="dk1"/>
                          </a:solidFill>
                          <a:latin typeface="Times New Roman"/>
                          <a:ea typeface="Times New Roman"/>
                          <a:cs typeface="Times New Roman"/>
                          <a:sym typeface="Times New Roman"/>
                        </a:rPr>
                        <a:t>RVI = NIR/Red</a:t>
                      </a:r>
                      <a:endParaRPr b="1"/>
                    </a:p>
                  </a:txBody>
                  <a:tcPr marL="91425" marR="91425" marT="91425" marB="91425"/>
                </a:tc>
                <a:tc>
                  <a:txBody>
                    <a:bodyPr/>
                    <a:lstStyle/>
                    <a:p>
                      <a:pPr marL="0" lvl="0" indent="0" algn="l" rtl="0">
                        <a:spcBef>
                          <a:spcPts val="0"/>
                        </a:spcBef>
                        <a:spcAft>
                          <a:spcPts val="0"/>
                        </a:spcAft>
                        <a:buNone/>
                      </a:pPr>
                      <a:r>
                        <a:rPr lang="en-US" b="1"/>
                        <a:t>0 to infinity</a:t>
                      </a:r>
                      <a:endParaRPr b="1"/>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a:t>IPVI(</a:t>
                      </a:r>
                      <a:r>
                        <a:rPr lang="en-US" b="1">
                          <a:solidFill>
                            <a:schemeClr val="dk1"/>
                          </a:solidFill>
                          <a:latin typeface="Times New Roman"/>
                          <a:ea typeface="Times New Roman"/>
                          <a:cs typeface="Times New Roman"/>
                          <a:sym typeface="Times New Roman"/>
                        </a:rPr>
                        <a:t>Infrared Percentage Vegetation Index)</a:t>
                      </a:r>
                      <a:endParaRPr b="1"/>
                    </a:p>
                  </a:txBody>
                  <a:tcPr marL="91425" marR="91425" marT="91425" marB="91425"/>
                </a:tc>
                <a:tc>
                  <a:txBody>
                    <a:bodyPr/>
                    <a:lstStyle/>
                    <a:p>
                      <a:pPr marL="0" lvl="0" indent="0" algn="just" rtl="0">
                        <a:lnSpc>
                          <a:spcPct val="107916"/>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 IPVI = (NIR-Blue)/(NIR+Blue)</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-1 to +1</a:t>
                      </a:r>
                      <a:endParaRPr b="1">
                        <a:solidFill>
                          <a:schemeClr val="dk1"/>
                        </a:solidFill>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b="1"/>
                        <a:t>MSAVI(</a:t>
                      </a:r>
                      <a:r>
                        <a:rPr lang="en-US" b="1">
                          <a:solidFill>
                            <a:schemeClr val="dk1"/>
                          </a:solidFill>
                          <a:latin typeface="Times New Roman"/>
                          <a:ea typeface="Times New Roman"/>
                          <a:cs typeface="Times New Roman"/>
                          <a:sym typeface="Times New Roman"/>
                        </a:rPr>
                        <a:t>Modified Soil-Adjusted Index.)</a:t>
                      </a:r>
                      <a:endParaRPr b="1"/>
                    </a:p>
                  </a:txBody>
                  <a:tcPr marL="91425" marR="91425" marT="91425" marB="91425"/>
                </a:tc>
                <a:tc>
                  <a:txBody>
                    <a:bodyPr/>
                    <a:lstStyle/>
                    <a:p>
                      <a:pPr marL="0" lvl="0" indent="0" algn="just" rtl="0">
                        <a:lnSpc>
                          <a:spcPct val="107916"/>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MSAVI= (2*NIR+1-sqrt((2*NIR+1)^2-8*(NIR-Red)))/2</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-1 to +1</a:t>
                      </a:r>
                      <a:endParaRPr b="1">
                        <a:solidFill>
                          <a:schemeClr val="dk1"/>
                        </a:solidFill>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b="1"/>
                        <a:t>GNDVI(</a:t>
                      </a:r>
                      <a:r>
                        <a:rPr lang="en-US" b="1">
                          <a:solidFill>
                            <a:schemeClr val="dk1"/>
                          </a:solidFill>
                          <a:latin typeface="Times New Roman"/>
                          <a:ea typeface="Times New Roman"/>
                          <a:cs typeface="Times New Roman"/>
                          <a:sym typeface="Times New Roman"/>
                        </a:rPr>
                        <a:t>Green Normalized Difference Vegetation Index)</a:t>
                      </a:r>
                      <a:endParaRPr b="1"/>
                    </a:p>
                  </a:txBody>
                  <a:tcPr marL="91425" marR="91425" marT="91425" marB="91425"/>
                </a:tc>
                <a:tc>
                  <a:txBody>
                    <a:bodyPr/>
                    <a:lstStyle/>
                    <a:p>
                      <a:pPr marL="0" lvl="0" indent="0" algn="just" rtl="0">
                        <a:lnSpc>
                          <a:spcPct val="107916"/>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GNDVI = (NIR-Green)/(NIR+Green)</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-1 to +1</a:t>
                      </a:r>
                      <a:endParaRPr b="1"/>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3dd8249eb7_0_3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Dataset Analysis</a:t>
            </a:r>
            <a:endParaRPr/>
          </a:p>
        </p:txBody>
      </p:sp>
      <p:sp>
        <p:nvSpPr>
          <p:cNvPr id="182" name="Google Shape;182;g23dd8249eb7_0_31"/>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just" rtl="0">
              <a:spcBef>
                <a:spcPts val="480"/>
              </a:spcBef>
              <a:spcAft>
                <a:spcPts val="0"/>
              </a:spcAft>
              <a:buNone/>
            </a:pPr>
            <a:r>
              <a:rPr lang="en-US" sz="2000" dirty="0"/>
              <a:t>The data here contains the feature values  of  various fields for four months from 2018-2020.</a:t>
            </a:r>
            <a:endParaRPr sz="2000" dirty="0"/>
          </a:p>
          <a:p>
            <a:pPr marL="0" lvl="0" indent="0" algn="just" rtl="0">
              <a:spcBef>
                <a:spcPts val="480"/>
              </a:spcBef>
              <a:spcAft>
                <a:spcPts val="0"/>
              </a:spcAft>
              <a:buNone/>
            </a:pPr>
            <a:r>
              <a:rPr lang="en-US" sz="2000" dirty="0"/>
              <a:t>Here the highlighted part  is the data for one field.</a:t>
            </a:r>
          </a:p>
          <a:p>
            <a:pPr marL="0" lvl="0" indent="0" algn="just" rtl="0">
              <a:spcBef>
                <a:spcPts val="480"/>
              </a:spcBef>
              <a:spcAft>
                <a:spcPts val="0"/>
              </a:spcAft>
              <a:buNone/>
            </a:pPr>
            <a:r>
              <a:rPr lang="en-US" sz="2000" dirty="0"/>
              <a:t>Here the output yield is calculated in Quintal/acre.</a:t>
            </a:r>
          </a:p>
          <a:p>
            <a:pPr marL="0" lvl="0" indent="0" algn="just" rtl="0">
              <a:spcBef>
                <a:spcPts val="480"/>
              </a:spcBef>
              <a:spcAft>
                <a:spcPts val="0"/>
              </a:spcAft>
              <a:buNone/>
            </a:pPr>
            <a:endParaRPr sz="2000" dirty="0"/>
          </a:p>
          <a:p>
            <a:pPr marL="0" lvl="0" indent="0" algn="l" rtl="0">
              <a:spcBef>
                <a:spcPts val="480"/>
              </a:spcBef>
              <a:spcAft>
                <a:spcPts val="0"/>
              </a:spcAft>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3236645405"/>
              </p:ext>
            </p:extLst>
          </p:nvPr>
        </p:nvGraphicFramePr>
        <p:xfrm>
          <a:off x="838899" y="2952925"/>
          <a:ext cx="6971601" cy="2693336"/>
        </p:xfrm>
        <a:graphic>
          <a:graphicData uri="http://schemas.openxmlformats.org/drawingml/2006/table">
            <a:tbl>
              <a:tblPr firstRow="1" firstCol="1" bandRow="1">
                <a:tableStyleId>{74B4E3B9-FB8E-4383-BD79-541DD6C25ABD}</a:tableStyleId>
              </a:tblPr>
              <a:tblGrid>
                <a:gridCol w="758837">
                  <a:extLst>
                    <a:ext uri="{9D8B030D-6E8A-4147-A177-3AD203B41FA5}">
                      <a16:colId xmlns:a16="http://schemas.microsoft.com/office/drawing/2014/main" val="3504545301"/>
                    </a:ext>
                  </a:extLst>
                </a:gridCol>
                <a:gridCol w="571689">
                  <a:extLst>
                    <a:ext uri="{9D8B030D-6E8A-4147-A177-3AD203B41FA5}">
                      <a16:colId xmlns:a16="http://schemas.microsoft.com/office/drawing/2014/main" val="1880913061"/>
                    </a:ext>
                  </a:extLst>
                </a:gridCol>
                <a:gridCol w="571006">
                  <a:extLst>
                    <a:ext uri="{9D8B030D-6E8A-4147-A177-3AD203B41FA5}">
                      <a16:colId xmlns:a16="http://schemas.microsoft.com/office/drawing/2014/main" val="2462509251"/>
                    </a:ext>
                  </a:extLst>
                </a:gridCol>
                <a:gridCol w="571689">
                  <a:extLst>
                    <a:ext uri="{9D8B030D-6E8A-4147-A177-3AD203B41FA5}">
                      <a16:colId xmlns:a16="http://schemas.microsoft.com/office/drawing/2014/main" val="1731939422"/>
                    </a:ext>
                  </a:extLst>
                </a:gridCol>
                <a:gridCol w="571006">
                  <a:extLst>
                    <a:ext uri="{9D8B030D-6E8A-4147-A177-3AD203B41FA5}">
                      <a16:colId xmlns:a16="http://schemas.microsoft.com/office/drawing/2014/main" val="482610342"/>
                    </a:ext>
                  </a:extLst>
                </a:gridCol>
                <a:gridCol w="571689">
                  <a:extLst>
                    <a:ext uri="{9D8B030D-6E8A-4147-A177-3AD203B41FA5}">
                      <a16:colId xmlns:a16="http://schemas.microsoft.com/office/drawing/2014/main" val="941763582"/>
                    </a:ext>
                  </a:extLst>
                </a:gridCol>
                <a:gridCol w="762252">
                  <a:extLst>
                    <a:ext uri="{9D8B030D-6E8A-4147-A177-3AD203B41FA5}">
                      <a16:colId xmlns:a16="http://schemas.microsoft.com/office/drawing/2014/main" val="1775218224"/>
                    </a:ext>
                  </a:extLst>
                </a:gridCol>
                <a:gridCol w="762252">
                  <a:extLst>
                    <a:ext uri="{9D8B030D-6E8A-4147-A177-3AD203B41FA5}">
                      <a16:colId xmlns:a16="http://schemas.microsoft.com/office/drawing/2014/main" val="4188371228"/>
                    </a:ext>
                  </a:extLst>
                </a:gridCol>
                <a:gridCol w="1052536">
                  <a:extLst>
                    <a:ext uri="{9D8B030D-6E8A-4147-A177-3AD203B41FA5}">
                      <a16:colId xmlns:a16="http://schemas.microsoft.com/office/drawing/2014/main" val="2625656249"/>
                    </a:ext>
                  </a:extLst>
                </a:gridCol>
                <a:gridCol w="778645">
                  <a:extLst>
                    <a:ext uri="{9D8B030D-6E8A-4147-A177-3AD203B41FA5}">
                      <a16:colId xmlns:a16="http://schemas.microsoft.com/office/drawing/2014/main" val="1023182788"/>
                    </a:ext>
                  </a:extLst>
                </a:gridCol>
              </a:tblGrid>
              <a:tr h="299260">
                <a:tc>
                  <a:txBody>
                    <a:bodyPr/>
                    <a:lstStyle/>
                    <a:p>
                      <a:pPr algn="just">
                        <a:lnSpc>
                          <a:spcPct val="150000"/>
                        </a:lnSpc>
                        <a:spcAft>
                          <a:spcPts val="0"/>
                        </a:spcAft>
                      </a:pPr>
                      <a:r>
                        <a:rPr lang="en-US" sz="1200" b="1" dirty="0">
                          <a:effectLst/>
                        </a:rPr>
                        <a:t>DATE</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NDVI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SAVI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DVI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RVI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IPVI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MSAVI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GNDVI</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RAINFALL</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YIELD</a:t>
                      </a:r>
                      <a:endParaRPr lang="en-IN" sz="12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41618006"/>
                  </a:ext>
                </a:extLst>
              </a:tr>
              <a:tr h="598519">
                <a:tc>
                  <a:txBody>
                    <a:bodyPr/>
                    <a:lstStyle/>
                    <a:p>
                      <a:pPr algn="just">
                        <a:lnSpc>
                          <a:spcPct val="150000"/>
                        </a:lnSpc>
                        <a:spcAft>
                          <a:spcPts val="0"/>
                        </a:spcAft>
                      </a:pPr>
                      <a:r>
                        <a:rPr lang="en-US" sz="1200" b="1" dirty="0">
                          <a:effectLst/>
                        </a:rPr>
                        <a:t>05-01-18</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0.354</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0.195</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0.103</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2.68</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0.717</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0.218</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0.46</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1.4</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40.1</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9403894"/>
                  </a:ext>
                </a:extLst>
              </a:tr>
              <a:tr h="598519">
                <a:tc>
                  <a:txBody>
                    <a:bodyPr/>
                    <a:lstStyle/>
                    <a:p>
                      <a:pPr algn="just">
                        <a:lnSpc>
                          <a:spcPct val="150000"/>
                        </a:lnSpc>
                        <a:spcAft>
                          <a:spcPts val="0"/>
                        </a:spcAft>
                      </a:pPr>
                      <a:r>
                        <a:rPr lang="en-US" sz="1200" b="1" dirty="0">
                          <a:effectLst/>
                        </a:rPr>
                        <a:t>09-02-18</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0.622</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0.39</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0.117</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4.68</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0.808</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0.436</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0.613</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1.4</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40.1</a:t>
                      </a:r>
                      <a:endParaRPr lang="en-IN" sz="12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5038354"/>
                  </a:ext>
                </a:extLst>
              </a:tr>
              <a:tr h="598519">
                <a:tc>
                  <a:txBody>
                    <a:bodyPr/>
                    <a:lstStyle/>
                    <a:p>
                      <a:pPr algn="just">
                        <a:lnSpc>
                          <a:spcPct val="150000"/>
                        </a:lnSpc>
                        <a:spcAft>
                          <a:spcPts val="0"/>
                        </a:spcAft>
                      </a:pPr>
                      <a:r>
                        <a:rPr lang="en-US" sz="1200" b="1">
                          <a:effectLst/>
                        </a:rPr>
                        <a:t>09-03-18</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0.762</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0.427</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0.164</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5.319</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0.904</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0.513</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0.736</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13.6</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40.1</a:t>
                      </a:r>
                      <a:endParaRPr lang="en-IN" sz="12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9247597"/>
                  </a:ext>
                </a:extLst>
              </a:tr>
              <a:tr h="598519">
                <a:tc>
                  <a:txBody>
                    <a:bodyPr/>
                    <a:lstStyle/>
                    <a:p>
                      <a:pPr algn="just">
                        <a:lnSpc>
                          <a:spcPct val="150000"/>
                        </a:lnSpc>
                        <a:spcAft>
                          <a:spcPts val="0"/>
                        </a:spcAft>
                      </a:pPr>
                      <a:r>
                        <a:rPr lang="en-US" sz="1200" b="1">
                          <a:effectLst/>
                        </a:rPr>
                        <a:t>13-04-18</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0.272</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0.149</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0.087</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2.297</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0.621</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a:effectLst/>
                        </a:rPr>
                        <a:t>0.126</a:t>
                      </a:r>
                      <a:endParaRPr lang="en-IN"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0.303</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42.9</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200" b="1" dirty="0">
                          <a:effectLst/>
                        </a:rPr>
                        <a:t>40.1</a:t>
                      </a:r>
                      <a:endParaRPr lang="en-IN"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110895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3cdb8498a5_0_18"/>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FLOW CHART</a:t>
            </a:r>
            <a:endParaRPr/>
          </a:p>
        </p:txBody>
      </p:sp>
      <p:pic>
        <p:nvPicPr>
          <p:cNvPr id="197" name="Google Shape;197;g23cdb8498a5_0_18"/>
          <p:cNvPicPr preferRelativeResize="0"/>
          <p:nvPr/>
        </p:nvPicPr>
        <p:blipFill>
          <a:blip r:embed="rId3">
            <a:alphaModFix/>
          </a:blip>
          <a:stretch>
            <a:fillRect/>
          </a:stretch>
        </p:blipFill>
        <p:spPr>
          <a:xfrm>
            <a:off x="1477000" y="1125200"/>
            <a:ext cx="6750600" cy="536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3cdb8498a5_0_25"/>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METHODOLOGY</a:t>
            </a:r>
            <a:endParaRPr/>
          </a:p>
        </p:txBody>
      </p:sp>
      <p:sp>
        <p:nvSpPr>
          <p:cNvPr id="190" name="Google Shape;190;g23cdb8498a5_0_25"/>
          <p:cNvSpPr txBox="1">
            <a:spLocks noGrp="1"/>
          </p:cNvSpPr>
          <p:nvPr>
            <p:ph type="body" idx="1"/>
          </p:nvPr>
        </p:nvSpPr>
        <p:spPr>
          <a:xfrm>
            <a:off x="62450" y="1072275"/>
            <a:ext cx="9030000" cy="5325000"/>
          </a:xfrm>
          <a:prstGeom prst="rect">
            <a:avLst/>
          </a:prstGeom>
        </p:spPr>
        <p:txBody>
          <a:bodyPr spcFirstLastPara="1" wrap="square" lIns="91425" tIns="45700" rIns="91425" bIns="45700" anchor="t" anchorCtr="0">
            <a:noAutofit/>
          </a:bodyPr>
          <a:lstStyle/>
          <a:p>
            <a:pPr marL="0" lvl="0" indent="0" algn="just" rtl="0">
              <a:spcBef>
                <a:spcPts val="480"/>
              </a:spcBef>
              <a:spcAft>
                <a:spcPts val="0"/>
              </a:spcAft>
              <a:buNone/>
            </a:pPr>
            <a:endParaRPr/>
          </a:p>
          <a:p>
            <a:pPr marL="0" lvl="0" indent="0" algn="just" rtl="0">
              <a:spcBef>
                <a:spcPts val="480"/>
              </a:spcBef>
              <a:spcAft>
                <a:spcPts val="0"/>
              </a:spcAft>
              <a:buNone/>
            </a:pPr>
            <a:r>
              <a:rPr lang="en-US" sz="2200"/>
              <a:t>We first collected data values of(NDVI,SAVI,DVI,RVI,IPVI,MSAVI)</a:t>
            </a:r>
            <a:endParaRPr sz="2200"/>
          </a:p>
          <a:p>
            <a:pPr marL="0" lvl="0" indent="0" algn="just" rtl="0">
              <a:spcBef>
                <a:spcPts val="480"/>
              </a:spcBef>
              <a:spcAft>
                <a:spcPts val="0"/>
              </a:spcAft>
              <a:buNone/>
            </a:pPr>
            <a:r>
              <a:rPr lang="en-US" sz="2200"/>
              <a:t>from satellite data and we use this data to train the model and perform predictions if we are able to get good rmse values then </a:t>
            </a:r>
            <a:endParaRPr sz="2200"/>
          </a:p>
          <a:p>
            <a:pPr marL="0" lvl="0" indent="0" algn="just" rtl="0">
              <a:spcBef>
                <a:spcPts val="480"/>
              </a:spcBef>
              <a:spcAft>
                <a:spcPts val="0"/>
              </a:spcAft>
              <a:buNone/>
            </a:pPr>
            <a:r>
              <a:rPr lang="en-US" sz="2200"/>
              <a:t>we would stop else we will try to modify the split of test and train data or by modifying hyperparameters values and once again perform predictions to get better rmse values. still if we are not able to get good rmse values then we will look for other models.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180653" y="369881"/>
            <a:ext cx="7042080" cy="5545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Outlines</a:t>
            </a:r>
            <a:endParaRPr/>
          </a:p>
        </p:txBody>
      </p:sp>
      <p:sp>
        <p:nvSpPr>
          <p:cNvPr id="75" name="Google Shape;75;p2"/>
          <p:cNvSpPr txBox="1">
            <a:spLocks noGrp="1"/>
          </p:cNvSpPr>
          <p:nvPr>
            <p:ph type="body" idx="1"/>
          </p:nvPr>
        </p:nvSpPr>
        <p:spPr>
          <a:xfrm>
            <a:off x="180653" y="1173984"/>
            <a:ext cx="8768137" cy="5223272"/>
          </a:xfrm>
          <a:prstGeom prst="rect">
            <a:avLst/>
          </a:prstGeom>
          <a:noFill/>
          <a:ln>
            <a:noFill/>
          </a:ln>
        </p:spPr>
        <p:txBody>
          <a:bodyPr spcFirstLastPara="1" wrap="square" lIns="91425" tIns="45700" rIns="91425" bIns="45700" anchor="t" anchorCtr="0">
            <a:noAutofit/>
          </a:bodyPr>
          <a:lstStyle/>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Introduction</a:t>
            </a:r>
            <a:endParaRPr sz="2200" dirty="0">
              <a:latin typeface="Calibri"/>
              <a:ea typeface="Calibri"/>
              <a:cs typeface="Calibri"/>
              <a:sym typeface="Calibri"/>
            </a:endParaRPr>
          </a:p>
          <a:p>
            <a:pPr marL="0" lvl="0" indent="0" algn="l" rtl="0">
              <a:spcBef>
                <a:spcPts val="0"/>
              </a:spcBef>
              <a:spcAft>
                <a:spcPts val="0"/>
              </a:spcAft>
              <a:buNone/>
            </a:pPr>
            <a:r>
              <a:rPr lang="en-US" sz="2200" dirty="0">
                <a:latin typeface="Calibri"/>
                <a:ea typeface="Calibri"/>
                <a:cs typeface="Calibri"/>
                <a:sym typeface="Calibri"/>
              </a:rPr>
              <a:t>                    Theoretical background</a:t>
            </a:r>
            <a:endParaRPr sz="2200" dirty="0">
              <a:latin typeface="Calibri"/>
              <a:ea typeface="Calibri"/>
              <a:cs typeface="Calibri"/>
              <a:sym typeface="Calibri"/>
            </a:endParaRPr>
          </a:p>
          <a:p>
            <a:pPr marL="457200" lvl="0" indent="0" algn="l" rtl="0">
              <a:spcBef>
                <a:spcPts val="0"/>
              </a:spcBef>
              <a:spcAft>
                <a:spcPts val="0"/>
              </a:spcAft>
              <a:buNone/>
            </a:pPr>
            <a:r>
              <a:rPr lang="en-US" sz="2200" dirty="0">
                <a:latin typeface="Calibri"/>
                <a:ea typeface="Calibri"/>
                <a:cs typeface="Calibri"/>
                <a:sym typeface="Calibri"/>
              </a:rPr>
              <a:t>             Objectives</a:t>
            </a:r>
            <a:endParaRPr sz="2200" dirty="0">
              <a:latin typeface="Calibri"/>
              <a:ea typeface="Calibri"/>
              <a:cs typeface="Calibri"/>
              <a:sym typeface="Calibri"/>
            </a:endParaRPr>
          </a:p>
          <a:p>
            <a:pPr marL="457200" lvl="0" indent="0" algn="l" rtl="0">
              <a:spcBef>
                <a:spcPts val="0"/>
              </a:spcBef>
              <a:spcAft>
                <a:spcPts val="0"/>
              </a:spcAft>
              <a:buNone/>
            </a:pPr>
            <a:r>
              <a:rPr lang="en-US" sz="2200" dirty="0">
                <a:latin typeface="Calibri"/>
                <a:ea typeface="Calibri"/>
                <a:cs typeface="Calibri"/>
                <a:sym typeface="Calibri"/>
              </a:rPr>
              <a:t>             Motivation</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Literature review/research gaps</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smtClean="0">
                <a:latin typeface="Calibri"/>
                <a:ea typeface="Calibri"/>
                <a:cs typeface="Calibri"/>
                <a:sym typeface="Calibri"/>
              </a:rPr>
              <a:t>Random </a:t>
            </a:r>
            <a:r>
              <a:rPr lang="en-US" sz="2200" dirty="0">
                <a:latin typeface="Calibri"/>
                <a:ea typeface="Calibri"/>
                <a:cs typeface="Calibri"/>
                <a:sym typeface="Calibri"/>
              </a:rPr>
              <a:t>Forest and LSTM</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Dataset </a:t>
            </a:r>
            <a:r>
              <a:rPr lang="en-US" sz="2200" dirty="0" smtClean="0">
                <a:latin typeface="Calibri"/>
                <a:ea typeface="Calibri"/>
                <a:cs typeface="Calibri"/>
                <a:sym typeface="Calibri"/>
              </a:rPr>
              <a:t>Analysis</a:t>
            </a:r>
          </a:p>
          <a:p>
            <a:pPr marL="457200" lvl="0" indent="-368300" algn="l" rtl="0">
              <a:spcBef>
                <a:spcPts val="0"/>
              </a:spcBef>
              <a:spcAft>
                <a:spcPts val="0"/>
              </a:spcAft>
              <a:buSzPts val="2200"/>
              <a:buFont typeface="Calibri"/>
              <a:buChar char="★"/>
            </a:pPr>
            <a:r>
              <a:rPr lang="en-US" sz="2200" dirty="0" smtClean="0">
                <a:latin typeface="Calibri"/>
                <a:ea typeface="Calibri"/>
                <a:cs typeface="Calibri"/>
                <a:sym typeface="Calibri"/>
              </a:rPr>
              <a:t>Flowchart</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Methodology</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Results</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Concluding remarks</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Limitations</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future scope</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References</a:t>
            </a:r>
            <a:endParaRPr sz="2200" dirty="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dirty="0">
                <a:latin typeface="Calibri"/>
                <a:ea typeface="Calibri"/>
                <a:cs typeface="Calibri"/>
                <a:sym typeface="Calibri"/>
              </a:rPr>
              <a:t>Contributions of team members</a:t>
            </a:r>
            <a:endParaRPr sz="2200" dirty="0">
              <a:latin typeface="Calibri"/>
              <a:ea typeface="Calibri"/>
              <a:cs typeface="Calibri"/>
              <a:sym typeface="Calibri"/>
            </a:endParaRPr>
          </a:p>
          <a:p>
            <a:pPr marL="0" lvl="0" indent="0" algn="l" rtl="0">
              <a:spcBef>
                <a:spcPts val="0"/>
              </a:spcBef>
              <a:spcAft>
                <a:spcPts val="0"/>
              </a:spcAft>
              <a:buNone/>
            </a:pPr>
            <a:endParaRPr sz="2200" b="1"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3cdb8498a5_8_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RESULTS</a:t>
            </a:r>
            <a:endParaRPr/>
          </a:p>
        </p:txBody>
      </p:sp>
      <p:pic>
        <p:nvPicPr>
          <p:cNvPr id="204" name="Google Shape;204;g23cdb8498a5_8_0"/>
          <p:cNvPicPr preferRelativeResize="0"/>
          <p:nvPr/>
        </p:nvPicPr>
        <p:blipFill>
          <a:blip r:embed="rId3">
            <a:alphaModFix/>
          </a:blip>
          <a:stretch>
            <a:fillRect/>
          </a:stretch>
        </p:blipFill>
        <p:spPr>
          <a:xfrm>
            <a:off x="0" y="2378425"/>
            <a:ext cx="4535975" cy="3018600"/>
          </a:xfrm>
          <a:prstGeom prst="rect">
            <a:avLst/>
          </a:prstGeom>
          <a:noFill/>
          <a:ln>
            <a:noFill/>
          </a:ln>
        </p:spPr>
      </p:pic>
      <p:pic>
        <p:nvPicPr>
          <p:cNvPr id="205" name="Google Shape;205;g23cdb8498a5_8_0"/>
          <p:cNvPicPr preferRelativeResize="0"/>
          <p:nvPr/>
        </p:nvPicPr>
        <p:blipFill>
          <a:blip r:embed="rId4">
            <a:alphaModFix/>
          </a:blip>
          <a:stretch>
            <a:fillRect/>
          </a:stretch>
        </p:blipFill>
        <p:spPr>
          <a:xfrm>
            <a:off x="4572000" y="2378413"/>
            <a:ext cx="4572000" cy="3018600"/>
          </a:xfrm>
          <a:prstGeom prst="rect">
            <a:avLst/>
          </a:prstGeom>
          <a:noFill/>
          <a:ln>
            <a:noFill/>
          </a:ln>
        </p:spPr>
      </p:pic>
      <p:sp>
        <p:nvSpPr>
          <p:cNvPr id="206" name="Google Shape;206;g23cdb8498a5_8_0"/>
          <p:cNvSpPr txBox="1"/>
          <p:nvPr/>
        </p:nvSpPr>
        <p:spPr>
          <a:xfrm>
            <a:off x="1957625" y="5663700"/>
            <a:ext cx="9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NDVI</a:t>
            </a:r>
            <a:endParaRPr sz="2000" b="1">
              <a:latin typeface="Calibri"/>
              <a:ea typeface="Calibri"/>
              <a:cs typeface="Calibri"/>
              <a:sym typeface="Calibri"/>
            </a:endParaRPr>
          </a:p>
        </p:txBody>
      </p:sp>
      <p:sp>
        <p:nvSpPr>
          <p:cNvPr id="207" name="Google Shape;207;g23cdb8498a5_8_0"/>
          <p:cNvSpPr txBox="1"/>
          <p:nvPr/>
        </p:nvSpPr>
        <p:spPr>
          <a:xfrm>
            <a:off x="6322850" y="5607775"/>
            <a:ext cx="9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SAVI</a:t>
            </a:r>
            <a:endParaRPr sz="2000" b="1">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3cdb8498a5_8_1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RESULTS</a:t>
            </a:r>
            <a:endParaRPr/>
          </a:p>
        </p:txBody>
      </p:sp>
      <p:sp>
        <p:nvSpPr>
          <p:cNvPr id="214" name="Google Shape;214;g23cdb8498a5_8_16"/>
          <p:cNvSpPr txBox="1"/>
          <p:nvPr/>
        </p:nvSpPr>
        <p:spPr>
          <a:xfrm>
            <a:off x="1957625" y="5663700"/>
            <a:ext cx="9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DVI</a:t>
            </a:r>
            <a:endParaRPr sz="2000" b="1">
              <a:latin typeface="Calibri"/>
              <a:ea typeface="Calibri"/>
              <a:cs typeface="Calibri"/>
              <a:sym typeface="Calibri"/>
            </a:endParaRPr>
          </a:p>
        </p:txBody>
      </p:sp>
      <p:sp>
        <p:nvSpPr>
          <p:cNvPr id="215" name="Google Shape;215;g23cdb8498a5_8_16"/>
          <p:cNvSpPr txBox="1"/>
          <p:nvPr/>
        </p:nvSpPr>
        <p:spPr>
          <a:xfrm>
            <a:off x="6322850" y="5607775"/>
            <a:ext cx="9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RVI</a:t>
            </a:r>
            <a:endParaRPr sz="2000" b="1">
              <a:latin typeface="Calibri"/>
              <a:ea typeface="Calibri"/>
              <a:cs typeface="Calibri"/>
              <a:sym typeface="Calibri"/>
            </a:endParaRPr>
          </a:p>
        </p:txBody>
      </p:sp>
      <p:pic>
        <p:nvPicPr>
          <p:cNvPr id="216" name="Google Shape;216;g23cdb8498a5_8_16"/>
          <p:cNvPicPr preferRelativeResize="0"/>
          <p:nvPr/>
        </p:nvPicPr>
        <p:blipFill>
          <a:blip r:embed="rId3">
            <a:alphaModFix/>
          </a:blip>
          <a:stretch>
            <a:fillRect/>
          </a:stretch>
        </p:blipFill>
        <p:spPr>
          <a:xfrm>
            <a:off x="61050" y="2238850"/>
            <a:ext cx="4643750" cy="3191525"/>
          </a:xfrm>
          <a:prstGeom prst="rect">
            <a:avLst/>
          </a:prstGeom>
          <a:noFill/>
          <a:ln>
            <a:noFill/>
          </a:ln>
        </p:spPr>
      </p:pic>
      <p:pic>
        <p:nvPicPr>
          <p:cNvPr id="217" name="Google Shape;217;g23cdb8498a5_8_16"/>
          <p:cNvPicPr preferRelativeResize="0"/>
          <p:nvPr/>
        </p:nvPicPr>
        <p:blipFill>
          <a:blip r:embed="rId4">
            <a:alphaModFix/>
          </a:blip>
          <a:stretch>
            <a:fillRect/>
          </a:stretch>
        </p:blipFill>
        <p:spPr>
          <a:xfrm>
            <a:off x="4611600" y="2238850"/>
            <a:ext cx="4532400" cy="311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3cdb8498a5_8_27"/>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RESULTS</a:t>
            </a:r>
            <a:endParaRPr/>
          </a:p>
        </p:txBody>
      </p:sp>
      <p:sp>
        <p:nvSpPr>
          <p:cNvPr id="224" name="Google Shape;224;g23cdb8498a5_8_27"/>
          <p:cNvSpPr txBox="1"/>
          <p:nvPr/>
        </p:nvSpPr>
        <p:spPr>
          <a:xfrm>
            <a:off x="1957625" y="5663700"/>
            <a:ext cx="9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IPVI</a:t>
            </a:r>
            <a:endParaRPr sz="2000" b="1">
              <a:latin typeface="Calibri"/>
              <a:ea typeface="Calibri"/>
              <a:cs typeface="Calibri"/>
              <a:sym typeface="Calibri"/>
            </a:endParaRPr>
          </a:p>
        </p:txBody>
      </p:sp>
      <p:sp>
        <p:nvSpPr>
          <p:cNvPr id="225" name="Google Shape;225;g23cdb8498a5_8_27"/>
          <p:cNvSpPr txBox="1"/>
          <p:nvPr/>
        </p:nvSpPr>
        <p:spPr>
          <a:xfrm>
            <a:off x="6322850" y="5607775"/>
            <a:ext cx="9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MSAVI</a:t>
            </a:r>
            <a:endParaRPr sz="2000" b="1">
              <a:latin typeface="Calibri"/>
              <a:ea typeface="Calibri"/>
              <a:cs typeface="Calibri"/>
              <a:sym typeface="Calibri"/>
            </a:endParaRPr>
          </a:p>
        </p:txBody>
      </p:sp>
      <p:pic>
        <p:nvPicPr>
          <p:cNvPr id="226" name="Google Shape;226;g23cdb8498a5_8_27"/>
          <p:cNvPicPr preferRelativeResize="0"/>
          <p:nvPr/>
        </p:nvPicPr>
        <p:blipFill>
          <a:blip r:embed="rId3">
            <a:alphaModFix/>
          </a:blip>
          <a:stretch>
            <a:fillRect/>
          </a:stretch>
        </p:blipFill>
        <p:spPr>
          <a:xfrm>
            <a:off x="0" y="2238850"/>
            <a:ext cx="4632500" cy="3368925"/>
          </a:xfrm>
          <a:prstGeom prst="rect">
            <a:avLst/>
          </a:prstGeom>
          <a:noFill/>
          <a:ln>
            <a:noFill/>
          </a:ln>
        </p:spPr>
      </p:pic>
      <p:pic>
        <p:nvPicPr>
          <p:cNvPr id="227" name="Google Shape;227;g23cdb8498a5_8_27"/>
          <p:cNvPicPr preferRelativeResize="0"/>
          <p:nvPr/>
        </p:nvPicPr>
        <p:blipFill>
          <a:blip r:embed="rId4">
            <a:alphaModFix/>
          </a:blip>
          <a:stretch>
            <a:fillRect/>
          </a:stretch>
        </p:blipFill>
        <p:spPr>
          <a:xfrm>
            <a:off x="4571991" y="2238850"/>
            <a:ext cx="4572009" cy="32485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3cdb8498a5_8_38"/>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a:t>
            </a:r>
            <a:endParaRPr/>
          </a:p>
        </p:txBody>
      </p:sp>
      <p:sp>
        <p:nvSpPr>
          <p:cNvPr id="235" name="Google Shape;235;g23cdb8498a5_8_38"/>
          <p:cNvSpPr txBox="1"/>
          <p:nvPr/>
        </p:nvSpPr>
        <p:spPr>
          <a:xfrm>
            <a:off x="2107625" y="5805350"/>
            <a:ext cx="516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Random forest result by including all features</a:t>
            </a:r>
            <a:endParaRPr sz="2000" b="1">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484852" y="1364320"/>
            <a:ext cx="6053530" cy="42730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3cdb8498a5_8_4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RESULTS</a:t>
            </a:r>
            <a:endParaRPr/>
          </a:p>
        </p:txBody>
      </p:sp>
      <p:pic>
        <p:nvPicPr>
          <p:cNvPr id="242" name="Google Shape;242;g23cdb8498a5_8_46"/>
          <p:cNvPicPr preferRelativeResize="0"/>
          <p:nvPr/>
        </p:nvPicPr>
        <p:blipFill>
          <a:blip r:embed="rId3">
            <a:alphaModFix/>
          </a:blip>
          <a:stretch>
            <a:fillRect/>
          </a:stretch>
        </p:blipFill>
        <p:spPr>
          <a:xfrm>
            <a:off x="4572000" y="2266800"/>
            <a:ext cx="4572000" cy="3316516"/>
          </a:xfrm>
          <a:prstGeom prst="rect">
            <a:avLst/>
          </a:prstGeom>
          <a:noFill/>
          <a:ln>
            <a:noFill/>
          </a:ln>
        </p:spPr>
      </p:pic>
      <p:sp>
        <p:nvSpPr>
          <p:cNvPr id="243" name="Google Shape;243;g23cdb8498a5_8_46"/>
          <p:cNvSpPr txBox="1"/>
          <p:nvPr/>
        </p:nvSpPr>
        <p:spPr>
          <a:xfrm>
            <a:off x="1866225" y="5663700"/>
            <a:ext cx="101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NDVI</a:t>
            </a:r>
            <a:endParaRPr sz="2000" b="1">
              <a:latin typeface="Calibri"/>
              <a:ea typeface="Calibri"/>
              <a:cs typeface="Calibri"/>
              <a:sym typeface="Calibri"/>
            </a:endParaRPr>
          </a:p>
        </p:txBody>
      </p:sp>
      <p:sp>
        <p:nvSpPr>
          <p:cNvPr id="244" name="Google Shape;244;g23cdb8498a5_8_46"/>
          <p:cNvSpPr txBox="1"/>
          <p:nvPr/>
        </p:nvSpPr>
        <p:spPr>
          <a:xfrm>
            <a:off x="6697800" y="5613700"/>
            <a:ext cx="101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SAVI</a:t>
            </a:r>
            <a:endParaRPr sz="2000" b="1">
              <a:latin typeface="Calibri"/>
              <a:ea typeface="Calibri"/>
              <a:cs typeface="Calibri"/>
              <a:sym typeface="Calibri"/>
            </a:endParaRPr>
          </a:p>
        </p:txBody>
      </p:sp>
      <p:pic>
        <p:nvPicPr>
          <p:cNvPr id="245" name="Google Shape;245;g23cdb8498a5_8_46"/>
          <p:cNvPicPr preferRelativeResize="0"/>
          <p:nvPr/>
        </p:nvPicPr>
        <p:blipFill>
          <a:blip r:embed="rId4">
            <a:alphaModFix/>
          </a:blip>
          <a:stretch>
            <a:fillRect/>
          </a:stretch>
        </p:blipFill>
        <p:spPr>
          <a:xfrm>
            <a:off x="96250" y="2236425"/>
            <a:ext cx="4475750" cy="3377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3cdb8498a5_8_74"/>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RESULTS</a:t>
            </a:r>
            <a:endParaRPr/>
          </a:p>
        </p:txBody>
      </p:sp>
      <p:sp>
        <p:nvSpPr>
          <p:cNvPr id="252" name="Google Shape;252;g23cdb8498a5_8_74"/>
          <p:cNvSpPr txBox="1"/>
          <p:nvPr/>
        </p:nvSpPr>
        <p:spPr>
          <a:xfrm>
            <a:off x="1866225" y="5663700"/>
            <a:ext cx="101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DVI</a:t>
            </a:r>
            <a:endParaRPr sz="2000" b="1">
              <a:latin typeface="Calibri"/>
              <a:ea typeface="Calibri"/>
              <a:cs typeface="Calibri"/>
              <a:sym typeface="Calibri"/>
            </a:endParaRPr>
          </a:p>
        </p:txBody>
      </p:sp>
      <p:sp>
        <p:nvSpPr>
          <p:cNvPr id="253" name="Google Shape;253;g23cdb8498a5_8_74"/>
          <p:cNvSpPr txBox="1"/>
          <p:nvPr/>
        </p:nvSpPr>
        <p:spPr>
          <a:xfrm>
            <a:off x="6697800" y="5613700"/>
            <a:ext cx="101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RVI</a:t>
            </a:r>
            <a:endParaRPr sz="2000" b="1">
              <a:latin typeface="Calibri"/>
              <a:ea typeface="Calibri"/>
              <a:cs typeface="Calibri"/>
              <a:sym typeface="Calibri"/>
            </a:endParaRPr>
          </a:p>
        </p:txBody>
      </p:sp>
      <p:pic>
        <p:nvPicPr>
          <p:cNvPr id="254" name="Google Shape;254;g23cdb8498a5_8_74"/>
          <p:cNvPicPr preferRelativeResize="0"/>
          <p:nvPr/>
        </p:nvPicPr>
        <p:blipFill>
          <a:blip r:embed="rId3">
            <a:alphaModFix/>
          </a:blip>
          <a:stretch>
            <a:fillRect/>
          </a:stretch>
        </p:blipFill>
        <p:spPr>
          <a:xfrm>
            <a:off x="4835900" y="2261425"/>
            <a:ext cx="4308100" cy="3301637"/>
          </a:xfrm>
          <a:prstGeom prst="rect">
            <a:avLst/>
          </a:prstGeom>
          <a:noFill/>
          <a:ln>
            <a:noFill/>
          </a:ln>
        </p:spPr>
      </p:pic>
      <p:pic>
        <p:nvPicPr>
          <p:cNvPr id="255" name="Google Shape;255;g23cdb8498a5_8_74"/>
          <p:cNvPicPr preferRelativeResize="0"/>
          <p:nvPr/>
        </p:nvPicPr>
        <p:blipFill rotWithShape="1">
          <a:blip r:embed="rId4">
            <a:alphaModFix/>
          </a:blip>
          <a:srcRect t="-2434" r="-2944" b="-2950"/>
          <a:stretch/>
        </p:blipFill>
        <p:spPr>
          <a:xfrm>
            <a:off x="57750" y="2345575"/>
            <a:ext cx="4778150" cy="3217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3cdb8498a5_8_8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RESULTS</a:t>
            </a:r>
            <a:endParaRPr/>
          </a:p>
        </p:txBody>
      </p:sp>
      <p:sp>
        <p:nvSpPr>
          <p:cNvPr id="262" name="Google Shape;262;g23cdb8498a5_8_86"/>
          <p:cNvSpPr txBox="1"/>
          <p:nvPr/>
        </p:nvSpPr>
        <p:spPr>
          <a:xfrm>
            <a:off x="1866225" y="5663700"/>
            <a:ext cx="101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IPVI</a:t>
            </a:r>
            <a:endParaRPr sz="2000" b="1">
              <a:latin typeface="Calibri"/>
              <a:ea typeface="Calibri"/>
              <a:cs typeface="Calibri"/>
              <a:sym typeface="Calibri"/>
            </a:endParaRPr>
          </a:p>
        </p:txBody>
      </p:sp>
      <p:sp>
        <p:nvSpPr>
          <p:cNvPr id="263" name="Google Shape;263;g23cdb8498a5_8_86"/>
          <p:cNvSpPr txBox="1"/>
          <p:nvPr/>
        </p:nvSpPr>
        <p:spPr>
          <a:xfrm>
            <a:off x="6697800" y="5613700"/>
            <a:ext cx="101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MSAVI</a:t>
            </a:r>
            <a:endParaRPr sz="2000" b="1">
              <a:latin typeface="Calibri"/>
              <a:ea typeface="Calibri"/>
              <a:cs typeface="Calibri"/>
              <a:sym typeface="Calibri"/>
            </a:endParaRPr>
          </a:p>
        </p:txBody>
      </p:sp>
      <p:pic>
        <p:nvPicPr>
          <p:cNvPr id="264" name="Google Shape;264;g23cdb8498a5_8_86"/>
          <p:cNvPicPr preferRelativeResize="0"/>
          <p:nvPr/>
        </p:nvPicPr>
        <p:blipFill>
          <a:blip r:embed="rId3">
            <a:alphaModFix/>
          </a:blip>
          <a:stretch>
            <a:fillRect/>
          </a:stretch>
        </p:blipFill>
        <p:spPr>
          <a:xfrm>
            <a:off x="0" y="2361338"/>
            <a:ext cx="4616325" cy="3045675"/>
          </a:xfrm>
          <a:prstGeom prst="rect">
            <a:avLst/>
          </a:prstGeom>
          <a:noFill/>
          <a:ln>
            <a:noFill/>
          </a:ln>
        </p:spPr>
      </p:pic>
      <p:pic>
        <p:nvPicPr>
          <p:cNvPr id="265" name="Google Shape;265;g23cdb8498a5_8_86"/>
          <p:cNvPicPr preferRelativeResize="0"/>
          <p:nvPr/>
        </p:nvPicPr>
        <p:blipFill>
          <a:blip r:embed="rId4">
            <a:alphaModFix/>
          </a:blip>
          <a:stretch>
            <a:fillRect/>
          </a:stretch>
        </p:blipFill>
        <p:spPr>
          <a:xfrm>
            <a:off x="4616325" y="2361350"/>
            <a:ext cx="4545465" cy="3087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3cdb8498a5_8_97"/>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RESULTS</a:t>
            </a:r>
            <a:endParaRPr/>
          </a:p>
        </p:txBody>
      </p:sp>
      <p:pic>
        <p:nvPicPr>
          <p:cNvPr id="272" name="Google Shape;272;g23cdb8498a5_8_97"/>
          <p:cNvPicPr preferRelativeResize="0"/>
          <p:nvPr/>
        </p:nvPicPr>
        <p:blipFill>
          <a:blip r:embed="rId3">
            <a:alphaModFix/>
          </a:blip>
          <a:stretch>
            <a:fillRect/>
          </a:stretch>
        </p:blipFill>
        <p:spPr>
          <a:xfrm>
            <a:off x="1902676" y="1904950"/>
            <a:ext cx="5420174" cy="3613450"/>
          </a:xfrm>
          <a:prstGeom prst="rect">
            <a:avLst/>
          </a:prstGeom>
          <a:noFill/>
          <a:ln>
            <a:noFill/>
          </a:ln>
        </p:spPr>
      </p:pic>
      <p:sp>
        <p:nvSpPr>
          <p:cNvPr id="273" name="Google Shape;273;g23cdb8498a5_8_97"/>
          <p:cNvSpPr txBox="1"/>
          <p:nvPr/>
        </p:nvSpPr>
        <p:spPr>
          <a:xfrm>
            <a:off x="2723125" y="5830325"/>
            <a:ext cx="439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Lstm result Including all features</a:t>
            </a:r>
            <a:endParaRPr sz="2000"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3cdb8498a5_8_105"/>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RESULTS</a:t>
            </a:r>
            <a:endParaRPr/>
          </a:p>
        </p:txBody>
      </p:sp>
      <p:graphicFrame>
        <p:nvGraphicFramePr>
          <p:cNvPr id="280" name="Google Shape;280;g23cdb8498a5_8_105"/>
          <p:cNvGraphicFramePr/>
          <p:nvPr>
            <p:extLst>
              <p:ext uri="{D42A27DB-BD31-4B8C-83A1-F6EECF244321}">
                <p14:modId xmlns:p14="http://schemas.microsoft.com/office/powerpoint/2010/main" val="2297302638"/>
              </p:ext>
            </p:extLst>
          </p:nvPr>
        </p:nvGraphicFramePr>
        <p:xfrm>
          <a:off x="952500" y="1905000"/>
          <a:ext cx="7239000" cy="3169680"/>
        </p:xfrm>
        <a:graphic>
          <a:graphicData uri="http://schemas.openxmlformats.org/drawingml/2006/table">
            <a:tbl>
              <a:tblPr>
                <a:noFill/>
                <a:tableStyleId>{74B4E3B9-FB8E-4383-BD79-541DD6C25ABD}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b="1"/>
                        <a:t>Features</a:t>
                      </a:r>
                      <a:endParaRPr b="1"/>
                    </a:p>
                  </a:txBody>
                  <a:tcPr marL="91425" marR="91425" marT="91425" marB="91425"/>
                </a:tc>
                <a:tc>
                  <a:txBody>
                    <a:bodyPr/>
                    <a:lstStyle/>
                    <a:p>
                      <a:pPr marL="0" lvl="0" indent="0" algn="l" rtl="0">
                        <a:spcBef>
                          <a:spcPts val="0"/>
                        </a:spcBef>
                        <a:spcAft>
                          <a:spcPts val="0"/>
                        </a:spcAft>
                        <a:buNone/>
                      </a:pPr>
                      <a:r>
                        <a:rPr lang="en-US" b="1"/>
                        <a:t>Random forest (rmse)</a:t>
                      </a:r>
                      <a:endParaRPr b="1"/>
                    </a:p>
                  </a:txBody>
                  <a:tcPr marL="91425" marR="91425" marT="91425" marB="91425"/>
                </a:tc>
                <a:tc>
                  <a:txBody>
                    <a:bodyPr/>
                    <a:lstStyle/>
                    <a:p>
                      <a:pPr marL="0" lvl="0" indent="0" algn="l" rtl="0">
                        <a:spcBef>
                          <a:spcPts val="0"/>
                        </a:spcBef>
                        <a:spcAft>
                          <a:spcPts val="0"/>
                        </a:spcAft>
                        <a:buNone/>
                      </a:pPr>
                      <a:r>
                        <a:rPr lang="en-US" b="1"/>
                        <a:t>lstm (rmse)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a:t>NDVI</a:t>
                      </a:r>
                      <a:endParaRPr b="1"/>
                    </a:p>
                  </a:txBody>
                  <a:tcPr marL="91425" marR="91425" marT="91425" marB="91425"/>
                </a:tc>
                <a:tc>
                  <a:txBody>
                    <a:bodyPr/>
                    <a:lstStyle/>
                    <a:p>
                      <a:pPr marL="0" lvl="0" indent="0" algn="l" rtl="0">
                        <a:spcBef>
                          <a:spcPts val="0"/>
                        </a:spcBef>
                        <a:spcAft>
                          <a:spcPts val="0"/>
                        </a:spcAft>
                        <a:buNone/>
                      </a:pPr>
                      <a:r>
                        <a:rPr lang="en-US" b="1"/>
                        <a:t>0.13573865650716685</a:t>
                      </a:r>
                      <a:endParaRPr b="1"/>
                    </a:p>
                  </a:txBody>
                  <a:tcPr marL="91425" marR="91425" marT="91425" marB="91425"/>
                </a:tc>
                <a:tc>
                  <a:txBody>
                    <a:bodyPr/>
                    <a:lstStyle/>
                    <a:p>
                      <a:pPr marL="0" lvl="0" indent="0" algn="l" rtl="0">
                        <a:spcBef>
                          <a:spcPts val="0"/>
                        </a:spcBef>
                        <a:spcAft>
                          <a:spcPts val="0"/>
                        </a:spcAft>
                        <a:buNone/>
                      </a:pPr>
                      <a:r>
                        <a:rPr lang="en-US" b="1"/>
                        <a:t>0.1324307245207583</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b="1"/>
                        <a:t>SAVI</a:t>
                      </a:r>
                      <a:endParaRPr b="1"/>
                    </a:p>
                  </a:txBody>
                  <a:tcPr marL="91425" marR="91425" marT="91425" marB="91425"/>
                </a:tc>
                <a:tc>
                  <a:txBody>
                    <a:bodyPr/>
                    <a:lstStyle/>
                    <a:p>
                      <a:pPr marL="0" lvl="0" indent="0" algn="l" rtl="0">
                        <a:spcBef>
                          <a:spcPts val="0"/>
                        </a:spcBef>
                        <a:spcAft>
                          <a:spcPts val="0"/>
                        </a:spcAft>
                        <a:buNone/>
                      </a:pPr>
                      <a:r>
                        <a:rPr lang="en-US" b="1"/>
                        <a:t>0.12979135500230213</a:t>
                      </a:r>
                      <a:endParaRPr b="1"/>
                    </a:p>
                  </a:txBody>
                  <a:tcPr marL="91425" marR="91425" marT="91425" marB="91425"/>
                </a:tc>
                <a:tc>
                  <a:txBody>
                    <a:bodyPr/>
                    <a:lstStyle/>
                    <a:p>
                      <a:pPr marL="0" lvl="0" indent="0" algn="l" rtl="0">
                        <a:spcBef>
                          <a:spcPts val="0"/>
                        </a:spcBef>
                        <a:spcAft>
                          <a:spcPts val="0"/>
                        </a:spcAft>
                        <a:buNone/>
                      </a:pPr>
                      <a:r>
                        <a:rPr lang="en-US" b="1"/>
                        <a:t>0.13013934519347758</a:t>
                      </a:r>
                      <a:endParaRPr b="1"/>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b="1"/>
                        <a:t>DVI</a:t>
                      </a:r>
                      <a:endParaRPr b="1"/>
                    </a:p>
                  </a:txBody>
                  <a:tcPr marL="91425" marR="91425" marT="91425" marB="91425"/>
                </a:tc>
                <a:tc>
                  <a:txBody>
                    <a:bodyPr/>
                    <a:lstStyle/>
                    <a:p>
                      <a:pPr marL="0" lvl="0" indent="0" algn="l" rtl="0">
                        <a:spcBef>
                          <a:spcPts val="0"/>
                        </a:spcBef>
                        <a:spcAft>
                          <a:spcPts val="0"/>
                        </a:spcAft>
                        <a:buNone/>
                      </a:pPr>
                      <a:r>
                        <a:rPr lang="en-US" b="1"/>
                        <a:t>0.12998600752687917</a:t>
                      </a:r>
                      <a:endParaRPr b="1"/>
                    </a:p>
                  </a:txBody>
                  <a:tcPr marL="91425" marR="91425" marT="91425" marB="91425"/>
                </a:tc>
                <a:tc>
                  <a:txBody>
                    <a:bodyPr/>
                    <a:lstStyle/>
                    <a:p>
                      <a:pPr marL="0" lvl="0" indent="0" algn="l" rtl="0">
                        <a:spcBef>
                          <a:spcPts val="0"/>
                        </a:spcBef>
                        <a:spcAft>
                          <a:spcPts val="0"/>
                        </a:spcAft>
                        <a:buNone/>
                      </a:pPr>
                      <a:r>
                        <a:rPr lang="en-US" b="1"/>
                        <a:t>0.1575339947973301</a:t>
                      </a:r>
                      <a:endParaRPr b="1"/>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b="1"/>
                        <a:t>RVI</a:t>
                      </a:r>
                      <a:endParaRPr b="1"/>
                    </a:p>
                  </a:txBody>
                  <a:tcPr marL="91425" marR="91425" marT="91425" marB="91425"/>
                </a:tc>
                <a:tc>
                  <a:txBody>
                    <a:bodyPr/>
                    <a:lstStyle/>
                    <a:p>
                      <a:pPr marL="0" lvl="0" indent="0" algn="l" rtl="0">
                        <a:spcBef>
                          <a:spcPts val="0"/>
                        </a:spcBef>
                        <a:spcAft>
                          <a:spcPts val="0"/>
                        </a:spcAft>
                        <a:buNone/>
                      </a:pPr>
                      <a:r>
                        <a:rPr lang="en-US" b="1"/>
                        <a:t>0.13399152949665274</a:t>
                      </a:r>
                      <a:endParaRPr b="1"/>
                    </a:p>
                  </a:txBody>
                  <a:tcPr marL="91425" marR="91425" marT="91425" marB="91425"/>
                </a:tc>
                <a:tc>
                  <a:txBody>
                    <a:bodyPr/>
                    <a:lstStyle/>
                    <a:p>
                      <a:pPr marL="0" lvl="0" indent="0" algn="l" rtl="0">
                        <a:spcBef>
                          <a:spcPts val="0"/>
                        </a:spcBef>
                        <a:spcAft>
                          <a:spcPts val="0"/>
                        </a:spcAft>
                        <a:buNone/>
                      </a:pPr>
                      <a:r>
                        <a:rPr lang="en-US" b="1"/>
                        <a:t>0.1504252499625665</a:t>
                      </a:r>
                      <a:endParaRPr b="1"/>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a:t>IPVI</a:t>
                      </a:r>
                      <a:endParaRPr b="1"/>
                    </a:p>
                  </a:txBody>
                  <a:tcPr marL="91425" marR="91425" marT="91425" marB="91425"/>
                </a:tc>
                <a:tc>
                  <a:txBody>
                    <a:bodyPr/>
                    <a:lstStyle/>
                    <a:p>
                      <a:pPr marL="0" lvl="0" indent="0" algn="l" rtl="0">
                        <a:spcBef>
                          <a:spcPts val="0"/>
                        </a:spcBef>
                        <a:spcAft>
                          <a:spcPts val="0"/>
                        </a:spcAft>
                        <a:buNone/>
                      </a:pPr>
                      <a:r>
                        <a:rPr lang="en-US" b="1"/>
                        <a:t>0.16329389227595134</a:t>
                      </a:r>
                      <a:endParaRPr b="1"/>
                    </a:p>
                  </a:txBody>
                  <a:tcPr marL="91425" marR="91425" marT="91425" marB="91425"/>
                </a:tc>
                <a:tc>
                  <a:txBody>
                    <a:bodyPr/>
                    <a:lstStyle/>
                    <a:p>
                      <a:pPr marL="0" lvl="0" indent="0" algn="l" rtl="0">
                        <a:spcBef>
                          <a:spcPts val="0"/>
                        </a:spcBef>
                        <a:spcAft>
                          <a:spcPts val="0"/>
                        </a:spcAft>
                        <a:buNone/>
                      </a:pPr>
                      <a:r>
                        <a:rPr lang="en-US" b="1"/>
                        <a:t>0.12966676955173378</a:t>
                      </a:r>
                      <a:endParaRPr b="1"/>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b="1"/>
                        <a:t>MSAVI</a:t>
                      </a:r>
                      <a:endParaRPr b="1"/>
                    </a:p>
                  </a:txBody>
                  <a:tcPr marL="91425" marR="91425" marT="91425" marB="91425"/>
                </a:tc>
                <a:tc>
                  <a:txBody>
                    <a:bodyPr/>
                    <a:lstStyle/>
                    <a:p>
                      <a:pPr marL="0" lvl="0" indent="0" algn="l" rtl="0">
                        <a:spcBef>
                          <a:spcPts val="0"/>
                        </a:spcBef>
                        <a:spcAft>
                          <a:spcPts val="0"/>
                        </a:spcAft>
                        <a:buNone/>
                      </a:pPr>
                      <a:r>
                        <a:rPr lang="en-US" b="1"/>
                        <a:t>0.12205492085001891</a:t>
                      </a:r>
                      <a:endParaRPr b="1"/>
                    </a:p>
                  </a:txBody>
                  <a:tcPr marL="91425" marR="91425" marT="91425" marB="91425"/>
                </a:tc>
                <a:tc>
                  <a:txBody>
                    <a:bodyPr/>
                    <a:lstStyle/>
                    <a:p>
                      <a:pPr marL="0" lvl="0" indent="0" algn="l" rtl="0">
                        <a:spcBef>
                          <a:spcPts val="0"/>
                        </a:spcBef>
                        <a:spcAft>
                          <a:spcPts val="0"/>
                        </a:spcAft>
                        <a:buNone/>
                      </a:pPr>
                      <a:r>
                        <a:rPr lang="en-US" b="1"/>
                        <a:t>0.1318433878958327</a:t>
                      </a:r>
                      <a:endParaRPr b="1"/>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b="1"/>
                        <a:t>ALL FEATURES</a:t>
                      </a:r>
                      <a:endParaRPr b="1"/>
                    </a:p>
                  </a:txBody>
                  <a:tcPr marL="91425" marR="91425" marT="91425" marB="91425"/>
                </a:tc>
                <a:tc>
                  <a:txBody>
                    <a:bodyPr/>
                    <a:lstStyle/>
                    <a:p>
                      <a:pPr marL="0" lvl="0" indent="0" algn="l" rtl="0">
                        <a:spcBef>
                          <a:spcPts val="0"/>
                        </a:spcBef>
                        <a:spcAft>
                          <a:spcPts val="0"/>
                        </a:spcAft>
                        <a:buNone/>
                      </a:pPr>
                      <a:r>
                        <a:rPr lang="en-US" b="1" dirty="0" smtClean="0"/>
                        <a:t>0.1280788593522111</a:t>
                      </a:r>
                      <a:endParaRPr b="1" dirty="0"/>
                    </a:p>
                  </a:txBody>
                  <a:tcPr marL="91425" marR="91425" marT="91425" marB="91425"/>
                </a:tc>
                <a:tc>
                  <a:txBody>
                    <a:bodyPr/>
                    <a:lstStyle/>
                    <a:p>
                      <a:pPr marL="0" lvl="0" indent="0" algn="l" rtl="0">
                        <a:spcBef>
                          <a:spcPts val="0"/>
                        </a:spcBef>
                        <a:spcAft>
                          <a:spcPts val="0"/>
                        </a:spcAft>
                        <a:buNone/>
                      </a:pPr>
                      <a:r>
                        <a:rPr lang="en-US" b="1" dirty="0"/>
                        <a:t>0.124029128679037</a:t>
                      </a:r>
                      <a:endParaRPr b="1"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3cdb8498a5_8_112"/>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CONCLUDING REMARKS</a:t>
            </a:r>
            <a:endParaRPr/>
          </a:p>
        </p:txBody>
      </p:sp>
      <p:sp>
        <p:nvSpPr>
          <p:cNvPr id="287" name="Google Shape;287;g23cdb8498a5_8_112"/>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a:p>
            <a:pPr marL="0" lvl="0" indent="0" algn="l" rtl="0">
              <a:spcBef>
                <a:spcPts val="480"/>
              </a:spcBef>
              <a:spcAft>
                <a:spcPts val="0"/>
              </a:spcAft>
              <a:buNone/>
            </a:pPr>
            <a:r>
              <a:rPr lang="en-US"/>
              <a:t>1.The LSTM model generally outperforms the random forest model in predicting the vegetation indices, as it has lower RMSE values for most of the features. </a:t>
            </a:r>
            <a:endParaRPr/>
          </a:p>
          <a:p>
            <a:pPr marL="0" lvl="0" indent="0" algn="l" rtl="0">
              <a:spcBef>
                <a:spcPts val="480"/>
              </a:spcBef>
              <a:spcAft>
                <a:spcPts val="0"/>
              </a:spcAft>
              <a:buNone/>
            </a:pPr>
            <a:endParaRPr/>
          </a:p>
          <a:p>
            <a:pPr marL="0" lvl="0" indent="0" algn="l" rtl="0">
              <a:spcBef>
                <a:spcPts val="480"/>
              </a:spcBef>
              <a:spcAft>
                <a:spcPts val="0"/>
              </a:spcAft>
              <a:buNone/>
            </a:pPr>
            <a:r>
              <a:rPr lang="en-US"/>
              <a:t>2.Among the individual  features, MSAVI has the lowest RMSE values for both Random forest and LSTM models,indicating the most accurately predicted feature.</a:t>
            </a:r>
            <a:endParaRPr/>
          </a:p>
          <a:p>
            <a:pPr marL="0" lvl="0" indent="0" algn="l" rtl="0">
              <a:spcBef>
                <a:spcPts val="480"/>
              </a:spcBef>
              <a:spcAft>
                <a:spcPts val="0"/>
              </a:spcAft>
              <a:buNone/>
            </a:pPr>
            <a:endParaRPr/>
          </a:p>
          <a:p>
            <a:pPr marL="0" lvl="0" indent="0" algn="l" rtl="0">
              <a:spcBef>
                <a:spcPts val="480"/>
              </a:spcBef>
              <a:spcAft>
                <a:spcPts val="0"/>
              </a:spcAft>
              <a:buNone/>
            </a:pPr>
            <a:r>
              <a:rPr lang="en-US"/>
              <a:t>3.The combination of all features has the lowest RMSE value for the LSTM model,indicating that it is the best combination for predicting vegetation indices.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3dd8249eb7_0_0"/>
          <p:cNvSpPr txBox="1">
            <a:spLocks noGrp="1"/>
          </p:cNvSpPr>
          <p:nvPr>
            <p:ph type="title"/>
          </p:nvPr>
        </p:nvSpPr>
        <p:spPr>
          <a:xfrm>
            <a:off x="180653" y="339168"/>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Introduction</a:t>
            </a:r>
            <a:endParaRPr/>
          </a:p>
        </p:txBody>
      </p:sp>
      <p:sp>
        <p:nvSpPr>
          <p:cNvPr id="81" name="Google Shape;81;g23dd8249eb7_0_0"/>
          <p:cNvSpPr txBox="1">
            <a:spLocks noGrp="1"/>
          </p:cNvSpPr>
          <p:nvPr>
            <p:ph type="body" idx="1"/>
          </p:nvPr>
        </p:nvSpPr>
        <p:spPr>
          <a:xfrm>
            <a:off x="180650" y="1173975"/>
            <a:ext cx="8768100" cy="5337000"/>
          </a:xfrm>
          <a:prstGeom prst="rect">
            <a:avLst/>
          </a:prstGeom>
          <a:noFill/>
          <a:ln>
            <a:noFill/>
          </a:ln>
        </p:spPr>
        <p:txBody>
          <a:bodyPr spcFirstLastPara="1" wrap="square" lIns="91425" tIns="45700" rIns="91425" bIns="45700" anchor="t" anchorCtr="0">
            <a:noAutofit/>
          </a:bodyPr>
          <a:lstStyle/>
          <a:p>
            <a:pPr marL="457200" lvl="0" indent="-355600" algn="just" rtl="0">
              <a:lnSpc>
                <a:spcPct val="107916"/>
              </a:lnSpc>
              <a:spcBef>
                <a:spcPts val="0"/>
              </a:spcBef>
              <a:spcAft>
                <a:spcPts val="0"/>
              </a:spcAft>
              <a:buSzPts val="2000"/>
              <a:buChar char="•"/>
            </a:pPr>
            <a:r>
              <a:rPr lang="en-US" sz="2000"/>
              <a:t>It is estimated that between 2019 and 2021, around 56 crore Indians, or 40.6 percent of the total population, had moderate or severe food insecurity or inadequate food supply.</a:t>
            </a:r>
            <a:endParaRPr sz="2000"/>
          </a:p>
          <a:p>
            <a:pPr marL="457200" lvl="0" indent="0" algn="just" rtl="0">
              <a:lnSpc>
                <a:spcPct val="107916"/>
              </a:lnSpc>
              <a:spcBef>
                <a:spcPts val="0"/>
              </a:spcBef>
              <a:spcAft>
                <a:spcPts val="0"/>
              </a:spcAft>
              <a:buNone/>
            </a:pPr>
            <a:endParaRPr sz="2000"/>
          </a:p>
          <a:p>
            <a:pPr marL="457200" lvl="0" indent="-355600" algn="just" rtl="0">
              <a:lnSpc>
                <a:spcPct val="107916"/>
              </a:lnSpc>
              <a:spcBef>
                <a:spcPts val="0"/>
              </a:spcBef>
              <a:spcAft>
                <a:spcPts val="0"/>
              </a:spcAft>
              <a:buSzPts val="2000"/>
              <a:buChar char="•"/>
            </a:pPr>
            <a:r>
              <a:rPr lang="en-US" sz="2000"/>
              <a:t>In India the population mostly lives on wheat and paddy,so the predictions of yield for these crops is necessary to avoid inadequate food crises and also important for the farmers to produce more quantitatively. </a:t>
            </a:r>
            <a:endParaRPr sz="2000"/>
          </a:p>
          <a:p>
            <a:pPr marL="457200" lvl="0" indent="0" algn="just" rtl="0">
              <a:lnSpc>
                <a:spcPct val="107916"/>
              </a:lnSpc>
              <a:spcBef>
                <a:spcPts val="0"/>
              </a:spcBef>
              <a:spcAft>
                <a:spcPts val="0"/>
              </a:spcAft>
              <a:buNone/>
            </a:pPr>
            <a:endParaRPr sz="2000"/>
          </a:p>
          <a:p>
            <a:pPr marL="457200" lvl="0" indent="-355600" algn="just" rtl="0">
              <a:lnSpc>
                <a:spcPct val="107916"/>
              </a:lnSpc>
              <a:spcBef>
                <a:spcPts val="0"/>
              </a:spcBef>
              <a:spcAft>
                <a:spcPts val="0"/>
              </a:spcAft>
              <a:buSzPts val="2000"/>
              <a:buChar char="•"/>
            </a:pPr>
            <a:r>
              <a:rPr lang="en-US" sz="2000"/>
              <a:t>We use Satellite remote sensing data (Sentinel-2) as it provides strong advantages over other monitoring techniques by providing a timely, synoptic, and up-to-date overview of large-scale crop monitoring at multiple stages are used to predict the crop yield</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3e337e3821_1_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LIMITATIONS</a:t>
            </a:r>
            <a:endParaRPr/>
          </a:p>
        </p:txBody>
      </p:sp>
      <p:sp>
        <p:nvSpPr>
          <p:cNvPr id="294" name="Google Shape;294;g23e337e3821_1_0"/>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55600" algn="just" rtl="0">
              <a:lnSpc>
                <a:spcPct val="107916"/>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Data availability :</a:t>
            </a:r>
            <a:r>
              <a:rPr lang="en-US" sz="2000">
                <a:latin typeface="Times New Roman"/>
                <a:ea typeface="Times New Roman"/>
                <a:cs typeface="Times New Roman"/>
                <a:sym typeface="Times New Roman"/>
              </a:rPr>
              <a:t> One Of the primary limitations of the current Ml models for crop yield prediction is the lack of the data availability.Although several datasets are available for the crop yield prediction,they are often incomplete,inconsistent and not standardized.</a:t>
            </a:r>
            <a:endParaRPr sz="2000">
              <a:latin typeface="Times New Roman"/>
              <a:ea typeface="Times New Roman"/>
              <a:cs typeface="Times New Roman"/>
              <a:sym typeface="Times New Roman"/>
            </a:endParaRPr>
          </a:p>
          <a:p>
            <a:pPr marL="457200" lvl="0" indent="0" algn="just" rtl="0">
              <a:lnSpc>
                <a:spcPct val="107916"/>
              </a:lnSpc>
              <a:spcBef>
                <a:spcPts val="0"/>
              </a:spcBef>
              <a:spcAft>
                <a:spcPts val="0"/>
              </a:spcAft>
              <a:buNone/>
            </a:pPr>
            <a:endParaRPr sz="2000">
              <a:latin typeface="Times New Roman"/>
              <a:ea typeface="Times New Roman"/>
              <a:cs typeface="Times New Roman"/>
              <a:sym typeface="Times New Roman"/>
            </a:endParaRPr>
          </a:p>
          <a:p>
            <a:pPr marL="457200" lvl="0" indent="-355600" algn="just" rtl="0">
              <a:lnSpc>
                <a:spcPct val="107916"/>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Complexity of the model:</a:t>
            </a:r>
            <a:r>
              <a:rPr lang="en-US" sz="2000">
                <a:latin typeface="Times New Roman"/>
                <a:ea typeface="Times New Roman"/>
                <a:cs typeface="Times New Roman"/>
                <a:sym typeface="Times New Roman"/>
              </a:rPr>
              <a:t> Many Ml models for crop yield prediction are complex and require a considerable amount of computational resources.this makes it difficult to deploy them in resource constrained environments such as rural areas.</a:t>
            </a:r>
            <a:endParaRPr sz="2000">
              <a:latin typeface="Times New Roman"/>
              <a:ea typeface="Times New Roman"/>
              <a:cs typeface="Times New Roman"/>
              <a:sym typeface="Times New Roman"/>
            </a:endParaRPr>
          </a:p>
          <a:p>
            <a:pPr marL="457200" lvl="0" indent="0" algn="just" rtl="0">
              <a:lnSpc>
                <a:spcPct val="107916"/>
              </a:lnSpc>
              <a:spcBef>
                <a:spcPts val="0"/>
              </a:spcBef>
              <a:spcAft>
                <a:spcPts val="0"/>
              </a:spcAft>
              <a:buNone/>
            </a:pPr>
            <a:endParaRPr sz="2000">
              <a:latin typeface="Times New Roman"/>
              <a:ea typeface="Times New Roman"/>
              <a:cs typeface="Times New Roman"/>
              <a:sym typeface="Times New Roman"/>
            </a:endParaRPr>
          </a:p>
          <a:p>
            <a:pPr marL="457200" lvl="0" indent="-355600" algn="just" rtl="0">
              <a:lnSpc>
                <a:spcPct val="107916"/>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Lack of Interpretability : </a:t>
            </a:r>
            <a:r>
              <a:rPr lang="en-US" sz="2000">
                <a:latin typeface="Times New Roman"/>
                <a:ea typeface="Times New Roman"/>
                <a:cs typeface="Times New Roman"/>
                <a:sym typeface="Times New Roman"/>
              </a:rPr>
              <a:t>Many ML models used for crop yield prediction are black box models which means it is difficult to interpret the model’s decision making process.This limits the ability of farmers to understand the factors that influence crop yields and the corrective measures.</a:t>
            </a:r>
            <a:endParaRPr sz="2000">
              <a:latin typeface="Times New Roman"/>
              <a:ea typeface="Times New Roman"/>
              <a:cs typeface="Times New Roman"/>
              <a:sym typeface="Times New Roman"/>
            </a:endParaRPr>
          </a:p>
          <a:p>
            <a:pPr marL="0" lvl="0" indent="0" algn="just" rtl="0">
              <a:spcBef>
                <a:spcPts val="48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3cdb8498a5_8_118"/>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FUTURE SCOPE</a:t>
            </a:r>
            <a:endParaRPr/>
          </a:p>
        </p:txBody>
      </p:sp>
      <p:sp>
        <p:nvSpPr>
          <p:cNvPr id="301" name="Google Shape;301;g23cdb8498a5_8_118"/>
          <p:cNvSpPr txBox="1">
            <a:spLocks noGrp="1"/>
          </p:cNvSpPr>
          <p:nvPr>
            <p:ph type="body" idx="1"/>
          </p:nvPr>
        </p:nvSpPr>
        <p:spPr>
          <a:xfrm>
            <a:off x="59925" y="1059500"/>
            <a:ext cx="8888700" cy="53379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dirty="0"/>
          </a:p>
          <a:p>
            <a:pPr marL="0" lvl="0" indent="0" algn="l" rtl="0">
              <a:spcBef>
                <a:spcPts val="480"/>
              </a:spcBef>
              <a:spcAft>
                <a:spcPts val="0"/>
              </a:spcAft>
              <a:buNone/>
            </a:pPr>
            <a:r>
              <a:rPr lang="en-US" sz="2000" b="1" dirty="0"/>
              <a:t>Integration of remote sensing and IoT data: </a:t>
            </a:r>
            <a:r>
              <a:rPr lang="en-US" sz="2000" dirty="0"/>
              <a:t>The use of remote sensing and IoT data can provide more accurate and real time information about crop growth and other environmental factors that can influence crop yield. The integration these data sources with ML models can enhance their accuracy and reliability.</a:t>
            </a:r>
            <a:endParaRPr sz="2000" dirty="0"/>
          </a:p>
          <a:p>
            <a:pPr marL="0" lvl="0" indent="0" algn="l" rtl="0">
              <a:spcBef>
                <a:spcPts val="480"/>
              </a:spcBef>
              <a:spcAft>
                <a:spcPts val="0"/>
              </a:spcAft>
              <a:buNone/>
            </a:pPr>
            <a:endParaRPr sz="2000" dirty="0"/>
          </a:p>
          <a:p>
            <a:pPr marL="0" lvl="0" indent="0" algn="l" rtl="0">
              <a:spcBef>
                <a:spcPts val="480"/>
              </a:spcBef>
              <a:spcAft>
                <a:spcPts val="0"/>
              </a:spcAft>
              <a:buNone/>
            </a:pPr>
            <a:r>
              <a:rPr lang="en-US" sz="2000" b="1" dirty="0"/>
              <a:t>Developing Explainable AI models: </a:t>
            </a:r>
            <a:r>
              <a:rPr lang="en-US" sz="2000" dirty="0"/>
              <a:t>The development of the explainable AI models that can provide insights into the decision-making process can help farmers make better decisions based on the model’s recommendations collaborative efforts between researchers , farmers and industry can help improve the quality and availability of data for crop yield predictions. This can help develop more accurate and robust ML models for crop yield prediction.</a:t>
            </a:r>
            <a:endParaRPr sz="2000" dirty="0"/>
          </a:p>
          <a:p>
            <a:pPr marL="0" lvl="0" indent="0" algn="l" rtl="0">
              <a:spcBef>
                <a:spcPts val="480"/>
              </a:spcBef>
              <a:spcAft>
                <a:spcPts val="0"/>
              </a:spcAft>
              <a:buNone/>
            </a:pPr>
            <a:r>
              <a:rPr lang="en-US" sz="2000" dirty="0"/>
              <a:t>these models should be easily accessible to farmers to improve crop yields and reduce input costs.</a:t>
            </a:r>
            <a:endParaRPr sz="2000" dirty="0"/>
          </a:p>
          <a:p>
            <a:pPr marL="0" lvl="0" indent="0" algn="l" rtl="0">
              <a:spcBef>
                <a:spcPts val="48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3db41cdd61_0_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a:t>Contribution of Group Members</a:t>
            </a:r>
            <a:endParaRPr/>
          </a:p>
        </p:txBody>
      </p:sp>
      <p:sp>
        <p:nvSpPr>
          <p:cNvPr id="308" name="Google Shape;308;g23db41cdd61_0_6"/>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sz="2000" b="1"/>
          </a:p>
          <a:p>
            <a:pPr marL="0" lvl="0" indent="0" algn="l" rtl="0">
              <a:spcBef>
                <a:spcPts val="480"/>
              </a:spcBef>
              <a:spcAft>
                <a:spcPts val="0"/>
              </a:spcAft>
              <a:buNone/>
            </a:pPr>
            <a:r>
              <a:rPr lang="en-US" sz="2000" b="1"/>
              <a:t>Group Members:</a:t>
            </a:r>
            <a:endParaRPr sz="2000" b="1"/>
          </a:p>
          <a:p>
            <a:pPr marL="0" lvl="0" indent="0" algn="l" rtl="0">
              <a:spcBef>
                <a:spcPts val="480"/>
              </a:spcBef>
              <a:spcAft>
                <a:spcPts val="0"/>
              </a:spcAft>
              <a:buNone/>
            </a:pPr>
            <a:r>
              <a:rPr lang="en-US" sz="2000"/>
              <a:t>1.Murthati Mahibabu(20114058)</a:t>
            </a:r>
            <a:endParaRPr sz="2000"/>
          </a:p>
          <a:p>
            <a:pPr marL="0" lvl="0" indent="0" algn="l" rtl="0">
              <a:spcBef>
                <a:spcPts val="480"/>
              </a:spcBef>
              <a:spcAft>
                <a:spcPts val="0"/>
              </a:spcAft>
              <a:buNone/>
            </a:pPr>
            <a:r>
              <a:rPr lang="en-US" sz="2000"/>
              <a:t>2.Priya(20114077)</a:t>
            </a:r>
            <a:endParaRPr sz="2000"/>
          </a:p>
          <a:p>
            <a:pPr marL="0" lvl="0" indent="0" algn="l" rtl="0">
              <a:spcBef>
                <a:spcPts val="480"/>
              </a:spcBef>
              <a:spcAft>
                <a:spcPts val="0"/>
              </a:spcAft>
              <a:buNone/>
            </a:pPr>
            <a:r>
              <a:rPr lang="en-US" sz="2000"/>
              <a:t>3.Nimmagadda Vasavi (20114064)</a:t>
            </a:r>
            <a:endParaRPr sz="2000"/>
          </a:p>
          <a:p>
            <a:pPr marL="0" lvl="0" indent="0" algn="l" rtl="0">
              <a:spcBef>
                <a:spcPts val="480"/>
              </a:spcBef>
              <a:spcAft>
                <a:spcPts val="0"/>
              </a:spcAft>
              <a:buNone/>
            </a:pPr>
            <a:endParaRPr sz="2000"/>
          </a:p>
          <a:p>
            <a:pPr marL="0" lvl="0" indent="0" algn="l" rtl="0">
              <a:spcBef>
                <a:spcPts val="480"/>
              </a:spcBef>
              <a:spcAft>
                <a:spcPts val="0"/>
              </a:spcAft>
              <a:buNone/>
            </a:pPr>
            <a:r>
              <a:rPr lang="en-US" sz="2000" b="1"/>
              <a:t>Contributions:</a:t>
            </a:r>
            <a:endParaRPr sz="2000" b="1"/>
          </a:p>
          <a:p>
            <a:pPr marL="0" lvl="0" indent="0" algn="l" rtl="0">
              <a:spcBef>
                <a:spcPts val="480"/>
              </a:spcBef>
              <a:spcAft>
                <a:spcPts val="0"/>
              </a:spcAft>
              <a:buNone/>
            </a:pPr>
            <a:r>
              <a:rPr lang="en-US" sz="2000"/>
              <a:t>Analytical approach - Vasavi and Priya</a:t>
            </a:r>
            <a:endParaRPr sz="2000"/>
          </a:p>
          <a:p>
            <a:pPr marL="0" lvl="0" indent="0" algn="l" rtl="0">
              <a:spcBef>
                <a:spcPts val="480"/>
              </a:spcBef>
              <a:spcAft>
                <a:spcPts val="0"/>
              </a:spcAft>
              <a:buNone/>
            </a:pPr>
            <a:r>
              <a:rPr lang="en-US" sz="2000"/>
              <a:t>Simulation design -  Mahibabu</a:t>
            </a:r>
            <a:endParaRPr sz="2000"/>
          </a:p>
          <a:p>
            <a:pPr marL="0" lvl="0" indent="0" algn="l" rtl="0">
              <a:spcBef>
                <a:spcPts val="480"/>
              </a:spcBef>
              <a:spcAft>
                <a:spcPts val="0"/>
              </a:spcAft>
              <a:buNone/>
            </a:pPr>
            <a:r>
              <a:rPr lang="en-US" sz="2000"/>
              <a:t>Simulation modelling/algorithm - Mahibabu</a:t>
            </a:r>
            <a:endParaRPr sz="2000"/>
          </a:p>
          <a:p>
            <a:pPr marL="0" lvl="0" indent="0" algn="l" rtl="0">
              <a:spcBef>
                <a:spcPts val="480"/>
              </a:spcBef>
              <a:spcAft>
                <a:spcPts val="0"/>
              </a:spcAft>
              <a:buNone/>
            </a:pPr>
            <a:r>
              <a:rPr lang="en-US" sz="2000"/>
              <a:t>Flow chart - Priya</a:t>
            </a:r>
            <a:endParaRPr sz="2000"/>
          </a:p>
          <a:p>
            <a:pPr marL="0" lvl="0" indent="0" algn="l" rtl="0">
              <a:spcBef>
                <a:spcPts val="480"/>
              </a:spcBef>
              <a:spcAft>
                <a:spcPts val="0"/>
              </a:spcAft>
              <a:buNone/>
            </a:pPr>
            <a:r>
              <a:rPr lang="en-US" sz="2000"/>
              <a:t>Experimental setup - Vasavi and priya</a:t>
            </a:r>
            <a:endParaRPr sz="2000"/>
          </a:p>
          <a:p>
            <a:pPr marL="0" lvl="0" indent="0" algn="l" rtl="0">
              <a:spcBef>
                <a:spcPts val="480"/>
              </a:spcBef>
              <a:spcAft>
                <a:spcPts val="0"/>
              </a:spcAft>
              <a:buNone/>
            </a:pPr>
            <a:r>
              <a:rPr lang="en-US" sz="2000"/>
              <a:t>Results/outcomes findings and validation - Vasavi</a:t>
            </a:r>
            <a:endParaRPr sz="2000"/>
          </a:p>
          <a:p>
            <a:pPr marL="0" lvl="0" indent="0" algn="l" rtl="0">
              <a:spcBef>
                <a:spcPts val="480"/>
              </a:spcBef>
              <a:spcAft>
                <a:spcPts val="0"/>
              </a:spcAft>
              <a:buNone/>
            </a:pPr>
            <a:r>
              <a:rPr lang="en-US" sz="2000"/>
              <a:t>Report preparation - Vasavi and Priya</a:t>
            </a:r>
            <a:endParaRPr sz="2000"/>
          </a:p>
          <a:p>
            <a:pPr marL="0" lvl="0" indent="0" algn="l" rtl="0">
              <a:spcBef>
                <a:spcPts val="480"/>
              </a:spcBef>
              <a:spcAft>
                <a:spcPts val="0"/>
              </a:spcAft>
              <a:buNone/>
            </a:pPr>
            <a:endParaRPr sz="2000"/>
          </a:p>
          <a:p>
            <a:pPr marL="0" lvl="0" indent="0" algn="l" rtl="0">
              <a:spcBef>
                <a:spcPts val="480"/>
              </a:spcBef>
              <a:spcAft>
                <a:spcPts val="0"/>
              </a:spcAft>
              <a:buNone/>
            </a:pPr>
            <a:endParaRPr sz="2000"/>
          </a:p>
          <a:p>
            <a:pPr marL="0" lvl="0" indent="0" algn="l" rtl="0">
              <a:spcBef>
                <a:spcPts val="480"/>
              </a:spcBef>
              <a:spcAft>
                <a:spcPts val="0"/>
              </a:spcAft>
              <a:buNone/>
            </a:pPr>
            <a:endParaRPr sz="2000"/>
          </a:p>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2"/>
          <p:cNvSpPr txBox="1">
            <a:spLocks noGrp="1"/>
          </p:cNvSpPr>
          <p:nvPr>
            <p:ph type="title"/>
          </p:nvPr>
        </p:nvSpPr>
        <p:spPr>
          <a:xfrm>
            <a:off x="180653" y="291766"/>
            <a:ext cx="7042080" cy="5545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References</a:t>
            </a:r>
            <a:endParaRPr/>
          </a:p>
        </p:txBody>
      </p:sp>
      <p:sp>
        <p:nvSpPr>
          <p:cNvPr id="314" name="Google Shape;314;p12"/>
          <p:cNvSpPr txBox="1">
            <a:spLocks noGrp="1"/>
          </p:cNvSpPr>
          <p:nvPr>
            <p:ph type="body" idx="1"/>
          </p:nvPr>
        </p:nvSpPr>
        <p:spPr>
          <a:xfrm>
            <a:off x="180653" y="1173984"/>
            <a:ext cx="8768137" cy="5223272"/>
          </a:xfrm>
          <a:prstGeom prst="rect">
            <a:avLst/>
          </a:prstGeom>
          <a:noFill/>
          <a:ln>
            <a:noFill/>
          </a:ln>
        </p:spPr>
        <p:txBody>
          <a:bodyPr spcFirstLastPara="1" wrap="square" lIns="91425" tIns="45700" rIns="91425" bIns="45700" anchor="t" anchorCtr="0">
            <a:noAutofit/>
          </a:bodyPr>
          <a:lstStyle/>
          <a:p>
            <a:pPr algn="just" fontAlgn="base">
              <a:spcBef>
                <a:spcPts val="0"/>
              </a:spcBef>
            </a:pPr>
            <a:r>
              <a:rPr lang="en-IN" sz="1400" b="1" i="0" u="none" strike="noStrike" dirty="0">
                <a:solidFill>
                  <a:srgbClr val="222222"/>
                </a:solidFill>
                <a:effectLst/>
                <a:latin typeface="Times New Roman" panose="02020603050405020304" pitchFamily="18" charset="0"/>
              </a:rPr>
              <a:t>Kamir, E., Waldner, F. and Hochman, Z., 2020. Estimating wheat yields in Australia using climate records, satellite image time series and machine learning methods. </a:t>
            </a:r>
            <a:r>
              <a:rPr lang="en-IN" sz="1400" b="1" i="1" u="none" strike="noStrike" dirty="0">
                <a:solidFill>
                  <a:srgbClr val="222222"/>
                </a:solidFill>
                <a:effectLst/>
                <a:latin typeface="Times New Roman" panose="02020603050405020304" pitchFamily="18" charset="0"/>
              </a:rPr>
              <a:t>ISPRS Journal of Photogrammetry and Remote Sensing</a:t>
            </a:r>
            <a:r>
              <a:rPr lang="en-IN" sz="1400" b="1" i="0" u="none" strike="noStrike" dirty="0">
                <a:solidFill>
                  <a:srgbClr val="222222"/>
                </a:solidFill>
                <a:effectLst/>
                <a:latin typeface="Times New Roman" panose="02020603050405020304" pitchFamily="18" charset="0"/>
              </a:rPr>
              <a:t>, </a:t>
            </a:r>
            <a:r>
              <a:rPr lang="en-IN" sz="1400" b="1" i="1" u="none" strike="noStrike" dirty="0">
                <a:solidFill>
                  <a:srgbClr val="222222"/>
                </a:solidFill>
                <a:effectLst/>
                <a:latin typeface="Times New Roman" panose="02020603050405020304" pitchFamily="18" charset="0"/>
              </a:rPr>
              <a:t>160</a:t>
            </a:r>
            <a:r>
              <a:rPr lang="en-IN" sz="1400" b="1" i="0" u="none" strike="noStrike" dirty="0">
                <a:solidFill>
                  <a:srgbClr val="222222"/>
                </a:solidFill>
                <a:effectLst/>
                <a:latin typeface="Times New Roman" panose="02020603050405020304" pitchFamily="18" charset="0"/>
              </a:rPr>
              <a:t>, pp.124-135.</a:t>
            </a:r>
            <a:endParaRPr lang="en-IN" sz="1400" b="1" dirty="0">
              <a:solidFill>
                <a:srgbClr val="000000"/>
              </a:solidFill>
              <a:latin typeface="Times New Roman" panose="02020603050405020304" pitchFamily="18" charset="0"/>
            </a:endParaRPr>
          </a:p>
          <a:p>
            <a:pPr algn="just" fontAlgn="base">
              <a:spcBef>
                <a:spcPts val="0"/>
              </a:spcBef>
            </a:pPr>
            <a:r>
              <a:rPr lang="en-IN" sz="1400" b="1" i="0" u="none" strike="noStrike" dirty="0">
                <a:solidFill>
                  <a:srgbClr val="222222"/>
                </a:solidFill>
                <a:effectLst/>
                <a:latin typeface="Times New Roman" panose="02020603050405020304" pitchFamily="18" charset="0"/>
              </a:rPr>
              <a:t>TY- JOUR, Mengjia,AU- He, Xiaohui,AU- Cheng, Xijie,AU-Li, Panle,AU- Luo, Haotian,AU-Tian, Zhihui,AU- Guo, Hengliang,PY  - 2021/04/14 SP- 1,EP- 1,T1- Exploiting Hierarchical Features for Crop Yield Prediction Based on 3-D Convolutional Neural Networks and Multikernel Gaussian Process</a:t>
            </a:r>
            <a:r>
              <a:rPr lang="en-IN" sz="1400" dirty="0"/>
              <a:t>,</a:t>
            </a:r>
            <a:r>
              <a:rPr lang="en-IN" sz="1400" b="1" i="0" u="none" strike="noStrike" dirty="0">
                <a:solidFill>
                  <a:srgbClr val="222222"/>
                </a:solidFill>
                <a:effectLst/>
                <a:latin typeface="Times New Roman" panose="02020603050405020304" pitchFamily="18" charset="0"/>
              </a:rPr>
              <a:t>VL  - PP,DO  - 10.1109/JSTARS.2021.3073149.</a:t>
            </a:r>
            <a:endParaRPr lang="en-IN" sz="1400" dirty="0"/>
          </a:p>
          <a:p>
            <a:pPr algn="just" fontAlgn="base">
              <a:spcBef>
                <a:spcPts val="0"/>
              </a:spcBef>
            </a:pPr>
            <a:r>
              <a:rPr lang="en-IN" sz="1400" b="1" i="0" u="none" strike="noStrike" dirty="0">
                <a:solidFill>
                  <a:srgbClr val="000000"/>
                </a:solidFill>
                <a:effectLst/>
                <a:latin typeface="Times New Roman" panose="02020603050405020304" pitchFamily="18" charset="0"/>
              </a:rPr>
              <a:t>E. Panwar, A. N. J. Kukunuri, D. Singh, A. K. Sharma and H. Kumar, "An Efficient Machine Learning Enabled Non-Destructive Technique for Remote Monitoring of Sugarcane Crop Health," in IEEE Access, vol. 10, pp. 75956-75970, 2022, doi: 10.1109/ACCESS.2022.3190716.</a:t>
            </a:r>
          </a:p>
          <a:p>
            <a:pPr algn="just" fontAlgn="base">
              <a:spcBef>
                <a:spcPts val="0"/>
              </a:spcBef>
            </a:pPr>
            <a:r>
              <a:rPr lang="en-IN" sz="1400" b="1" i="0" u="none" strike="noStrike" dirty="0">
                <a:solidFill>
                  <a:srgbClr val="000000"/>
                </a:solidFill>
                <a:effectLst/>
                <a:latin typeface="Times New Roman" panose="02020603050405020304" pitchFamily="18" charset="0"/>
              </a:rPr>
              <a:t>Vasit Sagan, Maitiniyazi Maimaitijiang, Sourav Bhadra, Matthew Maimaitiyiming, Davis R. Brown, Paheding Sidike, Felix B. Fritschi,Field-scale crop yield prediction using multi-temporal WorldView-3 and PlanetScope satellite data and deep learning,ISPRS Journal of Photogrammetry and Remote Sensing,Volume 174,2021,Pages 265-281,ISSN 0924-2716.</a:t>
            </a:r>
          </a:p>
          <a:p>
            <a:pPr algn="just" fontAlgn="base">
              <a:spcBef>
                <a:spcPts val="0"/>
              </a:spcBef>
            </a:pPr>
            <a:r>
              <a:rPr lang="en-IN" sz="1400" b="1" i="0" u="none" strike="noStrike" dirty="0">
                <a:solidFill>
                  <a:srgbClr val="000000"/>
                </a:solidFill>
                <a:effectLst/>
                <a:latin typeface="Times New Roman" panose="02020603050405020304" pitchFamily="18" charset="0"/>
              </a:rPr>
              <a:t>Shirui Hao, Dongryeol Ryu, Andrew Western, Eileen Perry, Heye Bogena, Harrie Jan Hendricks Franssen,Performance of a wheat yield prediction model and factors influencing the performance: A review and meta-analysis,Agricultural Systems,Volume 194,2021,103278,ISSN 0308-521X. </a:t>
            </a:r>
          </a:p>
          <a:p>
            <a:pPr algn="just" fontAlgn="base">
              <a:spcBef>
                <a:spcPts val="0"/>
              </a:spcBef>
            </a:pPr>
            <a:r>
              <a:rPr lang="en-IN" sz="1400" b="1" i="0" u="none" strike="noStrike" dirty="0">
                <a:solidFill>
                  <a:srgbClr val="000000"/>
                </a:solidFill>
                <a:effectLst/>
                <a:latin typeface="Times New Roman" panose="02020603050405020304" pitchFamily="18" charset="0"/>
              </a:rPr>
              <a:t>Mukesh Singh Boori, Komal Choudhary, Rustam Paringer, Alexander Kupriyanov, Machine learning for yield prediction in Fergana valley, Central Asia,Journal of the Saudi Society of Agricultural Sciences,Volume 22, Issue 2,2023,Pages 107-120,ISSN 1658-077X.</a:t>
            </a:r>
            <a:endParaRPr lang="en-IN" sz="1400" b="0" dirty="0">
              <a:effectLst/>
            </a:endParaRPr>
          </a:p>
          <a:p>
            <a:pPr algn="just" rtl="0" fontAlgn="base">
              <a:spcBef>
                <a:spcPts val="0"/>
              </a:spcBef>
              <a:spcAft>
                <a:spcPts val="0"/>
              </a:spcAft>
              <a:buFont typeface="+mj-lt"/>
              <a:buAutoNum type="arabicPeriod" startAt="8"/>
            </a:pPr>
            <a:endParaRPr lang="en-IN" sz="1400" b="1" i="0" u="none" strike="noStrike" dirty="0">
              <a:solidFill>
                <a:srgbClr val="000000"/>
              </a:solidFill>
              <a:effectLst/>
              <a:latin typeface="Times New Roman" panose="02020603050405020304" pitchFamily="18" charset="0"/>
            </a:endParaRPr>
          </a:p>
          <a:p>
            <a:pPr marL="133350" lvl="0" indent="0" algn="l" rtl="0">
              <a:lnSpc>
                <a:spcPct val="107916"/>
              </a:lnSpc>
              <a:spcBef>
                <a:spcPts val="0"/>
              </a:spcBef>
              <a:spcAft>
                <a:spcPts val="0"/>
              </a:spcAft>
              <a:buSzPts val="1500"/>
              <a:buNone/>
            </a:pPr>
            <a:endParaRPr sz="15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3cdb8498a5_8_124"/>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References</a:t>
            </a:r>
            <a:endParaRPr/>
          </a:p>
        </p:txBody>
      </p:sp>
      <p:sp>
        <p:nvSpPr>
          <p:cNvPr id="321" name="Google Shape;321;g23cdb8498a5_8_124"/>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algn="just" fontAlgn="base">
              <a:spcBef>
                <a:spcPts val="0"/>
              </a:spcBef>
            </a:pPr>
            <a:r>
              <a:rPr lang="en-IN" sz="1400" b="1" i="0" u="none" strike="noStrike" dirty="0">
                <a:solidFill>
                  <a:srgbClr val="222222"/>
                </a:solidFill>
                <a:effectLst/>
                <a:latin typeface="Times New Roman" panose="02020603050405020304" pitchFamily="18" charset="0"/>
              </a:rPr>
              <a:t>Kundu, S.G., Ghosh, A., Kundu, A. and GP, G., 2022. A ML-AI ENABLED ENSEMBLE MODEL FOR PREDICTING AGRICULTURAL YIELD. </a:t>
            </a:r>
            <a:r>
              <a:rPr lang="en-IN" sz="1400" b="1" i="1" u="none" strike="noStrike" dirty="0">
                <a:solidFill>
                  <a:srgbClr val="222222"/>
                </a:solidFill>
                <a:effectLst/>
                <a:latin typeface="Times New Roman" panose="02020603050405020304" pitchFamily="18" charset="0"/>
              </a:rPr>
              <a:t>Cogent Food &amp; Agriculture</a:t>
            </a:r>
            <a:r>
              <a:rPr lang="en-IN" sz="1400" b="1" i="0" u="none" strike="noStrike" dirty="0">
                <a:solidFill>
                  <a:srgbClr val="222222"/>
                </a:solidFill>
                <a:effectLst/>
                <a:latin typeface="Times New Roman" panose="02020603050405020304" pitchFamily="18" charset="0"/>
              </a:rPr>
              <a:t>, </a:t>
            </a:r>
            <a:r>
              <a:rPr lang="en-IN" sz="1400" b="1" i="1" u="none" strike="noStrike" dirty="0">
                <a:solidFill>
                  <a:srgbClr val="222222"/>
                </a:solidFill>
                <a:effectLst/>
                <a:latin typeface="Times New Roman" panose="02020603050405020304" pitchFamily="18" charset="0"/>
              </a:rPr>
              <a:t>8</a:t>
            </a:r>
            <a:r>
              <a:rPr lang="en-IN" sz="1400" b="1" i="0" u="none" strike="noStrike" dirty="0">
                <a:solidFill>
                  <a:srgbClr val="222222"/>
                </a:solidFill>
                <a:effectLst/>
                <a:latin typeface="Times New Roman" panose="02020603050405020304" pitchFamily="18" charset="0"/>
              </a:rPr>
              <a:t>(1), p.2085717.TY-CHAP,AU-Sinwar,Deepak,AU-Dhaka,Vijaypal,AU-Sharma,ManojKumar,AU-RaniGeeta,PY-2019/10/01,SP-155,EP-180,SN-978-981-15-0662-8,TI-AI-BasedYieldPredictionandSmartIrrigation,DO10.1007/978-981-15-0665_8.</a:t>
            </a:r>
            <a:endParaRPr lang="en-IN" sz="1400" dirty="0"/>
          </a:p>
          <a:p>
            <a:pPr algn="just" fontAlgn="base">
              <a:spcBef>
                <a:spcPts val="0"/>
              </a:spcBef>
            </a:pPr>
            <a:r>
              <a:rPr lang="en-IN" sz="1400" b="1" i="0" u="none" strike="noStrike" dirty="0">
                <a:solidFill>
                  <a:srgbClr val="333333"/>
                </a:solidFill>
                <a:effectLst/>
                <a:latin typeface="Times New Roman" panose="02020603050405020304" pitchFamily="18" charset="0"/>
              </a:rPr>
              <a:t>N. Gandhi, O. Petkar and L. J. Armstrong, "Rice crop yield prediction using artificial neural networks," </a:t>
            </a:r>
            <a:r>
              <a:rPr lang="en-IN" sz="1400" b="1" i="1" u="none" strike="noStrike" dirty="0">
                <a:solidFill>
                  <a:srgbClr val="333333"/>
                </a:solidFill>
                <a:effectLst/>
                <a:latin typeface="Times New Roman" panose="02020603050405020304" pitchFamily="18" charset="0"/>
              </a:rPr>
              <a:t>2016 IEEE Technological Innovations in ICT for Agriculture and Rural Development (TIAR)</a:t>
            </a:r>
            <a:r>
              <a:rPr lang="en-IN" sz="1400" b="1" i="0" u="none" strike="noStrike" dirty="0">
                <a:solidFill>
                  <a:srgbClr val="333333"/>
                </a:solidFill>
                <a:effectLst/>
                <a:latin typeface="Times New Roman" panose="02020603050405020304" pitchFamily="18" charset="0"/>
              </a:rPr>
              <a:t>, Chennai, India, 2016, pp. 105-110, doi: 10.1109/TIAR.2016.7801222.</a:t>
            </a:r>
            <a:endParaRPr lang="en-IN" sz="1400" b="1" i="0" u="none" strike="noStrike" dirty="0">
              <a:solidFill>
                <a:srgbClr val="000000"/>
              </a:solidFill>
              <a:effectLst/>
              <a:latin typeface="Times New Roman" panose="02020603050405020304" pitchFamily="18" charset="0"/>
            </a:endParaRPr>
          </a:p>
          <a:p>
            <a:pPr algn="just" fontAlgn="base">
              <a:spcBef>
                <a:spcPts val="0"/>
              </a:spcBef>
            </a:pPr>
            <a:r>
              <a:rPr lang="en-IN" sz="1400" b="1" i="0" u="none" strike="noStrike" dirty="0">
                <a:solidFill>
                  <a:srgbClr val="000000"/>
                </a:solidFill>
                <a:effectLst/>
                <a:latin typeface="Times New Roman" panose="02020603050405020304" pitchFamily="18" charset="0"/>
              </a:rPr>
              <a:t>R. Luciani, G. Laneve and M. JahJah, "Agricultural Monitoring, an Automatic Procedure for Crop Mapping and Yield Estimation: The Great Rift Valley of Kenya Case," in IEEE Journal of Selected Topics in Applied Earth Observations and Remote Sensing, vol. 12, no. 7, pp. 2196-2208, July 2019, doi: 10.1109/JSTARS.2019.2921437.</a:t>
            </a:r>
          </a:p>
          <a:p>
            <a:pPr algn="just" fontAlgn="base">
              <a:spcBef>
                <a:spcPts val="0"/>
              </a:spcBef>
            </a:pPr>
            <a:r>
              <a:rPr lang="en-IN" sz="1400" b="1" i="0" u="none" strike="noStrike" dirty="0">
                <a:solidFill>
                  <a:srgbClr val="222222"/>
                </a:solidFill>
                <a:effectLst/>
                <a:latin typeface="Times New Roman" panose="02020603050405020304" pitchFamily="18" charset="0"/>
              </a:rPr>
              <a:t>Martínez-Ferrer, L., Piles, M. and Camps-Valls, G., 2020. Crop yield estimation and interpretability with Gaussian processes. </a:t>
            </a:r>
            <a:r>
              <a:rPr lang="en-IN" sz="1400" b="1" i="1" u="none" strike="noStrike" dirty="0">
                <a:solidFill>
                  <a:srgbClr val="222222"/>
                </a:solidFill>
                <a:effectLst/>
                <a:latin typeface="Times New Roman" panose="02020603050405020304" pitchFamily="18" charset="0"/>
              </a:rPr>
              <a:t>IEEE Geoscience and Remote Sensing Letters</a:t>
            </a:r>
            <a:r>
              <a:rPr lang="en-IN" sz="1400" b="1" i="0" u="none" strike="noStrike" dirty="0">
                <a:solidFill>
                  <a:srgbClr val="222222"/>
                </a:solidFill>
                <a:effectLst/>
                <a:latin typeface="Times New Roman" panose="02020603050405020304" pitchFamily="18" charset="0"/>
              </a:rPr>
              <a:t>, </a:t>
            </a:r>
            <a:r>
              <a:rPr lang="en-IN" sz="1400" b="1" i="1" u="none" strike="noStrike" dirty="0">
                <a:solidFill>
                  <a:srgbClr val="222222"/>
                </a:solidFill>
                <a:effectLst/>
                <a:latin typeface="Times New Roman" panose="02020603050405020304" pitchFamily="18" charset="0"/>
              </a:rPr>
              <a:t>18</a:t>
            </a:r>
            <a:r>
              <a:rPr lang="en-IN" sz="1400" b="1" i="0" u="none" strike="noStrike" dirty="0">
                <a:solidFill>
                  <a:srgbClr val="222222"/>
                </a:solidFill>
                <a:effectLst/>
                <a:latin typeface="Times New Roman" panose="02020603050405020304" pitchFamily="18" charset="0"/>
              </a:rPr>
              <a:t>(12), pp.2043-2047. Cedric, L.S., Adoni, W.Y.H., Aworka, R., Zoueu, J.T., Mutombo, F.K., Krichen, M. and Kimpolo, C.L.M., 2022. Crops yield prediction based on machine learning models: case of west african countries. </a:t>
            </a:r>
            <a:r>
              <a:rPr lang="en-IN" sz="1400" b="1" i="1" u="none" strike="noStrike" dirty="0">
                <a:solidFill>
                  <a:srgbClr val="222222"/>
                </a:solidFill>
                <a:effectLst/>
                <a:latin typeface="Times New Roman" panose="02020603050405020304" pitchFamily="18" charset="0"/>
              </a:rPr>
              <a:t>Smart Agricultural Technology</a:t>
            </a:r>
            <a:r>
              <a:rPr lang="en-IN" sz="1400" b="1" i="0" u="none" strike="noStrike" dirty="0">
                <a:solidFill>
                  <a:srgbClr val="222222"/>
                </a:solidFill>
                <a:effectLst/>
                <a:latin typeface="Times New Roman" panose="02020603050405020304" pitchFamily="18" charset="0"/>
              </a:rPr>
              <a:t>, p.100049.</a:t>
            </a:r>
            <a:endParaRPr lang="en-IN" sz="1400" b="1" dirty="0">
              <a:solidFill>
                <a:srgbClr val="000000"/>
              </a:solidFill>
              <a:latin typeface="Times New Roman" panose="02020603050405020304" pitchFamily="18" charset="0"/>
            </a:endParaRPr>
          </a:p>
          <a:p>
            <a:pPr algn="just" fontAlgn="base">
              <a:spcBef>
                <a:spcPts val="0"/>
              </a:spcBef>
            </a:pPr>
            <a:r>
              <a:rPr lang="en-IN" sz="1400" b="1" i="0" u="none" strike="noStrike" dirty="0">
                <a:solidFill>
                  <a:srgbClr val="333333"/>
                </a:solidFill>
                <a:effectLst/>
                <a:latin typeface="Times New Roman" panose="02020603050405020304" pitchFamily="18" charset="0"/>
              </a:rPr>
              <a:t>Sathya P, Gnanasekaran P. (2023) </a:t>
            </a:r>
            <a:r>
              <a:rPr lang="en-IN" sz="1400" b="1" i="0" u="none" strike="noStrike" dirty="0">
                <a:solidFill>
                  <a:srgbClr val="000000"/>
                </a:solidFill>
                <a:effectLst/>
                <a:latin typeface="Times New Roman" panose="02020603050405020304" pitchFamily="18" charset="0"/>
                <a:hlinkClick r:id="rId3"/>
              </a:rPr>
              <a:t>Paddy Yield Prediction in </a:t>
            </a:r>
            <a:r>
              <a:rPr lang="en-IN" sz="1400" b="1" i="0" u="none" strike="noStrike" dirty="0" err="1">
                <a:solidFill>
                  <a:srgbClr val="000000"/>
                </a:solidFill>
                <a:effectLst/>
                <a:latin typeface="Times New Roman" panose="02020603050405020304" pitchFamily="18" charset="0"/>
                <a:hlinkClick r:id="rId3"/>
              </a:rPr>
              <a:t>Tamilnadu</a:t>
            </a:r>
            <a:r>
              <a:rPr lang="en-IN" sz="1400" b="1" i="0" u="none" strike="noStrike" dirty="0">
                <a:solidFill>
                  <a:srgbClr val="000000"/>
                </a:solidFill>
                <a:effectLst/>
                <a:latin typeface="Times New Roman" panose="02020603050405020304" pitchFamily="18" charset="0"/>
                <a:hlinkClick r:id="rId3"/>
              </a:rPr>
              <a:t> Delta Region Using MLR-LSTM Model</a:t>
            </a:r>
            <a:r>
              <a:rPr lang="en-IN" sz="1400" b="1" i="0" u="none" strike="noStrike" dirty="0">
                <a:solidFill>
                  <a:srgbClr val="333333"/>
                </a:solidFill>
                <a:effectLst/>
                <a:latin typeface="Times New Roman" panose="02020603050405020304" pitchFamily="18" charset="0"/>
              </a:rPr>
              <a:t>. </a:t>
            </a:r>
            <a:r>
              <a:rPr lang="en-IN" sz="1400" b="1" i="1" u="none" strike="noStrike" dirty="0">
                <a:solidFill>
                  <a:srgbClr val="333333"/>
                </a:solidFill>
                <a:effectLst/>
                <a:latin typeface="Times New Roman" panose="02020603050405020304" pitchFamily="18" charset="0"/>
              </a:rPr>
              <a:t>Applied Artificial Intelligence</a:t>
            </a:r>
            <a:r>
              <a:rPr lang="en-IN" sz="1400" b="1" i="0" u="none" strike="noStrike" dirty="0">
                <a:solidFill>
                  <a:srgbClr val="333333"/>
                </a:solidFill>
                <a:effectLst/>
                <a:latin typeface="Times New Roman" panose="02020603050405020304" pitchFamily="18" charset="0"/>
              </a:rPr>
              <a:t> 37:1.</a:t>
            </a:r>
            <a:endParaRPr lang="en-IN" sz="1400" b="1" dirty="0">
              <a:solidFill>
                <a:srgbClr val="000000"/>
              </a:solidFill>
              <a:latin typeface="Times New Roman" panose="02020603050405020304" pitchFamily="18" charset="0"/>
            </a:endParaRPr>
          </a:p>
          <a:p>
            <a:pPr algn="just" fontAlgn="base">
              <a:spcBef>
                <a:spcPts val="0"/>
              </a:spcBef>
            </a:pPr>
            <a:r>
              <a:rPr lang="en-IN" sz="1400" b="1" i="0" u="none" strike="noStrike" dirty="0">
                <a:solidFill>
                  <a:srgbClr val="000000"/>
                </a:solidFill>
                <a:effectLst/>
                <a:latin typeface="Times New Roman" panose="02020603050405020304" pitchFamily="18" charset="0"/>
              </a:rPr>
              <a:t>Rafael Battisti, Paulo C. Sentelhas, Kenneth J. Boote,Inter-comparison of performance of soybean crop simulation models and their ensemble in southern Brazil,Field Crops Research, Volume 200,2017,Pages 28-37,ISSN 0378-4290.</a:t>
            </a:r>
          </a:p>
          <a:p>
            <a:pPr algn="just" fontAlgn="base">
              <a:spcBef>
                <a:spcPts val="0"/>
              </a:spcBef>
            </a:pPr>
            <a:endParaRPr lang="en-IN" sz="1400" b="1" i="0" u="none" strike="noStrike" dirty="0">
              <a:solidFill>
                <a:srgbClr val="000000"/>
              </a:solidFill>
              <a:effectLst/>
              <a:latin typeface="Times New Roman" panose="02020603050405020304" pitchFamily="18" charset="0"/>
            </a:endParaRPr>
          </a:p>
          <a:p>
            <a:pPr lvl="0" indent="-457200" algn="l" rtl="0">
              <a:spcBef>
                <a:spcPts val="480"/>
              </a:spcBef>
              <a:spcAft>
                <a:spcPts val="0"/>
              </a:spcAft>
              <a:buFont typeface="+mj-lt"/>
              <a:buAutoNum type="arabicPeriod"/>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4186-FC65-6231-4574-0D51C814EDD9}"/>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4BE692D6-9BF7-86A0-7130-DAAF92060198}"/>
              </a:ext>
            </a:extLst>
          </p:cNvPr>
          <p:cNvSpPr>
            <a:spLocks noGrp="1"/>
          </p:cNvSpPr>
          <p:nvPr>
            <p:ph type="body" idx="1"/>
          </p:nvPr>
        </p:nvSpPr>
        <p:spPr/>
        <p:txBody>
          <a:bodyPr/>
          <a:lstStyle/>
          <a:p>
            <a:pPr algn="just" fontAlgn="base">
              <a:spcBef>
                <a:spcPts val="0"/>
              </a:spcBef>
            </a:pPr>
            <a:r>
              <a:rPr lang="en-IN" sz="1400" b="1" i="0" u="none" strike="noStrike" dirty="0">
                <a:solidFill>
                  <a:srgbClr val="222222"/>
                </a:solidFill>
                <a:effectLst/>
                <a:latin typeface="Times New Roman" panose="02020603050405020304" pitchFamily="18" charset="0"/>
              </a:rPr>
              <a:t>Bose, P., Kasabov, N.K., Bruzzone, L. and Hartono, R.N., 2016. Spiking neural networks for crop yield estimation based on spatiotemporal analysis of image time series. </a:t>
            </a:r>
            <a:r>
              <a:rPr lang="en-IN" sz="1400" b="1" i="1" u="none" strike="noStrike" dirty="0">
                <a:solidFill>
                  <a:srgbClr val="222222"/>
                </a:solidFill>
                <a:effectLst/>
                <a:latin typeface="Times New Roman" panose="02020603050405020304" pitchFamily="18" charset="0"/>
              </a:rPr>
              <a:t>IEEE Transactions on Geoscience and Remote Sensing</a:t>
            </a:r>
            <a:r>
              <a:rPr lang="en-IN" sz="1400" b="1" i="0" u="none" strike="noStrike" dirty="0">
                <a:solidFill>
                  <a:srgbClr val="222222"/>
                </a:solidFill>
                <a:effectLst/>
                <a:latin typeface="Times New Roman" panose="02020603050405020304" pitchFamily="18" charset="0"/>
              </a:rPr>
              <a:t>, </a:t>
            </a:r>
            <a:r>
              <a:rPr lang="en-IN" sz="1400" b="1" i="1" u="none" strike="noStrike" dirty="0">
                <a:solidFill>
                  <a:srgbClr val="222222"/>
                </a:solidFill>
                <a:effectLst/>
                <a:latin typeface="Times New Roman" panose="02020603050405020304" pitchFamily="18" charset="0"/>
              </a:rPr>
              <a:t>54</a:t>
            </a:r>
            <a:r>
              <a:rPr lang="en-IN" sz="1400" b="1" i="0" u="none" strike="noStrike" dirty="0">
                <a:solidFill>
                  <a:srgbClr val="222222"/>
                </a:solidFill>
                <a:effectLst/>
                <a:latin typeface="Times New Roman" panose="02020603050405020304" pitchFamily="18" charset="0"/>
              </a:rPr>
              <a:t>(11), pp.6563-6573.</a:t>
            </a:r>
            <a:endParaRPr lang="en-IN" sz="1400" b="1" dirty="0">
              <a:solidFill>
                <a:srgbClr val="000000"/>
              </a:solidFill>
              <a:latin typeface="Times New Roman" panose="02020603050405020304" pitchFamily="18" charset="0"/>
            </a:endParaRPr>
          </a:p>
          <a:p>
            <a:pPr algn="just" fontAlgn="base">
              <a:spcBef>
                <a:spcPts val="0"/>
              </a:spcBef>
            </a:pPr>
            <a:r>
              <a:rPr lang="en-IN" sz="1400" b="1" i="0" u="none" strike="noStrike" dirty="0">
                <a:solidFill>
                  <a:srgbClr val="222222"/>
                </a:solidFill>
                <a:effectLst/>
                <a:latin typeface="Times New Roman" panose="02020603050405020304" pitchFamily="18" charset="0"/>
              </a:rPr>
              <a:t>Juan Cao, Zhao Zhang, Yuchuan Luo, Liangliang Zhang, Jing Zhang, Ziyue Li, Fulu Tao, Wheat yields predictions at a county and field scale with deep learning, machine learning, and google earth engine,European Journal of Agronomy,Volume 123,2021,126204,ISSN 1161-0301.</a:t>
            </a:r>
          </a:p>
          <a:p>
            <a:pPr algn="just" fontAlgn="base">
              <a:spcBef>
                <a:spcPts val="0"/>
              </a:spcBef>
            </a:pPr>
            <a:r>
              <a:rPr lang="en-IN" sz="1400" b="1" i="0" u="none" strike="noStrike" dirty="0">
                <a:solidFill>
                  <a:srgbClr val="222222"/>
                </a:solidFill>
                <a:effectLst/>
                <a:latin typeface="Times New Roman" panose="02020603050405020304" pitchFamily="18" charset="0"/>
              </a:rPr>
              <a:t>Pantazi, X.E., Moshou, D., Alexandridis, T., Whetton, R.L. and Mouazen, A.M., 2016. Wheat yield prediction using machine learning and advanced sensing techniques. </a:t>
            </a:r>
            <a:r>
              <a:rPr lang="en-IN" sz="1400" b="1" i="1" u="none" strike="noStrike" dirty="0">
                <a:solidFill>
                  <a:srgbClr val="222222"/>
                </a:solidFill>
                <a:effectLst/>
                <a:latin typeface="Times New Roman" panose="02020603050405020304" pitchFamily="18" charset="0"/>
              </a:rPr>
              <a:t>Computers and electronics in agriculture</a:t>
            </a:r>
            <a:r>
              <a:rPr lang="en-IN" sz="1400" b="1" i="0" u="none" strike="noStrike" dirty="0">
                <a:solidFill>
                  <a:srgbClr val="222222"/>
                </a:solidFill>
                <a:effectLst/>
                <a:latin typeface="Times New Roman" panose="02020603050405020304" pitchFamily="18" charset="0"/>
              </a:rPr>
              <a:t>, </a:t>
            </a:r>
            <a:r>
              <a:rPr lang="en-IN" sz="1400" b="1" i="1" u="none" strike="noStrike" dirty="0">
                <a:solidFill>
                  <a:srgbClr val="222222"/>
                </a:solidFill>
                <a:effectLst/>
                <a:latin typeface="Times New Roman" panose="02020603050405020304" pitchFamily="18" charset="0"/>
              </a:rPr>
              <a:t>121</a:t>
            </a:r>
            <a:r>
              <a:rPr lang="en-IN" sz="1400" b="1" i="0" u="none" strike="noStrike" dirty="0">
                <a:solidFill>
                  <a:srgbClr val="222222"/>
                </a:solidFill>
                <a:effectLst/>
                <a:latin typeface="Times New Roman" panose="02020603050405020304" pitchFamily="18" charset="0"/>
              </a:rPr>
              <a:t>, pp.57-65.</a:t>
            </a:r>
            <a:endParaRPr lang="en-IN" sz="1400" b="1" dirty="0">
              <a:solidFill>
                <a:srgbClr val="000000"/>
              </a:solidFill>
              <a:latin typeface="Times New Roman" panose="02020603050405020304" pitchFamily="18" charset="0"/>
            </a:endParaRPr>
          </a:p>
          <a:p>
            <a:pPr algn="just" fontAlgn="base">
              <a:spcBef>
                <a:spcPts val="0"/>
              </a:spcBef>
            </a:pPr>
            <a:r>
              <a:rPr lang="en-IN" sz="1400" b="1" i="0" u="none" strike="noStrike" dirty="0">
                <a:solidFill>
                  <a:srgbClr val="222222"/>
                </a:solidFill>
                <a:effectLst/>
                <a:latin typeface="Times New Roman" panose="02020603050405020304" pitchFamily="18" charset="0"/>
              </a:rPr>
              <a:t>Diego Gómez, Pablo Salvador, Julia Sanz, José Luis Casanova,Modeling wheat yield with antecedent information, satellite and climate data using machine learning methods in Mexico, Agricultural and Forest Meteorology,Volume 300,2021,108317,ISSN 0168-1923.</a:t>
            </a:r>
            <a:endParaRPr lang="en-IN" sz="1400" dirty="0"/>
          </a:p>
          <a:p>
            <a:pPr algn="just" fontAlgn="base">
              <a:spcBef>
                <a:spcPts val="0"/>
              </a:spcBef>
            </a:pPr>
            <a:r>
              <a:rPr lang="en-IN" sz="1400" b="1" i="0" u="none" strike="noStrike" dirty="0">
                <a:solidFill>
                  <a:srgbClr val="000000"/>
                </a:solidFill>
                <a:effectLst/>
                <a:latin typeface="Times New Roman" panose="02020603050405020304" pitchFamily="18" charset="0"/>
              </a:rPr>
              <a:t>Rajkumar Dhakar, Vinay Kumar Sehgal, Debasish Chakraborty, Rabi Narayan Sahoo, Joydeep Mukherjee, Amor V.M. Ines, Soora Naresh Kumar, Paresh B. Shirsath, Somnath Baidya Roy, Field scale spatial wheat yield forecasting system under limited field data availability by integrating crop simulation model with weather forecast and satellite remote sensing,Agricultural Systems, Volume 195,2022,103299,ISSN 0308-521X.</a:t>
            </a:r>
          </a:p>
          <a:p>
            <a:pPr algn="just" fontAlgn="base">
              <a:spcBef>
                <a:spcPts val="0"/>
              </a:spcBef>
            </a:pPr>
            <a:r>
              <a:rPr lang="en-IN" sz="1400" b="1" i="0" u="none" strike="noStrike" dirty="0">
                <a:solidFill>
                  <a:srgbClr val="222222"/>
                </a:solidFill>
                <a:effectLst/>
                <a:latin typeface="Times New Roman" panose="02020603050405020304" pitchFamily="18" charset="0"/>
              </a:rPr>
              <a:t>Glorot, X. and Bengio, Y., 2010, March. Understanding the difficulty of training deep feedforward neural networks. In </a:t>
            </a:r>
            <a:r>
              <a:rPr lang="en-IN" sz="1400" b="1" i="1" u="none" strike="noStrike" dirty="0">
                <a:solidFill>
                  <a:srgbClr val="222222"/>
                </a:solidFill>
                <a:effectLst/>
                <a:latin typeface="Times New Roman" panose="02020603050405020304" pitchFamily="18" charset="0"/>
              </a:rPr>
              <a:t>Proceedings of the thirteenth international conference on artificial intelligence and statistics</a:t>
            </a:r>
            <a:r>
              <a:rPr lang="en-IN" sz="1400" b="1" i="0" u="none" strike="noStrike" dirty="0">
                <a:solidFill>
                  <a:srgbClr val="222222"/>
                </a:solidFill>
                <a:effectLst/>
                <a:latin typeface="Times New Roman" panose="02020603050405020304" pitchFamily="18" charset="0"/>
              </a:rPr>
              <a:t> (pp. 249-256). JMLR Workshop and Conference Proceedings.</a:t>
            </a:r>
            <a:endParaRPr lang="en-IN" sz="1400" b="1" i="0" u="none" strike="noStrike"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01652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3cdb8498a5_0_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THEORETICAL BACKGROUND</a:t>
            </a:r>
            <a:endParaRPr/>
          </a:p>
        </p:txBody>
      </p:sp>
      <p:sp>
        <p:nvSpPr>
          <p:cNvPr id="88" name="Google Shape;88;g23cdb8498a5_0_0"/>
          <p:cNvSpPr txBox="1">
            <a:spLocks noGrp="1"/>
          </p:cNvSpPr>
          <p:nvPr>
            <p:ph type="body" idx="1"/>
          </p:nvPr>
        </p:nvSpPr>
        <p:spPr>
          <a:xfrm>
            <a:off x="187953" y="1160184"/>
            <a:ext cx="8768100" cy="5223300"/>
          </a:xfrm>
          <a:prstGeom prst="rect">
            <a:avLst/>
          </a:prstGeom>
        </p:spPr>
        <p:txBody>
          <a:bodyPr spcFirstLastPara="1" wrap="square" lIns="91425" tIns="45700" rIns="91425" bIns="45700" anchor="t" anchorCtr="0">
            <a:noAutofit/>
          </a:bodyPr>
          <a:lstStyle/>
          <a:p>
            <a:pPr marL="457200" lvl="0" indent="0" algn="just" rtl="0">
              <a:lnSpc>
                <a:spcPct val="107916"/>
              </a:lnSpc>
              <a:spcBef>
                <a:spcPts val="0"/>
              </a:spcBef>
              <a:spcAft>
                <a:spcPts val="0"/>
              </a:spcAft>
              <a:buNone/>
            </a:pPr>
            <a:endParaRPr sz="2000" dirty="0"/>
          </a:p>
          <a:p>
            <a:pPr marL="558800" lvl="0" indent="-457200" algn="just" rtl="0">
              <a:lnSpc>
                <a:spcPct val="107916"/>
              </a:lnSpc>
              <a:spcBef>
                <a:spcPts val="0"/>
              </a:spcBef>
              <a:spcAft>
                <a:spcPts val="0"/>
              </a:spcAft>
              <a:buSzPts val="2000"/>
              <a:buFont typeface="+mj-lt"/>
              <a:buAutoNum type="arabicPeriod"/>
            </a:pPr>
            <a:r>
              <a:rPr lang="en-US" sz="2000" dirty="0"/>
              <a:t>The recent rapid development in artificial intelligence has led to an increase machine learning (ML) and deep learning (DL) algorithms, which have been successfully applied in various domains and obviously outperform other traditional techniques.</a:t>
            </a:r>
          </a:p>
          <a:p>
            <a:pPr marL="558800" lvl="0" indent="-457200" algn="just" rtl="0">
              <a:lnSpc>
                <a:spcPct val="107916"/>
              </a:lnSpc>
              <a:spcBef>
                <a:spcPts val="0"/>
              </a:spcBef>
              <a:spcAft>
                <a:spcPts val="0"/>
              </a:spcAft>
              <a:buSzPts val="2000"/>
              <a:buFont typeface="+mj-lt"/>
              <a:buAutoNum type="arabicPeriod"/>
            </a:pPr>
            <a:r>
              <a:rPr lang="en-US" sz="2000" dirty="0"/>
              <a:t>Therefore, some recent studies have applied DL and ML for yield estimation including support vector machines (SVMs), deep neural networks (DNNs), convolutional neural networks (CNNs), and long-short-term memory (LSTM). </a:t>
            </a:r>
          </a:p>
          <a:p>
            <a:pPr marL="558800" lvl="0" indent="-457200" algn="just" rtl="0">
              <a:lnSpc>
                <a:spcPct val="107916"/>
              </a:lnSpc>
              <a:spcBef>
                <a:spcPts val="0"/>
              </a:spcBef>
              <a:spcAft>
                <a:spcPts val="0"/>
              </a:spcAft>
              <a:buSzPts val="2000"/>
              <a:buFont typeface="+mj-lt"/>
              <a:buAutoNum type="arabicPeriod"/>
            </a:pPr>
            <a:r>
              <a:rPr lang="en-US" sz="2000" dirty="0"/>
              <a:t>In particular, the potential of application of available datasets from satellite images and different ML and DL methods for crop yield estimation can provide better results than any other traditional methods</a:t>
            </a:r>
            <a:r>
              <a:rPr lang="en-US" sz="2000" dirty="0">
                <a:latin typeface="Times New Roman"/>
                <a:ea typeface="Times New Roman"/>
                <a:cs typeface="Times New Roman"/>
                <a:sym typeface="Times New Roman"/>
              </a:rPr>
              <a:t>.</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3cdb8498a5_0_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OBJECTIVES </a:t>
            </a:r>
            <a:endParaRPr/>
          </a:p>
        </p:txBody>
      </p:sp>
      <p:sp>
        <p:nvSpPr>
          <p:cNvPr id="95" name="Google Shape;95;g23cdb8498a5_0_6"/>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a:p>
            <a:pPr marL="0" lvl="0" indent="0" algn="just" rtl="0">
              <a:spcBef>
                <a:spcPts val="480"/>
              </a:spcBef>
              <a:spcAft>
                <a:spcPts val="0"/>
              </a:spcAft>
              <a:buNone/>
            </a:pPr>
            <a:r>
              <a:rPr lang="en-US" sz="2200"/>
              <a:t>1.Comparing RF and LSTM algorithms in estimating wheat yield using multi-source data .</a:t>
            </a:r>
            <a:endParaRPr sz="2200"/>
          </a:p>
          <a:p>
            <a:pPr marL="0" lvl="0" indent="0" algn="just" rtl="0">
              <a:spcBef>
                <a:spcPts val="480"/>
              </a:spcBef>
              <a:spcAft>
                <a:spcPts val="0"/>
              </a:spcAft>
              <a:buNone/>
            </a:pPr>
            <a:endParaRPr sz="2200"/>
          </a:p>
          <a:p>
            <a:pPr marL="0" lvl="0" indent="0" algn="just" rtl="0">
              <a:spcBef>
                <a:spcPts val="480"/>
              </a:spcBef>
              <a:spcAft>
                <a:spcPts val="0"/>
              </a:spcAft>
              <a:buNone/>
            </a:pPr>
            <a:r>
              <a:rPr lang="en-US" sz="2200"/>
              <a:t>2.understanding the major factors that are essential for crop yield estimation by doing prediction analysis for each feature in the dataset.</a:t>
            </a:r>
            <a:endParaRPr sz="2200"/>
          </a:p>
          <a:p>
            <a:pPr marL="0" lvl="0" indent="0" algn="just" rtl="0">
              <a:spcBef>
                <a:spcPts val="480"/>
              </a:spcBef>
              <a:spcAft>
                <a:spcPts val="0"/>
              </a:spcAft>
              <a:buNone/>
            </a:pPr>
            <a:endParaRPr sz="2200"/>
          </a:p>
          <a:p>
            <a:pPr marL="0" lvl="0" indent="0" algn="just" rtl="0">
              <a:spcBef>
                <a:spcPts val="480"/>
              </a:spcBef>
              <a:spcAft>
                <a:spcPts val="0"/>
              </a:spcAft>
              <a:buClr>
                <a:schemeClr val="dk1"/>
              </a:buClr>
              <a:buSzPts val="1100"/>
              <a:buFont typeface="Arial"/>
              <a:buNone/>
            </a:pPr>
            <a:r>
              <a:rPr lang="en-US" sz="2200"/>
              <a:t>3.To provide a scalable,simple and inexpensive operational model framework for accurately and timely estimating crop yield.</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3cdb8498a5_0_12"/>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MOTIVATION</a:t>
            </a:r>
            <a:endParaRPr/>
          </a:p>
        </p:txBody>
      </p:sp>
      <p:sp>
        <p:nvSpPr>
          <p:cNvPr id="102" name="Google Shape;102;g23cdb8498a5_0_12"/>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a:p>
            <a:pPr marL="0" lvl="0" indent="0" algn="just" rtl="0">
              <a:spcBef>
                <a:spcPts val="480"/>
              </a:spcBef>
              <a:spcAft>
                <a:spcPts val="0"/>
              </a:spcAft>
              <a:buNone/>
            </a:pPr>
            <a:r>
              <a:rPr lang="en-US" sz="2000"/>
              <a:t>Predicting crop yields is one of the most challenging tasks in agriculture. It plays an important role in decision making at global,regional and filed levels.</a:t>
            </a:r>
            <a:endParaRPr sz="2000"/>
          </a:p>
          <a:p>
            <a:pPr marL="0" lvl="0" indent="0" algn="just" rtl="0">
              <a:spcBef>
                <a:spcPts val="480"/>
              </a:spcBef>
              <a:spcAft>
                <a:spcPts val="0"/>
              </a:spcAft>
              <a:buNone/>
            </a:pPr>
            <a:endParaRPr sz="2000"/>
          </a:p>
          <a:p>
            <a:pPr marL="0" lvl="0" indent="0" algn="just" rtl="0">
              <a:spcBef>
                <a:spcPts val="480"/>
              </a:spcBef>
              <a:spcAft>
                <a:spcPts val="0"/>
              </a:spcAft>
              <a:buNone/>
            </a:pPr>
            <a:r>
              <a:rPr lang="en-US" sz="2000"/>
              <a:t>In this model  we are trying to find an appropriate AI/ML model for crop yield prediction by using timely input data for various features which are essential for crop yield prediction.</a:t>
            </a:r>
            <a:endParaRPr sz="2000"/>
          </a:p>
          <a:p>
            <a:pPr marL="0" lvl="0" indent="0" algn="just" rtl="0">
              <a:spcBef>
                <a:spcPts val="480"/>
              </a:spcBef>
              <a:spcAft>
                <a:spcPts val="0"/>
              </a:spcAft>
              <a:buNone/>
            </a:pPr>
            <a:endParaRPr sz="2000"/>
          </a:p>
          <a:p>
            <a:pPr marL="0" lvl="0" indent="0" algn="just" rtl="0">
              <a:spcBef>
                <a:spcPts val="480"/>
              </a:spcBef>
              <a:spcAft>
                <a:spcPts val="0"/>
              </a:spcAft>
              <a:buNone/>
            </a:pPr>
            <a:r>
              <a:rPr lang="en-US" sz="2000"/>
              <a:t>As a CS student experimenting on various Ml models and also extracting data for satellite images are also motivating factors for this project.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3cdb8498a5_0_3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LITERATURE REVIEW</a:t>
            </a:r>
            <a:endParaRPr/>
          </a:p>
        </p:txBody>
      </p:sp>
      <p:graphicFrame>
        <p:nvGraphicFramePr>
          <p:cNvPr id="109" name="Google Shape;109;g23cdb8498a5_0_31"/>
          <p:cNvGraphicFramePr/>
          <p:nvPr/>
        </p:nvGraphicFramePr>
        <p:xfrm>
          <a:off x="419325" y="1433550"/>
          <a:ext cx="8049000" cy="4710670"/>
        </p:xfrm>
        <a:graphic>
          <a:graphicData uri="http://schemas.openxmlformats.org/drawingml/2006/table">
            <a:tbl>
              <a:tblPr>
                <a:noFill/>
                <a:tableStyleId>{74B4E3B9-FB8E-4383-BD79-541DD6C25ABD}</a:tableStyleId>
              </a:tblPr>
              <a:tblGrid>
                <a:gridCol w="1861175">
                  <a:extLst>
                    <a:ext uri="{9D8B030D-6E8A-4147-A177-3AD203B41FA5}">
                      <a16:colId xmlns:a16="http://schemas.microsoft.com/office/drawing/2014/main" val="20000"/>
                    </a:ext>
                  </a:extLst>
                </a:gridCol>
                <a:gridCol w="6187825">
                  <a:extLst>
                    <a:ext uri="{9D8B030D-6E8A-4147-A177-3AD203B41FA5}">
                      <a16:colId xmlns:a16="http://schemas.microsoft.com/office/drawing/2014/main" val="20001"/>
                    </a:ext>
                  </a:extLst>
                </a:gridCol>
              </a:tblGrid>
              <a:tr h="539425">
                <a:tc>
                  <a:txBody>
                    <a:bodyPr/>
                    <a:lstStyle/>
                    <a:p>
                      <a:pPr marL="0" lvl="0" indent="0" algn="l" rtl="0">
                        <a:spcBef>
                          <a:spcPts val="0"/>
                        </a:spcBef>
                        <a:spcAft>
                          <a:spcPts val="0"/>
                        </a:spcAft>
                        <a:buNone/>
                      </a:pPr>
                      <a:r>
                        <a:rPr lang="en-US" sz="1500" b="1"/>
                        <a:t>Model type</a:t>
                      </a:r>
                      <a:endParaRPr sz="1500" b="1"/>
                    </a:p>
                  </a:txBody>
                  <a:tcPr marL="91425" marR="91425" marT="91425" marB="91425"/>
                </a:tc>
                <a:tc>
                  <a:txBody>
                    <a:bodyPr/>
                    <a:lstStyle/>
                    <a:p>
                      <a:pPr marL="0" lvl="0" indent="0" algn="l" rtl="0">
                        <a:spcBef>
                          <a:spcPts val="0"/>
                        </a:spcBef>
                        <a:spcAft>
                          <a:spcPts val="0"/>
                        </a:spcAft>
                        <a:buNone/>
                      </a:pPr>
                      <a:r>
                        <a:rPr lang="en-US"/>
                        <a:t> </a:t>
                      </a:r>
                      <a:r>
                        <a:rPr lang="en-US" sz="1500" b="1"/>
                        <a:t>Literature review from previous research papers</a:t>
                      </a:r>
                      <a:endParaRPr sz="1500" b="1"/>
                    </a:p>
                  </a:txBody>
                  <a:tcPr marL="91425" marR="91425" marT="91425" marB="91425"/>
                </a:tc>
                <a:extLst>
                  <a:ext uri="{0D108BD9-81ED-4DB2-BD59-A6C34878D82A}">
                    <a16:rowId xmlns:a16="http://schemas.microsoft.com/office/drawing/2014/main" val="10000"/>
                  </a:ext>
                </a:extLst>
              </a:tr>
              <a:tr h="1428075">
                <a:tc>
                  <a:txBody>
                    <a:bodyPr/>
                    <a:lstStyle/>
                    <a:p>
                      <a:pPr marL="0" lvl="0" indent="0" algn="l" rtl="0">
                        <a:spcBef>
                          <a:spcPts val="0"/>
                        </a:spcBef>
                        <a:spcAft>
                          <a:spcPts val="0"/>
                        </a:spcAft>
                        <a:buNone/>
                      </a:pPr>
                      <a:r>
                        <a:rPr lang="en-US"/>
                        <a:t>statistical models</a:t>
                      </a:r>
                      <a:endParaRPr/>
                    </a:p>
                  </a:txBody>
                  <a:tcPr marL="91425" marR="91425" marT="91425" marB="91425"/>
                </a:tc>
                <a:tc>
                  <a:txBody>
                    <a:bodyPr/>
                    <a:lstStyle/>
                    <a:p>
                      <a:pPr marL="0" lvl="0" indent="0" algn="l" rtl="0">
                        <a:lnSpc>
                          <a:spcPct val="114200"/>
                        </a:lnSpc>
                        <a:spcBef>
                          <a:spcPts val="0"/>
                        </a:spcBef>
                        <a:spcAft>
                          <a:spcPts val="0"/>
                        </a:spcAft>
                        <a:buClr>
                          <a:schemeClr val="dk1"/>
                        </a:buClr>
                        <a:buSzPts val="1100"/>
                        <a:buFont typeface="Arial"/>
                        <a:buNone/>
                      </a:pPr>
                      <a:r>
                        <a:rPr lang="en-US">
                          <a:solidFill>
                            <a:srgbClr val="231F20"/>
                          </a:solidFill>
                          <a:highlight>
                            <a:srgbClr val="FFFFFF"/>
                          </a:highlight>
                        </a:rPr>
                        <a:t>Statistical crop models were fitted with different sample sizes, and it was found that these models are generally able to provide good estimates of impacts of changes in mean and variability of temperature and precipitation when they are fitted based on an adequate sample size. </a:t>
                      </a:r>
                      <a:endParaRPr>
                        <a:solidFill>
                          <a:srgbClr val="333333"/>
                        </a:solidFill>
                        <a:highlight>
                          <a:srgbClr val="FFFFFF"/>
                        </a:highlight>
                      </a:endParaRPr>
                    </a:p>
                  </a:txBody>
                  <a:tcPr marL="91425" marR="91425" marT="91425" marB="91425"/>
                </a:tc>
                <a:extLst>
                  <a:ext uri="{0D108BD9-81ED-4DB2-BD59-A6C34878D82A}">
                    <a16:rowId xmlns:a16="http://schemas.microsoft.com/office/drawing/2014/main" val="10001"/>
                  </a:ext>
                </a:extLst>
              </a:tr>
              <a:tr h="2700325">
                <a:tc>
                  <a:txBody>
                    <a:bodyPr/>
                    <a:lstStyle/>
                    <a:p>
                      <a:pPr marL="0" lvl="0" indent="0" algn="l" rtl="0">
                        <a:spcBef>
                          <a:spcPts val="0"/>
                        </a:spcBef>
                        <a:spcAft>
                          <a:spcPts val="0"/>
                        </a:spcAft>
                        <a:buNone/>
                      </a:pPr>
                      <a:r>
                        <a:rPr lang="en-US"/>
                        <a:t>ML/AI models</a:t>
                      </a:r>
                      <a:endParaRPr/>
                    </a:p>
                  </a:txBody>
                  <a:tcPr marL="91425" marR="91425" marT="91425" marB="91425"/>
                </a:tc>
                <a:tc>
                  <a:txBody>
                    <a:bodyPr/>
                    <a:lstStyle/>
                    <a:p>
                      <a:pPr marL="0" lvl="0" indent="0" algn="l" rtl="0">
                        <a:spcBef>
                          <a:spcPts val="0"/>
                        </a:spcBef>
                        <a:spcAft>
                          <a:spcPts val="0"/>
                        </a:spcAft>
                        <a:buNone/>
                      </a:pPr>
                      <a:r>
                        <a:rPr lang="en-US">
                          <a:solidFill>
                            <a:srgbClr val="2E2E2E"/>
                          </a:solidFill>
                        </a:rPr>
                        <a:t>Based on different research papers, selected publications use a variety of features, depending on the scope of the research and the availability of data. Every paper investigates yield prediction with machine learning but differs from the features. The studies also differ in scale, geological position, and crop. The choice of features is dependent on the availability of the dataset. Studies also stated that models with more features did not always provide the best performance for the yield prediction. To find the best performing model, models with more and fewer features should be tested. Many algorithms have been used in different studies. The results show that no specific conclusion can be drawn as to what the best model is, but they clearly show that some machine learning models are used more than the others.</a:t>
                      </a:r>
                      <a:endParaRPr>
                        <a:solidFill>
                          <a:srgbClr val="2E2E2E"/>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3cdb8498a5_9_4"/>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LITERATURE REVIEW</a:t>
            </a:r>
            <a:endParaRPr/>
          </a:p>
        </p:txBody>
      </p:sp>
      <p:graphicFrame>
        <p:nvGraphicFramePr>
          <p:cNvPr id="116" name="Google Shape;116;g23cdb8498a5_9_4"/>
          <p:cNvGraphicFramePr/>
          <p:nvPr/>
        </p:nvGraphicFramePr>
        <p:xfrm>
          <a:off x="450900" y="1898275"/>
          <a:ext cx="8049000" cy="3564000"/>
        </p:xfrm>
        <a:graphic>
          <a:graphicData uri="http://schemas.openxmlformats.org/drawingml/2006/table">
            <a:tbl>
              <a:tblPr>
                <a:noFill/>
                <a:tableStyleId>{74B4E3B9-FB8E-4383-BD79-541DD6C25ABD}</a:tableStyleId>
              </a:tblPr>
              <a:tblGrid>
                <a:gridCol w="1861175">
                  <a:extLst>
                    <a:ext uri="{9D8B030D-6E8A-4147-A177-3AD203B41FA5}">
                      <a16:colId xmlns:a16="http://schemas.microsoft.com/office/drawing/2014/main" val="20000"/>
                    </a:ext>
                  </a:extLst>
                </a:gridCol>
                <a:gridCol w="6187825">
                  <a:extLst>
                    <a:ext uri="{9D8B030D-6E8A-4147-A177-3AD203B41FA5}">
                      <a16:colId xmlns:a16="http://schemas.microsoft.com/office/drawing/2014/main" val="20001"/>
                    </a:ext>
                  </a:extLst>
                </a:gridCol>
              </a:tblGrid>
              <a:tr h="570100">
                <a:tc>
                  <a:txBody>
                    <a:bodyPr/>
                    <a:lstStyle/>
                    <a:p>
                      <a:pPr marL="0" lvl="0" indent="0" algn="l" rtl="0">
                        <a:spcBef>
                          <a:spcPts val="0"/>
                        </a:spcBef>
                        <a:spcAft>
                          <a:spcPts val="0"/>
                        </a:spcAft>
                        <a:buNone/>
                      </a:pPr>
                      <a:r>
                        <a:rPr lang="en-US" sz="1500" b="1"/>
                        <a:t>Model type</a:t>
                      </a:r>
                      <a:endParaRPr sz="1500" b="1"/>
                    </a:p>
                  </a:txBody>
                  <a:tcPr marL="91425" marR="91425" marT="91425" marB="91425"/>
                </a:tc>
                <a:tc>
                  <a:txBody>
                    <a:bodyPr/>
                    <a:lstStyle/>
                    <a:p>
                      <a:pPr marL="0" lvl="0" indent="0" algn="l" rtl="0">
                        <a:spcBef>
                          <a:spcPts val="0"/>
                        </a:spcBef>
                        <a:spcAft>
                          <a:spcPts val="0"/>
                        </a:spcAft>
                        <a:buNone/>
                      </a:pPr>
                      <a:r>
                        <a:rPr lang="en-US"/>
                        <a:t> </a:t>
                      </a:r>
                      <a:r>
                        <a:rPr lang="en-US" sz="1500" b="1"/>
                        <a:t>Literature review from previous research papers</a:t>
                      </a:r>
                      <a:endParaRPr sz="1500" b="1"/>
                    </a:p>
                  </a:txBody>
                  <a:tcPr marL="91425" marR="91425" marT="91425" marB="91425"/>
                </a:tc>
                <a:extLst>
                  <a:ext uri="{0D108BD9-81ED-4DB2-BD59-A6C34878D82A}">
                    <a16:rowId xmlns:a16="http://schemas.microsoft.com/office/drawing/2014/main" val="10000"/>
                  </a:ext>
                </a:extLst>
              </a:tr>
              <a:tr h="2993900">
                <a:tc>
                  <a:txBody>
                    <a:bodyPr/>
                    <a:lstStyle/>
                    <a:p>
                      <a:pPr marL="0" lvl="0" indent="0" algn="l" rtl="0">
                        <a:spcBef>
                          <a:spcPts val="0"/>
                        </a:spcBef>
                        <a:spcAft>
                          <a:spcPts val="0"/>
                        </a:spcAft>
                        <a:buNone/>
                      </a:pPr>
                      <a:r>
                        <a:rPr lang="en-US"/>
                        <a:t>Remote sensing data models</a:t>
                      </a:r>
                      <a:endParaRPr/>
                    </a:p>
                  </a:txBody>
                  <a:tcPr marL="91425" marR="91425" marT="91425" marB="91425"/>
                </a:tc>
                <a:tc>
                  <a:txBody>
                    <a:bodyPr/>
                    <a:lstStyle/>
                    <a:p>
                      <a:pPr marL="0" lvl="0" indent="0" algn="l" rtl="0">
                        <a:lnSpc>
                          <a:spcPct val="114200"/>
                        </a:lnSpc>
                        <a:spcBef>
                          <a:spcPts val="0"/>
                        </a:spcBef>
                        <a:spcAft>
                          <a:spcPts val="0"/>
                        </a:spcAft>
                        <a:buNone/>
                      </a:pPr>
                      <a:r>
                        <a:rPr lang="en-US">
                          <a:solidFill>
                            <a:srgbClr val="222222"/>
                          </a:solidFill>
                          <a:highlight>
                            <a:srgbClr val="FFFFFF"/>
                          </a:highlight>
                        </a:rPr>
                        <a:t>Satellite data for crop yield prediction, reviewing traditional and new methods of extracting relevant information from satellite imagery.Satellite images were used to predict farm-scale crop yields, and the results show that models using satellite images improves the prediction accuracy over the baseline model using weather data.Accurate field boundaries, represented using pixel masks and satellite images,</a:t>
                      </a:r>
                      <a:endParaRPr>
                        <a:solidFill>
                          <a:srgbClr val="222222"/>
                        </a:solidFill>
                        <a:highlight>
                          <a:srgbClr val="FFFFFF"/>
                        </a:highlight>
                      </a:endParaRPr>
                    </a:p>
                    <a:p>
                      <a:pPr marL="0" lvl="0" indent="0" algn="l" rtl="0">
                        <a:lnSpc>
                          <a:spcPct val="114200"/>
                        </a:lnSpc>
                        <a:spcBef>
                          <a:spcPts val="0"/>
                        </a:spcBef>
                        <a:spcAft>
                          <a:spcPts val="0"/>
                        </a:spcAft>
                        <a:buNone/>
                      </a:pPr>
                      <a:r>
                        <a:rPr lang="en-US">
                          <a:solidFill>
                            <a:srgbClr val="222222"/>
                          </a:solidFill>
                          <a:highlight>
                            <a:srgbClr val="FFFFFF"/>
                          </a:highlight>
                        </a:rPr>
                        <a:t>significantly improve prediction accuracy using the best performing</a:t>
                      </a:r>
                      <a:endParaRPr>
                        <a:solidFill>
                          <a:srgbClr val="222222"/>
                        </a:solidFill>
                        <a:highlight>
                          <a:srgbClr val="FFFFFF"/>
                        </a:highlight>
                      </a:endParaRPr>
                    </a:p>
                    <a:p>
                      <a:pPr marL="0" lvl="0" indent="0" algn="l" rtl="0">
                        <a:lnSpc>
                          <a:spcPct val="114200"/>
                        </a:lnSpc>
                        <a:spcBef>
                          <a:spcPts val="0"/>
                        </a:spcBef>
                        <a:spcAft>
                          <a:spcPts val="0"/>
                        </a:spcAft>
                        <a:buNone/>
                      </a:pPr>
                      <a:r>
                        <a:rPr lang="en-US">
                          <a:solidFill>
                            <a:srgbClr val="222222"/>
                          </a:solidFill>
                          <a:highlight>
                            <a:srgbClr val="FFFFFF"/>
                          </a:highlight>
                        </a:rPr>
                        <a:t>model</a:t>
                      </a:r>
                      <a:r>
                        <a:rPr lang="en-US" sz="1000">
                          <a:solidFill>
                            <a:srgbClr val="222222"/>
                          </a:solidFill>
                          <a:highlight>
                            <a:srgbClr val="FFFFFF"/>
                          </a:highlight>
                        </a:rPr>
                        <a:t>.</a:t>
                      </a:r>
                      <a:r>
                        <a:rPr lang="en-US">
                          <a:solidFill>
                            <a:srgbClr val="222222"/>
                          </a:solidFill>
                          <a:highlight>
                            <a:srgbClr val="FFFFFF"/>
                          </a:highlight>
                        </a:rPr>
                        <a:t>Prediction accuracy was consistently better with models that incorporate both weather data and satellite images, suggesting that both contain some information that the other does not.</a:t>
                      </a:r>
                      <a:endParaRPr>
                        <a:solidFill>
                          <a:srgbClr val="333333"/>
                        </a:solidFill>
                        <a:highlight>
                          <a:srgbClr val="FFFFFF"/>
                        </a:high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3dd8249eb7_0_13"/>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a:t>Simulation modelling/Algorithms</a:t>
            </a:r>
            <a:endParaRPr/>
          </a:p>
        </p:txBody>
      </p:sp>
      <p:sp>
        <p:nvSpPr>
          <p:cNvPr id="122" name="Google Shape;122;g23dd8249eb7_0_13"/>
          <p:cNvSpPr txBox="1">
            <a:spLocks noGrp="1"/>
          </p:cNvSpPr>
          <p:nvPr>
            <p:ph type="body" idx="1"/>
          </p:nvPr>
        </p:nvSpPr>
        <p:spPr>
          <a:xfrm>
            <a:off x="180653" y="1173984"/>
            <a:ext cx="8768100" cy="52233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None/>
            </a:pPr>
            <a:endParaRPr b="1"/>
          </a:p>
          <a:p>
            <a:pPr marL="0" lvl="0" indent="0" algn="l" rtl="0">
              <a:lnSpc>
                <a:spcPct val="107916"/>
              </a:lnSpc>
              <a:spcBef>
                <a:spcPts val="0"/>
              </a:spcBef>
              <a:spcAft>
                <a:spcPts val="0"/>
              </a:spcAft>
              <a:buClr>
                <a:schemeClr val="dk1"/>
              </a:buClr>
              <a:buSzPts val="1100"/>
              <a:buFont typeface="Arial"/>
              <a:buNone/>
            </a:pPr>
            <a:r>
              <a:rPr lang="en-US" b="1"/>
              <a:t>Model Architecture:</a:t>
            </a:r>
            <a:endParaRPr b="1"/>
          </a:p>
          <a:p>
            <a:pPr marL="0" lvl="0" indent="0" algn="just" rtl="0">
              <a:lnSpc>
                <a:spcPct val="107916"/>
              </a:lnSpc>
              <a:spcBef>
                <a:spcPts val="0"/>
              </a:spcBef>
              <a:spcAft>
                <a:spcPts val="0"/>
              </a:spcAft>
              <a:buClr>
                <a:schemeClr val="dk1"/>
              </a:buClr>
              <a:buSzPts val="1100"/>
              <a:buFont typeface="Arial"/>
              <a:buNone/>
            </a:pPr>
            <a:r>
              <a:rPr lang="en-US" sz="2200"/>
              <a:t>The ML models which we have employed for the Crop yield prediction are – Random Forest, and LSTM(Long-Short-term memory).For tuning the models, the dataset has been divided into training and testing in 47% and 53% in random forest and LSTM model, 2018 and 2019 data has been used for training and 2020 data for testing.</a:t>
            </a:r>
            <a:endParaRPr sz="2200"/>
          </a:p>
          <a:p>
            <a:pPr marL="457200" lvl="0" indent="0" algn="l" rtl="0">
              <a:lnSpc>
                <a:spcPct val="100000"/>
              </a:lnSpc>
              <a:spcBef>
                <a:spcPts val="480"/>
              </a:spcBef>
              <a:spcAft>
                <a:spcPts val="0"/>
              </a:spcAft>
              <a:buNone/>
            </a:pPr>
            <a:endParaRPr/>
          </a:p>
        </p:txBody>
      </p:sp>
    </p:spTree>
  </p:cSld>
  <p:clrMapOvr>
    <a:masterClrMapping/>
  </p:clrMapOvr>
</p:sld>
</file>

<file path=ppt/theme/theme1.xml><?xml version="1.0" encoding="utf-8"?>
<a:theme xmlns:a="http://schemas.openxmlformats.org/drawingml/2006/main" name="IITR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E3FDBF8A78F34AACD21ABCC795A358" ma:contentTypeVersion="6" ma:contentTypeDescription="Create a new document." ma:contentTypeScope="" ma:versionID="ab7f552091f9aa67f5daff3a32c8eab2">
  <xsd:schema xmlns:xsd="http://www.w3.org/2001/XMLSchema" xmlns:xs="http://www.w3.org/2001/XMLSchema" xmlns:p="http://schemas.microsoft.com/office/2006/metadata/properties" xmlns:ns3="d734b3ae-3cf7-4e41-b88c-4b4f9852d4ca" xmlns:ns4="f43dd11f-824c-48ad-8964-7a90d5e9b559" targetNamespace="http://schemas.microsoft.com/office/2006/metadata/properties" ma:root="true" ma:fieldsID="44277c8b1d0b95e88a3a74ab21b57adf" ns3:_="" ns4:_="">
    <xsd:import namespace="d734b3ae-3cf7-4e41-b88c-4b4f9852d4ca"/>
    <xsd:import namespace="f43dd11f-824c-48ad-8964-7a90d5e9b5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4b3ae-3cf7-4e41-b88c-4b4f9852d4c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3dd11f-824c-48ad-8964-7a90d5e9b55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43dd11f-824c-48ad-8964-7a90d5e9b559" xsi:nil="true"/>
  </documentManagement>
</p:properties>
</file>

<file path=customXml/itemProps1.xml><?xml version="1.0" encoding="utf-8"?>
<ds:datastoreItem xmlns:ds="http://schemas.openxmlformats.org/officeDocument/2006/customXml" ds:itemID="{2CBD18B7-7E42-4C9A-90E9-1635D3E40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34b3ae-3cf7-4e41-b88c-4b4f9852d4ca"/>
    <ds:schemaRef ds:uri="f43dd11f-824c-48ad-8964-7a90d5e9b5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588FA5-5C03-4BFE-886F-FB529A33D95C}">
  <ds:schemaRefs>
    <ds:schemaRef ds:uri="http://schemas.microsoft.com/sharepoint/v3/contenttype/forms"/>
  </ds:schemaRefs>
</ds:datastoreItem>
</file>

<file path=customXml/itemProps3.xml><?xml version="1.0" encoding="utf-8"?>
<ds:datastoreItem xmlns:ds="http://schemas.openxmlformats.org/officeDocument/2006/customXml" ds:itemID="{F2012E51-8CDA-4991-B096-1D93BB7DB141}">
  <ds:schemaRefs>
    <ds:schemaRef ds:uri="http://purl.org/dc/terms/"/>
    <ds:schemaRef ds:uri="http://schemas.openxmlformats.org/package/2006/metadata/core-properties"/>
    <ds:schemaRef ds:uri="http://purl.org/dc/dcmitype/"/>
    <ds:schemaRef ds:uri="http://schemas.microsoft.com/office/2006/metadata/properties"/>
    <ds:schemaRef ds:uri="http://schemas.microsoft.com/office/2006/documentManagement/types"/>
    <ds:schemaRef ds:uri="d734b3ae-3cf7-4e41-b88c-4b4f9852d4ca"/>
    <ds:schemaRef ds:uri="http://schemas.microsoft.com/office/infopath/2007/PartnerControls"/>
    <ds:schemaRef ds:uri="f43dd11f-824c-48ad-8964-7a90d5e9b559"/>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76</TotalTime>
  <Words>2900</Words>
  <Application>Microsoft Office PowerPoint</Application>
  <PresentationFormat>On-screen Show (4:3)</PresentationFormat>
  <Paragraphs>340</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Franklin Gothic</vt:lpstr>
      <vt:lpstr>Calibri</vt:lpstr>
      <vt:lpstr>Arial</vt:lpstr>
      <vt:lpstr>Times New Roman</vt:lpstr>
      <vt:lpstr>IITR_PPT_Template</vt:lpstr>
      <vt:lpstr>    AI/ML BASED MODEL FOR CROP MONITORING               AND CROP YIELD PREDICTION Lab Based Project (B. Tech)     04-05-2023    </vt:lpstr>
      <vt:lpstr>Outlines</vt:lpstr>
      <vt:lpstr>Introduction</vt:lpstr>
      <vt:lpstr>THEORETICAL BACKGROUND</vt:lpstr>
      <vt:lpstr>OBJECTIVES </vt:lpstr>
      <vt:lpstr>MOTIVATION</vt:lpstr>
      <vt:lpstr>LITERATURE REVIEW</vt:lpstr>
      <vt:lpstr>LITERATURE REVIEW</vt:lpstr>
      <vt:lpstr>Simulation modelling/Algorithms</vt:lpstr>
      <vt:lpstr>Random Forest Regression Model:</vt:lpstr>
      <vt:lpstr>Random Forest Model:</vt:lpstr>
      <vt:lpstr>LSTM model:</vt:lpstr>
      <vt:lpstr>LSTM ALGORITHM:</vt:lpstr>
      <vt:lpstr>Study Area and Dataset</vt:lpstr>
      <vt:lpstr>Dataset Analysis</vt:lpstr>
      <vt:lpstr>Dataset Analysis</vt:lpstr>
      <vt:lpstr>Dataset Analysis</vt:lpstr>
      <vt:lpstr>FLOW CHART</vt:lpstr>
      <vt:lpstr>METHODOLOGY</vt:lpstr>
      <vt:lpstr>RANDOM FOREST RESULTS</vt:lpstr>
      <vt:lpstr>RANDOM FOREST RESULTS</vt:lpstr>
      <vt:lpstr>RANDOM FOREST RESULTS</vt:lpstr>
      <vt:lpstr>RANDOM FOREST </vt:lpstr>
      <vt:lpstr>LSTM RESULTS</vt:lpstr>
      <vt:lpstr>LSTM RESULTS</vt:lpstr>
      <vt:lpstr>LSTM RESULTS</vt:lpstr>
      <vt:lpstr>LSTM RESULTS</vt:lpstr>
      <vt:lpstr>RESULTS</vt:lpstr>
      <vt:lpstr>CONCLUDING REMARKS</vt:lpstr>
      <vt:lpstr>LIMITATIONS</vt:lpstr>
      <vt:lpstr>FUTURE SCOPE</vt:lpstr>
      <vt:lpstr>Contribution of Group Members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BASED MODEL FOR CROP MONITORING               AND CROP YIELD PREDICTION Lab Based Project (B. Tech)     04-05-2023</dc:title>
  <dc:creator>Rahul Thakur</dc:creator>
  <cp:lastModifiedBy>DELL</cp:lastModifiedBy>
  <cp:revision>9</cp:revision>
  <dcterms:created xsi:type="dcterms:W3CDTF">2019-07-29T09:00:12Z</dcterms:created>
  <dcterms:modified xsi:type="dcterms:W3CDTF">2023-05-11T18:32:36Z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0x01010079E3FDBF8A78F34AACD21ABCC795A358</vt:lpwstr>
  </property>
</Properties>
</file>