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2F59B36B-A8DA-4A94-B313-FD28DB1827DB}" type="datetimeFigureOut">
              <a:rPr lang="en-US" smtClean="0"/>
              <a:pPr/>
              <a:t>11-Jul-19</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750FB326-FE97-489C-96E8-A0B2B51C7CC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59B36B-A8DA-4A94-B313-FD28DB1827DB}" type="datetimeFigureOut">
              <a:rPr lang="en-US" smtClean="0"/>
              <a:pPr/>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59B36B-A8DA-4A94-B313-FD28DB1827DB}" type="datetimeFigureOut">
              <a:rPr lang="en-US" smtClean="0"/>
              <a:pPr/>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F59B36B-A8DA-4A94-B313-FD28DB1827DB}" type="datetimeFigureOut">
              <a:rPr lang="en-US" smtClean="0"/>
              <a:pPr/>
              <a:t>11-Jul-19</a:t>
            </a:fld>
            <a:endParaRPr lang="en-US"/>
          </a:p>
        </p:txBody>
      </p:sp>
      <p:sp>
        <p:nvSpPr>
          <p:cNvPr id="9" name="Slide Number Placeholder 8"/>
          <p:cNvSpPr>
            <a:spLocks noGrp="1"/>
          </p:cNvSpPr>
          <p:nvPr>
            <p:ph type="sldNum" sz="quarter" idx="15"/>
          </p:nvPr>
        </p:nvSpPr>
        <p:spPr/>
        <p:txBody>
          <a:bodyPr rtlCol="0"/>
          <a:lstStyle/>
          <a:p>
            <a:fld id="{750FB326-FE97-489C-96E8-A0B2B51C7CC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2F59B36B-A8DA-4A94-B313-FD28DB1827DB}" type="datetimeFigureOut">
              <a:rPr lang="en-US" smtClean="0"/>
              <a:pPr/>
              <a:t>11-Jul-19</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750FB326-FE97-489C-96E8-A0B2B51C7CC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F59B36B-A8DA-4A94-B313-FD28DB1827DB}" type="datetimeFigureOut">
              <a:rPr lang="en-US" smtClean="0"/>
              <a:pPr/>
              <a:t>11-Jul-19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F59B36B-A8DA-4A94-B313-FD28DB1827DB}" type="datetimeFigureOut">
              <a:rPr lang="en-US" smtClean="0"/>
              <a:pPr/>
              <a:t>11-Jul-19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B326-FE97-489C-96E8-A0B2B51C7CCC}"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F59B36B-A8DA-4A94-B313-FD28DB1827DB}" type="datetimeFigureOut">
              <a:rPr lang="en-US" smtClean="0"/>
              <a:pPr/>
              <a:t>11-Jul-19</a:t>
            </a:fld>
            <a:endParaRPr lang="en-US"/>
          </a:p>
        </p:txBody>
      </p:sp>
      <p:sp>
        <p:nvSpPr>
          <p:cNvPr id="7" name="Slide Number Placeholder 6"/>
          <p:cNvSpPr>
            <a:spLocks noGrp="1"/>
          </p:cNvSpPr>
          <p:nvPr>
            <p:ph type="sldNum" sz="quarter" idx="11"/>
          </p:nvPr>
        </p:nvSpPr>
        <p:spPr/>
        <p:txBody>
          <a:bodyPr rtlCol="0"/>
          <a:lstStyle/>
          <a:p>
            <a:fld id="{750FB326-FE97-489C-96E8-A0B2B51C7CC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9B36B-A8DA-4A94-B313-FD28DB1827DB}" type="datetimeFigureOut">
              <a:rPr lang="en-US" smtClean="0"/>
              <a:pPr/>
              <a:t>11-Jul-19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B326-FE97-489C-96E8-A0B2B51C7C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F59B36B-A8DA-4A94-B313-FD28DB1827DB}" type="datetimeFigureOut">
              <a:rPr lang="en-US" smtClean="0"/>
              <a:pPr/>
              <a:t>11-Jul-19</a:t>
            </a:fld>
            <a:endParaRPr lang="en-US"/>
          </a:p>
        </p:txBody>
      </p:sp>
      <p:sp>
        <p:nvSpPr>
          <p:cNvPr id="22" name="Slide Number Placeholder 21"/>
          <p:cNvSpPr>
            <a:spLocks noGrp="1"/>
          </p:cNvSpPr>
          <p:nvPr>
            <p:ph type="sldNum" sz="quarter" idx="15"/>
          </p:nvPr>
        </p:nvSpPr>
        <p:spPr/>
        <p:txBody>
          <a:bodyPr rtlCol="0"/>
          <a:lstStyle/>
          <a:p>
            <a:fld id="{750FB326-FE97-489C-96E8-A0B2B51C7CC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F59B36B-A8DA-4A94-B313-FD28DB1827DB}" type="datetimeFigureOut">
              <a:rPr lang="en-US" smtClean="0"/>
              <a:pPr/>
              <a:t>11-Jul-19</a:t>
            </a:fld>
            <a:endParaRPr lang="en-US"/>
          </a:p>
        </p:txBody>
      </p:sp>
      <p:sp>
        <p:nvSpPr>
          <p:cNvPr id="18" name="Slide Number Placeholder 17"/>
          <p:cNvSpPr>
            <a:spLocks noGrp="1"/>
          </p:cNvSpPr>
          <p:nvPr>
            <p:ph type="sldNum" sz="quarter" idx="11"/>
          </p:nvPr>
        </p:nvSpPr>
        <p:spPr/>
        <p:txBody>
          <a:bodyPr rtlCol="0"/>
          <a:lstStyle/>
          <a:p>
            <a:fld id="{750FB326-FE97-489C-96E8-A0B2B51C7CC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2F59B36B-A8DA-4A94-B313-FD28DB1827DB}" type="datetimeFigureOut">
              <a:rPr lang="en-US" smtClean="0"/>
              <a:pPr/>
              <a:t>11-Jul-19</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750FB326-FE97-489C-96E8-A0B2B51C7C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mographics_of_Toronto_neighbourhoods"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www.toronto.ca/city-government/data-research-maps/open-data/open-data-catalogu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ACE76-4532-4A94-A95B-B08F4A658427}"/>
              </a:ext>
            </a:extLst>
          </p:cNvPr>
          <p:cNvSpPr>
            <a:spLocks noGrp="1"/>
          </p:cNvSpPr>
          <p:nvPr>
            <p:ph type="ctrTitle"/>
          </p:nvPr>
        </p:nvSpPr>
        <p:spPr>
          <a:xfrm>
            <a:off x="3259016" y="957775"/>
            <a:ext cx="8229600" cy="1894362"/>
          </a:xfrm>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xmlns=""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59A640C6-8E92-4029-AB4B-1F8A7E39A0DF}"/>
              </a:ext>
            </a:extLst>
          </p:cNvPr>
          <p:cNvSpPr>
            <a:spLocks noGrp="1"/>
          </p:cNvSpPr>
          <p:nvPr>
            <p:ph sz="quarter" idx="1"/>
          </p:nvPr>
        </p:nvSpPr>
        <p:spPr/>
        <p:txBody>
          <a:bodyPr>
            <a:normAutofit/>
          </a:bodyPr>
          <a:lstStyle/>
          <a:p>
            <a:r>
              <a:rPr lang="en-US" dirty="0" smtClean="0"/>
              <a:t>Problem statement is to find the best location for the new opening of a luxury </a:t>
            </a:r>
            <a:r>
              <a:rPr lang="en-US" dirty="0" smtClean="0"/>
              <a:t>restaurant </a:t>
            </a:r>
            <a:r>
              <a:rPr lang="en-US" dirty="0" smtClean="0"/>
              <a:t>in Toronto, </a:t>
            </a:r>
            <a:r>
              <a:rPr lang="en-US" dirty="0" smtClean="0"/>
              <a:t>Canada</a:t>
            </a:r>
            <a:r>
              <a:rPr lang="en-US" dirty="0" smtClean="0"/>
              <a:t> </a:t>
            </a:r>
            <a:r>
              <a:rPr lang="en-US" dirty="0" smtClean="0"/>
              <a:t>and t</a:t>
            </a:r>
            <a:r>
              <a:rPr lang="en-US" dirty="0" smtClean="0"/>
              <a:t>he preferred type of restaurants in various neighborhoods</a:t>
            </a:r>
          </a:p>
          <a:p>
            <a:r>
              <a:rPr lang="en-US" dirty="0" smtClean="0"/>
              <a:t>Targeted customers are business entrepreneurs in the area of Toronto, Canada</a:t>
            </a:r>
            <a:endParaRPr lang="en-US" dirty="0"/>
          </a:p>
        </p:txBody>
      </p:sp>
    </p:spTree>
    <p:extLst>
      <p:ext uri="{BB962C8B-B14F-4D97-AF65-F5344CB8AC3E}">
        <p14:creationId xmlns:p14="http://schemas.microsoft.com/office/powerpoint/2010/main" xmlns=""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D63A4-D554-4F0F-9A38-AA0557EB9FE9}"/>
              </a:ext>
            </a:extLst>
          </p:cNvPr>
          <p:cNvSpPr>
            <a:spLocks noGrp="1"/>
          </p:cNvSpPr>
          <p:nvPr>
            <p:ph type="title"/>
          </p:nvPr>
        </p:nvSpPr>
        <p:spPr/>
        <p:txBody>
          <a:bodyPr>
            <a:normAutofit/>
          </a:bodyPr>
          <a:lstStyle/>
          <a:p>
            <a:r>
              <a:rPr lang="en-US" b="1" dirty="0" smtClean="0"/>
              <a:t>Data Required</a:t>
            </a:r>
            <a:r>
              <a:rPr lang="en-US" b="1" dirty="0"/>
              <a:t/>
            </a:r>
            <a:br>
              <a:rPr lang="en-US" b="1" dirty="0"/>
            </a:br>
            <a:endParaRPr lang="en-US" dirty="0"/>
          </a:p>
        </p:txBody>
      </p:sp>
      <p:sp>
        <p:nvSpPr>
          <p:cNvPr id="3" name="Content Placeholder 2">
            <a:extLst>
              <a:ext uri="{FF2B5EF4-FFF2-40B4-BE49-F238E27FC236}">
                <a16:creationId xmlns:a16="http://schemas.microsoft.com/office/drawing/2014/main" xmlns="" id="{1D94F5E6-F7F8-44FF-9A4F-EBBBED9743E9}"/>
              </a:ext>
            </a:extLst>
          </p:cNvPr>
          <p:cNvSpPr>
            <a:spLocks noGrp="1"/>
          </p:cNvSpPr>
          <p:nvPr>
            <p:ph sz="quarter" idx="1"/>
          </p:nvPr>
        </p:nvSpPr>
        <p:spPr/>
        <p:txBody>
          <a:bodyPr>
            <a:normAutofit/>
          </a:bodyPr>
          <a:lstStyle/>
          <a:p>
            <a:r>
              <a:rPr lang="en-US" dirty="0" smtClean="0"/>
              <a:t>Neighborhood in Toronto: </a:t>
            </a:r>
            <a:r>
              <a:rPr lang="en-US" dirty="0" smtClean="0">
                <a:hlinkClick r:id="rId2"/>
              </a:rPr>
              <a:t>https://en.wikipedia.org/wiki/List_of_postal_codes_of_Canada:_M</a:t>
            </a:r>
            <a:endParaRPr lang="en-US" dirty="0" smtClean="0"/>
          </a:p>
          <a:p>
            <a:r>
              <a:rPr lang="en-US" dirty="0" smtClean="0"/>
              <a:t>Neighborhood's average income: </a:t>
            </a:r>
            <a:r>
              <a:rPr lang="en-US" dirty="0" smtClean="0">
                <a:hlinkClick r:id="rId3"/>
              </a:rPr>
              <a:t>https://en.wikipedia.org/wiki/Demographics_of_Toronto_neighbourhoods</a:t>
            </a:r>
            <a:endParaRPr lang="en-US" dirty="0" smtClean="0"/>
          </a:p>
          <a:p>
            <a:r>
              <a:rPr lang="en-US" dirty="0" smtClean="0"/>
              <a:t>Neighborhood's criminality rate: </a:t>
            </a:r>
            <a:r>
              <a:rPr lang="en-US" dirty="0" smtClean="0">
                <a:hlinkClick r:id="rId4"/>
              </a:rPr>
              <a:t>https://www.toronto.ca/city-government/data-research-maps/open-data/open-data-catalogue/#6ff36980-d2f4-f438-d940-3e6a5c315588</a:t>
            </a:r>
            <a:r>
              <a:rPr lang="en-US" dirty="0" smtClean="0"/>
              <a:t> </a:t>
            </a:r>
          </a:p>
          <a:p>
            <a:r>
              <a:rPr lang="en-US" dirty="0" smtClean="0"/>
              <a:t>Other similar restaurants in the vicinity: Foursquare.</a:t>
            </a:r>
          </a:p>
          <a:p>
            <a:r>
              <a:rPr lang="en-US" dirty="0" smtClean="0"/>
              <a:t>Neighborhood's geo position.</a:t>
            </a:r>
          </a:p>
          <a:p>
            <a:endParaRPr lang="en-US" dirty="0"/>
          </a:p>
        </p:txBody>
      </p:sp>
    </p:spTree>
    <p:extLst>
      <p:ext uri="{BB962C8B-B14F-4D97-AF65-F5344CB8AC3E}">
        <p14:creationId xmlns:p14="http://schemas.microsoft.com/office/powerpoint/2010/main" xmlns=""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4CFA6-9CAA-45CC-A09F-A7E04B1E387B}"/>
              </a:ext>
            </a:extLst>
          </p:cNvPr>
          <p:cNvSpPr>
            <a:spLocks noGrp="1"/>
          </p:cNvSpPr>
          <p:nvPr>
            <p:ph type="title"/>
          </p:nvPr>
        </p:nvSpPr>
        <p:spPr/>
        <p:txBody>
          <a:bodyPr>
            <a:normAutofit/>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xmlns="" id="{C56E4322-EA45-4A38-9CA7-B31D22882841}"/>
              </a:ext>
            </a:extLst>
          </p:cNvPr>
          <p:cNvSpPr>
            <a:spLocks noGrp="1"/>
          </p:cNvSpPr>
          <p:nvPr>
            <p:ph sz="quarter" idx="1"/>
          </p:nvPr>
        </p:nvSpPr>
        <p:spPr/>
        <p:txBody>
          <a:bodyPr>
            <a:normAutofit/>
          </a:bodyPr>
          <a:lstStyle/>
          <a:p>
            <a:r>
              <a:rPr lang="en-US" dirty="0" smtClean="0"/>
              <a:t>Basic </a:t>
            </a:r>
            <a:r>
              <a:rPr lang="en-US" dirty="0"/>
              <a:t>skills from week 3 </a:t>
            </a:r>
            <a:r>
              <a:rPr lang="en-US" dirty="0" smtClean="0"/>
              <a:t>lab</a:t>
            </a:r>
          </a:p>
          <a:p>
            <a:r>
              <a:rPr lang="en-US" dirty="0" smtClean="0"/>
              <a:t>Scrapped the data from Wikipedia website of neighborhoods, average income, criminality rate</a:t>
            </a:r>
          </a:p>
          <a:p>
            <a:r>
              <a:rPr lang="en-US" dirty="0" smtClean="0"/>
              <a:t>Then used Geo Location to add latitudes and longitudes</a:t>
            </a:r>
          </a:p>
          <a:p>
            <a:r>
              <a:rPr lang="en-US" dirty="0" smtClean="0"/>
              <a:t>Majorly </a:t>
            </a:r>
            <a:r>
              <a:rPr lang="en-US" dirty="0"/>
              <a:t>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xmlns=""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78BDDC58-3177-4482-83F5-30C27B3E977B}"/>
              </a:ext>
            </a:extLst>
          </p:cNvPr>
          <p:cNvSpPr>
            <a:spLocks noGrp="1"/>
          </p:cNvSpPr>
          <p:nvPr>
            <p:ph sz="quarter" idx="1"/>
          </p:nvPr>
        </p:nvSpPr>
        <p:spPr/>
        <p:txBody>
          <a:bodyPr>
            <a:normAutofit/>
          </a:bodyPr>
          <a:lstStyle/>
          <a:p>
            <a:r>
              <a:rPr lang="en-US" dirty="0" err="1" smtClean="0"/>
              <a:t>Alderwood</a:t>
            </a:r>
            <a:r>
              <a:rPr lang="en-US" dirty="0" smtClean="0"/>
              <a:t>, Long </a:t>
            </a:r>
            <a:r>
              <a:rPr lang="en-US" dirty="0" smtClean="0"/>
              <a:t>Branch’s 1</a:t>
            </a:r>
            <a:r>
              <a:rPr lang="en-US" baseline="30000" dirty="0" smtClean="0"/>
              <a:t>st</a:t>
            </a:r>
            <a:r>
              <a:rPr lang="en-US" dirty="0" smtClean="0"/>
              <a:t> Most Common Venue  is PIZZA PLACE</a:t>
            </a:r>
          </a:p>
          <a:p>
            <a:r>
              <a:rPr lang="en-US" dirty="0" smtClean="0"/>
              <a:t>Bathurst </a:t>
            </a:r>
            <a:r>
              <a:rPr lang="en-US" dirty="0" smtClean="0"/>
              <a:t>Manor’s </a:t>
            </a:r>
            <a:r>
              <a:rPr lang="en-US" dirty="0" smtClean="0"/>
              <a:t>1</a:t>
            </a:r>
            <a:r>
              <a:rPr lang="en-US" baseline="30000" dirty="0" smtClean="0"/>
              <a:t>st</a:t>
            </a:r>
            <a:r>
              <a:rPr lang="en-US" dirty="0" smtClean="0"/>
              <a:t> Most Common Venue  is </a:t>
            </a:r>
            <a:r>
              <a:rPr lang="en-US" dirty="0" smtClean="0"/>
              <a:t>COFFEE SHOP</a:t>
            </a:r>
          </a:p>
          <a:p>
            <a:r>
              <a:rPr lang="en-US" dirty="0" err="1" smtClean="0"/>
              <a:t>Bayview</a:t>
            </a:r>
            <a:r>
              <a:rPr lang="en-US" dirty="0" smtClean="0"/>
              <a:t> </a:t>
            </a:r>
            <a:r>
              <a:rPr lang="en-US" dirty="0" smtClean="0"/>
              <a:t>Village’s 1</a:t>
            </a:r>
            <a:r>
              <a:rPr lang="en-US" baseline="30000" dirty="0" smtClean="0"/>
              <a:t>st</a:t>
            </a:r>
            <a:r>
              <a:rPr lang="en-US" dirty="0" smtClean="0"/>
              <a:t> </a:t>
            </a:r>
            <a:r>
              <a:rPr lang="en-US" dirty="0" smtClean="0"/>
              <a:t>Most Common Venue  is </a:t>
            </a:r>
            <a:r>
              <a:rPr lang="en-US" dirty="0" smtClean="0"/>
              <a:t>JAPANESE RESTAURANT</a:t>
            </a:r>
          </a:p>
          <a:p>
            <a:r>
              <a:rPr lang="en-US" dirty="0" err="1" smtClean="0"/>
              <a:t>Cliffcrest’s</a:t>
            </a:r>
            <a:r>
              <a:rPr lang="en-US" dirty="0" smtClean="0"/>
              <a:t> 1</a:t>
            </a:r>
            <a:r>
              <a:rPr lang="en-US" baseline="30000" dirty="0" smtClean="0"/>
              <a:t>st</a:t>
            </a:r>
            <a:r>
              <a:rPr lang="en-US" dirty="0" smtClean="0"/>
              <a:t> Most Common Venue  is AMERICAN RESTAURANT</a:t>
            </a:r>
            <a:endParaRPr lang="en-US" dirty="0" smtClean="0"/>
          </a:p>
          <a:p>
            <a:r>
              <a:rPr lang="en-US" dirty="0" smtClean="0"/>
              <a:t>Dorset </a:t>
            </a:r>
            <a:r>
              <a:rPr lang="en-US" dirty="0" smtClean="0"/>
              <a:t>Park’s </a:t>
            </a:r>
            <a:r>
              <a:rPr lang="en-US" dirty="0" smtClean="0"/>
              <a:t>1</a:t>
            </a:r>
            <a:r>
              <a:rPr lang="en-US" baseline="30000" dirty="0" smtClean="0"/>
              <a:t>st</a:t>
            </a:r>
            <a:r>
              <a:rPr lang="en-US" dirty="0" smtClean="0"/>
              <a:t> Most Common Venue  is </a:t>
            </a:r>
            <a:r>
              <a:rPr lang="en-US" dirty="0" smtClean="0"/>
              <a:t>INDIAN RESTAURANT</a:t>
            </a:r>
          </a:p>
          <a:p>
            <a:endParaRPr lang="en-US" dirty="0" smtClean="0"/>
          </a:p>
          <a:p>
            <a:endParaRPr lang="en-US" dirty="0" smtClean="0"/>
          </a:p>
          <a:p>
            <a:endParaRPr lang="en-US" dirty="0"/>
          </a:p>
        </p:txBody>
      </p:sp>
    </p:spTree>
    <p:extLst>
      <p:ext uri="{BB962C8B-B14F-4D97-AF65-F5344CB8AC3E}">
        <p14:creationId xmlns:p14="http://schemas.microsoft.com/office/powerpoint/2010/main" xmlns=""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D59B18D8-A8C2-4BAC-A540-76221EF41F1C}"/>
              </a:ext>
            </a:extLst>
          </p:cNvPr>
          <p:cNvSpPr>
            <a:spLocks noGrp="1"/>
          </p:cNvSpPr>
          <p:nvPr>
            <p:ph sz="quarter" idx="1"/>
          </p:nvPr>
        </p:nvSpPr>
        <p:spPr/>
        <p:txBody>
          <a:bodyPr/>
          <a:lstStyle/>
          <a:p>
            <a:r>
              <a:rPr lang="en-US" dirty="0" smtClean="0"/>
              <a:t>As in the results we got the respective 1</a:t>
            </a:r>
            <a:r>
              <a:rPr lang="en-US" baseline="30000" dirty="0" smtClean="0"/>
              <a:t>st</a:t>
            </a:r>
            <a:r>
              <a:rPr lang="en-US" dirty="0" smtClean="0"/>
              <a:t> Most Common Venue in their </a:t>
            </a:r>
            <a:r>
              <a:rPr lang="en-US" dirty="0" smtClean="0"/>
              <a:t>neighborhoods, if we want to take a decision of setting up a restaurant in a particular neighborhood in Toronto, Canada, we should set up the 1</a:t>
            </a:r>
            <a:r>
              <a:rPr lang="en-US" baseline="30000" dirty="0" smtClean="0"/>
              <a:t>st</a:t>
            </a:r>
            <a:r>
              <a:rPr lang="en-US" dirty="0" smtClean="0"/>
              <a:t> Most Common Venue for getting high returns</a:t>
            </a:r>
            <a:endParaRPr lang="en-US" dirty="0" smtClean="0"/>
          </a:p>
        </p:txBody>
      </p:sp>
    </p:spTree>
    <p:extLst>
      <p:ext uri="{BB962C8B-B14F-4D97-AF65-F5344CB8AC3E}">
        <p14:creationId xmlns:p14="http://schemas.microsoft.com/office/powerpoint/2010/main" xmlns="" val="648234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TotalTime>
  <Words>249</Words>
  <Application>Microsoft Office PowerPoint</Application>
  <PresentationFormat>Custom</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The Battle of Neighborhood</vt:lpstr>
      <vt:lpstr>Introduction</vt:lpstr>
      <vt:lpstr>Data Required </vt:lpstr>
      <vt:lpstr>Methodology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SAIRAM_LUKKA</cp:lastModifiedBy>
  <cp:revision>5</cp:revision>
  <dcterms:created xsi:type="dcterms:W3CDTF">2018-12-27T16:20:20Z</dcterms:created>
  <dcterms:modified xsi:type="dcterms:W3CDTF">2019-07-11T07:34:21Z</dcterms:modified>
</cp:coreProperties>
</file>