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72" r:id="rId6"/>
    <p:sldId id="259" r:id="rId7"/>
    <p:sldId id="271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8" r:id="rId16"/>
    <p:sldId id="269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15" autoAdjust="0"/>
    <p:restoredTop sz="94660"/>
  </p:normalViewPr>
  <p:slideViewPr>
    <p:cSldViewPr>
      <p:cViewPr varScale="1">
        <p:scale>
          <a:sx n="68" d="100"/>
          <a:sy n="68" d="100"/>
        </p:scale>
        <p:origin x="55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9B9635-E65F-49DA-9AFC-CC50120321F0}" type="doc">
      <dgm:prSet loTypeId="urn:microsoft.com/office/officeart/2005/8/layout/hProcess9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825D74B-26A2-4DDB-854D-90B47FBFC5DE}">
      <dgm:prSet/>
      <dgm:spPr/>
      <dgm:t>
        <a:bodyPr/>
        <a:lstStyle/>
        <a:p>
          <a:r>
            <a:rPr lang="en-US" dirty="0"/>
            <a:t>Model the train data</a:t>
          </a:r>
        </a:p>
      </dgm:t>
    </dgm:pt>
    <dgm:pt modelId="{B8A68C85-E672-4B44-849E-64617BA10EA8}" type="parTrans" cxnId="{7D0C78F1-E758-4288-B605-EA7CF9821945}">
      <dgm:prSet/>
      <dgm:spPr/>
      <dgm:t>
        <a:bodyPr/>
        <a:lstStyle/>
        <a:p>
          <a:endParaRPr lang="en-US"/>
        </a:p>
      </dgm:t>
    </dgm:pt>
    <dgm:pt modelId="{C1F324E1-F7FF-4943-B97F-DE84C7170A1D}" type="sibTrans" cxnId="{7D0C78F1-E758-4288-B605-EA7CF9821945}">
      <dgm:prSet/>
      <dgm:spPr/>
      <dgm:t>
        <a:bodyPr/>
        <a:lstStyle/>
        <a:p>
          <a:endParaRPr lang="en-US"/>
        </a:p>
      </dgm:t>
    </dgm:pt>
    <dgm:pt modelId="{FB33282E-9301-4DA7-AF87-1F33AAA73BEA}">
      <dgm:prSet/>
      <dgm:spPr/>
      <dgm:t>
        <a:bodyPr/>
        <a:lstStyle/>
        <a:p>
          <a:r>
            <a:rPr lang="en-US" dirty="0"/>
            <a:t>Test on train data</a:t>
          </a:r>
        </a:p>
      </dgm:t>
    </dgm:pt>
    <dgm:pt modelId="{3B630B67-C4B9-46F9-8245-045DF802EB6E}" type="parTrans" cxnId="{99457DE6-23F3-4215-B08F-877536AD771F}">
      <dgm:prSet/>
      <dgm:spPr/>
      <dgm:t>
        <a:bodyPr/>
        <a:lstStyle/>
        <a:p>
          <a:endParaRPr lang="en-US"/>
        </a:p>
      </dgm:t>
    </dgm:pt>
    <dgm:pt modelId="{3D13303F-00C9-4C97-84A9-C8F13AE17332}" type="sibTrans" cxnId="{99457DE6-23F3-4215-B08F-877536AD771F}">
      <dgm:prSet/>
      <dgm:spPr/>
      <dgm:t>
        <a:bodyPr/>
        <a:lstStyle/>
        <a:p>
          <a:endParaRPr lang="en-US"/>
        </a:p>
      </dgm:t>
    </dgm:pt>
    <dgm:pt modelId="{9C78A69B-A75B-4CE0-BB69-5C0F1960E6E6}">
      <dgm:prSet phldrT="[Text]"/>
      <dgm:spPr/>
      <dgm:t>
        <a:bodyPr/>
        <a:lstStyle/>
        <a:p>
          <a:r>
            <a:rPr lang="en-US" dirty="0"/>
            <a:t>Accuracy check</a:t>
          </a:r>
        </a:p>
      </dgm:t>
    </dgm:pt>
    <dgm:pt modelId="{DC3A49B9-E297-4CE2-A0CE-5842BC871EA2}" type="parTrans" cxnId="{06462CA2-1457-4BC0-81BB-0F8286CF0E5A}">
      <dgm:prSet/>
      <dgm:spPr/>
      <dgm:t>
        <a:bodyPr/>
        <a:lstStyle/>
        <a:p>
          <a:endParaRPr lang="en-US"/>
        </a:p>
      </dgm:t>
    </dgm:pt>
    <dgm:pt modelId="{BD84B6DC-1C7A-4F08-A2EA-65D5F37A8B3C}" type="sibTrans" cxnId="{06462CA2-1457-4BC0-81BB-0F8286CF0E5A}">
      <dgm:prSet/>
      <dgm:spPr/>
      <dgm:t>
        <a:bodyPr/>
        <a:lstStyle/>
        <a:p>
          <a:endParaRPr lang="en-US"/>
        </a:p>
      </dgm:t>
    </dgm:pt>
    <dgm:pt modelId="{5DF50650-BADB-46CE-9BF2-95B5B74A060E}">
      <dgm:prSet phldrT="[Text]"/>
      <dgm:spPr/>
      <dgm:t>
        <a:bodyPr/>
        <a:lstStyle/>
        <a:p>
          <a:r>
            <a:rPr lang="en-US" dirty="0"/>
            <a:t>Predict test data</a:t>
          </a:r>
        </a:p>
      </dgm:t>
    </dgm:pt>
    <dgm:pt modelId="{BC1683B4-C0EB-4681-A638-5A499336F99A}" type="parTrans" cxnId="{EB2E7428-6BE5-4AD2-990A-4737806747FB}">
      <dgm:prSet/>
      <dgm:spPr/>
      <dgm:t>
        <a:bodyPr/>
        <a:lstStyle/>
        <a:p>
          <a:endParaRPr lang="en-US"/>
        </a:p>
      </dgm:t>
    </dgm:pt>
    <dgm:pt modelId="{3C6BF134-E756-46B9-84DA-5C68E08CF2B5}" type="sibTrans" cxnId="{EB2E7428-6BE5-4AD2-990A-4737806747FB}">
      <dgm:prSet/>
      <dgm:spPr/>
      <dgm:t>
        <a:bodyPr/>
        <a:lstStyle/>
        <a:p>
          <a:endParaRPr lang="en-US"/>
        </a:p>
      </dgm:t>
    </dgm:pt>
    <dgm:pt modelId="{0B46F7B0-07F2-44D6-9701-D793D8245A34}" type="pres">
      <dgm:prSet presAssocID="{B59B9635-E65F-49DA-9AFC-CC50120321F0}" presName="CompostProcess" presStyleCnt="0">
        <dgm:presLayoutVars>
          <dgm:dir/>
          <dgm:resizeHandles val="exact"/>
        </dgm:presLayoutVars>
      </dgm:prSet>
      <dgm:spPr/>
    </dgm:pt>
    <dgm:pt modelId="{4E2F748E-5E4C-4428-9EF2-E5022449FF10}" type="pres">
      <dgm:prSet presAssocID="{B59B9635-E65F-49DA-9AFC-CC50120321F0}" presName="arrow" presStyleLbl="bgShp" presStyleIdx="0" presStyleCnt="1"/>
      <dgm:spPr/>
    </dgm:pt>
    <dgm:pt modelId="{26E43710-4B87-4DD4-8043-283A3452B853}" type="pres">
      <dgm:prSet presAssocID="{B59B9635-E65F-49DA-9AFC-CC50120321F0}" presName="linearProcess" presStyleCnt="0"/>
      <dgm:spPr/>
    </dgm:pt>
    <dgm:pt modelId="{9521AF3F-BF2D-474E-807E-55ADC56B4DBE}" type="pres">
      <dgm:prSet presAssocID="{C825D74B-26A2-4DDB-854D-90B47FBFC5DE}" presName="textNode" presStyleLbl="node1" presStyleIdx="0" presStyleCnt="4">
        <dgm:presLayoutVars>
          <dgm:bulletEnabled val="1"/>
        </dgm:presLayoutVars>
      </dgm:prSet>
      <dgm:spPr/>
    </dgm:pt>
    <dgm:pt modelId="{CF6D7907-BCEC-40C6-8267-63B7CC87D480}" type="pres">
      <dgm:prSet presAssocID="{C1F324E1-F7FF-4943-B97F-DE84C7170A1D}" presName="sibTrans" presStyleCnt="0"/>
      <dgm:spPr/>
    </dgm:pt>
    <dgm:pt modelId="{F1892E1E-CE07-490B-B53D-34FF550F8A20}" type="pres">
      <dgm:prSet presAssocID="{FB33282E-9301-4DA7-AF87-1F33AAA73BEA}" presName="textNode" presStyleLbl="node1" presStyleIdx="1" presStyleCnt="4">
        <dgm:presLayoutVars>
          <dgm:bulletEnabled val="1"/>
        </dgm:presLayoutVars>
      </dgm:prSet>
      <dgm:spPr/>
    </dgm:pt>
    <dgm:pt modelId="{A3760A65-7394-4F97-8955-5CCA2B886A10}" type="pres">
      <dgm:prSet presAssocID="{3D13303F-00C9-4C97-84A9-C8F13AE17332}" presName="sibTrans" presStyleCnt="0"/>
      <dgm:spPr/>
    </dgm:pt>
    <dgm:pt modelId="{7F08599C-44F9-440C-9CD9-DF728473D2F0}" type="pres">
      <dgm:prSet presAssocID="{9C78A69B-A75B-4CE0-BB69-5C0F1960E6E6}" presName="textNode" presStyleLbl="node1" presStyleIdx="2" presStyleCnt="4">
        <dgm:presLayoutVars>
          <dgm:bulletEnabled val="1"/>
        </dgm:presLayoutVars>
      </dgm:prSet>
      <dgm:spPr/>
    </dgm:pt>
    <dgm:pt modelId="{302EC55E-6A7E-49B9-B4D4-C4478C8881E8}" type="pres">
      <dgm:prSet presAssocID="{BD84B6DC-1C7A-4F08-A2EA-65D5F37A8B3C}" presName="sibTrans" presStyleCnt="0"/>
      <dgm:spPr/>
    </dgm:pt>
    <dgm:pt modelId="{8A8B816B-2BC4-4638-A7E8-2AAD6698DDCF}" type="pres">
      <dgm:prSet presAssocID="{5DF50650-BADB-46CE-9BF2-95B5B74A060E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EB2E7428-6BE5-4AD2-990A-4737806747FB}" srcId="{B59B9635-E65F-49DA-9AFC-CC50120321F0}" destId="{5DF50650-BADB-46CE-9BF2-95B5B74A060E}" srcOrd="3" destOrd="0" parTransId="{BC1683B4-C0EB-4681-A638-5A499336F99A}" sibTransId="{3C6BF134-E756-46B9-84DA-5C68E08CF2B5}"/>
    <dgm:cxn modelId="{86A61C45-69E9-49C3-BF6C-DAC017D43070}" type="presOf" srcId="{5DF50650-BADB-46CE-9BF2-95B5B74A060E}" destId="{8A8B816B-2BC4-4638-A7E8-2AAD6698DDCF}" srcOrd="0" destOrd="0" presId="urn:microsoft.com/office/officeart/2005/8/layout/hProcess9"/>
    <dgm:cxn modelId="{E09F904B-D497-418D-AEEE-5118E9F04D0E}" type="presOf" srcId="{C825D74B-26A2-4DDB-854D-90B47FBFC5DE}" destId="{9521AF3F-BF2D-474E-807E-55ADC56B4DBE}" srcOrd="0" destOrd="0" presId="urn:microsoft.com/office/officeart/2005/8/layout/hProcess9"/>
    <dgm:cxn modelId="{AAA2C958-B210-4DB1-88D1-F6A89D5E81C3}" type="presOf" srcId="{B59B9635-E65F-49DA-9AFC-CC50120321F0}" destId="{0B46F7B0-07F2-44D6-9701-D793D8245A34}" srcOrd="0" destOrd="0" presId="urn:microsoft.com/office/officeart/2005/8/layout/hProcess9"/>
    <dgm:cxn modelId="{B520D67B-18D7-4503-AC50-3895EB57D7E0}" type="presOf" srcId="{FB33282E-9301-4DA7-AF87-1F33AAA73BEA}" destId="{F1892E1E-CE07-490B-B53D-34FF550F8A20}" srcOrd="0" destOrd="0" presId="urn:microsoft.com/office/officeart/2005/8/layout/hProcess9"/>
    <dgm:cxn modelId="{06462CA2-1457-4BC0-81BB-0F8286CF0E5A}" srcId="{B59B9635-E65F-49DA-9AFC-CC50120321F0}" destId="{9C78A69B-A75B-4CE0-BB69-5C0F1960E6E6}" srcOrd="2" destOrd="0" parTransId="{DC3A49B9-E297-4CE2-A0CE-5842BC871EA2}" sibTransId="{BD84B6DC-1C7A-4F08-A2EA-65D5F37A8B3C}"/>
    <dgm:cxn modelId="{5FB64FB3-F715-445C-84E9-F90D3CF0E25C}" type="presOf" srcId="{9C78A69B-A75B-4CE0-BB69-5C0F1960E6E6}" destId="{7F08599C-44F9-440C-9CD9-DF728473D2F0}" srcOrd="0" destOrd="0" presId="urn:microsoft.com/office/officeart/2005/8/layout/hProcess9"/>
    <dgm:cxn modelId="{99457DE6-23F3-4215-B08F-877536AD771F}" srcId="{B59B9635-E65F-49DA-9AFC-CC50120321F0}" destId="{FB33282E-9301-4DA7-AF87-1F33AAA73BEA}" srcOrd="1" destOrd="0" parTransId="{3B630B67-C4B9-46F9-8245-045DF802EB6E}" sibTransId="{3D13303F-00C9-4C97-84A9-C8F13AE17332}"/>
    <dgm:cxn modelId="{7D0C78F1-E758-4288-B605-EA7CF9821945}" srcId="{B59B9635-E65F-49DA-9AFC-CC50120321F0}" destId="{C825D74B-26A2-4DDB-854D-90B47FBFC5DE}" srcOrd="0" destOrd="0" parTransId="{B8A68C85-E672-4B44-849E-64617BA10EA8}" sibTransId="{C1F324E1-F7FF-4943-B97F-DE84C7170A1D}"/>
    <dgm:cxn modelId="{8B3F226C-2805-439E-BEF9-66D35C1D804D}" type="presParOf" srcId="{0B46F7B0-07F2-44D6-9701-D793D8245A34}" destId="{4E2F748E-5E4C-4428-9EF2-E5022449FF10}" srcOrd="0" destOrd="0" presId="urn:microsoft.com/office/officeart/2005/8/layout/hProcess9"/>
    <dgm:cxn modelId="{A2D1AA26-460E-4080-A3BC-24932021F482}" type="presParOf" srcId="{0B46F7B0-07F2-44D6-9701-D793D8245A34}" destId="{26E43710-4B87-4DD4-8043-283A3452B853}" srcOrd="1" destOrd="0" presId="urn:microsoft.com/office/officeart/2005/8/layout/hProcess9"/>
    <dgm:cxn modelId="{824A3207-AB7A-467C-9CE9-97476A461171}" type="presParOf" srcId="{26E43710-4B87-4DD4-8043-283A3452B853}" destId="{9521AF3F-BF2D-474E-807E-55ADC56B4DBE}" srcOrd="0" destOrd="0" presId="urn:microsoft.com/office/officeart/2005/8/layout/hProcess9"/>
    <dgm:cxn modelId="{2264A4AB-B209-4D93-9C63-490011D055AB}" type="presParOf" srcId="{26E43710-4B87-4DD4-8043-283A3452B853}" destId="{CF6D7907-BCEC-40C6-8267-63B7CC87D480}" srcOrd="1" destOrd="0" presId="urn:microsoft.com/office/officeart/2005/8/layout/hProcess9"/>
    <dgm:cxn modelId="{8B901BBD-4200-4811-9EB1-1D03DE814E28}" type="presParOf" srcId="{26E43710-4B87-4DD4-8043-283A3452B853}" destId="{F1892E1E-CE07-490B-B53D-34FF550F8A20}" srcOrd="2" destOrd="0" presId="urn:microsoft.com/office/officeart/2005/8/layout/hProcess9"/>
    <dgm:cxn modelId="{E269D8F0-5B60-49E6-A230-756E55CE8482}" type="presParOf" srcId="{26E43710-4B87-4DD4-8043-283A3452B853}" destId="{A3760A65-7394-4F97-8955-5CCA2B886A10}" srcOrd="3" destOrd="0" presId="urn:microsoft.com/office/officeart/2005/8/layout/hProcess9"/>
    <dgm:cxn modelId="{34798A0B-C878-4E8D-A3B7-D2E485F06D97}" type="presParOf" srcId="{26E43710-4B87-4DD4-8043-283A3452B853}" destId="{7F08599C-44F9-440C-9CD9-DF728473D2F0}" srcOrd="4" destOrd="0" presId="urn:microsoft.com/office/officeart/2005/8/layout/hProcess9"/>
    <dgm:cxn modelId="{5890FC76-DABD-4B9A-83CE-50799701A854}" type="presParOf" srcId="{26E43710-4B87-4DD4-8043-283A3452B853}" destId="{302EC55E-6A7E-49B9-B4D4-C4478C8881E8}" srcOrd="5" destOrd="0" presId="urn:microsoft.com/office/officeart/2005/8/layout/hProcess9"/>
    <dgm:cxn modelId="{21AA8C6F-FDBF-44DC-9B24-780470E992F4}" type="presParOf" srcId="{26E43710-4B87-4DD4-8043-283A3452B853}" destId="{8A8B816B-2BC4-4638-A7E8-2AAD6698DDCF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2F748E-5E4C-4428-9EF2-E5022449FF10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21AF3F-BF2D-474E-807E-55ADC56B4DBE}">
      <dsp:nvSpPr>
        <dsp:cNvPr id="0" name=""/>
        <dsp:cNvSpPr/>
      </dsp:nvSpPr>
      <dsp:spPr>
        <a:xfrm>
          <a:off x="962" y="1305401"/>
          <a:ext cx="1898411" cy="174053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Model the train data</a:t>
          </a:r>
        </a:p>
      </dsp:txBody>
      <dsp:txXfrm>
        <a:off x="85928" y="1390367"/>
        <a:ext cx="1728479" cy="1570603"/>
      </dsp:txXfrm>
    </dsp:sp>
    <dsp:sp modelId="{F1892E1E-CE07-490B-B53D-34FF550F8A20}">
      <dsp:nvSpPr>
        <dsp:cNvPr id="0" name=""/>
        <dsp:cNvSpPr/>
      </dsp:nvSpPr>
      <dsp:spPr>
        <a:xfrm>
          <a:off x="1996417" y="1305401"/>
          <a:ext cx="1898411" cy="174053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Test on train data</a:t>
          </a:r>
        </a:p>
      </dsp:txBody>
      <dsp:txXfrm>
        <a:off x="2081383" y="1390367"/>
        <a:ext cx="1728479" cy="1570603"/>
      </dsp:txXfrm>
    </dsp:sp>
    <dsp:sp modelId="{7F08599C-44F9-440C-9CD9-DF728473D2F0}">
      <dsp:nvSpPr>
        <dsp:cNvPr id="0" name=""/>
        <dsp:cNvSpPr/>
      </dsp:nvSpPr>
      <dsp:spPr>
        <a:xfrm>
          <a:off x="3991871" y="1305401"/>
          <a:ext cx="1898411" cy="174053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Accuracy check</a:t>
          </a:r>
        </a:p>
      </dsp:txBody>
      <dsp:txXfrm>
        <a:off x="4076837" y="1390367"/>
        <a:ext cx="1728479" cy="1570603"/>
      </dsp:txXfrm>
    </dsp:sp>
    <dsp:sp modelId="{8A8B816B-2BC4-4638-A7E8-2AAD6698DDCF}">
      <dsp:nvSpPr>
        <dsp:cNvPr id="0" name=""/>
        <dsp:cNvSpPr/>
      </dsp:nvSpPr>
      <dsp:spPr>
        <a:xfrm>
          <a:off x="5987326" y="1305401"/>
          <a:ext cx="1898411" cy="174053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Predict test data</a:t>
          </a:r>
        </a:p>
      </dsp:txBody>
      <dsp:txXfrm>
        <a:off x="6072292" y="1390367"/>
        <a:ext cx="1728479" cy="1570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27-Oct-19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27-Oct-19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27-Oct-19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DEF774-A8B1-4C1A-B55F-8FC5748C9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4026" y="2043663"/>
            <a:ext cx="4578895" cy="203105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FFFFFF"/>
                </a:solidFill>
              </a:rPr>
              <a:t>SANTANDER CUSTOMER SATISFACTION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A66B57-A950-4913-83A4-4737E45FAF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4026" y="4074718"/>
            <a:ext cx="4578895" cy="682079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Mahindra Venkat Lukka</a:t>
            </a:r>
          </a:p>
        </p:txBody>
      </p:sp>
    </p:spTree>
    <p:extLst>
      <p:ext uri="{BB962C8B-B14F-4D97-AF65-F5344CB8AC3E}">
        <p14:creationId xmlns:p14="http://schemas.microsoft.com/office/powerpoint/2010/main" val="2584901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30E151-29AA-4995-8395-66DFE62E1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Report – Model #2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4CEF10E-9BAD-4129-9C59-18D779499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" y="2525528"/>
            <a:ext cx="8622615" cy="396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956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CA32D4-857A-4E9F-8DEC-FB0631DC8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#3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C7A0948-D518-44CB-99D8-EFE4EF1403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91" y="2509911"/>
            <a:ext cx="8551093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502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A86DAA-F83E-47C0-B924-71D9867FB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Report – Model #3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BAEA16E-CF7F-4C1E-9A5F-04A624269A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33" y="2509911"/>
            <a:ext cx="8460609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973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F42BBF-96D6-4C51-B8E8-D959F29B7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Kaggle Solutions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A8D4569-C1A4-4BA0-9411-BA8308034E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8686426"/>
              </p:ext>
            </p:extLst>
          </p:nvPr>
        </p:nvGraphicFramePr>
        <p:xfrm>
          <a:off x="240030" y="3011569"/>
          <a:ext cx="8622617" cy="2994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601">
                  <a:extLst>
                    <a:ext uri="{9D8B030D-6E8A-4147-A177-3AD203B41FA5}">
                      <a16:colId xmlns:a16="http://schemas.microsoft.com/office/drawing/2014/main" val="3877306018"/>
                    </a:ext>
                  </a:extLst>
                </a:gridCol>
                <a:gridCol w="1216769">
                  <a:extLst>
                    <a:ext uri="{9D8B030D-6E8A-4147-A177-3AD203B41FA5}">
                      <a16:colId xmlns:a16="http://schemas.microsoft.com/office/drawing/2014/main" val="1087471687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898084531"/>
                    </a:ext>
                  </a:extLst>
                </a:gridCol>
                <a:gridCol w="1974333">
                  <a:extLst>
                    <a:ext uri="{9D8B030D-6E8A-4147-A177-3AD203B41FA5}">
                      <a16:colId xmlns:a16="http://schemas.microsoft.com/office/drawing/2014/main" val="3222784255"/>
                    </a:ext>
                  </a:extLst>
                </a:gridCol>
                <a:gridCol w="1461759">
                  <a:extLst>
                    <a:ext uri="{9D8B030D-6E8A-4147-A177-3AD203B41FA5}">
                      <a16:colId xmlns:a16="http://schemas.microsoft.com/office/drawing/2014/main" val="1843922404"/>
                    </a:ext>
                  </a:extLst>
                </a:gridCol>
                <a:gridCol w="1692755">
                  <a:extLst>
                    <a:ext uri="{9D8B030D-6E8A-4147-A177-3AD203B41FA5}">
                      <a16:colId xmlns:a16="http://schemas.microsoft.com/office/drawing/2014/main" val="4000108815"/>
                    </a:ext>
                  </a:extLst>
                </a:gridCol>
              </a:tblGrid>
              <a:tr h="6235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Sample #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73" marR="15573" marT="15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max_depth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73" marR="15573" marT="15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criterion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73" marR="15573" marT="15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min_samples_leaf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73" marR="15573" marT="15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Accuracy on Train Data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73" marR="15573" marT="15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Kaggle Private Score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73" marR="15573" marT="15573" marB="0" anchor="ctr"/>
                </a:tc>
                <a:extLst>
                  <a:ext uri="{0D108BD9-81ED-4DB2-BD59-A6C34878D82A}">
                    <a16:rowId xmlns:a16="http://schemas.microsoft.com/office/drawing/2014/main" val="2365076303"/>
                  </a:ext>
                </a:extLst>
              </a:tr>
              <a:tr h="6235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73" marR="15573" marT="15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None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73" marR="15573" marT="15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Default = Gini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73" marR="15573" marT="15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73" marR="15573" marT="15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1.00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73" marR="15573" marT="15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0.55650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73" marR="15573" marT="15573" marB="0" anchor="ctr"/>
                </a:tc>
                <a:extLst>
                  <a:ext uri="{0D108BD9-81ED-4DB2-BD59-A6C34878D82A}">
                    <a16:rowId xmlns:a16="http://schemas.microsoft.com/office/drawing/2014/main" val="2346221564"/>
                  </a:ext>
                </a:extLst>
              </a:tr>
              <a:tr h="3494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73" marR="15573" marT="15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73" marR="15573" marT="15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Entropy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73" marR="15573" marT="15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73" marR="15573" marT="15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0.96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73" marR="15573" marT="15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0.50000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73" marR="15573" marT="15573" marB="0" anchor="ctr"/>
                </a:tc>
                <a:extLst>
                  <a:ext uri="{0D108BD9-81ED-4DB2-BD59-A6C34878D82A}">
                    <a16:rowId xmlns:a16="http://schemas.microsoft.com/office/drawing/2014/main" val="3765901975"/>
                  </a:ext>
                </a:extLst>
              </a:tr>
              <a:tr h="3494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73" marR="15573" marT="15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73" marR="15573" marT="15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Entropy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73" marR="15573" marT="15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73" marR="15573" marT="15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0.96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73" marR="15573" marT="15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0.51843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73" marR="15573" marT="15573" marB="0" anchor="ctr"/>
                </a:tc>
                <a:extLst>
                  <a:ext uri="{0D108BD9-81ED-4DB2-BD59-A6C34878D82A}">
                    <a16:rowId xmlns:a16="http://schemas.microsoft.com/office/drawing/2014/main" val="2164579212"/>
                  </a:ext>
                </a:extLst>
              </a:tr>
              <a:tr h="3494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73" marR="15573" marT="15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40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73" marR="15573" marT="15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Entropy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73" marR="15573" marT="15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73" marR="15573" marT="15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0.96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73" marR="15573" marT="15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0.51980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73" marR="15573" marT="15573" marB="0" anchor="ctr"/>
                </a:tc>
                <a:extLst>
                  <a:ext uri="{0D108BD9-81ED-4DB2-BD59-A6C34878D82A}">
                    <a16:rowId xmlns:a16="http://schemas.microsoft.com/office/drawing/2014/main" val="2524281947"/>
                  </a:ext>
                </a:extLst>
              </a:tr>
              <a:tr h="3494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73" marR="15573" marT="15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73" marR="15573" marT="15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Gini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73" marR="15573" marT="15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73" marR="15573" marT="15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0.96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73" marR="15573" marT="15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0.51637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73" marR="15573" marT="15573" marB="0" anchor="ctr"/>
                </a:tc>
                <a:extLst>
                  <a:ext uri="{0D108BD9-81ED-4DB2-BD59-A6C34878D82A}">
                    <a16:rowId xmlns:a16="http://schemas.microsoft.com/office/drawing/2014/main" val="239885618"/>
                  </a:ext>
                </a:extLst>
              </a:tr>
              <a:tr h="3494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73" marR="15573" marT="15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73" marR="15573" marT="15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Gini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73" marR="15573" marT="15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73" marR="15573" marT="15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0.96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73" marR="15573" marT="15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0.50838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73" marR="15573" marT="15573" marB="0" anchor="ctr"/>
                </a:tc>
                <a:extLst>
                  <a:ext uri="{0D108BD9-81ED-4DB2-BD59-A6C34878D82A}">
                    <a16:rowId xmlns:a16="http://schemas.microsoft.com/office/drawing/2014/main" val="429762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7362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2A0E27-C32C-4C08-AC18-4179A4364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Comparison with Entropy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CC35B1-0638-4F89-AA41-E1199B697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" y="2762650"/>
            <a:ext cx="8622615" cy="349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65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345DA7-4EFC-4CD3-B9A4-273D83F6F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Comparison with Gini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D5157C-D96B-4DB7-8C80-AB9E99F31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" y="2751871"/>
            <a:ext cx="8622615" cy="351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008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97661" y="280374"/>
            <a:ext cx="8579095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90C66B-B364-4C9B-B91A-13AF35292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763" y="433545"/>
            <a:ext cx="8354890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 Machine Learning Point of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1125C-F3C8-4093-A279-954B5663F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573" y="2328107"/>
            <a:ext cx="4113033" cy="415094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500" dirty="0"/>
              <a:t>Biased Data</a:t>
            </a:r>
            <a:endParaRPr lang="en-US" sz="2500" kern="1200" dirty="0">
              <a:solidFill>
                <a:srgbClr val="FFA740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72558" y="1522292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201B09-2B5D-4447-BE1C-58A4DDE0C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75" y="2992990"/>
            <a:ext cx="4091938" cy="2865293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8720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9A4DA2B2-F45C-4C60-B66B-B4CD38E29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804" y="3177798"/>
            <a:ext cx="4091938" cy="2495676"/>
          </a:xfrm>
          <a:prstGeom prst="rect">
            <a:avLst/>
          </a:prstGeom>
        </p:spPr>
      </p:pic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029763F3-C714-4962-85BB-4ABA52D7E713}"/>
              </a:ext>
            </a:extLst>
          </p:cNvPr>
          <p:cNvSpPr txBox="1">
            <a:spLocks/>
          </p:cNvSpPr>
          <p:nvPr/>
        </p:nvSpPr>
        <p:spPr>
          <a:xfrm>
            <a:off x="5105400" y="2328107"/>
            <a:ext cx="4038600" cy="41509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/>
              <a:t>Outliers</a:t>
            </a:r>
          </a:p>
        </p:txBody>
      </p:sp>
    </p:spTree>
    <p:extLst>
      <p:ext uri="{BB962C8B-B14F-4D97-AF65-F5344CB8AC3E}">
        <p14:creationId xmlns:p14="http://schemas.microsoft.com/office/powerpoint/2010/main" val="412792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8C1EF3-35B6-4DC4-936C-1F3ADE8B7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4026" y="2043663"/>
            <a:ext cx="4578895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2394170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4840" y="-2"/>
            <a:ext cx="4709160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3DCAF2-6066-4B62-8F1B-8D40E288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90" y="365125"/>
            <a:ext cx="6759789" cy="1623312"/>
          </a:xfrm>
        </p:spPr>
        <p:txBody>
          <a:bodyPr anchor="b">
            <a:normAutofit/>
          </a:bodyPr>
          <a:lstStyle/>
          <a:p>
            <a:r>
              <a:rPr lang="en-US" sz="3500"/>
              <a:t>Objective: Predict Target</a:t>
            </a:r>
          </a:p>
        </p:txBody>
      </p:sp>
      <p:cxnSp>
        <p:nvCxnSpPr>
          <p:cNvPr id="13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745" y="2316480"/>
            <a:ext cx="61722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9160A-95AB-4511-A5AD-3A25276AD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490" y="2644518"/>
            <a:ext cx="6759789" cy="3327251"/>
          </a:xfrm>
        </p:spPr>
        <p:txBody>
          <a:bodyPr>
            <a:normAutofit/>
          </a:bodyPr>
          <a:lstStyle/>
          <a:p>
            <a:r>
              <a:rPr lang="en-US" sz="1700"/>
              <a:t>Available Data Sets: Train data with Target, Test data without Target.</a:t>
            </a:r>
          </a:p>
          <a:p>
            <a:pPr marL="0" indent="0">
              <a:buNone/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7454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79B02-2F06-4199-B071-FADDD8330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400"/>
              <a:t>Modelling Process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FD595E1-ECC0-45E5-96CA-63B57D2CE9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6306494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2384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B7D4B6-610E-4CBF-A4F6-75786FFDE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#1 – Default Parameters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3448022-5D89-419F-8AF8-8F4DED5E08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02" y="2509911"/>
            <a:ext cx="8597070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577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41CD2D-8339-46AF-9949-17A24ABD4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#1 – Default Parameters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4786A0-5790-4312-AA2D-1B3AA2643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" y="2622532"/>
            <a:ext cx="8622615" cy="377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51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920F82-01F8-4D2C-85E8-7CA6C41DD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#1 – Default Parameters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0CAE348-B805-4051-BBD8-5AEE3F7EAB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91" y="2509911"/>
            <a:ext cx="8551093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461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A7309E-10EE-4BB5-A606-AC51FCBCB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#1 – Default Parameters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FC7F217-61EA-4014-ADFA-026DD2F42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" y="2741094"/>
            <a:ext cx="8622615" cy="353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361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721A2B-C413-4F25-A84C-9C498502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Report – Model #1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762B860-9E90-4CFE-BF65-ADE0E0869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32" y="2509911"/>
            <a:ext cx="8505610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752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0199E-8FD3-49D9-988F-4AC21F586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#2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AAE0167-E649-4FA7-8B4E-4B12721FB1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91" y="2509911"/>
            <a:ext cx="8551093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596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</TotalTime>
  <Words>160</Words>
  <Application>Microsoft Office PowerPoint</Application>
  <PresentationFormat>On-screen Show (4:3)</PresentationFormat>
  <Paragraphs>67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SANTANDER CUSTOMER SATISFACTION</vt:lpstr>
      <vt:lpstr>Objective: Predict Target</vt:lpstr>
      <vt:lpstr>Modelling Process</vt:lpstr>
      <vt:lpstr>Model #1 – Default Parameters</vt:lpstr>
      <vt:lpstr>Model #1 – Default Parameters</vt:lpstr>
      <vt:lpstr>Model #1 – Default Parameters</vt:lpstr>
      <vt:lpstr>Model #1 – Default Parameters</vt:lpstr>
      <vt:lpstr>Report – Model #1</vt:lpstr>
      <vt:lpstr>Model #2</vt:lpstr>
      <vt:lpstr>Report – Model #2</vt:lpstr>
      <vt:lpstr>Model #3</vt:lpstr>
      <vt:lpstr>Report – Model #3</vt:lpstr>
      <vt:lpstr>Kaggle Solutions</vt:lpstr>
      <vt:lpstr>Model Comparison with Entropy</vt:lpstr>
      <vt:lpstr>Model Comparison with Gini</vt:lpstr>
      <vt:lpstr>In Machine Learning Point of View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SANTANDER CUSTOMER SATISFACTION</dc:title>
  <dc:creator>Mahindra Venkat</dc:creator>
  <cp:lastModifiedBy>Mahindra Venkat</cp:lastModifiedBy>
  <cp:revision>2</cp:revision>
  <dcterms:created xsi:type="dcterms:W3CDTF">2019-10-28T04:45:11Z</dcterms:created>
  <dcterms:modified xsi:type="dcterms:W3CDTF">2019-10-28T05:03:20Z</dcterms:modified>
</cp:coreProperties>
</file>