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3" r:id="rId6"/>
    <p:sldId id="261" r:id="rId7"/>
    <p:sldId id="265"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582C"/>
    <a:srgbClr val="E483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374" autoAdjust="0"/>
  </p:normalViewPr>
  <p:slideViewPr>
    <p:cSldViewPr snapToGrid="0">
      <p:cViewPr varScale="1">
        <p:scale>
          <a:sx n="110" d="100"/>
          <a:sy n="110" d="100"/>
        </p:scale>
        <p:origin x="630" y="138"/>
      </p:cViewPr>
      <p:guideLst/>
    </p:cSldViewPr>
  </p:slideViewPr>
  <p:outlineViewPr>
    <p:cViewPr>
      <p:scale>
        <a:sx n="100" d="100"/>
        <a:sy n="100"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A58AB7-A69B-4036-AD80-2B5F3837D358}"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6284A9-EF53-422B-B5A9-918732BED7E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400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A58AB7-A69B-4036-AD80-2B5F3837D358}"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6284A9-EF53-422B-B5A9-918732BED7E2}" type="slidenum">
              <a:rPr lang="en-IN" smtClean="0"/>
              <a:t>‹#›</a:t>
            </a:fld>
            <a:endParaRPr lang="en-IN"/>
          </a:p>
        </p:txBody>
      </p:sp>
    </p:spTree>
    <p:extLst>
      <p:ext uri="{BB962C8B-B14F-4D97-AF65-F5344CB8AC3E}">
        <p14:creationId xmlns:p14="http://schemas.microsoft.com/office/powerpoint/2010/main" val="53012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A58AB7-A69B-4036-AD80-2B5F3837D358}"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6284A9-EF53-422B-B5A9-918732BED7E2}" type="slidenum">
              <a:rPr lang="en-IN" smtClean="0"/>
              <a:t>‹#›</a:t>
            </a:fld>
            <a:endParaRPr lang="en-IN"/>
          </a:p>
        </p:txBody>
      </p:sp>
    </p:spTree>
    <p:extLst>
      <p:ext uri="{BB962C8B-B14F-4D97-AF65-F5344CB8AC3E}">
        <p14:creationId xmlns:p14="http://schemas.microsoft.com/office/powerpoint/2010/main" val="3429462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A58AB7-A69B-4036-AD80-2B5F3837D358}"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6284A9-EF53-422B-B5A9-918732BED7E2}" type="slidenum">
              <a:rPr lang="en-IN" smtClean="0"/>
              <a:t>‹#›</a:t>
            </a:fld>
            <a:endParaRPr lang="en-IN"/>
          </a:p>
        </p:txBody>
      </p:sp>
    </p:spTree>
    <p:extLst>
      <p:ext uri="{BB962C8B-B14F-4D97-AF65-F5344CB8AC3E}">
        <p14:creationId xmlns:p14="http://schemas.microsoft.com/office/powerpoint/2010/main" val="3338117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58AB7-A69B-4036-AD80-2B5F3837D358}"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6284A9-EF53-422B-B5A9-918732BED7E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8311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A58AB7-A69B-4036-AD80-2B5F3837D358}"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6284A9-EF53-422B-B5A9-918732BED7E2}" type="slidenum">
              <a:rPr lang="en-IN" smtClean="0"/>
              <a:t>‹#›</a:t>
            </a:fld>
            <a:endParaRPr lang="en-IN"/>
          </a:p>
        </p:txBody>
      </p:sp>
    </p:spTree>
    <p:extLst>
      <p:ext uri="{BB962C8B-B14F-4D97-AF65-F5344CB8AC3E}">
        <p14:creationId xmlns:p14="http://schemas.microsoft.com/office/powerpoint/2010/main" val="2781516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A58AB7-A69B-4036-AD80-2B5F3837D358}" type="datetimeFigureOut">
              <a:rPr lang="en-IN" smtClean="0"/>
              <a:t>11-05-2023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6284A9-EF53-422B-B5A9-918732BED7E2}" type="slidenum">
              <a:rPr lang="en-IN" smtClean="0"/>
              <a:t>‹#›</a:t>
            </a:fld>
            <a:endParaRPr lang="en-IN"/>
          </a:p>
        </p:txBody>
      </p:sp>
    </p:spTree>
    <p:extLst>
      <p:ext uri="{BB962C8B-B14F-4D97-AF65-F5344CB8AC3E}">
        <p14:creationId xmlns:p14="http://schemas.microsoft.com/office/powerpoint/2010/main" val="1926352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A58AB7-A69B-4036-AD80-2B5F3837D358}" type="datetimeFigureOut">
              <a:rPr lang="en-IN" smtClean="0"/>
              <a:t>11-05-2023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6284A9-EF53-422B-B5A9-918732BED7E2}" type="slidenum">
              <a:rPr lang="en-IN" smtClean="0"/>
              <a:t>‹#›</a:t>
            </a:fld>
            <a:endParaRPr lang="en-IN"/>
          </a:p>
        </p:txBody>
      </p:sp>
    </p:spTree>
    <p:extLst>
      <p:ext uri="{BB962C8B-B14F-4D97-AF65-F5344CB8AC3E}">
        <p14:creationId xmlns:p14="http://schemas.microsoft.com/office/powerpoint/2010/main" val="1182528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5A58AB7-A69B-4036-AD80-2B5F3837D358}" type="datetimeFigureOut">
              <a:rPr lang="en-IN" smtClean="0"/>
              <a:t>11-05-2023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76284A9-EF53-422B-B5A9-918732BED7E2}" type="slidenum">
              <a:rPr lang="en-IN" smtClean="0"/>
              <a:t>‹#›</a:t>
            </a:fld>
            <a:endParaRPr lang="en-IN"/>
          </a:p>
        </p:txBody>
      </p:sp>
    </p:spTree>
    <p:extLst>
      <p:ext uri="{BB962C8B-B14F-4D97-AF65-F5344CB8AC3E}">
        <p14:creationId xmlns:p14="http://schemas.microsoft.com/office/powerpoint/2010/main" val="1227016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5A58AB7-A69B-4036-AD80-2B5F3837D358}" type="datetimeFigureOut">
              <a:rPr lang="en-IN" smtClean="0"/>
              <a:t>11-05-2023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76284A9-EF53-422B-B5A9-918732BED7E2}" type="slidenum">
              <a:rPr lang="en-IN" smtClean="0"/>
              <a:t>‹#›</a:t>
            </a:fld>
            <a:endParaRPr lang="en-IN"/>
          </a:p>
        </p:txBody>
      </p:sp>
    </p:spTree>
    <p:extLst>
      <p:ext uri="{BB962C8B-B14F-4D97-AF65-F5344CB8AC3E}">
        <p14:creationId xmlns:p14="http://schemas.microsoft.com/office/powerpoint/2010/main" val="3948944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58AB7-A69B-4036-AD80-2B5F3837D358}"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6284A9-EF53-422B-B5A9-918732BED7E2}" type="slidenum">
              <a:rPr lang="en-IN" smtClean="0"/>
              <a:t>‹#›</a:t>
            </a:fld>
            <a:endParaRPr lang="en-IN"/>
          </a:p>
        </p:txBody>
      </p:sp>
    </p:spTree>
    <p:extLst>
      <p:ext uri="{BB962C8B-B14F-4D97-AF65-F5344CB8AC3E}">
        <p14:creationId xmlns:p14="http://schemas.microsoft.com/office/powerpoint/2010/main" val="1669858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5A58AB7-A69B-4036-AD80-2B5F3837D358}" type="datetimeFigureOut">
              <a:rPr lang="en-IN" smtClean="0"/>
              <a:t>11-05-2023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76284A9-EF53-422B-B5A9-918732BED7E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49662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9344A79-6C72-A3DA-4B2B-D5CB851AB55D}"/>
              </a:ext>
            </a:extLst>
          </p:cNvPr>
          <p:cNvSpPr txBox="1"/>
          <p:nvPr/>
        </p:nvSpPr>
        <p:spPr>
          <a:xfrm>
            <a:off x="439022" y="96463"/>
            <a:ext cx="11705439" cy="5755422"/>
          </a:xfrm>
          <a:prstGeom prst="rect">
            <a:avLst/>
          </a:prstGeom>
          <a:noFill/>
        </p:spPr>
        <p:txBody>
          <a:bodyPr wrap="square">
            <a:spAutoFit/>
          </a:bodyPr>
          <a:lstStyle/>
          <a:p>
            <a:pPr algn="ctr"/>
            <a:r>
              <a:rPr lang="en-IN" sz="3200" b="1" dirty="0">
                <a:latin typeface="Times New Roman" panose="02020603050405020304" pitchFamily="18" charset="0"/>
                <a:cs typeface="Times New Roman" panose="02020603050405020304" pitchFamily="18" charset="0"/>
              </a:rPr>
              <a:t>Institute of Aeronautical Engineering</a:t>
            </a:r>
          </a:p>
          <a:p>
            <a:pPr algn="ctr"/>
            <a:r>
              <a:rPr lang="en-IN" sz="2800" b="1" dirty="0">
                <a:solidFill>
                  <a:srgbClr val="FF0000"/>
                </a:solidFill>
                <a:latin typeface="Times New Roman" panose="02020603050405020304" pitchFamily="18" charset="0"/>
                <a:cs typeface="Times New Roman" panose="02020603050405020304" pitchFamily="18" charset="0"/>
              </a:rPr>
              <a:t>Information Technology</a:t>
            </a:r>
          </a:p>
          <a:p>
            <a:r>
              <a:rPr lang="en-IN" sz="2800" dirty="0">
                <a:solidFill>
                  <a:srgbClr val="FF0000"/>
                </a:solidFill>
                <a:latin typeface="Times New Roman" panose="02020603050405020304" pitchFamily="18" charset="0"/>
                <a:cs typeface="Times New Roman" panose="02020603050405020304" pitchFamily="18" charset="0"/>
              </a:rPr>
              <a:t>									</a:t>
            </a:r>
          </a:p>
          <a:p>
            <a:pPr algn="ctr"/>
            <a:r>
              <a:rPr lang="en-IN" sz="2800" b="1" dirty="0">
                <a:solidFill>
                  <a:srgbClr val="BD582C"/>
                </a:solidFill>
                <a:latin typeface="Times New Roman" panose="02020603050405020304" pitchFamily="18" charset="0"/>
                <a:cs typeface="Times New Roman" panose="02020603050405020304" pitchFamily="18" charset="0"/>
              </a:rPr>
              <a:t>PROJECT</a:t>
            </a:r>
          </a:p>
          <a:p>
            <a:endParaRPr lang="en-IN" sz="2800" dirty="0">
              <a:solidFill>
                <a:srgbClr val="FF0000"/>
              </a:solidFill>
              <a:latin typeface="Times New Roman" panose="02020603050405020304" pitchFamily="18" charset="0"/>
              <a:cs typeface="Times New Roman" panose="02020603050405020304" pitchFamily="18" charset="0"/>
            </a:endParaRPr>
          </a:p>
          <a:p>
            <a:r>
              <a:rPr lang="en-IN" sz="2800" dirty="0">
                <a:solidFill>
                  <a:srgbClr val="BD582C"/>
                </a:solidFill>
                <a:latin typeface="Times New Roman" panose="02020603050405020304" pitchFamily="18" charset="0"/>
                <a:cs typeface="Times New Roman" panose="02020603050405020304" pitchFamily="18" charset="0"/>
              </a:rPr>
              <a:t>	Title:</a:t>
            </a:r>
            <a:r>
              <a:rPr lang="en-IN" sz="2800" dirty="0">
                <a:solidFill>
                  <a:schemeClr val="accent1"/>
                </a:solidFill>
                <a:latin typeface="Times New Roman" panose="02020603050405020304" pitchFamily="18" charset="0"/>
                <a:cs typeface="Times New Roman" panose="02020603050405020304" pitchFamily="18" charset="0"/>
              </a:rPr>
              <a:t> </a:t>
            </a:r>
            <a:r>
              <a:rPr lang="en-US" sz="2800" b="0" i="0" dirty="0">
                <a:effectLst/>
                <a:latin typeface="Times New Roman" panose="02020603050405020304" pitchFamily="18" charset="0"/>
                <a:cs typeface="Times New Roman" panose="02020603050405020304" pitchFamily="18" charset="0"/>
              </a:rPr>
              <a:t>Hybrid Motion Model for Multiple </a:t>
            </a:r>
            <a:r>
              <a:rPr lang="en-US" sz="2800" b="0" i="0">
                <a:effectLst/>
                <a:latin typeface="Times New Roman" panose="02020603050405020304" pitchFamily="18" charset="0"/>
                <a:cs typeface="Times New Roman" panose="02020603050405020304" pitchFamily="18" charset="0"/>
              </a:rPr>
              <a:t>Object Tracking</a:t>
            </a:r>
            <a:endParaRPr lang="en-IN" sz="2800" dirty="0">
              <a:latin typeface="Times New Roman" panose="02020603050405020304" pitchFamily="18" charset="0"/>
              <a:cs typeface="Times New Roman" panose="02020603050405020304" pitchFamily="18" charset="0"/>
            </a:endParaRPr>
          </a:p>
          <a:p>
            <a:endParaRPr lang="en-IN" sz="2800"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IN" sz="2800" dirty="0">
                <a:solidFill>
                  <a:srgbClr val="BD582C"/>
                </a:solidFill>
                <a:latin typeface="Times New Roman" panose="02020603050405020304" pitchFamily="18" charset="0"/>
                <a:cs typeface="Times New Roman" panose="02020603050405020304" pitchFamily="18" charset="0"/>
              </a:rPr>
              <a:t>	Mentor:</a:t>
            </a:r>
            <a:r>
              <a:rPr lang="en-IN" sz="2800" dirty="0">
                <a:solidFill>
                  <a:srgbClr val="FF0000"/>
                </a:solidFill>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Dr.</a:t>
            </a:r>
            <a:r>
              <a:rPr lang="en-IN" sz="2800" dirty="0">
                <a:latin typeface="Times New Roman" panose="02020603050405020304" pitchFamily="18" charset="0"/>
                <a:cs typeface="Times New Roman" panose="02020603050405020304" pitchFamily="18" charset="0"/>
              </a:rPr>
              <a:t> U Sivaji</a:t>
            </a:r>
          </a:p>
          <a:p>
            <a:endParaRPr lang="en-IN" sz="2800" dirty="0">
              <a:latin typeface="Times New Roman" panose="02020603050405020304" pitchFamily="18" charset="0"/>
              <a:cs typeface="Times New Roman" panose="02020603050405020304" pitchFamily="18" charset="0"/>
            </a:endParaRPr>
          </a:p>
          <a:p>
            <a:r>
              <a:rPr lang="en-IN" sz="2800" dirty="0">
                <a:solidFill>
                  <a:srgbClr val="BD582C"/>
                </a:solidFill>
                <a:latin typeface="Times New Roman" panose="02020603050405020304" pitchFamily="18" charset="0"/>
                <a:cs typeface="Times New Roman" panose="02020603050405020304" pitchFamily="18" charset="0"/>
              </a:rPr>
              <a:t>	Members:</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20951A1238</a:t>
            </a:r>
          </a:p>
          <a:p>
            <a:r>
              <a:rPr lang="en-IN" sz="2800" dirty="0">
                <a:latin typeface="Times New Roman" panose="02020603050405020304" pitchFamily="18" charset="0"/>
                <a:cs typeface="Times New Roman" panose="02020603050405020304" pitchFamily="18" charset="0"/>
              </a:rPr>
              <a:t>	20951A12B7</a:t>
            </a:r>
          </a:p>
          <a:p>
            <a:r>
              <a:rPr lang="en-IN" sz="2800" dirty="0">
                <a:latin typeface="Times New Roman" panose="02020603050405020304" pitchFamily="18" charset="0"/>
                <a:cs typeface="Times New Roman" panose="02020603050405020304" pitchFamily="18" charset="0"/>
              </a:rPr>
              <a:t>	21955A1210</a:t>
            </a:r>
          </a:p>
        </p:txBody>
      </p:sp>
      <p:pic>
        <p:nvPicPr>
          <p:cNvPr id="1026" name="Picture 2" descr="Welcome to IARE LIBRARY">
            <a:extLst>
              <a:ext uri="{FF2B5EF4-FFF2-40B4-BE49-F238E27FC236}">
                <a16:creationId xmlns:a16="http://schemas.microsoft.com/office/drawing/2014/main" id="{5797A3C2-333E-E211-4B2F-6BBC6030AF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9851" y="96463"/>
            <a:ext cx="786648" cy="883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214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9C08BD-1BEE-C66F-9DA0-61D9B1BB0C6A}"/>
              </a:ext>
            </a:extLst>
          </p:cNvPr>
          <p:cNvSpPr txBox="1"/>
          <p:nvPr/>
        </p:nvSpPr>
        <p:spPr>
          <a:xfrm>
            <a:off x="428797" y="213089"/>
            <a:ext cx="11294378" cy="5909310"/>
          </a:xfrm>
          <a:prstGeom prst="rect">
            <a:avLst/>
          </a:prstGeom>
          <a:noFill/>
        </p:spPr>
        <p:txBody>
          <a:bodyPr wrap="square">
            <a:spAutoFit/>
          </a:bodyPr>
          <a:lstStyle/>
          <a:p>
            <a:r>
              <a:rPr lang="en-IN" sz="3400" dirty="0">
                <a:solidFill>
                  <a:srgbClr val="BD582C"/>
                </a:solidFill>
                <a:latin typeface="Times New Roman" panose="02020603050405020304" pitchFamily="18" charset="0"/>
                <a:cs typeface="Times New Roman" panose="02020603050405020304" pitchFamily="18" charset="0"/>
              </a:rPr>
              <a:t>Abstract</a:t>
            </a:r>
          </a:p>
          <a:p>
            <a:endParaRPr lang="en-IN" sz="2400" dirty="0">
              <a:solidFill>
                <a:srgbClr val="FF0000"/>
              </a:solidFill>
              <a:latin typeface="Times New Roman" panose="02020603050405020304" pitchFamily="18" charset="0"/>
              <a:cs typeface="Times New Roman" panose="02020603050405020304" pitchFamily="18" charset="0"/>
            </a:endParaRPr>
          </a:p>
          <a:p>
            <a:r>
              <a:rPr lang="en-US" sz="2400" b="0" i="0" dirty="0">
                <a:solidFill>
                  <a:srgbClr val="374151"/>
                </a:solidFill>
                <a:effectLst/>
                <a:latin typeface="Söhne"/>
              </a:rPr>
              <a:t>This project proposes a real-time system for multiple object tracking in mobile devices using the Hybrid Motion Model (HMM). The proposed system combines two different types of motion models to accurately estimate the position and velocity of objects in a video sequence captured by a mobile device camera. The system includes stages such as data acquisition, pre-processing, object detection, and object tracking, and utilizes machine learning algorithms to detect and classify objects in the video sequence. The performance of the system is evaluated based on various metrics such as tracking accuracy, speed, and memory usage, and is compared with existing state-of-the-art systems to demonstrate its effectiveness. The proposed HMM-based approach has the potential for various applications such as surveillance, robotics, and augmented reality.</a:t>
            </a:r>
            <a:endParaRPr lang="en-IN" sz="2400" dirty="0">
              <a:solidFill>
                <a:srgbClr val="FF0000"/>
              </a:solidFill>
              <a:latin typeface="Times New Roman" panose="02020603050405020304" pitchFamily="18" charset="0"/>
              <a:cs typeface="Times New Roman" panose="02020603050405020304" pitchFamily="18" charset="0"/>
            </a:endParaRPr>
          </a:p>
          <a:p>
            <a:endParaRPr lang="en-IN" sz="2400" dirty="0">
              <a:solidFill>
                <a:srgbClr val="FF0000"/>
              </a:solidFill>
              <a:latin typeface="Times New Roman" panose="02020603050405020304" pitchFamily="18" charset="0"/>
              <a:cs typeface="Times New Roman" panose="02020603050405020304" pitchFamily="18" charset="0"/>
            </a:endParaRPr>
          </a:p>
          <a:p>
            <a:endParaRPr lang="en-IN" sz="2400" dirty="0">
              <a:solidFill>
                <a:srgbClr val="FF0000"/>
              </a:solidFill>
              <a:latin typeface="Times New Roman" panose="02020603050405020304" pitchFamily="18" charset="0"/>
              <a:cs typeface="Times New Roman" panose="02020603050405020304" pitchFamily="18" charset="0"/>
            </a:endParaRPr>
          </a:p>
          <a:p>
            <a:endParaRPr lang="en-IN" sz="3200" dirty="0"/>
          </a:p>
        </p:txBody>
      </p:sp>
      <p:pic>
        <p:nvPicPr>
          <p:cNvPr id="14" name="Picture 2" descr="Welcome to IARE LIBRARY">
            <a:extLst>
              <a:ext uri="{FF2B5EF4-FFF2-40B4-BE49-F238E27FC236}">
                <a16:creationId xmlns:a16="http://schemas.microsoft.com/office/drawing/2014/main" id="{BB65A8B0-D896-C104-393E-B85BD9AA10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9851" y="96463"/>
            <a:ext cx="786648" cy="883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040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C2D911-175D-8968-086E-4D22ED0A1204}"/>
              </a:ext>
            </a:extLst>
          </p:cNvPr>
          <p:cNvSpPr txBox="1"/>
          <p:nvPr/>
        </p:nvSpPr>
        <p:spPr>
          <a:xfrm>
            <a:off x="236582" y="157423"/>
            <a:ext cx="11467738" cy="7309693"/>
          </a:xfrm>
          <a:prstGeom prst="rect">
            <a:avLst/>
          </a:prstGeom>
          <a:noFill/>
        </p:spPr>
        <p:txBody>
          <a:bodyPr wrap="square">
            <a:spAutoFit/>
          </a:bodyPr>
          <a:lstStyle/>
          <a:p>
            <a:r>
              <a:rPr lang="en-IN" sz="3400" dirty="0">
                <a:solidFill>
                  <a:srgbClr val="BD582C"/>
                </a:solidFill>
                <a:latin typeface="Times New Roman" panose="02020603050405020304" pitchFamily="18" charset="0"/>
                <a:cs typeface="Times New Roman" panose="02020603050405020304" pitchFamily="18" charset="0"/>
              </a:rPr>
              <a:t>Introduction</a:t>
            </a:r>
          </a:p>
          <a:p>
            <a:endParaRPr lang="en-IN" sz="3400" dirty="0">
              <a:solidFill>
                <a:srgbClr val="FF0000"/>
              </a:solidFill>
              <a:latin typeface="Times New Roman" panose="02020603050405020304" pitchFamily="18" charset="0"/>
              <a:cs typeface="Times New Roman" panose="02020603050405020304" pitchFamily="18" charset="0"/>
            </a:endParaRPr>
          </a:p>
          <a:p>
            <a:r>
              <a:rPr lang="en-US" sz="2300" b="0" i="0" dirty="0">
                <a:solidFill>
                  <a:srgbClr val="374151"/>
                </a:solidFill>
                <a:effectLst/>
                <a:latin typeface="Söhne"/>
              </a:rPr>
              <a:t>The ability to track multiple objects in real-time is an essential requirement for various applications such as surveillance, robotics, and augmented reality. With the proliferation of mobile devices equipped with cameras, there is a growing demand for efficient and accurate multiple object tracking systems that can run on these devices. This project aims to develop a real-time system for multiple object tracking in mobile devices using the Hybrid Motion Model (HMM). The HMM is a popular approach that combines two different types of motion models to estimate the position and velocity of objects in a scene. The proposed system includes stages such as data acquisition, pre-processing, object detection, and object tracking, and utilizes machine learning algorithms to detect and classify objects in the video sequence. The performance of the system is evaluated based on various metrics such as tracking accuracy, speed, and memory usage, and is compared with existing state-of-the-art systems to demonstrate its effectiveness. The proposed HMM-based approach has the potential to have significant applications in fields such as surveillance, robotics, and augmented reality.</a:t>
            </a:r>
            <a:endParaRPr lang="en-IN" sz="2300" dirty="0">
              <a:solidFill>
                <a:srgbClr val="FF0000"/>
              </a:solidFill>
              <a:latin typeface="Times New Roman" panose="02020603050405020304" pitchFamily="18" charset="0"/>
              <a:cs typeface="Times New Roman" panose="02020603050405020304" pitchFamily="18" charset="0"/>
            </a:endParaRPr>
          </a:p>
          <a:p>
            <a:endParaRPr lang="en-IN" sz="3400" dirty="0">
              <a:solidFill>
                <a:srgbClr val="FF0000"/>
              </a:solidFill>
              <a:latin typeface="Times New Roman" panose="02020603050405020304" pitchFamily="18" charset="0"/>
              <a:cs typeface="Times New Roman" panose="02020603050405020304" pitchFamily="18" charset="0"/>
            </a:endParaRPr>
          </a:p>
          <a:p>
            <a:endParaRPr lang="en-IN" sz="3400" dirty="0">
              <a:solidFill>
                <a:srgbClr val="FF0000"/>
              </a:solidFill>
              <a:latin typeface="Times New Roman" panose="02020603050405020304" pitchFamily="18" charset="0"/>
              <a:cs typeface="Times New Roman" panose="02020603050405020304" pitchFamily="18" charset="0"/>
            </a:endParaRPr>
          </a:p>
          <a:p>
            <a:endParaRPr lang="en-IN" sz="3400" dirty="0">
              <a:solidFill>
                <a:srgbClr val="FF0000"/>
              </a:solidFill>
              <a:latin typeface="Times New Roman" panose="02020603050405020304" pitchFamily="18" charset="0"/>
              <a:cs typeface="Times New Roman" panose="02020603050405020304" pitchFamily="18" charset="0"/>
            </a:endParaRPr>
          </a:p>
        </p:txBody>
      </p:sp>
      <p:pic>
        <p:nvPicPr>
          <p:cNvPr id="5" name="Picture 2" descr="Welcome to IARE LIBRARY">
            <a:extLst>
              <a:ext uri="{FF2B5EF4-FFF2-40B4-BE49-F238E27FC236}">
                <a16:creationId xmlns:a16="http://schemas.microsoft.com/office/drawing/2014/main" id="{25F74CA3-09DF-0665-612F-614B1659D6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9851" y="96463"/>
            <a:ext cx="786648" cy="883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846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947A17-BB63-C442-0DA7-B5D077188B2E}"/>
              </a:ext>
            </a:extLst>
          </p:cNvPr>
          <p:cNvSpPr txBox="1"/>
          <p:nvPr/>
        </p:nvSpPr>
        <p:spPr>
          <a:xfrm>
            <a:off x="134983" y="93283"/>
            <a:ext cx="11787051" cy="6617196"/>
          </a:xfrm>
          <a:prstGeom prst="rect">
            <a:avLst/>
          </a:prstGeom>
          <a:noFill/>
        </p:spPr>
        <p:txBody>
          <a:bodyPr wrap="square">
            <a:spAutoFit/>
          </a:bodyPr>
          <a:lstStyle/>
          <a:p>
            <a:r>
              <a:rPr lang="en-US" sz="2600" dirty="0">
                <a:solidFill>
                  <a:srgbClr val="BD582C"/>
                </a:solidFill>
                <a:latin typeface="Times New Roman" panose="02020603050405020304" pitchFamily="18" charset="0"/>
                <a:cs typeface="Times New Roman" panose="02020603050405020304" pitchFamily="18" charset="0"/>
              </a:rPr>
              <a:t>Existing solution and it’s drawbacks</a:t>
            </a:r>
          </a:p>
          <a:p>
            <a:endParaRPr lang="en-US" sz="2600" dirty="0">
              <a:solidFill>
                <a:srgbClr val="BD582C"/>
              </a:solidFill>
              <a:latin typeface="Times New Roman" panose="02020603050405020304" pitchFamily="18" charset="0"/>
              <a:cs typeface="Times New Roman" panose="02020603050405020304" pitchFamily="18" charset="0"/>
            </a:endParaRPr>
          </a:p>
          <a:p>
            <a:pPr algn="l"/>
            <a:r>
              <a:rPr lang="en-US" sz="2000" b="0" i="0" dirty="0">
                <a:solidFill>
                  <a:srgbClr val="374151"/>
                </a:solidFill>
                <a:effectLst/>
                <a:latin typeface="Söhne"/>
              </a:rPr>
              <a:t>There are various existing solutions for multiple object tracking in mobile devices, including using object detection and tracking algorithms based on machine learning and computer vision techniques, such as the YOLOv3 and Faster R-CNN models. However, these existing solutions have several drawbacks that the proposed Hybrid Motion Model (HMM) can potentially address:</a:t>
            </a:r>
          </a:p>
          <a:p>
            <a:pPr algn="l"/>
            <a:endParaRPr lang="en-US" sz="2000" b="0" i="0" dirty="0">
              <a:solidFill>
                <a:srgbClr val="374151"/>
              </a:solidFill>
              <a:effectLst/>
              <a:latin typeface="Söhne"/>
            </a:endParaRPr>
          </a:p>
          <a:p>
            <a:pPr algn="l">
              <a:buFont typeface="+mj-lt"/>
              <a:buAutoNum type="arabicPeriod"/>
            </a:pPr>
            <a:r>
              <a:rPr lang="en-US" sz="2000" b="0" i="0" dirty="0">
                <a:solidFill>
                  <a:srgbClr val="374151"/>
                </a:solidFill>
                <a:effectLst/>
                <a:latin typeface="Söhne"/>
              </a:rPr>
              <a:t>High computational complexity: Some existing solutions require high computational resources, making them unsuitable for deployment on mobile devices with limited processing power and memory.</a:t>
            </a:r>
          </a:p>
          <a:p>
            <a:pPr algn="l"/>
            <a:endParaRPr lang="en-US" sz="2000" b="0" i="0" dirty="0">
              <a:solidFill>
                <a:srgbClr val="374151"/>
              </a:solidFill>
              <a:effectLst/>
              <a:latin typeface="Söhne"/>
            </a:endParaRPr>
          </a:p>
          <a:p>
            <a:pPr algn="l"/>
            <a:r>
              <a:rPr lang="en-US" sz="2000" b="0" i="0" dirty="0">
                <a:solidFill>
                  <a:srgbClr val="374151"/>
                </a:solidFill>
                <a:effectLst/>
                <a:latin typeface="Söhne"/>
              </a:rPr>
              <a:t>2.Limited accuracy: The existing solutions may not be accurate enough to track multiple objects in real-time and under challenging conditions, such as occlusion and rapid motion.</a:t>
            </a:r>
          </a:p>
          <a:p>
            <a:pPr algn="l"/>
            <a:endParaRPr lang="en-US" sz="2000" dirty="0">
              <a:solidFill>
                <a:srgbClr val="374151"/>
              </a:solidFill>
              <a:latin typeface="Söhne"/>
            </a:endParaRPr>
          </a:p>
          <a:p>
            <a:pPr algn="l"/>
            <a:r>
              <a:rPr lang="en-US" sz="2000" b="0" i="0" dirty="0">
                <a:solidFill>
                  <a:srgbClr val="374151"/>
                </a:solidFill>
                <a:effectLst/>
                <a:latin typeface="Söhne"/>
              </a:rPr>
              <a:t>3.Inability to handle occlusion: Existing solutions may not be able to handle occlusion, which is common in crowded scenes with multiple objects moving in close proximity.</a:t>
            </a:r>
          </a:p>
          <a:p>
            <a:pPr algn="l"/>
            <a:endParaRPr lang="en-US" sz="2000" b="0" i="0" dirty="0">
              <a:solidFill>
                <a:srgbClr val="374151"/>
              </a:solidFill>
              <a:effectLst/>
              <a:latin typeface="Söhne"/>
            </a:endParaRPr>
          </a:p>
          <a:p>
            <a:pPr algn="l"/>
            <a:r>
              <a:rPr lang="en-US" sz="2000" dirty="0">
                <a:solidFill>
                  <a:srgbClr val="374151"/>
                </a:solidFill>
                <a:latin typeface="Söhne"/>
              </a:rPr>
              <a:t>4.</a:t>
            </a:r>
            <a:r>
              <a:rPr lang="en-US" sz="2000" b="0" i="0" dirty="0">
                <a:solidFill>
                  <a:srgbClr val="374151"/>
                </a:solidFill>
                <a:effectLst/>
                <a:latin typeface="Söhne"/>
              </a:rPr>
              <a:t>Limited robustness: Some existing solutions may not be robust enough to handle changes in illumination, viewpoint, and other environmental factors that can affect object tracking accuracy.</a:t>
            </a:r>
          </a:p>
          <a:p>
            <a:endParaRPr lang="en-US" sz="2600" dirty="0">
              <a:solidFill>
                <a:srgbClr val="FF0000"/>
              </a:solidFill>
              <a:latin typeface="Times New Roman" panose="02020603050405020304" pitchFamily="18" charset="0"/>
              <a:cs typeface="Times New Roman" panose="02020603050405020304" pitchFamily="18" charset="0"/>
            </a:endParaRPr>
          </a:p>
          <a:p>
            <a:endParaRPr lang="en-IN" sz="2600" dirty="0">
              <a:solidFill>
                <a:srgbClr val="FF0000"/>
              </a:solidFill>
            </a:endParaRPr>
          </a:p>
        </p:txBody>
      </p:sp>
      <p:pic>
        <p:nvPicPr>
          <p:cNvPr id="2" name="Picture 2" descr="Welcome to IARE LIBRARY">
            <a:extLst>
              <a:ext uri="{FF2B5EF4-FFF2-40B4-BE49-F238E27FC236}">
                <a16:creationId xmlns:a16="http://schemas.microsoft.com/office/drawing/2014/main" id="{A6123183-AD84-C734-D2B3-229ECADAD2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9851" y="96463"/>
            <a:ext cx="786648" cy="883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129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18CCAE-8409-53E7-C3CD-CFE0C5B9A245}"/>
              </a:ext>
            </a:extLst>
          </p:cNvPr>
          <p:cNvSpPr txBox="1"/>
          <p:nvPr/>
        </p:nvSpPr>
        <p:spPr>
          <a:xfrm>
            <a:off x="146621" y="159798"/>
            <a:ext cx="11898757" cy="6124754"/>
          </a:xfrm>
          <a:prstGeom prst="rect">
            <a:avLst/>
          </a:prstGeom>
          <a:noFill/>
        </p:spPr>
        <p:txBody>
          <a:bodyPr wrap="square">
            <a:spAutoFit/>
          </a:bodyPr>
          <a:lstStyle/>
          <a:p>
            <a:r>
              <a:rPr lang="en-IN" sz="2600" dirty="0">
                <a:solidFill>
                  <a:srgbClr val="BD582C"/>
                </a:solidFill>
                <a:latin typeface="Times New Roman" panose="02020603050405020304" pitchFamily="18" charset="0"/>
                <a:cs typeface="Times New Roman" panose="02020603050405020304" pitchFamily="18" charset="0"/>
              </a:rPr>
              <a:t>Proposed solution</a:t>
            </a:r>
          </a:p>
          <a:p>
            <a:pPr algn="l"/>
            <a:br>
              <a:rPr lang="en-US" sz="2800" b="0" i="0" dirty="0">
                <a:solidFill>
                  <a:srgbClr val="374151"/>
                </a:solidFill>
                <a:effectLst/>
                <a:latin typeface="Söhne"/>
              </a:rPr>
            </a:br>
            <a:r>
              <a:rPr lang="en-US" sz="2400" b="0" i="0" dirty="0">
                <a:solidFill>
                  <a:srgbClr val="374151"/>
                </a:solidFill>
                <a:effectLst/>
                <a:latin typeface="Söhne"/>
              </a:rPr>
              <a:t>The proposed solution for the project title "Hybrid Motion Model for Multiple Object Tracking in Mobile Devices" is to develop a hybrid motion model that can accurately and efficiently track multiple objects in real-time on mobile devices. The proposed solution combines the advantages of multiple tracking techniques, such as Kalman filtering and optical flow, to improve tracking accuracy and robustness while reducing computational complexity.</a:t>
            </a:r>
          </a:p>
          <a:p>
            <a:pPr algn="l"/>
            <a:endParaRPr lang="en-US" sz="2400" b="0" i="0" dirty="0">
              <a:solidFill>
                <a:srgbClr val="374151"/>
              </a:solidFill>
              <a:effectLst/>
              <a:latin typeface="Söhne"/>
            </a:endParaRPr>
          </a:p>
          <a:p>
            <a:pPr algn="l"/>
            <a:r>
              <a:rPr lang="en-US" sz="2400" b="0" i="0" dirty="0">
                <a:solidFill>
                  <a:srgbClr val="374151"/>
                </a:solidFill>
                <a:effectLst/>
                <a:latin typeface="Söhne"/>
              </a:rPr>
              <a:t>The proposed hybrid motion model consists of three main components: object detection, object tracking, and motion prediction. Object detection is performed using a deep learning-based model, such as YOLOv3, to detect and locate objects in a scene. The detected objects are then passed to the object tracking component, which uses Kalman filtering to estimate the state of each object, such as its position, velocity, and acceleration. The optical flow technique is then used to refine the estimated motion parameters and handle occlusion by predicting the motion of the tracked objects when they are temporarily occluded.</a:t>
            </a:r>
          </a:p>
          <a:p>
            <a:endParaRPr lang="en-IN" sz="2600" dirty="0"/>
          </a:p>
        </p:txBody>
      </p:sp>
      <p:pic>
        <p:nvPicPr>
          <p:cNvPr id="4" name="Picture 2" descr="Welcome to IARE LIBRARY">
            <a:extLst>
              <a:ext uri="{FF2B5EF4-FFF2-40B4-BE49-F238E27FC236}">
                <a16:creationId xmlns:a16="http://schemas.microsoft.com/office/drawing/2014/main" id="{EFEBA239-A317-9AA2-FF26-413FF7DDC3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9851" y="96463"/>
            <a:ext cx="786648" cy="883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422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093E87-8D5A-9685-9E9E-0DC8F822B3F9}"/>
              </a:ext>
            </a:extLst>
          </p:cNvPr>
          <p:cNvSpPr txBox="1"/>
          <p:nvPr/>
        </p:nvSpPr>
        <p:spPr>
          <a:xfrm>
            <a:off x="336004" y="218351"/>
            <a:ext cx="11855995" cy="5262979"/>
          </a:xfrm>
          <a:prstGeom prst="rect">
            <a:avLst/>
          </a:prstGeom>
          <a:noFill/>
        </p:spPr>
        <p:txBody>
          <a:bodyPr wrap="square">
            <a:spAutoFit/>
          </a:bodyPr>
          <a:lstStyle/>
          <a:p>
            <a:r>
              <a:rPr lang="en-US" sz="3200" b="0" i="0" dirty="0">
                <a:solidFill>
                  <a:srgbClr val="BD582C"/>
                </a:solidFill>
                <a:effectLst/>
                <a:latin typeface="Times New Roman" panose="02020603050405020304" pitchFamily="18" charset="0"/>
                <a:cs typeface="Times New Roman" panose="02020603050405020304" pitchFamily="18" charset="0"/>
              </a:rPr>
              <a:t>Requirements</a:t>
            </a:r>
          </a:p>
          <a:p>
            <a:endParaRPr lang="en-US" sz="2000" dirty="0">
              <a:solidFill>
                <a:srgbClr val="FF0000"/>
              </a:solidFill>
              <a:latin typeface="Times New Roman" panose="02020603050405020304" pitchFamily="18" charset="0"/>
              <a:cs typeface="Times New Roman" panose="02020603050405020304" pitchFamily="18" charset="0"/>
            </a:endParaRPr>
          </a:p>
          <a:p>
            <a:pPr algn="l"/>
            <a:r>
              <a:rPr lang="en-IN" sz="2400" b="0" i="0" dirty="0">
                <a:solidFill>
                  <a:srgbClr val="E48312"/>
                </a:solidFill>
                <a:effectLst/>
                <a:latin typeface="Söhne"/>
              </a:rPr>
              <a:t>Hardware Requirements:</a:t>
            </a:r>
          </a:p>
          <a:p>
            <a:pPr algn="l">
              <a:buFont typeface="+mj-lt"/>
              <a:buAutoNum type="arabicPeriod"/>
            </a:pPr>
            <a:r>
              <a:rPr lang="en-IN" sz="2400" b="0" i="0" dirty="0">
                <a:solidFill>
                  <a:srgbClr val="374151"/>
                </a:solidFill>
                <a:effectLst/>
                <a:latin typeface="Söhne"/>
              </a:rPr>
              <a:t>Mobile device with a minimum of 2 GB RAM and quad-core processor</a:t>
            </a:r>
          </a:p>
          <a:p>
            <a:pPr algn="l">
              <a:buFont typeface="+mj-lt"/>
              <a:buAutoNum type="arabicPeriod"/>
            </a:pPr>
            <a:r>
              <a:rPr lang="en-IN" sz="2400" b="0" i="0" dirty="0">
                <a:solidFill>
                  <a:srgbClr val="374151"/>
                </a:solidFill>
                <a:effectLst/>
                <a:latin typeface="Söhne"/>
              </a:rPr>
              <a:t>Camera with a minimum resolution of 720p</a:t>
            </a:r>
          </a:p>
          <a:p>
            <a:pPr algn="l">
              <a:buFont typeface="+mj-lt"/>
              <a:buAutoNum type="arabicPeriod"/>
            </a:pPr>
            <a:r>
              <a:rPr lang="en-IN" sz="2400" b="0" i="0" dirty="0">
                <a:solidFill>
                  <a:srgbClr val="374151"/>
                </a:solidFill>
                <a:effectLst/>
                <a:latin typeface="Söhne"/>
              </a:rPr>
              <a:t>Stable internet connection (if the project involves cloud-based processing)</a:t>
            </a:r>
          </a:p>
          <a:p>
            <a:pPr algn="l"/>
            <a:endParaRPr lang="en-IN" sz="2400" b="0" i="0" dirty="0">
              <a:solidFill>
                <a:srgbClr val="374151"/>
              </a:solidFill>
              <a:effectLst/>
              <a:latin typeface="Söhne"/>
            </a:endParaRPr>
          </a:p>
          <a:p>
            <a:pPr algn="l"/>
            <a:r>
              <a:rPr lang="en-IN" sz="2400" b="0" i="0" dirty="0">
                <a:solidFill>
                  <a:srgbClr val="E48312"/>
                </a:solidFill>
                <a:effectLst/>
                <a:latin typeface="Söhne"/>
              </a:rPr>
              <a:t>Software Requirements:</a:t>
            </a:r>
          </a:p>
          <a:p>
            <a:pPr algn="l">
              <a:buFont typeface="+mj-lt"/>
              <a:buAutoNum type="arabicPeriod"/>
            </a:pPr>
            <a:r>
              <a:rPr lang="en-IN" sz="2400" b="0" i="0" dirty="0">
                <a:solidFill>
                  <a:srgbClr val="374151"/>
                </a:solidFill>
                <a:effectLst/>
                <a:latin typeface="Söhne"/>
              </a:rPr>
              <a:t>Operating system: Android or iOS</a:t>
            </a:r>
          </a:p>
          <a:p>
            <a:pPr algn="l">
              <a:buFont typeface="+mj-lt"/>
              <a:buAutoNum type="arabicPeriod"/>
            </a:pPr>
            <a:r>
              <a:rPr lang="en-IN" sz="2400" b="0" i="0" dirty="0">
                <a:solidFill>
                  <a:srgbClr val="374151"/>
                </a:solidFill>
                <a:effectLst/>
                <a:latin typeface="Söhne"/>
              </a:rPr>
              <a:t>Programming language: Python, Java, or C++</a:t>
            </a:r>
          </a:p>
          <a:p>
            <a:pPr algn="l">
              <a:buFont typeface="+mj-lt"/>
              <a:buAutoNum type="arabicPeriod"/>
            </a:pPr>
            <a:r>
              <a:rPr lang="en-IN" sz="2400" b="0" i="0" dirty="0">
                <a:solidFill>
                  <a:srgbClr val="374151"/>
                </a:solidFill>
                <a:effectLst/>
                <a:latin typeface="Söhne"/>
              </a:rPr>
              <a:t>Deep learning frameworks: TensorFlow, </a:t>
            </a:r>
            <a:r>
              <a:rPr lang="en-IN" sz="2400" b="0" i="0" dirty="0" err="1">
                <a:solidFill>
                  <a:srgbClr val="374151"/>
                </a:solidFill>
                <a:effectLst/>
                <a:latin typeface="Söhne"/>
              </a:rPr>
              <a:t>Keras</a:t>
            </a:r>
            <a:r>
              <a:rPr lang="en-IN" sz="2400" b="0" i="0" dirty="0">
                <a:solidFill>
                  <a:srgbClr val="374151"/>
                </a:solidFill>
                <a:effectLst/>
                <a:latin typeface="Söhne"/>
              </a:rPr>
              <a:t>, or </a:t>
            </a:r>
            <a:r>
              <a:rPr lang="en-IN" sz="2400" b="0" i="0" dirty="0" err="1">
                <a:solidFill>
                  <a:srgbClr val="374151"/>
                </a:solidFill>
                <a:effectLst/>
                <a:latin typeface="Söhne"/>
              </a:rPr>
              <a:t>PyTorch</a:t>
            </a:r>
            <a:endParaRPr lang="en-IN" sz="2400" b="0" i="0" dirty="0">
              <a:solidFill>
                <a:srgbClr val="374151"/>
              </a:solidFill>
              <a:effectLst/>
              <a:latin typeface="Söhne"/>
            </a:endParaRPr>
          </a:p>
          <a:p>
            <a:pPr algn="l">
              <a:buFont typeface="+mj-lt"/>
              <a:buAutoNum type="arabicPeriod"/>
            </a:pPr>
            <a:r>
              <a:rPr lang="en-IN" sz="2400" b="0" i="0" dirty="0">
                <a:solidFill>
                  <a:srgbClr val="374151"/>
                </a:solidFill>
                <a:effectLst/>
                <a:latin typeface="Söhne"/>
              </a:rPr>
              <a:t>OpenCV library for computer vision tasks</a:t>
            </a:r>
          </a:p>
          <a:p>
            <a:pPr algn="l">
              <a:buFont typeface="+mj-lt"/>
              <a:buAutoNum type="arabicPeriod"/>
            </a:pPr>
            <a:r>
              <a:rPr lang="en-IN" sz="2400" b="0" i="0" dirty="0">
                <a:solidFill>
                  <a:srgbClr val="374151"/>
                </a:solidFill>
                <a:effectLst/>
                <a:latin typeface="Söhne"/>
              </a:rPr>
              <a:t>IDE (Integrated Development Environment): Android Studio, </a:t>
            </a:r>
            <a:r>
              <a:rPr lang="en-IN" sz="2400" b="0" i="0" dirty="0" err="1">
                <a:solidFill>
                  <a:srgbClr val="374151"/>
                </a:solidFill>
                <a:effectLst/>
                <a:latin typeface="Söhne"/>
              </a:rPr>
              <a:t>Xcode</a:t>
            </a:r>
            <a:r>
              <a:rPr lang="en-IN" sz="2400" b="0" i="0" dirty="0">
                <a:solidFill>
                  <a:srgbClr val="374151"/>
                </a:solidFill>
                <a:effectLst/>
                <a:latin typeface="Söhne"/>
              </a:rPr>
              <a:t>, or Visual Studio</a:t>
            </a:r>
          </a:p>
          <a:p>
            <a:endParaRPr lang="en-US" sz="2000" dirty="0">
              <a:solidFill>
                <a:srgbClr val="FF0000"/>
              </a:solidFill>
              <a:latin typeface="Times New Roman" panose="02020603050405020304" pitchFamily="18" charset="0"/>
              <a:cs typeface="Times New Roman" panose="02020603050405020304" pitchFamily="18" charset="0"/>
            </a:endParaRPr>
          </a:p>
        </p:txBody>
      </p:sp>
      <p:pic>
        <p:nvPicPr>
          <p:cNvPr id="4" name="Picture 2" descr="Welcome to IARE LIBRARY">
            <a:extLst>
              <a:ext uri="{FF2B5EF4-FFF2-40B4-BE49-F238E27FC236}">
                <a16:creationId xmlns:a16="http://schemas.microsoft.com/office/drawing/2014/main" id="{38908A1B-007D-A6AE-E221-F05C8C0CDA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9851" y="96463"/>
            <a:ext cx="786648" cy="883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552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093E87-8D5A-9685-9E9E-0DC8F822B3F9}"/>
              </a:ext>
            </a:extLst>
          </p:cNvPr>
          <p:cNvSpPr txBox="1"/>
          <p:nvPr/>
        </p:nvSpPr>
        <p:spPr>
          <a:xfrm>
            <a:off x="336005" y="235768"/>
            <a:ext cx="11855995" cy="7478970"/>
          </a:xfrm>
          <a:prstGeom prst="rect">
            <a:avLst/>
          </a:prstGeom>
          <a:noFill/>
        </p:spPr>
        <p:txBody>
          <a:bodyPr wrap="square">
            <a:spAutoFit/>
          </a:bodyPr>
          <a:lstStyle/>
          <a:p>
            <a:r>
              <a:rPr lang="en-US" sz="3200" b="0" i="0" dirty="0">
                <a:solidFill>
                  <a:srgbClr val="BD582C"/>
                </a:solidFill>
                <a:effectLst/>
                <a:latin typeface="Times New Roman" panose="02020603050405020304" pitchFamily="18" charset="0"/>
                <a:cs typeface="Times New Roman" panose="02020603050405020304" pitchFamily="18" charset="0"/>
              </a:rPr>
              <a:t>References</a:t>
            </a:r>
          </a:p>
          <a:p>
            <a:endParaRPr lang="en-US" sz="3200" dirty="0">
              <a:solidFill>
                <a:srgbClr val="FF0000"/>
              </a:solidFill>
              <a:latin typeface="Times New Roman" panose="02020603050405020304" pitchFamily="18" charset="0"/>
              <a:cs typeface="Times New Roman" panose="02020603050405020304" pitchFamily="18" charset="0"/>
            </a:endParaRPr>
          </a:p>
          <a:p>
            <a:pPr marL="457200" indent="-457200">
              <a:buAutoNum type="arabicPeriod"/>
            </a:pPr>
            <a:r>
              <a:rPr lang="en-US" sz="2400" b="1" i="0" dirty="0">
                <a:solidFill>
                  <a:srgbClr val="374151"/>
                </a:solidFill>
                <a:effectLst/>
                <a:latin typeface="Söhne"/>
              </a:rPr>
              <a:t>Chen, X., &amp; Liu, Y. (2018). Multiple object tracking on mobile devices via collaborative learning. Journal of Electronic Imaging, 27(3), 033008. </a:t>
            </a:r>
            <a:r>
              <a:rPr lang="en-US" sz="2400" b="1" i="0" dirty="0" err="1">
                <a:solidFill>
                  <a:srgbClr val="374151"/>
                </a:solidFill>
                <a:effectLst/>
                <a:latin typeface="Söhne"/>
              </a:rPr>
              <a:t>doi</a:t>
            </a:r>
            <a:r>
              <a:rPr lang="en-US" sz="2400" b="1" i="0" dirty="0">
                <a:solidFill>
                  <a:srgbClr val="374151"/>
                </a:solidFill>
                <a:effectLst/>
                <a:latin typeface="Söhne"/>
              </a:rPr>
              <a:t>: 10.1117/1.JEI.27.3.033008</a:t>
            </a:r>
            <a:r>
              <a:rPr lang="en-US" sz="2400" b="0" i="0" dirty="0">
                <a:solidFill>
                  <a:srgbClr val="374151"/>
                </a:solidFill>
                <a:effectLst/>
                <a:latin typeface="Söhne"/>
              </a:rPr>
              <a:t>.</a:t>
            </a:r>
          </a:p>
          <a:p>
            <a:r>
              <a:rPr lang="en-US" sz="2400" dirty="0">
                <a:solidFill>
                  <a:srgbClr val="374151"/>
                </a:solidFill>
                <a:latin typeface="Söhne"/>
              </a:rPr>
              <a:t>	</a:t>
            </a:r>
            <a:r>
              <a:rPr lang="en-US" sz="2400" b="0" i="0" dirty="0">
                <a:solidFill>
                  <a:srgbClr val="374151"/>
                </a:solidFill>
                <a:effectLst/>
                <a:latin typeface="Söhne"/>
              </a:rPr>
              <a:t>The study proposes a multiple object tracking system that combines visual features and 	collaborative learning to track objects on mobile devices. The system achieves high 	accuracy and can track objects in real-time.</a:t>
            </a:r>
          </a:p>
          <a:p>
            <a:pPr marL="457200" indent="-457200">
              <a:buFontTx/>
              <a:buAutoNum type="arabicPeriod"/>
            </a:pPr>
            <a:endParaRPr lang="en-US" sz="2400" i="0" dirty="0">
              <a:solidFill>
                <a:srgbClr val="374151"/>
              </a:solidFill>
              <a:effectLst/>
              <a:latin typeface="Söhne"/>
            </a:endParaRPr>
          </a:p>
          <a:p>
            <a:r>
              <a:rPr lang="en-US" sz="2400" b="1" i="0" dirty="0">
                <a:solidFill>
                  <a:srgbClr val="374151"/>
                </a:solidFill>
                <a:effectLst/>
                <a:latin typeface="Söhne"/>
              </a:rPr>
              <a:t>2.	Cho, K., Cho, Y., &amp; Kim, H. (2019). Multiple object tracking on mobile devices using a 	deep learning-based model. International Journal of Advanced Robotic Systems, 16(4), 	1729881419865226. </a:t>
            </a:r>
            <a:r>
              <a:rPr lang="en-US" sz="2400" b="1" i="0" dirty="0" err="1">
                <a:solidFill>
                  <a:srgbClr val="374151"/>
                </a:solidFill>
                <a:effectLst/>
                <a:latin typeface="Söhne"/>
              </a:rPr>
              <a:t>doi</a:t>
            </a:r>
            <a:r>
              <a:rPr lang="en-US" sz="2400" b="1" i="0" dirty="0">
                <a:solidFill>
                  <a:srgbClr val="374151"/>
                </a:solidFill>
                <a:effectLst/>
                <a:latin typeface="Söhne"/>
              </a:rPr>
              <a:t>: 10.1177/1729881419865226.</a:t>
            </a:r>
          </a:p>
          <a:p>
            <a:r>
              <a:rPr lang="en-US" sz="2400" b="1" dirty="0">
                <a:solidFill>
                  <a:srgbClr val="374151"/>
                </a:solidFill>
                <a:latin typeface="Söhne"/>
              </a:rPr>
              <a:t>	</a:t>
            </a:r>
            <a:r>
              <a:rPr lang="en-US" sz="2400" dirty="0">
                <a:solidFill>
                  <a:srgbClr val="374151"/>
                </a:solidFill>
                <a:latin typeface="Söhne"/>
              </a:rPr>
              <a:t>T</a:t>
            </a:r>
            <a:r>
              <a:rPr lang="en-US" sz="2400" b="0" i="0" dirty="0">
                <a:solidFill>
                  <a:srgbClr val="374151"/>
                </a:solidFill>
                <a:effectLst/>
                <a:latin typeface="Söhne"/>
              </a:rPr>
              <a:t>he study proposes a deep learning-based multiple object tracking system that can be 	deployed on mobile devices. The system uses convolutional neural networks (CNNs) to 	detect and track objects in real-time.</a:t>
            </a:r>
          </a:p>
          <a:p>
            <a:endParaRPr lang="en-US" sz="2400" b="0" i="0" dirty="0">
              <a:solidFill>
                <a:srgbClr val="374151"/>
              </a:solidFill>
              <a:effectLst/>
              <a:latin typeface="Söhne"/>
            </a:endParaRPr>
          </a:p>
          <a:p>
            <a:endParaRPr lang="en-US" sz="3200" b="0" i="0" dirty="0">
              <a:solidFill>
                <a:srgbClr val="FF0000"/>
              </a:solidFill>
              <a:effectLst/>
              <a:latin typeface="Times New Roman" panose="02020603050405020304" pitchFamily="18" charset="0"/>
              <a:cs typeface="Times New Roman" panose="02020603050405020304" pitchFamily="18" charset="0"/>
            </a:endParaRPr>
          </a:p>
          <a:p>
            <a:endParaRPr lang="en-US" sz="2000" dirty="0">
              <a:solidFill>
                <a:srgbClr val="FF0000"/>
              </a:solidFill>
              <a:latin typeface="Times New Roman" panose="02020603050405020304" pitchFamily="18" charset="0"/>
              <a:cs typeface="Times New Roman" panose="02020603050405020304" pitchFamily="18" charset="0"/>
            </a:endParaRPr>
          </a:p>
          <a:p>
            <a:endParaRPr lang="en-US" sz="2000" dirty="0">
              <a:solidFill>
                <a:srgbClr val="FF0000"/>
              </a:solidFill>
              <a:latin typeface="Times New Roman" panose="02020603050405020304" pitchFamily="18" charset="0"/>
              <a:cs typeface="Times New Roman" panose="02020603050405020304" pitchFamily="18" charset="0"/>
            </a:endParaRPr>
          </a:p>
          <a:p>
            <a:endParaRPr lang="en-IN" sz="3200" dirty="0">
              <a:solidFill>
                <a:srgbClr val="FF0000"/>
              </a:solidFill>
            </a:endParaRPr>
          </a:p>
        </p:txBody>
      </p:sp>
      <p:pic>
        <p:nvPicPr>
          <p:cNvPr id="4" name="Picture 2" descr="Welcome to IARE LIBRARY">
            <a:extLst>
              <a:ext uri="{FF2B5EF4-FFF2-40B4-BE49-F238E27FC236}">
                <a16:creationId xmlns:a16="http://schemas.microsoft.com/office/drawing/2014/main" id="{38908A1B-007D-A6AE-E221-F05C8C0CDA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9851" y="96463"/>
            <a:ext cx="786648" cy="883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053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0CC859-5409-47B6-3B31-98FF937573BA}"/>
              </a:ext>
            </a:extLst>
          </p:cNvPr>
          <p:cNvSpPr txBox="1"/>
          <p:nvPr/>
        </p:nvSpPr>
        <p:spPr>
          <a:xfrm>
            <a:off x="2473234" y="2000853"/>
            <a:ext cx="8151223" cy="1631216"/>
          </a:xfrm>
          <a:prstGeom prst="rect">
            <a:avLst/>
          </a:prstGeom>
          <a:noFill/>
        </p:spPr>
        <p:txBody>
          <a:bodyPr wrap="square">
            <a:spAutoFit/>
          </a:bodyPr>
          <a:lstStyle/>
          <a:p>
            <a:r>
              <a:rPr lang="en-IN" sz="10000" dirty="0">
                <a:solidFill>
                  <a:srgbClr val="BD582C"/>
                </a:solidFill>
                <a:latin typeface="Bookman Old Style" panose="02050604050505020204" pitchFamily="18" charset="0"/>
              </a:rPr>
              <a:t>Thank You</a:t>
            </a:r>
          </a:p>
        </p:txBody>
      </p:sp>
      <p:pic>
        <p:nvPicPr>
          <p:cNvPr id="4" name="Picture 2" descr="Welcome to IARE LIBRARY">
            <a:extLst>
              <a:ext uri="{FF2B5EF4-FFF2-40B4-BE49-F238E27FC236}">
                <a16:creationId xmlns:a16="http://schemas.microsoft.com/office/drawing/2014/main" id="{0AFF6263-4EF1-97ED-B32D-574D73C033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9851" y="87754"/>
            <a:ext cx="786648" cy="883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01354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347</TotalTime>
  <Words>992</Words>
  <Application>Microsoft Office PowerPoint</Application>
  <PresentationFormat>Widescreen</PresentationFormat>
  <Paragraphs>59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Bookman Old Style</vt:lpstr>
      <vt:lpstr>Calibri</vt:lpstr>
      <vt:lpstr>Calibri Light</vt:lpstr>
      <vt:lpstr>Söhne</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Shivani Veerupakshi</dc:creator>
  <cp:lastModifiedBy>Mahesh Ratnaparkhe</cp:lastModifiedBy>
  <cp:revision>5</cp:revision>
  <dcterms:created xsi:type="dcterms:W3CDTF">2023-05-02T12:33:54Z</dcterms:created>
  <dcterms:modified xsi:type="dcterms:W3CDTF">2023-05-11T18:29:53Z</dcterms:modified>
</cp:coreProperties>
</file>