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Proxima Nova"/>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roximaNova-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ProximaNova-italic.fntdata"/><Relationship Id="rId12" Type="http://schemas.openxmlformats.org/officeDocument/2006/relationships/slide" Target="slides/slide6.xml"/><Relationship Id="rId34" Type="http://schemas.openxmlformats.org/officeDocument/2006/relationships/font" Target="fonts/ProximaNova-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ProximaNova-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b533136deb_1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2b533136deb_1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b533136deb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2b533136deb_1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b533136deb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2b533136deb_1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b533136deb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2b533136deb_1_1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b533136deb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2b533136deb_1_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b533136deb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2b533136deb_1_1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b533136deb_1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2b533136deb_1_1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b533136deb_1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2b533136deb_1_2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b533136deb_1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2b533136deb_1_2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b533136deb_1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2b533136deb_1_2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b533136deb_1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2b533136deb_1_2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b533136deb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2b533136deb_1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b533136deb_1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2b533136deb_1_2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b533136deb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2b533136deb_1_2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b533136deb_1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2b533136deb_1_2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b533136deb_1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g2b533136deb_1_2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b533136deb_1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2b533136deb_1_2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b533136deb_1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2b533136deb_1_2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b533136deb_1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g2b533136deb_1_2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b533136deb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2b533136deb_1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b533136deb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2b533136deb_1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533136deb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2b533136deb_1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b533136deb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2b533136deb_1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b533136deb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2b533136deb_1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b533136deb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2b533136deb_1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b533136deb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2b533136deb_1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5" name="Shape 55"/>
        <p:cNvGrpSpPr/>
        <p:nvPr/>
      </p:nvGrpSpPr>
      <p:grpSpPr>
        <a:xfrm>
          <a:off x="0" y="0"/>
          <a:ext cx="0" cy="0"/>
          <a:chOff x="0" y="0"/>
          <a:chExt cx="0" cy="0"/>
        </a:xfrm>
      </p:grpSpPr>
      <p:cxnSp>
        <p:nvCxnSpPr>
          <p:cNvPr id="56" name="Google Shape;56;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7" name="Google Shape;57;p14"/>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8" name="Google Shape;58;p14"/>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
        <p:nvSpPr>
          <p:cNvPr id="59" name="Google Shape;5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 name="Shape 60"/>
        <p:cNvGrpSpPr/>
        <p:nvPr/>
      </p:nvGrpSpPr>
      <p:grpSpPr>
        <a:xfrm>
          <a:off x="0" y="0"/>
          <a:ext cx="0" cy="0"/>
          <a:chOff x="0" y="0"/>
          <a:chExt cx="0" cy="0"/>
        </a:xfrm>
      </p:grpSpPr>
      <p:sp>
        <p:nvSpPr>
          <p:cNvPr id="61" name="Google Shape;61;p15"/>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3" name="Google Shape;63;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4" name="Google Shape;6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5" name="Shape 65"/>
        <p:cNvGrpSpPr/>
        <p:nvPr/>
      </p:nvGrpSpPr>
      <p:grpSpPr>
        <a:xfrm>
          <a:off x="0" y="0"/>
          <a:ext cx="0" cy="0"/>
          <a:chOff x="0" y="0"/>
          <a:chExt cx="0" cy="0"/>
        </a:xfrm>
      </p:grpSpPr>
      <p:cxnSp>
        <p:nvCxnSpPr>
          <p:cNvPr id="66" name="Google Shape;66;p16"/>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7" name="Google Shape;67;p16"/>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8" name="Google Shape;6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1" name="Google Shape;71;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2" name="Google Shape;72;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3" name="Google Shape;7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6" name="Google Shape;7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7" name="Shape 77"/>
        <p:cNvGrpSpPr/>
        <p:nvPr/>
      </p:nvGrpSpPr>
      <p:grpSpPr>
        <a:xfrm>
          <a:off x="0" y="0"/>
          <a:ext cx="0" cy="0"/>
          <a:chOff x="0" y="0"/>
          <a:chExt cx="0" cy="0"/>
        </a:xfrm>
      </p:grpSpPr>
      <p:sp>
        <p:nvSpPr>
          <p:cNvPr id="78" name="Google Shape;78;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9" name="Google Shape;79;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0" name="Google Shape;8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1" name="Shape 81"/>
        <p:cNvGrpSpPr/>
        <p:nvPr/>
      </p:nvGrpSpPr>
      <p:grpSpPr>
        <a:xfrm>
          <a:off x="0" y="0"/>
          <a:ext cx="0" cy="0"/>
          <a:chOff x="0" y="0"/>
          <a:chExt cx="0" cy="0"/>
        </a:xfrm>
      </p:grpSpPr>
      <p:sp>
        <p:nvSpPr>
          <p:cNvPr id="82" name="Google Shape;82;p20"/>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3" name="Google Shape;8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6" name="Google Shape;86;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7" name="Google Shape;87;p21"/>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8" name="Google Shape;88;p21"/>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9" name="Google Shape;89;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90" name="Google Shape;9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22"/>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100"/>
              <a:buNone/>
              <a:defRPr sz="2100"/>
            </a:lvl1pPr>
          </a:lstStyle>
          <a:p/>
        </p:txBody>
      </p:sp>
      <p:sp>
        <p:nvSpPr>
          <p:cNvPr id="93" name="Google Shape;9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 name="Shape 94"/>
        <p:cNvGrpSpPr/>
        <p:nvPr/>
      </p:nvGrpSpPr>
      <p:grpSpPr>
        <a:xfrm>
          <a:off x="0" y="0"/>
          <a:ext cx="0" cy="0"/>
          <a:chOff x="0" y="0"/>
          <a:chExt cx="0" cy="0"/>
        </a:xfrm>
      </p:grpSpPr>
      <p:sp>
        <p:nvSpPr>
          <p:cNvPr id="95" name="Google Shape;95;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3"/>
          <p:cNvSpPr txBox="1"/>
          <p:nvPr>
            <p:ph hasCustomPrompt="1" type="title"/>
          </p:nvPr>
        </p:nvSpPr>
        <p:spPr>
          <a:xfrm>
            <a:off x="311700" y="991475"/>
            <a:ext cx="8520600" cy="191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97" name="Google Shape;97;p23"/>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8" name="Google Shape;9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9" name="Shape 99"/>
        <p:cNvGrpSpPr/>
        <p:nvPr/>
      </p:nvGrpSpPr>
      <p:grpSpPr>
        <a:xfrm>
          <a:off x="0" y="0"/>
          <a:ext cx="0" cy="0"/>
          <a:chOff x="0" y="0"/>
          <a:chExt cx="0" cy="0"/>
        </a:xfrm>
      </p:grpSpPr>
      <p:sp>
        <p:nvSpPr>
          <p:cNvPr id="100" name="Google Shape;10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12.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54" name="Google Shape;54;p13"/>
          <p:cNvPicPr preferRelativeResize="0"/>
          <p:nvPr/>
        </p:nvPicPr>
        <p:blipFill rotWithShape="1">
          <a:blip r:embed="rId1">
            <a:alphaModFix/>
          </a:blip>
          <a:srcRect b="0" l="0" r="0" t="0"/>
          <a:stretch/>
        </p:blipFill>
        <p:spPr>
          <a:xfrm>
            <a:off x="8458600" y="97750"/>
            <a:ext cx="583224" cy="6299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1" Type="http://schemas.openxmlformats.org/officeDocument/2006/relationships/image" Target="../media/image10.png"/><Relationship Id="rId10" Type="http://schemas.openxmlformats.org/officeDocument/2006/relationships/image" Target="../media/image18.png"/><Relationship Id="rId13" Type="http://schemas.openxmlformats.org/officeDocument/2006/relationships/image" Target="../media/image43.png"/><Relationship Id="rId12" Type="http://schemas.openxmlformats.org/officeDocument/2006/relationships/image" Target="../media/image37.png"/><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4.png"/><Relationship Id="rId9" Type="http://schemas.openxmlformats.org/officeDocument/2006/relationships/image" Target="../media/image19.png"/><Relationship Id="rId14" Type="http://schemas.openxmlformats.org/officeDocument/2006/relationships/image" Target="../media/image36.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5.png"/><Relationship Id="rId8"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41.png"/><Relationship Id="rId4" Type="http://schemas.openxmlformats.org/officeDocument/2006/relationships/image" Target="../media/image29.png"/><Relationship Id="rId5" Type="http://schemas.openxmlformats.org/officeDocument/2006/relationships/image" Target="../media/image28.png"/><Relationship Id="rId6" Type="http://schemas.openxmlformats.org/officeDocument/2006/relationships/image" Target="../media/image20.png"/><Relationship Id="rId7" Type="http://schemas.openxmlformats.org/officeDocument/2006/relationships/image" Target="../media/image31.png"/><Relationship Id="rId8"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6.png"/><Relationship Id="rId4" Type="http://schemas.openxmlformats.org/officeDocument/2006/relationships/image" Target="../media/image42.png"/><Relationship Id="rId5"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6.png"/><Relationship Id="rId4" Type="http://schemas.openxmlformats.org/officeDocument/2006/relationships/image" Target="../media/image32.png"/><Relationship Id="rId5" Type="http://schemas.openxmlformats.org/officeDocument/2006/relationships/image" Target="../media/image34.png"/><Relationship Id="rId6"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31.png"/><Relationship Id="rId4" Type="http://schemas.openxmlformats.org/officeDocument/2006/relationships/image" Target="../media/image20.png"/><Relationship Id="rId9" Type="http://schemas.openxmlformats.org/officeDocument/2006/relationships/image" Target="../media/image39.png"/><Relationship Id="rId5" Type="http://schemas.openxmlformats.org/officeDocument/2006/relationships/image" Target="../media/image25.png"/><Relationship Id="rId6" Type="http://schemas.openxmlformats.org/officeDocument/2006/relationships/image" Target="../media/image45.png"/><Relationship Id="rId7" Type="http://schemas.openxmlformats.org/officeDocument/2006/relationships/image" Target="../media/image38.png"/><Relationship Id="rId8" Type="http://schemas.openxmlformats.org/officeDocument/2006/relationships/image" Target="../media/image4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40.png"/><Relationship Id="rId4" Type="http://schemas.openxmlformats.org/officeDocument/2006/relationships/image" Target="../media/image49.png"/><Relationship Id="rId5" Type="http://schemas.openxmlformats.org/officeDocument/2006/relationships/image" Target="../media/image8.png"/><Relationship Id="rId6" Type="http://schemas.openxmlformats.org/officeDocument/2006/relationships/image" Target="../media/image4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5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4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hyperlink" Target="https://www.sciencedirect.com/science/article/pii/S0950705121000381" TargetMode="External"/><Relationship Id="rId4" Type="http://schemas.openxmlformats.org/officeDocument/2006/relationships/image" Target="../media/image2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www.sciencedirect.com/science/article/pii/S095070512100038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hyperlink" Target="https://thesai.org/Downloads/Volume13No10/Paper_65-Deep_Architecture_based_on_DenseNet_121_Model.pdf" TargetMode="External"/><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25"/>
          <p:cNvSpPr txBox="1"/>
          <p:nvPr>
            <p:ph type="ctrTitle"/>
          </p:nvPr>
        </p:nvSpPr>
        <p:spPr>
          <a:xfrm>
            <a:off x="433050" y="750500"/>
            <a:ext cx="8277900" cy="1050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90"/>
              <a:buNone/>
            </a:pPr>
            <a:r>
              <a:rPr b="1" lang="en" sz="3350">
                <a:solidFill>
                  <a:srgbClr val="1155CC"/>
                </a:solidFill>
              </a:rPr>
              <a:t>Scale Federated Learning for Label Set Mismatch in Medical Image Classification</a:t>
            </a:r>
            <a:endParaRPr b="1" sz="3350">
              <a:solidFill>
                <a:srgbClr val="1155CC"/>
              </a:solidFill>
            </a:endParaRPr>
          </a:p>
        </p:txBody>
      </p:sp>
      <p:sp>
        <p:nvSpPr>
          <p:cNvPr id="106" name="Google Shape;106;p25"/>
          <p:cNvSpPr txBox="1"/>
          <p:nvPr>
            <p:ph idx="1" type="subTitle"/>
          </p:nvPr>
        </p:nvSpPr>
        <p:spPr>
          <a:xfrm>
            <a:off x="1771250" y="3012650"/>
            <a:ext cx="5962200" cy="63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1" lang="en">
                <a:solidFill>
                  <a:srgbClr val="1155CC"/>
                </a:solidFill>
              </a:rPr>
              <a:t>CS6680: Multimedia Content Analysis</a:t>
            </a:r>
            <a:endParaRPr b="1">
              <a:solidFill>
                <a:srgbClr val="1155CC"/>
              </a:solidFill>
            </a:endParaRPr>
          </a:p>
        </p:txBody>
      </p:sp>
      <p:sp>
        <p:nvSpPr>
          <p:cNvPr id="107" name="Google Shape;107;p25"/>
          <p:cNvSpPr txBox="1"/>
          <p:nvPr>
            <p:ph idx="1" type="subTitle"/>
          </p:nvPr>
        </p:nvSpPr>
        <p:spPr>
          <a:xfrm>
            <a:off x="640325" y="3895575"/>
            <a:ext cx="2560200" cy="933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sz="1800">
              <a:solidFill>
                <a:srgbClr val="434343"/>
              </a:solidFill>
            </a:endParaRPr>
          </a:p>
        </p:txBody>
      </p:sp>
      <p:sp>
        <p:nvSpPr>
          <p:cNvPr id="108" name="Google Shape;108;p25"/>
          <p:cNvSpPr txBox="1"/>
          <p:nvPr>
            <p:ph idx="1" type="subTitle"/>
          </p:nvPr>
        </p:nvSpPr>
        <p:spPr>
          <a:xfrm>
            <a:off x="510450" y="1801113"/>
            <a:ext cx="8123100" cy="63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1" lang="en" sz="2200">
                <a:solidFill>
                  <a:srgbClr val="434343"/>
                </a:solidFill>
              </a:rPr>
              <a:t>Zhipeng Deng, Luyang Luo and Hao Chen</a:t>
            </a:r>
            <a:endParaRPr b="1" sz="2200">
              <a:solidFill>
                <a:srgbClr val="434343"/>
              </a:solidFill>
            </a:endParaRPr>
          </a:p>
        </p:txBody>
      </p:sp>
      <p:sp>
        <p:nvSpPr>
          <p:cNvPr id="109" name="Google Shape;109;p25"/>
          <p:cNvSpPr txBox="1"/>
          <p:nvPr>
            <p:ph idx="1" type="subTitle"/>
          </p:nvPr>
        </p:nvSpPr>
        <p:spPr>
          <a:xfrm>
            <a:off x="3041400" y="2332950"/>
            <a:ext cx="2908800" cy="63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sz="2000">
                <a:solidFill>
                  <a:srgbClr val="000000"/>
                </a:solidFill>
              </a:rPr>
              <a:t>MICCAI, 2023</a:t>
            </a:r>
            <a:endParaRPr sz="2000">
              <a:solidFill>
                <a:srgbClr val="000000"/>
              </a:solidFill>
            </a:endParaRPr>
          </a:p>
        </p:txBody>
      </p:sp>
      <p:sp>
        <p:nvSpPr>
          <p:cNvPr id="110" name="Google Shape;110;p25"/>
          <p:cNvSpPr txBox="1"/>
          <p:nvPr>
            <p:ph idx="1" type="subTitle"/>
          </p:nvPr>
        </p:nvSpPr>
        <p:spPr>
          <a:xfrm>
            <a:off x="3616850" y="3792675"/>
            <a:ext cx="2271000" cy="1139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800">
                <a:solidFill>
                  <a:srgbClr val="434343"/>
                </a:solidFill>
              </a:rPr>
              <a:t>Presenter:</a:t>
            </a:r>
            <a:endParaRPr sz="1800">
              <a:solidFill>
                <a:srgbClr val="434343"/>
              </a:solidFill>
            </a:endParaRPr>
          </a:p>
          <a:p>
            <a:pPr indent="0" lvl="0" marL="0" rtl="0" algn="l">
              <a:lnSpc>
                <a:spcPct val="100000"/>
              </a:lnSpc>
              <a:spcBef>
                <a:spcPts val="0"/>
              </a:spcBef>
              <a:spcAft>
                <a:spcPts val="0"/>
              </a:spcAft>
              <a:buSzPts val="2400"/>
              <a:buNone/>
            </a:pPr>
            <a:r>
              <a:rPr lang="en" sz="1800">
                <a:solidFill>
                  <a:srgbClr val="434343"/>
                </a:solidFill>
              </a:rPr>
              <a:t>Mahesh Deshmukhe</a:t>
            </a:r>
            <a:endParaRPr sz="1800">
              <a:solidFill>
                <a:srgbClr val="434343"/>
              </a:solidFill>
            </a:endParaRPr>
          </a:p>
          <a:p>
            <a:pPr indent="0" lvl="0" marL="0" rtl="0" algn="l">
              <a:lnSpc>
                <a:spcPct val="100000"/>
              </a:lnSpc>
              <a:spcBef>
                <a:spcPts val="0"/>
              </a:spcBef>
              <a:spcAft>
                <a:spcPts val="0"/>
              </a:spcAft>
              <a:buSzPts val="2400"/>
              <a:buNone/>
            </a:pPr>
            <a:r>
              <a:rPr lang="en" sz="1800">
                <a:solidFill>
                  <a:srgbClr val="434343"/>
                </a:solidFill>
              </a:rPr>
              <a:t>CC23MTECH12004</a:t>
            </a:r>
            <a:endParaRPr sz="1800">
              <a:solidFill>
                <a:srgbClr val="434343"/>
              </a:solidFill>
            </a:endParaRPr>
          </a:p>
          <a:p>
            <a:pPr indent="0" lvl="0" marL="0" rtl="0" algn="l">
              <a:lnSpc>
                <a:spcPct val="100000"/>
              </a:lnSpc>
              <a:spcBef>
                <a:spcPts val="0"/>
              </a:spcBef>
              <a:spcAft>
                <a:spcPts val="0"/>
              </a:spcAft>
              <a:buSzPts val="2400"/>
              <a:buNone/>
            </a:pPr>
            <a:r>
              <a:rPr lang="en" sz="1800">
                <a:solidFill>
                  <a:srgbClr val="434343"/>
                </a:solidFill>
              </a:rPr>
              <a:t>IIT Hyderabad</a:t>
            </a:r>
            <a:endParaRPr sz="1800">
              <a:solidFill>
                <a:srgbClr val="434343"/>
              </a:solidFill>
            </a:endParaRPr>
          </a:p>
        </p:txBody>
      </p:sp>
      <p:sp>
        <p:nvSpPr>
          <p:cNvPr id="111" name="Google Shape;111;p25"/>
          <p:cNvSpPr txBox="1"/>
          <p:nvPr>
            <p:ph idx="1" type="subTitle"/>
          </p:nvPr>
        </p:nvSpPr>
        <p:spPr>
          <a:xfrm>
            <a:off x="6304175" y="3756075"/>
            <a:ext cx="2489400" cy="1212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sz="1800">
              <a:solidFill>
                <a:srgbClr val="434343"/>
              </a:solidFill>
            </a:endParaRPr>
          </a:p>
        </p:txBody>
      </p:sp>
      <p:sp>
        <p:nvSpPr>
          <p:cNvPr id="112" name="Google Shape;11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nvSpPr>
        <p:spPr>
          <a:xfrm>
            <a:off x="406350" y="1074200"/>
            <a:ext cx="8331300" cy="23274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chemeClr val="dk1"/>
              </a:buClr>
              <a:buSzPts val="2000"/>
              <a:buFont typeface="Proxima Nova"/>
              <a:buChar char="●"/>
            </a:pPr>
            <a:r>
              <a:rPr b="0" i="0" lang="en" sz="2000" u="none" cap="none" strike="noStrike">
                <a:solidFill>
                  <a:schemeClr val="dk1"/>
                </a:solidFill>
                <a:latin typeface="Proxima Nova"/>
                <a:ea typeface="Proxima Nova"/>
                <a:cs typeface="Proxima Nova"/>
                <a:sym typeface="Proxima Nova"/>
              </a:rPr>
              <a:t>K clients and one central server</a:t>
            </a:r>
            <a:endParaRPr b="0" i="0" sz="2000" u="none" cap="none" strike="noStrike">
              <a:solidFill>
                <a:schemeClr val="dk1"/>
              </a:solidFill>
              <a:latin typeface="Proxima Nova"/>
              <a:ea typeface="Proxima Nova"/>
              <a:cs typeface="Proxima Nova"/>
              <a:sym typeface="Proxima Nova"/>
            </a:endParaRPr>
          </a:p>
          <a:p>
            <a:pPr indent="-355600" lvl="0" marL="457200" marR="0" rtl="0" algn="l">
              <a:lnSpc>
                <a:spcPct val="100000"/>
              </a:lnSpc>
              <a:spcBef>
                <a:spcPts val="0"/>
              </a:spcBef>
              <a:spcAft>
                <a:spcPts val="0"/>
              </a:spcAft>
              <a:buClr>
                <a:schemeClr val="dk1"/>
              </a:buClr>
              <a:buSzPts val="2000"/>
              <a:buFont typeface="Proxima Nova"/>
              <a:buChar char="●"/>
            </a:pPr>
            <a:r>
              <a:rPr b="0" i="0" lang="en" sz="2000" u="none" cap="none" strike="noStrike">
                <a:solidFill>
                  <a:schemeClr val="dk1"/>
                </a:solidFill>
                <a:latin typeface="Proxima Nova"/>
                <a:ea typeface="Proxima Nova"/>
                <a:cs typeface="Proxima Nova"/>
                <a:sym typeface="Proxima Nova"/>
              </a:rPr>
              <a:t>Each client owns a </a:t>
            </a:r>
            <a:r>
              <a:rPr b="1" i="0" lang="en" sz="2000" u="none" cap="none" strike="noStrike">
                <a:solidFill>
                  <a:schemeClr val="dk1"/>
                </a:solidFill>
                <a:latin typeface="Proxima Nova"/>
                <a:ea typeface="Proxima Nova"/>
                <a:cs typeface="Proxima Nova"/>
                <a:sym typeface="Proxima Nova"/>
              </a:rPr>
              <a:t>locally-identified class</a:t>
            </a:r>
            <a:r>
              <a:rPr b="0" i="0" lang="en" sz="2000" u="none" cap="none" strike="noStrike">
                <a:solidFill>
                  <a:schemeClr val="dk1"/>
                </a:solidFill>
                <a:latin typeface="Proxima Nova"/>
                <a:ea typeface="Proxima Nova"/>
                <a:cs typeface="Proxima Nova"/>
                <a:sym typeface="Proxima Nova"/>
              </a:rPr>
              <a:t>        and a </a:t>
            </a:r>
            <a:r>
              <a:rPr b="1" i="0" lang="en" sz="2000" u="none" cap="none" strike="noStrike">
                <a:solidFill>
                  <a:schemeClr val="dk1"/>
                </a:solidFill>
                <a:latin typeface="Proxima Nova"/>
                <a:ea typeface="Proxima Nova"/>
                <a:cs typeface="Proxima Nova"/>
                <a:sym typeface="Proxima Nova"/>
              </a:rPr>
              <a:t>locally unknown class</a:t>
            </a:r>
            <a:r>
              <a:rPr b="0" i="0" lang="en" sz="2000" u="none" cap="none" strike="noStrike">
                <a:solidFill>
                  <a:schemeClr val="dk1"/>
                </a:solidFill>
                <a:latin typeface="Proxima Nova"/>
                <a:ea typeface="Proxima Nova"/>
                <a:cs typeface="Proxima Nova"/>
                <a:sym typeface="Proxima Nova"/>
              </a:rPr>
              <a:t>      </a:t>
            </a:r>
            <a:endParaRPr b="0" i="0" sz="2000" u="none" cap="none" strike="noStrike">
              <a:solidFill>
                <a:schemeClr val="dk1"/>
              </a:solidFill>
              <a:latin typeface="Proxima Nova"/>
              <a:ea typeface="Proxima Nova"/>
              <a:cs typeface="Proxima Nova"/>
              <a:sym typeface="Proxima Nova"/>
            </a:endParaRPr>
          </a:p>
          <a:p>
            <a:pPr indent="-355600" lvl="0" marL="457200" marR="0" rtl="0" algn="l">
              <a:lnSpc>
                <a:spcPct val="100000"/>
              </a:lnSpc>
              <a:spcBef>
                <a:spcPts val="0"/>
              </a:spcBef>
              <a:spcAft>
                <a:spcPts val="0"/>
              </a:spcAft>
              <a:buClr>
                <a:schemeClr val="dk1"/>
              </a:buClr>
              <a:buSzPts val="2000"/>
              <a:buFont typeface="Proxima Nova"/>
              <a:buChar char="●"/>
            </a:pPr>
            <a:r>
              <a:rPr b="0" i="0" lang="en" sz="2000" u="none" cap="none" strike="noStrike">
                <a:solidFill>
                  <a:schemeClr val="dk1"/>
                </a:solidFill>
                <a:latin typeface="Proxima Nova"/>
                <a:ea typeface="Proxima Nova"/>
                <a:cs typeface="Proxima Nova"/>
                <a:sym typeface="Proxima Nova"/>
              </a:rPr>
              <a:t>      and        can </a:t>
            </a:r>
            <a:r>
              <a:rPr b="1" i="0" lang="en" sz="2000" u="none" cap="none" strike="noStrike">
                <a:solidFill>
                  <a:schemeClr val="dk1"/>
                </a:solidFill>
                <a:latin typeface="Proxima Nova"/>
                <a:ea typeface="Proxima Nova"/>
                <a:cs typeface="Proxima Nova"/>
                <a:sym typeface="Proxima Nova"/>
              </a:rPr>
              <a:t>vary</a:t>
            </a:r>
            <a:r>
              <a:rPr b="0" i="0" lang="en" sz="2000" u="none" cap="none" strike="noStrike">
                <a:solidFill>
                  <a:schemeClr val="dk1"/>
                </a:solidFill>
                <a:latin typeface="Proxima Nova"/>
                <a:ea typeface="Proxima Nova"/>
                <a:cs typeface="Proxima Nova"/>
                <a:sym typeface="Proxima Nova"/>
              </a:rPr>
              <a:t> among clients and may even be </a:t>
            </a:r>
            <a:r>
              <a:rPr b="1" i="0" lang="en" sz="2000" u="none" cap="none" strike="noStrike">
                <a:solidFill>
                  <a:schemeClr val="dk1"/>
                </a:solidFill>
                <a:latin typeface="Proxima Nova"/>
                <a:ea typeface="Proxima Nova"/>
                <a:cs typeface="Proxima Nova"/>
                <a:sym typeface="Proxima Nova"/>
              </a:rPr>
              <a:t>disjoint</a:t>
            </a:r>
            <a:endParaRPr b="1" i="0" sz="2000" u="none" cap="none" strike="noStrike">
              <a:solidFill>
                <a:schemeClr val="dk1"/>
              </a:solidFill>
              <a:latin typeface="Proxima Nova"/>
              <a:ea typeface="Proxima Nova"/>
              <a:cs typeface="Proxima Nova"/>
              <a:sym typeface="Proxima Nova"/>
            </a:endParaRPr>
          </a:p>
          <a:p>
            <a:pPr indent="-355600" lvl="0" marL="457200" marR="0" rtl="0" algn="l">
              <a:lnSpc>
                <a:spcPct val="100000"/>
              </a:lnSpc>
              <a:spcBef>
                <a:spcPts val="0"/>
              </a:spcBef>
              <a:spcAft>
                <a:spcPts val="0"/>
              </a:spcAft>
              <a:buClr>
                <a:schemeClr val="dk1"/>
              </a:buClr>
              <a:buSzPts val="2000"/>
              <a:buFont typeface="Proxima Nova"/>
              <a:buChar char="●"/>
            </a:pPr>
            <a:r>
              <a:rPr b="0" i="0" lang="en" sz="2000" u="none" cap="none" strike="noStrike">
                <a:solidFill>
                  <a:schemeClr val="dk1"/>
                </a:solidFill>
                <a:latin typeface="Proxima Nova"/>
                <a:ea typeface="Proxima Nova"/>
                <a:cs typeface="Proxima Nova"/>
                <a:sym typeface="Proxima Nova"/>
              </a:rPr>
              <a:t>All the clients share an identical class set:</a:t>
            </a:r>
            <a:endParaRPr b="0" i="0" sz="2000" u="none" cap="none" strike="noStrike">
              <a:solidFill>
                <a:schemeClr val="dk1"/>
              </a:solidFill>
              <a:latin typeface="Proxima Nova"/>
              <a:ea typeface="Proxima Nova"/>
              <a:cs typeface="Proxima Nova"/>
              <a:sym typeface="Proxima Nova"/>
            </a:endParaRPr>
          </a:p>
          <a:p>
            <a:pPr indent="-355600" lvl="1" marL="914400" marR="0" rtl="0" algn="l">
              <a:lnSpc>
                <a:spcPct val="100000"/>
              </a:lnSpc>
              <a:spcBef>
                <a:spcPts val="0"/>
              </a:spcBef>
              <a:spcAft>
                <a:spcPts val="0"/>
              </a:spcAft>
              <a:buClr>
                <a:schemeClr val="dk1"/>
              </a:buClr>
              <a:buSzPts val="2000"/>
              <a:buFont typeface="Proxima Nova"/>
              <a:buChar char="○"/>
            </a:pPr>
            <a:r>
              <a:t/>
            </a:r>
            <a:endParaRPr b="0" i="0" sz="1800" u="none" cap="none" strike="noStrike">
              <a:solidFill>
                <a:schemeClr val="dk1"/>
              </a:solidFill>
              <a:latin typeface="Proxima Nova"/>
              <a:ea typeface="Proxima Nova"/>
              <a:cs typeface="Proxima Nova"/>
              <a:sym typeface="Proxima Nova"/>
            </a:endParaRPr>
          </a:p>
        </p:txBody>
      </p:sp>
      <p:sp>
        <p:nvSpPr>
          <p:cNvPr id="182" name="Google Shape;182;p34"/>
          <p:cNvSpPr txBox="1"/>
          <p:nvPr>
            <p:ph type="title"/>
          </p:nvPr>
        </p:nvSpPr>
        <p:spPr>
          <a:xfrm>
            <a:off x="218150" y="-600"/>
            <a:ext cx="6759300" cy="130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Methodology of FedLSM</a:t>
            </a:r>
            <a:endParaRPr b="1" sz="3600"/>
          </a:p>
          <a:p>
            <a:pPr indent="0" lvl="0" marL="0" rtl="0" algn="l">
              <a:lnSpc>
                <a:spcPct val="100000"/>
              </a:lnSpc>
              <a:spcBef>
                <a:spcPts val="0"/>
              </a:spcBef>
              <a:spcAft>
                <a:spcPts val="0"/>
              </a:spcAft>
              <a:buSzPts val="2800"/>
              <a:buNone/>
            </a:pPr>
            <a:r>
              <a:rPr b="1" lang="en" sz="3000"/>
              <a:t>Problem Setting:</a:t>
            </a:r>
            <a:endParaRPr b="1" sz="3000"/>
          </a:p>
        </p:txBody>
      </p:sp>
      <p:sp>
        <p:nvSpPr>
          <p:cNvPr id="183" name="Google Shape;183;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84" name="Google Shape;184;p34"/>
          <p:cNvPicPr preferRelativeResize="0"/>
          <p:nvPr/>
        </p:nvPicPr>
        <p:blipFill rotWithShape="1">
          <a:blip r:embed="rId3">
            <a:alphaModFix/>
          </a:blip>
          <a:srcRect b="0" l="0" r="0" t="0"/>
          <a:stretch/>
        </p:blipFill>
        <p:spPr>
          <a:xfrm>
            <a:off x="5676900" y="1509625"/>
            <a:ext cx="388225" cy="279250"/>
          </a:xfrm>
          <a:prstGeom prst="rect">
            <a:avLst/>
          </a:prstGeom>
          <a:noFill/>
          <a:ln>
            <a:noFill/>
          </a:ln>
        </p:spPr>
      </p:pic>
      <p:pic>
        <p:nvPicPr>
          <p:cNvPr id="185" name="Google Shape;185;p34"/>
          <p:cNvPicPr preferRelativeResize="0"/>
          <p:nvPr/>
        </p:nvPicPr>
        <p:blipFill rotWithShape="1">
          <a:blip r:embed="rId4">
            <a:alphaModFix/>
          </a:blip>
          <a:srcRect b="13910" l="0" r="0" t="0"/>
          <a:stretch/>
        </p:blipFill>
        <p:spPr>
          <a:xfrm>
            <a:off x="2755900" y="1788875"/>
            <a:ext cx="317615" cy="279250"/>
          </a:xfrm>
          <a:prstGeom prst="rect">
            <a:avLst/>
          </a:prstGeom>
          <a:noFill/>
          <a:ln>
            <a:noFill/>
          </a:ln>
        </p:spPr>
      </p:pic>
      <p:pic>
        <p:nvPicPr>
          <p:cNvPr id="186" name="Google Shape;186;p34"/>
          <p:cNvPicPr preferRelativeResize="0"/>
          <p:nvPr/>
        </p:nvPicPr>
        <p:blipFill rotWithShape="1">
          <a:blip r:embed="rId3">
            <a:alphaModFix/>
          </a:blip>
          <a:srcRect b="0" l="0" r="0" t="0"/>
          <a:stretch/>
        </p:blipFill>
        <p:spPr>
          <a:xfrm>
            <a:off x="907300" y="2144325"/>
            <a:ext cx="388225" cy="279250"/>
          </a:xfrm>
          <a:prstGeom prst="rect">
            <a:avLst/>
          </a:prstGeom>
          <a:noFill/>
          <a:ln>
            <a:noFill/>
          </a:ln>
        </p:spPr>
      </p:pic>
      <p:pic>
        <p:nvPicPr>
          <p:cNvPr id="187" name="Google Shape;187;p34"/>
          <p:cNvPicPr preferRelativeResize="0"/>
          <p:nvPr/>
        </p:nvPicPr>
        <p:blipFill rotWithShape="1">
          <a:blip r:embed="rId4">
            <a:alphaModFix/>
          </a:blip>
          <a:srcRect b="13910" l="0" r="0" t="0"/>
          <a:stretch/>
        </p:blipFill>
        <p:spPr>
          <a:xfrm>
            <a:off x="1866900" y="2144325"/>
            <a:ext cx="317615" cy="279250"/>
          </a:xfrm>
          <a:prstGeom prst="rect">
            <a:avLst/>
          </a:prstGeom>
          <a:noFill/>
          <a:ln>
            <a:noFill/>
          </a:ln>
        </p:spPr>
      </p:pic>
      <p:pic>
        <p:nvPicPr>
          <p:cNvPr id="188" name="Google Shape;188;p34"/>
          <p:cNvPicPr preferRelativeResize="0"/>
          <p:nvPr/>
        </p:nvPicPr>
        <p:blipFill rotWithShape="1">
          <a:blip r:embed="rId5">
            <a:alphaModFix/>
          </a:blip>
          <a:srcRect b="0" l="0" r="0" t="14515"/>
          <a:stretch/>
        </p:blipFill>
        <p:spPr>
          <a:xfrm>
            <a:off x="1428738" y="2706300"/>
            <a:ext cx="3073550" cy="339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nvSpPr>
        <p:spPr>
          <a:xfrm>
            <a:off x="406350" y="1074200"/>
            <a:ext cx="8331300" cy="38766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chemeClr val="dk1"/>
              </a:buClr>
              <a:buSzPts val="2000"/>
              <a:buFont typeface="Proxima Nova"/>
              <a:buChar char="●"/>
            </a:pPr>
            <a:r>
              <a:rPr b="0" i="0" lang="en" sz="2000" u="none" cap="none" strike="noStrike">
                <a:solidFill>
                  <a:schemeClr val="dk1"/>
                </a:solidFill>
                <a:latin typeface="Proxima Nova"/>
                <a:ea typeface="Proxima Nova"/>
                <a:cs typeface="Proxima Nova"/>
                <a:sym typeface="Proxima Nova"/>
              </a:rPr>
              <a:t>The local dataset can be denoted as:</a:t>
            </a:r>
            <a:endParaRPr b="0" i="0" sz="2000" u="none" cap="none" strike="noStrike">
              <a:solidFill>
                <a:schemeClr val="dk1"/>
              </a:solidFill>
              <a:latin typeface="Proxima Nova"/>
              <a:ea typeface="Proxima Nova"/>
              <a:cs typeface="Proxima Nova"/>
              <a:sym typeface="Proxima Nova"/>
            </a:endParaRPr>
          </a:p>
          <a:p>
            <a:pPr indent="-355600" lvl="1" marL="914400" marR="0" rtl="0" algn="l">
              <a:lnSpc>
                <a:spcPct val="100000"/>
              </a:lnSpc>
              <a:spcBef>
                <a:spcPts val="0"/>
              </a:spcBef>
              <a:spcAft>
                <a:spcPts val="0"/>
              </a:spcAft>
              <a:buClr>
                <a:schemeClr val="dk1"/>
              </a:buClr>
              <a:buSzPts val="2000"/>
              <a:buFont typeface="Proxima Nova"/>
              <a:buChar char="○"/>
            </a:pPr>
            <a:r>
              <a:rPr b="0" i="0" lang="en" sz="2000" u="none" cap="none" strike="noStrike">
                <a:solidFill>
                  <a:schemeClr val="dk1"/>
                </a:solidFill>
                <a:latin typeface="Proxima Nova"/>
                <a:ea typeface="Proxima Nova"/>
                <a:cs typeface="Proxima Nova"/>
                <a:sym typeface="Proxima Nova"/>
              </a:rPr>
              <a:t>   , </a:t>
            </a:r>
            <a:r>
              <a:rPr b="0" i="0" lang="en" sz="1800" u="none" cap="none" strike="noStrike">
                <a:solidFill>
                  <a:schemeClr val="dk1"/>
                </a:solidFill>
                <a:latin typeface="Proxima Nova"/>
                <a:ea typeface="Proxima Nova"/>
                <a:cs typeface="Proxima Nova"/>
                <a:sym typeface="Proxima Nova"/>
              </a:rPr>
              <a:t>denotes the </a:t>
            </a:r>
            <a:r>
              <a:rPr b="1" i="0" lang="en" sz="1800" u="none" cap="none" strike="noStrike">
                <a:solidFill>
                  <a:schemeClr val="dk1"/>
                </a:solidFill>
                <a:latin typeface="Proxima Nova"/>
                <a:ea typeface="Proxima Nova"/>
                <a:cs typeface="Proxima Nova"/>
                <a:sym typeface="Proxima Nova"/>
              </a:rPr>
              <a:t>number of data</a:t>
            </a:r>
            <a:endParaRPr b="1" i="0" sz="1800" u="none" cap="none" strike="noStrike">
              <a:solidFill>
                <a:schemeClr val="dk1"/>
              </a:solidFill>
              <a:latin typeface="Proxima Nova"/>
              <a:ea typeface="Proxima Nova"/>
              <a:cs typeface="Proxima Nova"/>
              <a:sym typeface="Proxima Nova"/>
            </a:endParaRPr>
          </a:p>
          <a:p>
            <a:pPr indent="-355600" lvl="1" marL="914400" marR="0" rtl="0" algn="l">
              <a:lnSpc>
                <a:spcPct val="100000"/>
              </a:lnSpc>
              <a:spcBef>
                <a:spcPts val="0"/>
              </a:spcBef>
              <a:spcAft>
                <a:spcPts val="0"/>
              </a:spcAft>
              <a:buClr>
                <a:schemeClr val="dk1"/>
              </a:buClr>
              <a:buSzPts val="2000"/>
              <a:buFont typeface="Proxima Nova"/>
              <a:buChar char="○"/>
            </a:pPr>
            <a:r>
              <a:rPr b="0" i="0" lang="en" sz="2000" u="none" cap="none" strike="noStrike">
                <a:solidFill>
                  <a:schemeClr val="dk1"/>
                </a:solidFill>
                <a:latin typeface="Proxima Nova"/>
                <a:ea typeface="Proxima Nova"/>
                <a:cs typeface="Proxima Nova"/>
                <a:sym typeface="Proxima Nova"/>
              </a:rPr>
              <a:t>   , </a:t>
            </a:r>
            <a:r>
              <a:rPr b="0" i="0" lang="en" sz="1800" u="none" cap="none" strike="noStrike">
                <a:solidFill>
                  <a:schemeClr val="dk1"/>
                </a:solidFill>
                <a:latin typeface="Proxima Nova"/>
                <a:ea typeface="Proxima Nova"/>
                <a:cs typeface="Proxima Nova"/>
                <a:sym typeface="Proxima Nova"/>
              </a:rPr>
              <a:t>denotes the i-th </a:t>
            </a:r>
            <a:r>
              <a:rPr b="1" i="0" lang="en" sz="1800" u="none" cap="none" strike="noStrike">
                <a:solidFill>
                  <a:schemeClr val="dk1"/>
                </a:solidFill>
                <a:latin typeface="Proxima Nova"/>
                <a:ea typeface="Proxima Nova"/>
                <a:cs typeface="Proxima Nova"/>
                <a:sym typeface="Proxima Nova"/>
              </a:rPr>
              <a:t>input image</a:t>
            </a:r>
            <a:endParaRPr b="1" i="0" sz="1800" u="none" cap="none" strike="noStrike">
              <a:solidFill>
                <a:schemeClr val="dk1"/>
              </a:solidFill>
              <a:latin typeface="Proxima Nova"/>
              <a:ea typeface="Proxima Nova"/>
              <a:cs typeface="Proxima Nova"/>
              <a:sym typeface="Proxima Nova"/>
            </a:endParaRPr>
          </a:p>
          <a:p>
            <a:pPr indent="-355600" lvl="1" marL="914400" marR="0" rtl="0" algn="l">
              <a:lnSpc>
                <a:spcPct val="100000"/>
              </a:lnSpc>
              <a:spcBef>
                <a:spcPts val="0"/>
              </a:spcBef>
              <a:spcAft>
                <a:spcPts val="0"/>
              </a:spcAft>
              <a:buClr>
                <a:schemeClr val="dk1"/>
              </a:buClr>
              <a:buSzPts val="2000"/>
              <a:buFont typeface="Proxima Nova"/>
              <a:buChar char="○"/>
            </a:pPr>
            <a:r>
              <a:rPr b="0" i="0" lang="en" sz="2000" u="none" cap="none" strike="noStrike">
                <a:solidFill>
                  <a:schemeClr val="dk1"/>
                </a:solidFill>
                <a:latin typeface="Proxima Nova"/>
                <a:ea typeface="Proxima Nova"/>
                <a:cs typeface="Proxima Nova"/>
                <a:sym typeface="Proxima Nova"/>
              </a:rPr>
              <a:t>                                    , </a:t>
            </a:r>
            <a:r>
              <a:rPr b="0" i="0" lang="en" sz="1800" u="none" cap="none" strike="noStrike">
                <a:solidFill>
                  <a:schemeClr val="dk1"/>
                </a:solidFill>
                <a:latin typeface="Proxima Nova"/>
                <a:ea typeface="Proxima Nova"/>
                <a:cs typeface="Proxima Nova"/>
                <a:sym typeface="Proxima Nova"/>
              </a:rPr>
              <a:t>denotes the i-th </a:t>
            </a:r>
            <a:r>
              <a:rPr b="1" i="0" lang="en" sz="1800" u="none" cap="none" strike="noStrike">
                <a:solidFill>
                  <a:schemeClr val="dk1"/>
                </a:solidFill>
                <a:latin typeface="Proxima Nova"/>
                <a:ea typeface="Proxima Nova"/>
                <a:cs typeface="Proxima Nova"/>
                <a:sym typeface="Proxima Nova"/>
              </a:rPr>
              <a:t>label vector</a:t>
            </a:r>
            <a:endParaRPr b="1" i="0" sz="1800" u="none" cap="none" strike="noStrike">
              <a:solidFill>
                <a:schemeClr val="dk1"/>
              </a:solidFill>
              <a:latin typeface="Proxima Nova"/>
              <a:ea typeface="Proxima Nova"/>
              <a:cs typeface="Proxima Nova"/>
              <a:sym typeface="Proxima Nova"/>
            </a:endParaRPr>
          </a:p>
          <a:p>
            <a:pPr indent="-342900" lvl="2" marL="1371600" marR="0" rtl="0" algn="l">
              <a:lnSpc>
                <a:spcPct val="100000"/>
              </a:lnSpc>
              <a:spcBef>
                <a:spcPts val="0"/>
              </a:spcBef>
              <a:spcAft>
                <a:spcPts val="0"/>
              </a:spcAft>
              <a:buClr>
                <a:schemeClr val="dk1"/>
              </a:buClr>
              <a:buSzPts val="1800"/>
              <a:buFont typeface="Proxima Nova"/>
              <a:buChar char="■"/>
            </a:pPr>
            <a:r>
              <a:rPr b="0" i="0" lang="en" sz="1800" u="none" cap="none" strike="noStrike">
                <a:solidFill>
                  <a:schemeClr val="dk1"/>
                </a:solidFill>
                <a:latin typeface="Proxima Nova"/>
                <a:ea typeface="Proxima Nova"/>
                <a:cs typeface="Proxima Nova"/>
                <a:sym typeface="Proxima Nova"/>
              </a:rPr>
              <a:t>   , is the number of classes in </a:t>
            </a:r>
            <a:endParaRPr b="0" i="0" sz="1800" u="none" cap="none" strike="noStrike">
              <a:solidFill>
                <a:schemeClr val="dk1"/>
              </a:solidFill>
              <a:latin typeface="Proxima Nova"/>
              <a:ea typeface="Proxima Nova"/>
              <a:cs typeface="Proxima Nova"/>
              <a:sym typeface="Proxima Nova"/>
            </a:endParaRPr>
          </a:p>
          <a:p>
            <a:pPr indent="-342900" lvl="2" marL="1371600" marR="0" rtl="0" algn="l">
              <a:lnSpc>
                <a:spcPct val="100000"/>
              </a:lnSpc>
              <a:spcBef>
                <a:spcPts val="0"/>
              </a:spcBef>
              <a:spcAft>
                <a:spcPts val="0"/>
              </a:spcAft>
              <a:buClr>
                <a:schemeClr val="dk1"/>
              </a:buClr>
              <a:buSzPts val="1800"/>
              <a:buFont typeface="Proxima Nova"/>
              <a:buChar char="■"/>
            </a:pPr>
            <a:r>
              <a:rPr b="0" i="0" lang="en" sz="1800" u="none" cap="none" strike="noStrike">
                <a:solidFill>
                  <a:schemeClr val="dk1"/>
                </a:solidFill>
                <a:latin typeface="Proxima Nova"/>
                <a:ea typeface="Proxima Nova"/>
                <a:cs typeface="Proxima Nova"/>
                <a:sym typeface="Proxima Nova"/>
              </a:rPr>
              <a:t>    , refers to the label of class </a:t>
            </a:r>
            <a:endParaRPr b="0" i="0" sz="1800" u="none" cap="none" strike="noStrike">
              <a:solidFill>
                <a:schemeClr val="dk1"/>
              </a:solidFill>
              <a:latin typeface="Proxima Nova"/>
              <a:ea typeface="Proxima Nova"/>
              <a:cs typeface="Proxima Nova"/>
              <a:sym typeface="Proxima Nova"/>
            </a:endParaRPr>
          </a:p>
        </p:txBody>
      </p:sp>
      <p:sp>
        <p:nvSpPr>
          <p:cNvPr id="194" name="Google Shape;194;p35"/>
          <p:cNvSpPr txBox="1"/>
          <p:nvPr>
            <p:ph type="title"/>
          </p:nvPr>
        </p:nvSpPr>
        <p:spPr>
          <a:xfrm>
            <a:off x="218150" y="-600"/>
            <a:ext cx="6759300" cy="130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Methodology of FedLSM</a:t>
            </a:r>
            <a:endParaRPr b="1" sz="3600"/>
          </a:p>
          <a:p>
            <a:pPr indent="0" lvl="0" marL="0" rtl="0" algn="l">
              <a:lnSpc>
                <a:spcPct val="100000"/>
              </a:lnSpc>
              <a:spcBef>
                <a:spcPts val="0"/>
              </a:spcBef>
              <a:spcAft>
                <a:spcPts val="0"/>
              </a:spcAft>
              <a:buSzPts val="2800"/>
              <a:buNone/>
            </a:pPr>
            <a:r>
              <a:rPr b="1" lang="en" sz="3000"/>
              <a:t>Problem Setting:</a:t>
            </a:r>
            <a:endParaRPr b="1" sz="3000"/>
          </a:p>
        </p:txBody>
      </p:sp>
      <p:sp>
        <p:nvSpPr>
          <p:cNvPr id="195" name="Google Shape;195;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96" name="Google Shape;196;p35"/>
          <p:cNvPicPr preferRelativeResize="0"/>
          <p:nvPr/>
        </p:nvPicPr>
        <p:blipFill rotWithShape="1">
          <a:blip r:embed="rId3">
            <a:alphaModFix/>
          </a:blip>
          <a:srcRect b="0" l="0" r="0" t="0"/>
          <a:stretch/>
        </p:blipFill>
        <p:spPr>
          <a:xfrm>
            <a:off x="5130800" y="1140875"/>
            <a:ext cx="1998260" cy="339575"/>
          </a:xfrm>
          <a:prstGeom prst="rect">
            <a:avLst/>
          </a:prstGeom>
          <a:noFill/>
          <a:ln>
            <a:noFill/>
          </a:ln>
        </p:spPr>
      </p:pic>
      <p:pic>
        <p:nvPicPr>
          <p:cNvPr id="197" name="Google Shape;197;p35"/>
          <p:cNvPicPr preferRelativeResize="0"/>
          <p:nvPr/>
        </p:nvPicPr>
        <p:blipFill rotWithShape="1">
          <a:blip r:embed="rId4">
            <a:alphaModFix/>
          </a:blip>
          <a:srcRect b="0" l="0" r="0" t="0"/>
          <a:stretch/>
        </p:blipFill>
        <p:spPr>
          <a:xfrm>
            <a:off x="1231900" y="1480450"/>
            <a:ext cx="388225" cy="272433"/>
          </a:xfrm>
          <a:prstGeom prst="rect">
            <a:avLst/>
          </a:prstGeom>
          <a:noFill/>
          <a:ln>
            <a:noFill/>
          </a:ln>
        </p:spPr>
      </p:pic>
      <p:pic>
        <p:nvPicPr>
          <p:cNvPr id="198" name="Google Shape;198;p35"/>
          <p:cNvPicPr preferRelativeResize="0"/>
          <p:nvPr/>
        </p:nvPicPr>
        <p:blipFill rotWithShape="1">
          <a:blip r:embed="rId5">
            <a:alphaModFix/>
          </a:blip>
          <a:srcRect b="0" l="0" r="0" t="0"/>
          <a:stretch/>
        </p:blipFill>
        <p:spPr>
          <a:xfrm>
            <a:off x="1267200" y="1752875"/>
            <a:ext cx="317625" cy="309881"/>
          </a:xfrm>
          <a:prstGeom prst="rect">
            <a:avLst/>
          </a:prstGeom>
          <a:noFill/>
          <a:ln>
            <a:noFill/>
          </a:ln>
        </p:spPr>
      </p:pic>
      <p:pic>
        <p:nvPicPr>
          <p:cNvPr id="199" name="Google Shape;199;p35"/>
          <p:cNvPicPr preferRelativeResize="0"/>
          <p:nvPr/>
        </p:nvPicPr>
        <p:blipFill rotWithShape="1">
          <a:blip r:embed="rId6">
            <a:alphaModFix/>
          </a:blip>
          <a:srcRect b="0" l="0" r="0" t="0"/>
          <a:stretch/>
        </p:blipFill>
        <p:spPr>
          <a:xfrm>
            <a:off x="1231900" y="2126250"/>
            <a:ext cx="2464199" cy="272425"/>
          </a:xfrm>
          <a:prstGeom prst="rect">
            <a:avLst/>
          </a:prstGeom>
          <a:noFill/>
          <a:ln>
            <a:noFill/>
          </a:ln>
        </p:spPr>
      </p:pic>
      <p:pic>
        <p:nvPicPr>
          <p:cNvPr id="200" name="Google Shape;200;p35"/>
          <p:cNvPicPr preferRelativeResize="0"/>
          <p:nvPr/>
        </p:nvPicPr>
        <p:blipFill rotWithShape="1">
          <a:blip r:embed="rId7">
            <a:alphaModFix/>
          </a:blip>
          <a:srcRect b="0" l="0" r="0" t="0"/>
          <a:stretch/>
        </p:blipFill>
        <p:spPr>
          <a:xfrm>
            <a:off x="1795850" y="2438400"/>
            <a:ext cx="249875" cy="220125"/>
          </a:xfrm>
          <a:prstGeom prst="rect">
            <a:avLst/>
          </a:prstGeom>
          <a:noFill/>
          <a:ln>
            <a:noFill/>
          </a:ln>
        </p:spPr>
      </p:pic>
      <p:pic>
        <p:nvPicPr>
          <p:cNvPr id="201" name="Google Shape;201;p35"/>
          <p:cNvPicPr preferRelativeResize="0"/>
          <p:nvPr/>
        </p:nvPicPr>
        <p:blipFill rotWithShape="1">
          <a:blip r:embed="rId8">
            <a:alphaModFix/>
          </a:blip>
          <a:srcRect b="9195" l="3832" r="87899" t="9196"/>
          <a:stretch/>
        </p:blipFill>
        <p:spPr>
          <a:xfrm>
            <a:off x="4866750" y="2351675"/>
            <a:ext cx="249875" cy="387025"/>
          </a:xfrm>
          <a:prstGeom prst="rect">
            <a:avLst/>
          </a:prstGeom>
          <a:noFill/>
          <a:ln>
            <a:noFill/>
          </a:ln>
        </p:spPr>
      </p:pic>
      <p:pic>
        <p:nvPicPr>
          <p:cNvPr id="202" name="Google Shape;202;p35"/>
          <p:cNvPicPr preferRelativeResize="0"/>
          <p:nvPr/>
        </p:nvPicPr>
        <p:blipFill rotWithShape="1">
          <a:blip r:embed="rId9">
            <a:alphaModFix/>
          </a:blip>
          <a:srcRect b="0" l="0" r="0" t="0"/>
          <a:stretch/>
        </p:blipFill>
        <p:spPr>
          <a:xfrm>
            <a:off x="1795850" y="2667000"/>
            <a:ext cx="249875" cy="299850"/>
          </a:xfrm>
          <a:prstGeom prst="rect">
            <a:avLst/>
          </a:prstGeom>
          <a:noFill/>
          <a:ln>
            <a:noFill/>
          </a:ln>
        </p:spPr>
      </p:pic>
      <p:pic>
        <p:nvPicPr>
          <p:cNvPr id="203" name="Google Shape;203;p35"/>
          <p:cNvPicPr preferRelativeResize="0"/>
          <p:nvPr/>
        </p:nvPicPr>
        <p:blipFill rotWithShape="1">
          <a:blip r:embed="rId8">
            <a:alphaModFix/>
          </a:blip>
          <a:srcRect b="9195" l="3832" r="87899" t="9196"/>
          <a:stretch/>
        </p:blipFill>
        <p:spPr>
          <a:xfrm>
            <a:off x="4866750" y="2656475"/>
            <a:ext cx="249875" cy="387025"/>
          </a:xfrm>
          <a:prstGeom prst="rect">
            <a:avLst/>
          </a:prstGeom>
          <a:noFill/>
          <a:ln>
            <a:noFill/>
          </a:ln>
        </p:spPr>
      </p:pic>
      <p:sp>
        <p:nvSpPr>
          <p:cNvPr id="204" name="Google Shape;204;p35"/>
          <p:cNvSpPr txBox="1"/>
          <p:nvPr/>
        </p:nvSpPr>
        <p:spPr>
          <a:xfrm>
            <a:off x="424400" y="3038592"/>
            <a:ext cx="8470800" cy="1362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Proxima Nova"/>
              <a:buChar char="●"/>
            </a:pPr>
            <a:r>
              <a:rPr b="0" i="0" lang="en" sz="1800" u="none" cap="none" strike="noStrike">
                <a:solidFill>
                  <a:schemeClr val="dk1"/>
                </a:solidFill>
                <a:latin typeface="Proxima Nova"/>
                <a:ea typeface="Proxima Nova"/>
                <a:cs typeface="Proxima Nova"/>
                <a:sym typeface="Proxima Nova"/>
              </a:rPr>
              <a:t>The backbone model is </a:t>
            </a:r>
            <a:endParaRPr b="0" i="0" sz="1800" u="none" cap="none" strike="noStrike">
              <a:solidFill>
                <a:schemeClr val="dk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dk1"/>
              </a:buClr>
              <a:buSzPts val="1800"/>
              <a:buFont typeface="Proxima Nova"/>
              <a:buChar char="○"/>
            </a:pPr>
            <a:r>
              <a:rPr b="0" i="0" lang="en" sz="1800" u="none" cap="none" strike="noStrike">
                <a:solidFill>
                  <a:schemeClr val="dk1"/>
                </a:solidFill>
                <a:latin typeface="Proxima Nova"/>
                <a:ea typeface="Proxima Nova"/>
                <a:cs typeface="Proxima Nova"/>
                <a:sym typeface="Proxima Nova"/>
              </a:rPr>
              <a:t>     , refers to the feature extractor with parameters 𝜃 and       </a:t>
            </a:r>
            <a:endParaRPr b="0" i="0" sz="1800" u="none" cap="none" strike="noStrike">
              <a:solidFill>
                <a:schemeClr val="dk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dk1"/>
              </a:buClr>
              <a:buSzPts val="1800"/>
              <a:buFont typeface="Proxima Nova"/>
              <a:buChar char="○"/>
            </a:pPr>
            <a:r>
              <a:rPr b="0" i="0" lang="en" sz="1800" u="none" cap="none" strike="noStrike">
                <a:solidFill>
                  <a:schemeClr val="dk1"/>
                </a:solidFill>
                <a:latin typeface="Proxima Nova"/>
                <a:ea typeface="Proxima Nova"/>
                <a:cs typeface="Proxima Nova"/>
                <a:sym typeface="Proxima Nova"/>
              </a:rPr>
              <a:t>  , refers to the last classification layer with parameters:</a:t>
            </a:r>
            <a:endParaRPr b="0" i="0" sz="1800" u="none" cap="none" strike="noStrike">
              <a:solidFill>
                <a:schemeClr val="dk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dk1"/>
              </a:buClr>
              <a:buSzPts val="1800"/>
              <a:buFont typeface="Proxima Nova"/>
              <a:buChar char="○"/>
            </a:pPr>
            <a:r>
              <a:rPr b="0" i="0" lang="en" sz="1800" u="none" cap="none" strike="noStrike">
                <a:solidFill>
                  <a:schemeClr val="dk1"/>
                </a:solidFill>
                <a:latin typeface="Proxima Nova"/>
                <a:ea typeface="Proxima Nova"/>
                <a:cs typeface="Proxima Nova"/>
                <a:sym typeface="Proxima Nova"/>
              </a:rPr>
              <a:t>  , refers to </a:t>
            </a:r>
            <a:r>
              <a:rPr b="1" i="0" lang="en" sz="1800" u="none" cap="none" strike="noStrike">
                <a:solidFill>
                  <a:schemeClr val="dk1"/>
                </a:solidFill>
                <a:latin typeface="Proxima Nova"/>
                <a:ea typeface="Proxima Nova"/>
                <a:cs typeface="Proxima Nova"/>
                <a:sym typeface="Proxima Nova"/>
              </a:rPr>
              <a:t>proxies </a:t>
            </a:r>
            <a:r>
              <a:rPr b="0" i="0" lang="en" sz="1800" u="none" cap="none" strike="noStrike">
                <a:solidFill>
                  <a:schemeClr val="dk1"/>
                </a:solidFill>
                <a:latin typeface="Proxima Nova"/>
                <a:ea typeface="Proxima Nova"/>
                <a:cs typeface="Proxima Nova"/>
                <a:sym typeface="Proxima Nova"/>
              </a:rPr>
              <a:t>and       is the c-th </a:t>
            </a:r>
            <a:r>
              <a:rPr b="1" i="0" lang="en" sz="1800" u="none" cap="none" strike="noStrike">
                <a:solidFill>
                  <a:schemeClr val="dk1"/>
                </a:solidFill>
                <a:latin typeface="Proxima Nova"/>
                <a:ea typeface="Proxima Nova"/>
                <a:cs typeface="Proxima Nova"/>
                <a:sym typeface="Proxima Nova"/>
              </a:rPr>
              <a:t>proxy</a:t>
            </a:r>
            <a:endParaRPr b="0" i="0" sz="1800" u="none" cap="none" strike="noStrike">
              <a:solidFill>
                <a:schemeClr val="dk1"/>
              </a:solidFill>
              <a:latin typeface="Proxima Nova"/>
              <a:ea typeface="Proxima Nova"/>
              <a:cs typeface="Proxima Nova"/>
              <a:sym typeface="Proxima Nova"/>
            </a:endParaRPr>
          </a:p>
        </p:txBody>
      </p:sp>
      <p:pic>
        <p:nvPicPr>
          <p:cNvPr id="205" name="Google Shape;205;p35"/>
          <p:cNvPicPr preferRelativeResize="0"/>
          <p:nvPr/>
        </p:nvPicPr>
        <p:blipFill rotWithShape="1">
          <a:blip r:embed="rId10">
            <a:alphaModFix/>
          </a:blip>
          <a:srcRect b="0" l="0" r="0" t="0"/>
          <a:stretch/>
        </p:blipFill>
        <p:spPr>
          <a:xfrm>
            <a:off x="3378200" y="3153988"/>
            <a:ext cx="1515584" cy="262313"/>
          </a:xfrm>
          <a:prstGeom prst="rect">
            <a:avLst/>
          </a:prstGeom>
          <a:noFill/>
          <a:ln>
            <a:noFill/>
          </a:ln>
        </p:spPr>
      </p:pic>
      <p:pic>
        <p:nvPicPr>
          <p:cNvPr id="206" name="Google Shape;206;p35"/>
          <p:cNvPicPr preferRelativeResize="0"/>
          <p:nvPr/>
        </p:nvPicPr>
        <p:blipFill rotWithShape="1">
          <a:blip r:embed="rId10">
            <a:alphaModFix/>
          </a:blip>
          <a:srcRect b="0" l="0" r="74691" t="0"/>
          <a:stretch/>
        </p:blipFill>
        <p:spPr>
          <a:xfrm>
            <a:off x="1312375" y="3409152"/>
            <a:ext cx="383567" cy="262300"/>
          </a:xfrm>
          <a:prstGeom prst="rect">
            <a:avLst/>
          </a:prstGeom>
          <a:noFill/>
          <a:ln>
            <a:noFill/>
          </a:ln>
        </p:spPr>
      </p:pic>
      <p:pic>
        <p:nvPicPr>
          <p:cNvPr id="207" name="Google Shape;207;p35"/>
          <p:cNvPicPr preferRelativeResize="0"/>
          <p:nvPr/>
        </p:nvPicPr>
        <p:blipFill rotWithShape="1">
          <a:blip r:embed="rId11">
            <a:alphaModFix/>
          </a:blip>
          <a:srcRect b="0" l="0" r="0" t="0"/>
          <a:stretch/>
        </p:blipFill>
        <p:spPr>
          <a:xfrm>
            <a:off x="7099300" y="3433388"/>
            <a:ext cx="275108" cy="262312"/>
          </a:xfrm>
          <a:prstGeom prst="rect">
            <a:avLst/>
          </a:prstGeom>
          <a:noFill/>
          <a:ln>
            <a:noFill/>
          </a:ln>
        </p:spPr>
      </p:pic>
      <p:pic>
        <p:nvPicPr>
          <p:cNvPr id="208" name="Google Shape;208;p35"/>
          <p:cNvPicPr preferRelativeResize="0"/>
          <p:nvPr/>
        </p:nvPicPr>
        <p:blipFill rotWithShape="1">
          <a:blip r:embed="rId12">
            <a:alphaModFix/>
          </a:blip>
          <a:srcRect b="0" l="0" r="0" t="0"/>
          <a:stretch/>
        </p:blipFill>
        <p:spPr>
          <a:xfrm>
            <a:off x="6946900" y="3671450"/>
            <a:ext cx="1292333" cy="329050"/>
          </a:xfrm>
          <a:prstGeom prst="rect">
            <a:avLst/>
          </a:prstGeom>
          <a:noFill/>
          <a:ln>
            <a:noFill/>
          </a:ln>
        </p:spPr>
      </p:pic>
      <p:pic>
        <p:nvPicPr>
          <p:cNvPr id="209" name="Google Shape;209;p35"/>
          <p:cNvPicPr preferRelativeResize="0"/>
          <p:nvPr/>
        </p:nvPicPr>
        <p:blipFill rotWithShape="1">
          <a:blip r:embed="rId11">
            <a:alphaModFix/>
          </a:blip>
          <a:srcRect b="0" l="0" r="0" t="0"/>
          <a:stretch/>
        </p:blipFill>
        <p:spPr>
          <a:xfrm>
            <a:off x="1231900" y="3738188"/>
            <a:ext cx="275108" cy="262312"/>
          </a:xfrm>
          <a:prstGeom prst="rect">
            <a:avLst/>
          </a:prstGeom>
          <a:noFill/>
          <a:ln>
            <a:noFill/>
          </a:ln>
        </p:spPr>
      </p:pic>
      <p:pic>
        <p:nvPicPr>
          <p:cNvPr id="210" name="Google Shape;210;p35"/>
          <p:cNvPicPr preferRelativeResize="0"/>
          <p:nvPr/>
        </p:nvPicPr>
        <p:blipFill rotWithShape="1">
          <a:blip r:embed="rId13">
            <a:alphaModFix/>
          </a:blip>
          <a:srcRect b="0" l="0" r="0" t="0"/>
          <a:stretch/>
        </p:blipFill>
        <p:spPr>
          <a:xfrm>
            <a:off x="1235013" y="4000488"/>
            <a:ext cx="268870" cy="262313"/>
          </a:xfrm>
          <a:prstGeom prst="rect">
            <a:avLst/>
          </a:prstGeom>
          <a:noFill/>
          <a:ln>
            <a:noFill/>
          </a:ln>
        </p:spPr>
      </p:pic>
      <p:pic>
        <p:nvPicPr>
          <p:cNvPr id="211" name="Google Shape;211;p35"/>
          <p:cNvPicPr preferRelativeResize="0"/>
          <p:nvPr/>
        </p:nvPicPr>
        <p:blipFill rotWithShape="1">
          <a:blip r:embed="rId14">
            <a:alphaModFix/>
          </a:blip>
          <a:srcRect b="0" l="0" r="0" t="0"/>
          <a:stretch/>
        </p:blipFill>
        <p:spPr>
          <a:xfrm>
            <a:off x="3799470" y="4000488"/>
            <a:ext cx="262313" cy="2623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218150" y="-600"/>
            <a:ext cx="8029500" cy="119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Methodology of FedLSM</a:t>
            </a:r>
            <a:endParaRPr b="1" sz="3600"/>
          </a:p>
          <a:p>
            <a:pPr indent="0" lvl="0" marL="0" rtl="0" algn="l">
              <a:lnSpc>
                <a:spcPct val="100000"/>
              </a:lnSpc>
              <a:spcBef>
                <a:spcPts val="0"/>
              </a:spcBef>
              <a:spcAft>
                <a:spcPts val="0"/>
              </a:spcAft>
              <a:buSzPts val="2800"/>
              <a:buNone/>
            </a:pPr>
            <a:r>
              <a:rPr b="1" lang="en" sz="3000"/>
              <a:t>Local Model Training: </a:t>
            </a:r>
            <a:r>
              <a:rPr b="1" lang="en" sz="3000" u="sng"/>
              <a:t>Uncertainty Estimation</a:t>
            </a:r>
            <a:endParaRPr b="1" sz="3000" u="sng"/>
          </a:p>
        </p:txBody>
      </p:sp>
      <p:sp>
        <p:nvSpPr>
          <p:cNvPr id="217" name="Google Shape;217;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18" name="Google Shape;218;p36"/>
          <p:cNvSpPr txBox="1"/>
          <p:nvPr/>
        </p:nvSpPr>
        <p:spPr>
          <a:xfrm>
            <a:off x="373600" y="1166275"/>
            <a:ext cx="8229600" cy="36069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rgbClr val="000000"/>
              </a:buClr>
              <a:buSzPts val="2000"/>
              <a:buFont typeface="Proxima Nova"/>
              <a:buChar char="●"/>
            </a:pPr>
            <a:r>
              <a:rPr b="0" i="0" lang="en" sz="2000" u="none" cap="none" strike="noStrike">
                <a:solidFill>
                  <a:srgbClr val="000000"/>
                </a:solidFill>
                <a:latin typeface="Proxima Nova"/>
                <a:ea typeface="Proxima Nova"/>
                <a:cs typeface="Proxima Nova"/>
                <a:sym typeface="Proxima Nova"/>
              </a:rPr>
              <a:t>The UE is calculated using entropy using the global model:</a:t>
            </a:r>
            <a:endParaRPr b="0" i="0" sz="2000" u="none" cap="none" strike="noStrike">
              <a:solidFill>
                <a:srgbClr val="000000"/>
              </a:solidFill>
              <a:latin typeface="Proxima Nova"/>
              <a:ea typeface="Proxima Nova"/>
              <a:cs typeface="Proxima Nova"/>
              <a:sym typeface="Proxima Nova"/>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roxima Nova"/>
              <a:ea typeface="Proxima Nova"/>
              <a:cs typeface="Proxima Nova"/>
              <a:sym typeface="Proxima Nova"/>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roxima Nova"/>
              <a:ea typeface="Proxima Nova"/>
              <a:cs typeface="Proxima Nova"/>
              <a:sym typeface="Proxima Nova"/>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roxima Nova"/>
              <a:ea typeface="Proxima Nova"/>
              <a:cs typeface="Proxima Nova"/>
              <a:sym typeface="Proxima Nova"/>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roxima Nova"/>
              <a:ea typeface="Proxima Nova"/>
              <a:cs typeface="Proxima Nova"/>
              <a:sym typeface="Proxima Nova"/>
            </a:endParaRPr>
          </a:p>
          <a:p>
            <a:pPr indent="-355600" lvl="0" marL="457200" marR="0" rtl="0" algn="l">
              <a:lnSpc>
                <a:spcPct val="100000"/>
              </a:lnSpc>
              <a:spcBef>
                <a:spcPts val="0"/>
              </a:spcBef>
              <a:spcAft>
                <a:spcPts val="0"/>
              </a:spcAft>
              <a:buClr>
                <a:srgbClr val="000000"/>
              </a:buClr>
              <a:buSzPts val="2000"/>
              <a:buFont typeface="Proxima Nova"/>
              <a:buChar char="●"/>
            </a:pPr>
            <a:r>
              <a:rPr b="0" i="0" lang="en" sz="2000" u="none" cap="none" strike="noStrike">
                <a:solidFill>
                  <a:srgbClr val="000000"/>
                </a:solidFill>
                <a:latin typeface="Proxima Nova"/>
                <a:ea typeface="Proxima Nova"/>
                <a:cs typeface="Proxima Nova"/>
                <a:sym typeface="Proxima Nova"/>
              </a:rPr>
              <a:t>            and             are used to determine </a:t>
            </a:r>
            <a:r>
              <a:rPr b="1" i="0" lang="en" sz="2000" u="none" cap="none" strike="noStrike">
                <a:solidFill>
                  <a:srgbClr val="000000"/>
                </a:solidFill>
                <a:latin typeface="Proxima Nova"/>
                <a:ea typeface="Proxima Nova"/>
                <a:cs typeface="Proxima Nova"/>
                <a:sym typeface="Proxima Nova"/>
              </a:rPr>
              <a:t>uncertain dataset</a:t>
            </a:r>
            <a:r>
              <a:rPr b="0" i="0" lang="en" sz="2000" u="none" cap="none" strike="noStrike">
                <a:solidFill>
                  <a:srgbClr val="000000"/>
                </a:solidFill>
                <a:latin typeface="Proxima Nova"/>
                <a:ea typeface="Proxima Nova"/>
                <a:cs typeface="Proxima Nova"/>
                <a:sym typeface="Proxima Nova"/>
              </a:rPr>
              <a:t>        and confident dataset 	</a:t>
            </a:r>
            <a:endParaRPr b="0" i="0" sz="2000" u="none" cap="none" strike="noStrike">
              <a:solidFill>
                <a:srgbClr val="000000"/>
              </a:solidFill>
              <a:latin typeface="Proxima Nova"/>
              <a:ea typeface="Proxima Nova"/>
              <a:cs typeface="Proxima Nova"/>
              <a:sym typeface="Proxima Nova"/>
            </a:endParaRPr>
          </a:p>
          <a:p>
            <a:pPr indent="-355600" lvl="0" marL="457200" marR="0" rtl="0" algn="l">
              <a:lnSpc>
                <a:spcPct val="100000"/>
              </a:lnSpc>
              <a:spcBef>
                <a:spcPts val="0"/>
              </a:spcBef>
              <a:spcAft>
                <a:spcPts val="0"/>
              </a:spcAft>
              <a:buClr>
                <a:srgbClr val="000000"/>
              </a:buClr>
              <a:buSzPts val="2000"/>
              <a:buFont typeface="Proxima Nova"/>
              <a:buChar char="●"/>
            </a:pPr>
            <a:r>
              <a:rPr b="0" i="0" lang="en" sz="2000" u="none" cap="none" strike="noStrike">
                <a:solidFill>
                  <a:srgbClr val="000000"/>
                </a:solidFill>
                <a:latin typeface="Proxima Nova"/>
                <a:ea typeface="Proxima Nova"/>
                <a:cs typeface="Proxima Nova"/>
                <a:sym typeface="Proxima Nova"/>
              </a:rPr>
              <a:t>The remaining data is                                                          </a:t>
            </a:r>
            <a:endParaRPr b="0" i="0" sz="20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roxima Nova"/>
              <a:ea typeface="Proxima Nova"/>
              <a:cs typeface="Proxima Nova"/>
              <a:sym typeface="Proxima Nova"/>
            </a:endParaRPr>
          </a:p>
        </p:txBody>
      </p:sp>
      <p:pic>
        <p:nvPicPr>
          <p:cNvPr id="219" name="Google Shape;219;p36"/>
          <p:cNvPicPr preferRelativeResize="0"/>
          <p:nvPr/>
        </p:nvPicPr>
        <p:blipFill rotWithShape="1">
          <a:blip r:embed="rId3">
            <a:alphaModFix/>
          </a:blip>
          <a:srcRect b="15146" l="2752" r="0" t="13739"/>
          <a:stretch/>
        </p:blipFill>
        <p:spPr>
          <a:xfrm>
            <a:off x="1688399" y="1674275"/>
            <a:ext cx="5600002" cy="745075"/>
          </a:xfrm>
          <a:prstGeom prst="rect">
            <a:avLst/>
          </a:prstGeom>
          <a:noFill/>
          <a:ln>
            <a:noFill/>
          </a:ln>
        </p:spPr>
      </p:pic>
      <p:sp>
        <p:nvSpPr>
          <p:cNvPr id="220" name="Google Shape;220;p36"/>
          <p:cNvSpPr/>
          <p:nvPr/>
        </p:nvSpPr>
        <p:spPr>
          <a:xfrm>
            <a:off x="5491750" y="1712375"/>
            <a:ext cx="1689000" cy="520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cxnSp>
        <p:nvCxnSpPr>
          <p:cNvPr id="221" name="Google Shape;221;p36"/>
          <p:cNvCxnSpPr/>
          <p:nvPr/>
        </p:nvCxnSpPr>
        <p:spPr>
          <a:xfrm rot="10800000">
            <a:off x="6088500" y="2233325"/>
            <a:ext cx="520800" cy="412500"/>
          </a:xfrm>
          <a:prstGeom prst="straightConnector1">
            <a:avLst/>
          </a:prstGeom>
          <a:noFill/>
          <a:ln cap="flat" cmpd="sng" w="9525">
            <a:solidFill>
              <a:schemeClr val="dk2"/>
            </a:solidFill>
            <a:prstDash val="solid"/>
            <a:round/>
            <a:headEnd len="sm" w="sm" type="none"/>
            <a:tailEnd len="med" w="med" type="triangle"/>
          </a:ln>
        </p:spPr>
      </p:cxnSp>
      <p:sp>
        <p:nvSpPr>
          <p:cNvPr id="222" name="Google Shape;222;p36"/>
          <p:cNvSpPr txBox="1"/>
          <p:nvPr/>
        </p:nvSpPr>
        <p:spPr>
          <a:xfrm>
            <a:off x="4399550" y="2512475"/>
            <a:ext cx="3529500" cy="74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Proxima Nova"/>
                <a:ea typeface="Proxima Nova"/>
                <a:cs typeface="Proxima Nova"/>
                <a:sym typeface="Proxima Nova"/>
              </a:rPr>
              <a:t>Predicted probability of </a:t>
            </a:r>
            <a:r>
              <a:rPr lang="en" sz="2000">
                <a:solidFill>
                  <a:schemeClr val="dk1"/>
                </a:solidFill>
                <a:latin typeface="Proxima Nova"/>
                <a:ea typeface="Proxima Nova"/>
                <a:cs typeface="Proxima Nova"/>
                <a:sym typeface="Proxima Nova"/>
              </a:rPr>
              <a:t>class </a:t>
            </a:r>
            <a:r>
              <a:rPr b="1" lang="en" sz="2000">
                <a:solidFill>
                  <a:schemeClr val="dk1"/>
                </a:solidFill>
                <a:latin typeface="Proxima Nova"/>
                <a:ea typeface="Proxima Nova"/>
                <a:cs typeface="Proxima Nova"/>
                <a:sym typeface="Proxima Nova"/>
              </a:rPr>
              <a:t>‘c’</a:t>
            </a:r>
            <a:r>
              <a:rPr lang="en" sz="2000">
                <a:solidFill>
                  <a:schemeClr val="dk1"/>
                </a:solidFill>
                <a:latin typeface="Proxima Nova"/>
                <a:ea typeface="Proxima Nova"/>
                <a:cs typeface="Proxima Nova"/>
                <a:sym typeface="Proxima Nova"/>
              </a:rPr>
              <a:t>, </a:t>
            </a:r>
            <a:r>
              <a:rPr b="0" i="0" lang="en" sz="2000" u="none" cap="none" strike="noStrike">
                <a:solidFill>
                  <a:schemeClr val="dk1"/>
                </a:solidFill>
                <a:latin typeface="Proxima Nova"/>
                <a:ea typeface="Proxima Nova"/>
                <a:cs typeface="Proxima Nova"/>
                <a:sym typeface="Proxima Nova"/>
              </a:rPr>
              <a:t>for a given input </a:t>
            </a:r>
            <a:r>
              <a:rPr b="1" i="0" lang="en" sz="2000" u="none" cap="none" strike="noStrike">
                <a:solidFill>
                  <a:schemeClr val="dk1"/>
                </a:solidFill>
                <a:latin typeface="Proxima Nova"/>
                <a:ea typeface="Proxima Nova"/>
                <a:cs typeface="Proxima Nova"/>
                <a:sym typeface="Proxima Nova"/>
              </a:rPr>
              <a:t>‘x</a:t>
            </a:r>
            <a:r>
              <a:rPr b="1" baseline="30000" i="0" lang="en" sz="2000" u="none" cap="none" strike="noStrike">
                <a:solidFill>
                  <a:schemeClr val="dk1"/>
                </a:solidFill>
                <a:latin typeface="Proxima Nova"/>
                <a:ea typeface="Proxima Nova"/>
                <a:cs typeface="Proxima Nova"/>
                <a:sym typeface="Proxima Nova"/>
              </a:rPr>
              <a:t>i</a:t>
            </a:r>
            <a:r>
              <a:rPr b="1" i="0" lang="en" sz="2000" u="none" cap="none" strike="noStrike">
                <a:solidFill>
                  <a:schemeClr val="dk1"/>
                </a:solidFill>
                <a:latin typeface="Proxima Nova"/>
                <a:ea typeface="Proxima Nova"/>
                <a:cs typeface="Proxima Nova"/>
                <a:sym typeface="Proxima Nova"/>
              </a:rPr>
              <a:t>’</a:t>
            </a:r>
            <a:endParaRPr b="1" i="0" sz="20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rPr b="1" baseline="30000" i="0" lang="en" sz="2000" u="none" cap="none" strike="noStrike">
                <a:solidFill>
                  <a:schemeClr val="dk1"/>
                </a:solidFill>
                <a:latin typeface="Proxima Nova"/>
                <a:ea typeface="Proxima Nova"/>
                <a:cs typeface="Proxima Nova"/>
                <a:sym typeface="Proxima Nova"/>
              </a:rPr>
              <a:t>   </a:t>
            </a:r>
            <a:endParaRPr b="1" baseline="30000" i="0" sz="2000" u="none" cap="none" strike="noStrike">
              <a:solidFill>
                <a:schemeClr val="dk1"/>
              </a:solidFill>
              <a:latin typeface="Proxima Nova"/>
              <a:ea typeface="Proxima Nova"/>
              <a:cs typeface="Proxima Nova"/>
              <a:sym typeface="Proxima Nova"/>
            </a:endParaRPr>
          </a:p>
        </p:txBody>
      </p:sp>
      <p:pic>
        <p:nvPicPr>
          <p:cNvPr id="223" name="Google Shape;223;p36"/>
          <p:cNvPicPr preferRelativeResize="0"/>
          <p:nvPr/>
        </p:nvPicPr>
        <p:blipFill rotWithShape="1">
          <a:blip r:embed="rId4">
            <a:alphaModFix/>
          </a:blip>
          <a:srcRect b="0" l="0" r="0" t="7441"/>
          <a:stretch/>
        </p:blipFill>
        <p:spPr>
          <a:xfrm>
            <a:off x="881075" y="3382425"/>
            <a:ext cx="739375" cy="304800"/>
          </a:xfrm>
          <a:prstGeom prst="rect">
            <a:avLst/>
          </a:prstGeom>
          <a:noFill/>
          <a:ln>
            <a:noFill/>
          </a:ln>
        </p:spPr>
      </p:pic>
      <p:pic>
        <p:nvPicPr>
          <p:cNvPr id="224" name="Google Shape;224;p36"/>
          <p:cNvPicPr preferRelativeResize="0"/>
          <p:nvPr/>
        </p:nvPicPr>
        <p:blipFill rotWithShape="1">
          <a:blip r:embed="rId5">
            <a:alphaModFix/>
          </a:blip>
          <a:srcRect b="0" l="0" r="0" t="0"/>
          <a:stretch/>
        </p:blipFill>
        <p:spPr>
          <a:xfrm>
            <a:off x="2212975" y="3443775"/>
            <a:ext cx="739375" cy="309100"/>
          </a:xfrm>
          <a:prstGeom prst="rect">
            <a:avLst/>
          </a:prstGeom>
          <a:noFill/>
          <a:ln>
            <a:noFill/>
          </a:ln>
        </p:spPr>
      </p:pic>
      <p:pic>
        <p:nvPicPr>
          <p:cNvPr id="225" name="Google Shape;225;p36"/>
          <p:cNvPicPr preferRelativeResize="0"/>
          <p:nvPr/>
        </p:nvPicPr>
        <p:blipFill rotWithShape="1">
          <a:blip r:embed="rId6">
            <a:alphaModFix/>
          </a:blip>
          <a:srcRect b="0" l="0" r="0" t="0"/>
          <a:stretch/>
        </p:blipFill>
        <p:spPr>
          <a:xfrm>
            <a:off x="7591325" y="3443775"/>
            <a:ext cx="337720" cy="309100"/>
          </a:xfrm>
          <a:prstGeom prst="rect">
            <a:avLst/>
          </a:prstGeom>
          <a:noFill/>
          <a:ln>
            <a:noFill/>
          </a:ln>
        </p:spPr>
      </p:pic>
      <p:pic>
        <p:nvPicPr>
          <p:cNvPr id="226" name="Google Shape;226;p36"/>
          <p:cNvPicPr preferRelativeResize="0"/>
          <p:nvPr/>
        </p:nvPicPr>
        <p:blipFill rotWithShape="1">
          <a:blip r:embed="rId7">
            <a:alphaModFix/>
          </a:blip>
          <a:srcRect b="0" l="0" r="0" t="0"/>
          <a:stretch/>
        </p:blipFill>
        <p:spPr>
          <a:xfrm>
            <a:off x="2952350" y="3689375"/>
            <a:ext cx="287875" cy="304800"/>
          </a:xfrm>
          <a:prstGeom prst="rect">
            <a:avLst/>
          </a:prstGeom>
          <a:noFill/>
          <a:ln>
            <a:noFill/>
          </a:ln>
        </p:spPr>
      </p:pic>
      <p:pic>
        <p:nvPicPr>
          <p:cNvPr id="227" name="Google Shape;227;p36"/>
          <p:cNvPicPr preferRelativeResize="0"/>
          <p:nvPr/>
        </p:nvPicPr>
        <p:blipFill rotWithShape="1">
          <a:blip r:embed="rId8">
            <a:alphaModFix/>
          </a:blip>
          <a:srcRect b="0" l="0" r="0" t="0"/>
          <a:stretch/>
        </p:blipFill>
        <p:spPr>
          <a:xfrm>
            <a:off x="3497850" y="3994175"/>
            <a:ext cx="337725" cy="2768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218150" y="-600"/>
            <a:ext cx="8029500" cy="119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Methodology of FedLSM</a:t>
            </a:r>
            <a:endParaRPr b="1" sz="3600"/>
          </a:p>
          <a:p>
            <a:pPr indent="0" lvl="0" marL="0" rtl="0" algn="l">
              <a:lnSpc>
                <a:spcPct val="100000"/>
              </a:lnSpc>
              <a:spcBef>
                <a:spcPts val="0"/>
              </a:spcBef>
              <a:spcAft>
                <a:spcPts val="0"/>
              </a:spcAft>
              <a:buSzPts val="2800"/>
              <a:buNone/>
            </a:pPr>
            <a:r>
              <a:rPr b="1" lang="en" sz="3000"/>
              <a:t>Local Model Training: </a:t>
            </a:r>
            <a:r>
              <a:rPr b="1" lang="en" sz="3000" u="sng"/>
              <a:t>Pseudo Labeling</a:t>
            </a:r>
            <a:endParaRPr b="1" sz="3000" u="sng"/>
          </a:p>
        </p:txBody>
      </p:sp>
      <p:sp>
        <p:nvSpPr>
          <p:cNvPr id="233" name="Google Shape;233;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34" name="Google Shape;234;p37"/>
          <p:cNvSpPr txBox="1"/>
          <p:nvPr/>
        </p:nvSpPr>
        <p:spPr>
          <a:xfrm>
            <a:off x="373600" y="1242475"/>
            <a:ext cx="8229600" cy="36258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rgbClr val="000000"/>
              </a:buClr>
              <a:buSzPts val="2000"/>
              <a:buFont typeface="Proxima Nova"/>
              <a:buChar char="●"/>
            </a:pPr>
            <a:r>
              <a:rPr b="0" i="0" lang="en" sz="2000" u="none" cap="none" strike="noStrike">
                <a:solidFill>
                  <a:srgbClr val="000000"/>
                </a:solidFill>
                <a:latin typeface="Proxima Nova"/>
                <a:ea typeface="Proxima Nova"/>
                <a:cs typeface="Proxima Nova"/>
                <a:sym typeface="Proxima Nova"/>
              </a:rPr>
              <a:t>For unlabeled data, </a:t>
            </a:r>
            <a:r>
              <a:rPr b="1" i="0" lang="en" sz="2000" u="none" cap="none" strike="noStrike">
                <a:solidFill>
                  <a:srgbClr val="000000"/>
                </a:solidFill>
                <a:latin typeface="Proxima Nova"/>
                <a:ea typeface="Proxima Nova"/>
                <a:cs typeface="Proxima Nova"/>
                <a:sym typeface="Proxima Nova"/>
              </a:rPr>
              <a:t>pseudo labels</a:t>
            </a:r>
            <a:r>
              <a:rPr b="0" i="0" lang="en" sz="2000" u="none" cap="none" strike="noStrike">
                <a:solidFill>
                  <a:srgbClr val="000000"/>
                </a:solidFill>
                <a:latin typeface="Proxima Nova"/>
                <a:ea typeface="Proxima Nova"/>
                <a:cs typeface="Proxima Nova"/>
                <a:sym typeface="Proxima Nova"/>
              </a:rPr>
              <a:t> are proposed using a teacher model. For the </a:t>
            </a:r>
            <a:r>
              <a:rPr b="1" i="0" lang="en" sz="2000" u="none" cap="none" strike="noStrike">
                <a:solidFill>
                  <a:srgbClr val="000000"/>
                </a:solidFill>
                <a:latin typeface="Proxima Nova"/>
                <a:ea typeface="Proxima Nova"/>
                <a:cs typeface="Proxima Nova"/>
                <a:sym typeface="Proxima Nova"/>
              </a:rPr>
              <a:t>locally identified class</a:t>
            </a:r>
            <a:r>
              <a:rPr b="0" i="0" lang="en" sz="2000" u="none" cap="none" strike="noStrike">
                <a:solidFill>
                  <a:srgbClr val="000000"/>
                </a:solidFill>
                <a:latin typeface="Proxima Nova"/>
                <a:ea typeface="Proxima Nova"/>
                <a:cs typeface="Proxima Nova"/>
                <a:sym typeface="Proxima Nova"/>
              </a:rPr>
              <a:t>, the loss         is </a:t>
            </a:r>
            <a:r>
              <a:rPr b="1" i="0" lang="en" sz="2000" u="none" cap="none" strike="noStrike">
                <a:solidFill>
                  <a:srgbClr val="000000"/>
                </a:solidFill>
                <a:latin typeface="Proxima Nova"/>
                <a:ea typeface="Proxima Nova"/>
                <a:cs typeface="Proxima Nova"/>
                <a:sym typeface="Proxima Nova"/>
              </a:rPr>
              <a:t>cross-entropy</a:t>
            </a:r>
            <a:r>
              <a:rPr b="0" i="0" lang="en" sz="2000" u="none" cap="none" strike="noStrike">
                <a:solidFill>
                  <a:srgbClr val="000000"/>
                </a:solidFill>
                <a:latin typeface="Proxima Nova"/>
                <a:ea typeface="Proxima Nova"/>
                <a:cs typeface="Proxima Nova"/>
                <a:sym typeface="Proxima Nova"/>
              </a:rPr>
              <a:t> loss. </a:t>
            </a:r>
            <a:endParaRPr b="0" i="0" sz="2000" u="none" cap="none" strike="noStrike">
              <a:solidFill>
                <a:srgbClr val="000000"/>
              </a:solidFill>
              <a:latin typeface="Proxima Nova"/>
              <a:ea typeface="Proxima Nova"/>
              <a:cs typeface="Proxima Nova"/>
              <a:sym typeface="Proxima Nova"/>
            </a:endParaRPr>
          </a:p>
          <a:p>
            <a:pPr indent="-355600" lvl="0" marL="457200" marR="0" rtl="0" algn="l">
              <a:lnSpc>
                <a:spcPct val="100000"/>
              </a:lnSpc>
              <a:spcBef>
                <a:spcPts val="0"/>
              </a:spcBef>
              <a:spcAft>
                <a:spcPts val="0"/>
              </a:spcAft>
              <a:buClr>
                <a:srgbClr val="000000"/>
              </a:buClr>
              <a:buSzPts val="2000"/>
              <a:buFont typeface="Proxima Nova"/>
              <a:buChar char="●"/>
            </a:pPr>
            <a:r>
              <a:rPr b="0" i="0" lang="en" sz="2000" u="none" cap="none" strike="noStrike">
                <a:solidFill>
                  <a:srgbClr val="000000"/>
                </a:solidFill>
                <a:latin typeface="Proxima Nova"/>
                <a:ea typeface="Proxima Nova"/>
                <a:cs typeface="Proxima Nova"/>
                <a:sym typeface="Proxima Nova"/>
              </a:rPr>
              <a:t>For </a:t>
            </a:r>
            <a:r>
              <a:rPr b="1" i="0" lang="en" sz="2000" u="none" cap="none" strike="noStrike">
                <a:solidFill>
                  <a:srgbClr val="000000"/>
                </a:solidFill>
                <a:latin typeface="Proxima Nova"/>
                <a:ea typeface="Proxima Nova"/>
                <a:cs typeface="Proxima Nova"/>
                <a:sym typeface="Proxima Nova"/>
              </a:rPr>
              <a:t>locally unknown class</a:t>
            </a:r>
            <a:r>
              <a:rPr b="0" i="0" lang="en" sz="2000" u="none" cap="none" strike="noStrike">
                <a:solidFill>
                  <a:srgbClr val="000000"/>
                </a:solidFill>
                <a:latin typeface="Proxima Nova"/>
                <a:ea typeface="Proxima Nova"/>
                <a:cs typeface="Proxima Nova"/>
                <a:sym typeface="Proxima Nova"/>
              </a:rPr>
              <a:t>, the loss for a </a:t>
            </a:r>
            <a:r>
              <a:rPr b="1" i="0" lang="en" sz="2000" u="none" cap="none" strike="noStrike">
                <a:solidFill>
                  <a:srgbClr val="000000"/>
                </a:solidFill>
                <a:latin typeface="Proxima Nova"/>
                <a:ea typeface="Proxima Nova"/>
                <a:cs typeface="Proxima Nova"/>
                <a:sym typeface="Proxima Nova"/>
              </a:rPr>
              <a:t>single-label classification</a:t>
            </a:r>
            <a:r>
              <a:rPr b="0" i="0" lang="en" sz="2000" u="none" cap="none" strike="noStrike">
                <a:solidFill>
                  <a:srgbClr val="000000"/>
                </a:solidFill>
                <a:latin typeface="Proxima Nova"/>
                <a:ea typeface="Proxima Nova"/>
                <a:cs typeface="Proxima Nova"/>
                <a:sym typeface="Proxima Nova"/>
              </a:rPr>
              <a:t>:</a:t>
            </a:r>
            <a:endParaRPr b="0" i="0" sz="20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Proxima Nova"/>
                <a:ea typeface="Proxima Nova"/>
                <a:cs typeface="Proxima Nova"/>
                <a:sym typeface="Proxima Nova"/>
              </a:rPr>
              <a:t>					</a:t>
            </a:r>
            <a:endParaRPr b="0" i="0" sz="20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roxima Nova"/>
              <a:ea typeface="Proxima Nova"/>
              <a:cs typeface="Proxima Nova"/>
              <a:sym typeface="Proxima Nova"/>
            </a:endParaRPr>
          </a:p>
        </p:txBody>
      </p:sp>
      <p:pic>
        <p:nvPicPr>
          <p:cNvPr id="235" name="Google Shape;235;p37"/>
          <p:cNvPicPr preferRelativeResize="0"/>
          <p:nvPr/>
        </p:nvPicPr>
        <p:blipFill rotWithShape="1">
          <a:blip r:embed="rId3">
            <a:alphaModFix/>
          </a:blip>
          <a:srcRect b="0" l="0" r="0" t="0"/>
          <a:stretch/>
        </p:blipFill>
        <p:spPr>
          <a:xfrm>
            <a:off x="6159500" y="1686875"/>
            <a:ext cx="462500" cy="301000"/>
          </a:xfrm>
          <a:prstGeom prst="rect">
            <a:avLst/>
          </a:prstGeom>
          <a:noFill/>
          <a:ln>
            <a:noFill/>
          </a:ln>
        </p:spPr>
      </p:pic>
      <p:pic>
        <p:nvPicPr>
          <p:cNvPr id="236" name="Google Shape;236;p37"/>
          <p:cNvPicPr preferRelativeResize="0"/>
          <p:nvPr/>
        </p:nvPicPr>
        <p:blipFill rotWithShape="1">
          <a:blip r:embed="rId4">
            <a:alphaModFix/>
          </a:blip>
          <a:srcRect b="7584" l="0" r="-10" t="10246"/>
          <a:stretch/>
        </p:blipFill>
        <p:spPr>
          <a:xfrm>
            <a:off x="1533975" y="2671225"/>
            <a:ext cx="5908849" cy="825500"/>
          </a:xfrm>
          <a:prstGeom prst="rect">
            <a:avLst/>
          </a:prstGeom>
          <a:noFill/>
          <a:ln>
            <a:noFill/>
          </a:ln>
        </p:spPr>
      </p:pic>
      <p:sp>
        <p:nvSpPr>
          <p:cNvPr id="237" name="Google Shape;237;p37"/>
          <p:cNvSpPr/>
          <p:nvPr/>
        </p:nvSpPr>
        <p:spPr>
          <a:xfrm>
            <a:off x="2519900" y="3141125"/>
            <a:ext cx="406500" cy="3009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238" name="Google Shape;238;p37"/>
          <p:cNvSpPr/>
          <p:nvPr/>
        </p:nvSpPr>
        <p:spPr>
          <a:xfrm>
            <a:off x="3850800" y="2887175"/>
            <a:ext cx="1882200" cy="393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239" name="Google Shape;239;p37"/>
          <p:cNvSpPr/>
          <p:nvPr/>
        </p:nvSpPr>
        <p:spPr>
          <a:xfrm>
            <a:off x="5959050" y="2887175"/>
            <a:ext cx="1483800" cy="3936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cxnSp>
        <p:nvCxnSpPr>
          <p:cNvPr id="240" name="Google Shape;240;p37"/>
          <p:cNvCxnSpPr>
            <a:stCxn id="241" idx="0"/>
            <a:endCxn id="237" idx="2"/>
          </p:cNvCxnSpPr>
          <p:nvPr/>
        </p:nvCxnSpPr>
        <p:spPr>
          <a:xfrm flipH="1" rot="10800000">
            <a:off x="1059400" y="3442125"/>
            <a:ext cx="1663800" cy="397500"/>
          </a:xfrm>
          <a:prstGeom prst="straightConnector1">
            <a:avLst/>
          </a:prstGeom>
          <a:noFill/>
          <a:ln cap="flat" cmpd="sng" w="9525">
            <a:solidFill>
              <a:schemeClr val="dk2"/>
            </a:solidFill>
            <a:prstDash val="solid"/>
            <a:round/>
            <a:headEnd len="sm" w="sm" type="none"/>
            <a:tailEnd len="med" w="med" type="triangle"/>
          </a:ln>
        </p:spPr>
      </p:cxnSp>
      <p:cxnSp>
        <p:nvCxnSpPr>
          <p:cNvPr id="242" name="Google Shape;242;p37"/>
          <p:cNvCxnSpPr>
            <a:stCxn id="243" idx="0"/>
            <a:endCxn id="238" idx="2"/>
          </p:cNvCxnSpPr>
          <p:nvPr/>
        </p:nvCxnSpPr>
        <p:spPr>
          <a:xfrm flipH="1" rot="10800000">
            <a:off x="3437600" y="3280925"/>
            <a:ext cx="1354200" cy="533400"/>
          </a:xfrm>
          <a:prstGeom prst="straightConnector1">
            <a:avLst/>
          </a:prstGeom>
          <a:noFill/>
          <a:ln cap="flat" cmpd="sng" w="9525">
            <a:solidFill>
              <a:schemeClr val="dk2"/>
            </a:solidFill>
            <a:prstDash val="solid"/>
            <a:round/>
            <a:headEnd len="sm" w="sm" type="none"/>
            <a:tailEnd len="med" w="med" type="triangle"/>
          </a:ln>
        </p:spPr>
      </p:cxnSp>
      <p:cxnSp>
        <p:nvCxnSpPr>
          <p:cNvPr id="244" name="Google Shape;244;p37"/>
          <p:cNvCxnSpPr>
            <a:stCxn id="245" idx="0"/>
            <a:endCxn id="239" idx="2"/>
          </p:cNvCxnSpPr>
          <p:nvPr/>
        </p:nvCxnSpPr>
        <p:spPr>
          <a:xfrm rot="10800000">
            <a:off x="6701050" y="3280725"/>
            <a:ext cx="1232700" cy="558900"/>
          </a:xfrm>
          <a:prstGeom prst="straightConnector1">
            <a:avLst/>
          </a:prstGeom>
          <a:noFill/>
          <a:ln cap="flat" cmpd="sng" w="9525">
            <a:solidFill>
              <a:schemeClr val="dk2"/>
            </a:solidFill>
            <a:prstDash val="solid"/>
            <a:round/>
            <a:headEnd len="sm" w="sm" type="none"/>
            <a:tailEnd len="med" w="med" type="triangle"/>
          </a:ln>
        </p:spPr>
      </p:cxnSp>
      <p:cxnSp>
        <p:nvCxnSpPr>
          <p:cNvPr id="246" name="Google Shape;246;p37"/>
          <p:cNvCxnSpPr/>
          <p:nvPr/>
        </p:nvCxnSpPr>
        <p:spPr>
          <a:xfrm rot="10800000">
            <a:off x="5838975" y="3217325"/>
            <a:ext cx="14100" cy="597000"/>
          </a:xfrm>
          <a:prstGeom prst="straightConnector1">
            <a:avLst/>
          </a:prstGeom>
          <a:noFill/>
          <a:ln cap="flat" cmpd="sng" w="9525">
            <a:solidFill>
              <a:schemeClr val="dk2"/>
            </a:solidFill>
            <a:prstDash val="solid"/>
            <a:round/>
            <a:headEnd len="sm" w="sm" type="none"/>
            <a:tailEnd len="med" w="med" type="triangle"/>
          </a:ln>
        </p:spPr>
      </p:cxnSp>
      <p:sp>
        <p:nvSpPr>
          <p:cNvPr id="241" name="Google Shape;241;p37"/>
          <p:cNvSpPr txBox="1"/>
          <p:nvPr/>
        </p:nvSpPr>
        <p:spPr>
          <a:xfrm>
            <a:off x="145000" y="3839625"/>
            <a:ext cx="1828800" cy="5970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This is the number of </a:t>
            </a:r>
            <a:r>
              <a:rPr b="1" i="0" lang="en" sz="1400" u="none" cap="none" strike="noStrike">
                <a:solidFill>
                  <a:srgbClr val="000000"/>
                </a:solidFill>
                <a:latin typeface="Proxima Nova"/>
                <a:ea typeface="Proxima Nova"/>
                <a:cs typeface="Proxima Nova"/>
                <a:sym typeface="Proxima Nova"/>
              </a:rPr>
              <a:t>unlabeled</a:t>
            </a:r>
            <a:r>
              <a:rPr b="0" i="0" lang="en" sz="1400" u="none" cap="none" strike="noStrike">
                <a:solidFill>
                  <a:srgbClr val="000000"/>
                </a:solidFill>
                <a:latin typeface="Proxima Nova"/>
                <a:ea typeface="Proxima Nova"/>
                <a:cs typeface="Proxima Nova"/>
                <a:sym typeface="Proxima Nova"/>
              </a:rPr>
              <a:t> samples</a:t>
            </a:r>
            <a:endParaRPr b="0" i="0" sz="1400" u="none" cap="none" strike="noStrike">
              <a:solidFill>
                <a:srgbClr val="000000"/>
              </a:solidFill>
              <a:latin typeface="Proxima Nova"/>
              <a:ea typeface="Proxima Nova"/>
              <a:cs typeface="Proxima Nova"/>
              <a:sym typeface="Proxima Nova"/>
            </a:endParaRPr>
          </a:p>
        </p:txBody>
      </p:sp>
      <p:sp>
        <p:nvSpPr>
          <p:cNvPr id="243" name="Google Shape;243;p37"/>
          <p:cNvSpPr txBox="1"/>
          <p:nvPr/>
        </p:nvSpPr>
        <p:spPr>
          <a:xfrm>
            <a:off x="2107250" y="3814325"/>
            <a:ext cx="2660700" cy="1192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Proxima Nova"/>
                <a:ea typeface="Proxima Nova"/>
                <a:cs typeface="Proxima Nova"/>
                <a:sym typeface="Proxima Nova"/>
              </a:rPr>
              <a:t>Indicator</a:t>
            </a:r>
            <a:r>
              <a:rPr b="0" i="0" lang="en" sz="1400" u="none" cap="none" strike="noStrike">
                <a:solidFill>
                  <a:srgbClr val="000000"/>
                </a:solidFill>
                <a:latin typeface="Proxima Nova"/>
                <a:ea typeface="Proxima Nova"/>
                <a:cs typeface="Proxima Nova"/>
                <a:sym typeface="Proxima Nova"/>
              </a:rPr>
              <a:t> function gives the probability for </a:t>
            </a:r>
            <a:r>
              <a:rPr b="1" i="0" lang="en" sz="1400" u="none" cap="none" strike="noStrike">
                <a:solidFill>
                  <a:srgbClr val="000000"/>
                </a:solidFill>
                <a:latin typeface="Proxima Nova"/>
                <a:ea typeface="Proxima Nova"/>
                <a:cs typeface="Proxima Nova"/>
                <a:sym typeface="Proxima Nova"/>
              </a:rPr>
              <a:t>weakly augmented</a:t>
            </a:r>
            <a:r>
              <a:rPr b="0" i="0" lang="en" sz="1400" u="none" cap="none" strike="noStrike">
                <a:solidFill>
                  <a:srgbClr val="000000"/>
                </a:solidFill>
                <a:latin typeface="Proxima Nova"/>
                <a:ea typeface="Proxima Nova"/>
                <a:cs typeface="Proxima Nova"/>
                <a:sym typeface="Proxima Nova"/>
              </a:rPr>
              <a:t> </a:t>
            </a:r>
            <a:r>
              <a:rPr b="1" i="0" lang="en" sz="1400" u="none" cap="none" strike="noStrike">
                <a:solidFill>
                  <a:srgbClr val="000000"/>
                </a:solidFill>
                <a:latin typeface="Proxima Nova"/>
                <a:ea typeface="Proxima Nova"/>
                <a:cs typeface="Proxima Nova"/>
                <a:sym typeface="Proxima Nova"/>
              </a:rPr>
              <a:t>input image x</a:t>
            </a:r>
            <a:r>
              <a:rPr b="1" baseline="30000" i="0" lang="en" sz="1400" u="none" cap="none" strike="noStrike">
                <a:solidFill>
                  <a:srgbClr val="000000"/>
                </a:solidFill>
                <a:latin typeface="Proxima Nova"/>
                <a:ea typeface="Proxima Nova"/>
                <a:cs typeface="Proxima Nova"/>
                <a:sym typeface="Proxima Nova"/>
              </a:rPr>
              <a:t>i</a:t>
            </a:r>
            <a:r>
              <a:rPr b="0" i="0" lang="en" sz="1400" u="none" cap="none" strike="noStrike">
                <a:solidFill>
                  <a:srgbClr val="000000"/>
                </a:solidFill>
                <a:latin typeface="Proxima Nova"/>
                <a:ea typeface="Proxima Nova"/>
                <a:cs typeface="Proxima Nova"/>
                <a:sym typeface="Proxima Nova"/>
              </a:rPr>
              <a:t> and checks if it is greater than the threshold 𝜏</a:t>
            </a:r>
            <a:endParaRPr b="0" i="0" sz="1400" u="none" cap="none" strike="noStrike">
              <a:solidFill>
                <a:srgbClr val="000000"/>
              </a:solidFill>
              <a:latin typeface="Proxima Nova"/>
              <a:ea typeface="Proxima Nova"/>
              <a:cs typeface="Proxima Nova"/>
              <a:sym typeface="Proxima Nova"/>
            </a:endParaRPr>
          </a:p>
        </p:txBody>
      </p:sp>
      <p:sp>
        <p:nvSpPr>
          <p:cNvPr id="247" name="Google Shape;247;p37"/>
          <p:cNvSpPr txBox="1"/>
          <p:nvPr/>
        </p:nvSpPr>
        <p:spPr>
          <a:xfrm>
            <a:off x="4892700" y="3839625"/>
            <a:ext cx="1828800" cy="825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This is the pseudo label assigned to </a:t>
            </a:r>
            <a:r>
              <a:rPr b="1" i="0" lang="en" sz="1400" u="none" cap="none" strike="noStrike">
                <a:solidFill>
                  <a:srgbClr val="000000"/>
                </a:solidFill>
                <a:latin typeface="Proxima Nova"/>
                <a:ea typeface="Proxima Nova"/>
                <a:cs typeface="Proxima Nova"/>
                <a:sym typeface="Proxima Nova"/>
              </a:rPr>
              <a:t>x</a:t>
            </a:r>
            <a:r>
              <a:rPr b="1" baseline="30000" i="0" lang="en" sz="1400" u="none" cap="none" strike="noStrike">
                <a:solidFill>
                  <a:srgbClr val="000000"/>
                </a:solidFill>
                <a:latin typeface="Proxima Nova"/>
                <a:ea typeface="Proxima Nova"/>
                <a:cs typeface="Proxima Nova"/>
                <a:sym typeface="Proxima Nova"/>
              </a:rPr>
              <a:t>i</a:t>
            </a:r>
            <a:r>
              <a:rPr b="1" i="0" lang="en" sz="1400" u="none" cap="none" strike="noStrike">
                <a:solidFill>
                  <a:srgbClr val="000000"/>
                </a:solidFill>
                <a:latin typeface="Proxima Nova"/>
                <a:ea typeface="Proxima Nova"/>
                <a:cs typeface="Proxima Nova"/>
                <a:sym typeface="Proxima Nova"/>
              </a:rPr>
              <a:t> </a:t>
            </a:r>
            <a:r>
              <a:rPr b="0" i="0" lang="en" sz="1400" u="none" cap="none" strike="noStrike">
                <a:solidFill>
                  <a:srgbClr val="000000"/>
                </a:solidFill>
                <a:latin typeface="Proxima Nova"/>
                <a:ea typeface="Proxima Nova"/>
                <a:cs typeface="Proxima Nova"/>
                <a:sym typeface="Proxima Nova"/>
              </a:rPr>
              <a:t>i.e </a:t>
            </a:r>
            <a:r>
              <a:rPr b="1" baseline="30000" i="0" lang="en" sz="1400" u="none" cap="none" strike="noStrike">
                <a:solidFill>
                  <a:srgbClr val="000000"/>
                </a:solidFill>
                <a:latin typeface="Proxima Nova"/>
                <a:ea typeface="Proxima Nova"/>
                <a:cs typeface="Proxima Nova"/>
                <a:sym typeface="Proxima Nova"/>
              </a:rPr>
              <a:t> </a:t>
            </a:r>
            <a:endParaRPr b="0" i="0" sz="1400" u="none" cap="none" strike="noStrike">
              <a:solidFill>
                <a:srgbClr val="000000"/>
              </a:solidFill>
              <a:latin typeface="Proxima Nova"/>
              <a:ea typeface="Proxima Nova"/>
              <a:cs typeface="Proxima Nova"/>
              <a:sym typeface="Proxima Nova"/>
            </a:endParaRPr>
          </a:p>
        </p:txBody>
      </p:sp>
      <p:pic>
        <p:nvPicPr>
          <p:cNvPr id="248" name="Google Shape;248;p37"/>
          <p:cNvPicPr preferRelativeResize="0"/>
          <p:nvPr/>
        </p:nvPicPr>
        <p:blipFill rotWithShape="1">
          <a:blip r:embed="rId5">
            <a:alphaModFix/>
          </a:blip>
          <a:srcRect b="9189" l="0" r="0" t="0"/>
          <a:stretch/>
        </p:blipFill>
        <p:spPr>
          <a:xfrm>
            <a:off x="5138200" y="4373621"/>
            <a:ext cx="1483800" cy="188852"/>
          </a:xfrm>
          <a:prstGeom prst="rect">
            <a:avLst/>
          </a:prstGeom>
          <a:noFill/>
          <a:ln>
            <a:noFill/>
          </a:ln>
        </p:spPr>
      </p:pic>
      <p:sp>
        <p:nvSpPr>
          <p:cNvPr id="245" name="Google Shape;245;p37"/>
          <p:cNvSpPr txBox="1"/>
          <p:nvPr/>
        </p:nvSpPr>
        <p:spPr>
          <a:xfrm>
            <a:off x="6846250" y="3839625"/>
            <a:ext cx="2175000" cy="910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Predicted probability for the </a:t>
            </a:r>
            <a:r>
              <a:rPr b="1" i="0" lang="en" sz="1400" u="none" cap="none" strike="noStrike">
                <a:solidFill>
                  <a:srgbClr val="000000"/>
                </a:solidFill>
                <a:latin typeface="Proxima Nova"/>
                <a:ea typeface="Proxima Nova"/>
                <a:cs typeface="Proxima Nova"/>
                <a:sym typeface="Proxima Nova"/>
              </a:rPr>
              <a:t>strongly augmented</a:t>
            </a:r>
            <a:r>
              <a:rPr b="0" i="0" lang="en" sz="1400" u="none" cap="none" strike="noStrike">
                <a:solidFill>
                  <a:srgbClr val="000000"/>
                </a:solidFill>
                <a:latin typeface="Proxima Nova"/>
                <a:ea typeface="Proxima Nova"/>
                <a:cs typeface="Proxima Nova"/>
                <a:sym typeface="Proxima Nova"/>
              </a:rPr>
              <a:t> </a:t>
            </a:r>
            <a:r>
              <a:rPr b="1" i="0" lang="en" sz="1400" u="none" cap="none" strike="noStrike">
                <a:solidFill>
                  <a:srgbClr val="000000"/>
                </a:solidFill>
                <a:latin typeface="Proxima Nova"/>
                <a:ea typeface="Proxima Nova"/>
                <a:cs typeface="Proxima Nova"/>
                <a:sym typeface="Proxima Nova"/>
              </a:rPr>
              <a:t>input image</a:t>
            </a:r>
            <a:r>
              <a:rPr b="0" i="0" lang="en" sz="1400" u="none" cap="none" strike="noStrike">
                <a:solidFill>
                  <a:srgbClr val="000000"/>
                </a:solidFill>
                <a:latin typeface="Proxima Nova"/>
                <a:ea typeface="Proxima Nova"/>
                <a:cs typeface="Proxima Nova"/>
                <a:sym typeface="Proxima Nova"/>
              </a:rPr>
              <a:t> </a:t>
            </a:r>
            <a:r>
              <a:rPr b="1" i="0" lang="en" sz="1400" u="none" cap="none" strike="noStrike">
                <a:solidFill>
                  <a:srgbClr val="000000"/>
                </a:solidFill>
                <a:latin typeface="Proxima Nova"/>
                <a:ea typeface="Proxima Nova"/>
                <a:cs typeface="Proxima Nova"/>
                <a:sym typeface="Proxima Nova"/>
              </a:rPr>
              <a:t>x</a:t>
            </a:r>
            <a:r>
              <a:rPr b="1" baseline="30000" i="0" lang="en" sz="1400" u="none" cap="none" strike="noStrike">
                <a:solidFill>
                  <a:srgbClr val="000000"/>
                </a:solidFill>
                <a:latin typeface="Proxima Nova"/>
                <a:ea typeface="Proxima Nova"/>
                <a:cs typeface="Proxima Nova"/>
                <a:sym typeface="Proxima Nova"/>
              </a:rPr>
              <a:t>i</a:t>
            </a:r>
            <a:r>
              <a:rPr b="1" i="0" lang="en" sz="1400" u="none" cap="none" strike="noStrike">
                <a:solidFill>
                  <a:srgbClr val="000000"/>
                </a:solidFill>
                <a:latin typeface="Proxima Nova"/>
                <a:ea typeface="Proxima Nova"/>
                <a:cs typeface="Proxima Nova"/>
                <a:sym typeface="Proxima Nova"/>
              </a:rPr>
              <a:t> </a:t>
            </a:r>
            <a:endParaRPr b="0" i="0" sz="14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8"/>
          <p:cNvSpPr txBox="1"/>
          <p:nvPr>
            <p:ph type="title"/>
          </p:nvPr>
        </p:nvSpPr>
        <p:spPr>
          <a:xfrm>
            <a:off x="218150" y="-600"/>
            <a:ext cx="8029500" cy="119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Methodology of FedLSM</a:t>
            </a:r>
            <a:endParaRPr b="1" sz="3600"/>
          </a:p>
          <a:p>
            <a:pPr indent="0" lvl="0" marL="0" rtl="0" algn="l">
              <a:lnSpc>
                <a:spcPct val="100000"/>
              </a:lnSpc>
              <a:spcBef>
                <a:spcPts val="0"/>
              </a:spcBef>
              <a:spcAft>
                <a:spcPts val="0"/>
              </a:spcAft>
              <a:buSzPts val="2800"/>
              <a:buNone/>
            </a:pPr>
            <a:r>
              <a:rPr b="1" lang="en" sz="3000"/>
              <a:t>Local Model Training: </a:t>
            </a:r>
            <a:r>
              <a:rPr b="1" lang="en" sz="3000" u="sng"/>
              <a:t>Pseudo Labeling</a:t>
            </a:r>
            <a:endParaRPr b="1" sz="3000" u="sng"/>
          </a:p>
        </p:txBody>
      </p:sp>
      <p:sp>
        <p:nvSpPr>
          <p:cNvPr id="254" name="Google Shape;254;p38"/>
          <p:cNvSpPr txBox="1"/>
          <p:nvPr/>
        </p:nvSpPr>
        <p:spPr>
          <a:xfrm>
            <a:off x="220650" y="1204375"/>
            <a:ext cx="8702700" cy="37752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rgbClr val="000000"/>
              </a:buClr>
              <a:buSzPts val="2000"/>
              <a:buFont typeface="Proxima Nova"/>
              <a:buChar char="●"/>
            </a:pPr>
            <a:r>
              <a:rPr b="0" i="0" lang="en" sz="2000" u="none" cap="none" strike="noStrike">
                <a:solidFill>
                  <a:srgbClr val="000000"/>
                </a:solidFill>
                <a:latin typeface="Proxima Nova"/>
                <a:ea typeface="Proxima Nova"/>
                <a:cs typeface="Proxima Nova"/>
                <a:sym typeface="Proxima Nova"/>
              </a:rPr>
              <a:t>The teacher model is updated using </a:t>
            </a:r>
            <a:r>
              <a:rPr b="1" i="0" lang="en" sz="2000" u="none" cap="none" strike="noStrike">
                <a:solidFill>
                  <a:srgbClr val="000000"/>
                </a:solidFill>
                <a:latin typeface="Proxima Nova"/>
                <a:ea typeface="Proxima Nova"/>
                <a:cs typeface="Proxima Nova"/>
                <a:sym typeface="Proxima Nova"/>
              </a:rPr>
              <a:t>Exponential Moving Average(EMA)</a:t>
            </a:r>
            <a:r>
              <a:rPr b="0" i="0" lang="en" sz="2000" u="none" cap="none" strike="noStrike">
                <a:solidFill>
                  <a:srgbClr val="000000"/>
                </a:solidFill>
                <a:latin typeface="Proxima Nova"/>
                <a:ea typeface="Proxima Nova"/>
                <a:cs typeface="Proxima Nova"/>
                <a:sym typeface="Proxima Nova"/>
              </a:rPr>
              <a:t> with the weights of the student model during training.</a:t>
            </a:r>
            <a:endParaRPr b="0" i="0" sz="2000" u="none" cap="none" strike="noStrike">
              <a:solidFill>
                <a:srgbClr val="000000"/>
              </a:solidFill>
              <a:latin typeface="Proxima Nova"/>
              <a:ea typeface="Proxima Nova"/>
              <a:cs typeface="Proxima Nova"/>
              <a:sym typeface="Proxima Nova"/>
            </a:endParaRPr>
          </a:p>
          <a:p>
            <a:pPr indent="-355600" lvl="0" marL="457200" marR="0" rtl="0" algn="l">
              <a:lnSpc>
                <a:spcPct val="100000"/>
              </a:lnSpc>
              <a:spcBef>
                <a:spcPts val="0"/>
              </a:spcBef>
              <a:spcAft>
                <a:spcPts val="0"/>
              </a:spcAft>
              <a:buClr>
                <a:srgbClr val="000000"/>
              </a:buClr>
              <a:buSzPts val="2000"/>
              <a:buFont typeface="Proxima Nova"/>
              <a:buChar char="●"/>
            </a:pPr>
            <a:r>
              <a:rPr b="0" i="0" lang="en" sz="2000" u="none" cap="none" strike="noStrike">
                <a:solidFill>
                  <a:srgbClr val="000000"/>
                </a:solidFill>
                <a:latin typeface="Proxima Nova"/>
                <a:ea typeface="Proxima Nova"/>
                <a:cs typeface="Proxima Nova"/>
                <a:sym typeface="Proxima Nova"/>
              </a:rPr>
              <a:t>For multi-label classification,</a:t>
            </a:r>
            <a:endParaRPr b="0" i="0" sz="2000" u="none" cap="none" strike="noStrike">
              <a:solidFill>
                <a:srgbClr val="000000"/>
              </a:solidFill>
              <a:latin typeface="Proxima Nova"/>
              <a:ea typeface="Proxima Nova"/>
              <a:cs typeface="Proxima Nova"/>
              <a:sym typeface="Proxima Nova"/>
            </a:endParaRPr>
          </a:p>
          <a:p>
            <a:pPr indent="-355600" lvl="1" marL="914400" marR="0" rtl="0" algn="l">
              <a:lnSpc>
                <a:spcPct val="100000"/>
              </a:lnSpc>
              <a:spcBef>
                <a:spcPts val="0"/>
              </a:spcBef>
              <a:spcAft>
                <a:spcPts val="0"/>
              </a:spcAft>
              <a:buClr>
                <a:srgbClr val="000000"/>
              </a:buClr>
              <a:buSzPts val="2000"/>
              <a:buFont typeface="Proxima Nova"/>
              <a:buChar char="○"/>
            </a:pPr>
            <a:r>
              <a:rPr b="0" i="0" lang="en" sz="2000" u="none" cap="none" strike="noStrike">
                <a:solidFill>
                  <a:srgbClr val="000000"/>
                </a:solidFill>
                <a:latin typeface="Proxima Nova"/>
                <a:ea typeface="Proxima Nova"/>
                <a:cs typeface="Proxima Nova"/>
                <a:sym typeface="Proxima Nova"/>
              </a:rPr>
              <a:t>The loss         is </a:t>
            </a:r>
            <a:r>
              <a:rPr b="1" i="0" lang="en" sz="2000" u="none" cap="none" strike="noStrike">
                <a:solidFill>
                  <a:srgbClr val="000000"/>
                </a:solidFill>
                <a:latin typeface="Proxima Nova"/>
                <a:ea typeface="Proxima Nova"/>
                <a:cs typeface="Proxima Nova"/>
                <a:sym typeface="Proxima Nova"/>
              </a:rPr>
              <a:t>binary</a:t>
            </a:r>
            <a:r>
              <a:rPr b="0" i="0" lang="en" sz="2000" u="none" cap="none" strike="noStrike">
                <a:solidFill>
                  <a:srgbClr val="000000"/>
                </a:solidFill>
                <a:latin typeface="Proxima Nova"/>
                <a:ea typeface="Proxima Nova"/>
                <a:cs typeface="Proxima Nova"/>
                <a:sym typeface="Proxima Nova"/>
              </a:rPr>
              <a:t> </a:t>
            </a:r>
            <a:r>
              <a:rPr b="1" i="0" lang="en" sz="2000" u="none" cap="none" strike="noStrike">
                <a:solidFill>
                  <a:srgbClr val="000000"/>
                </a:solidFill>
                <a:latin typeface="Proxima Nova"/>
                <a:ea typeface="Proxima Nova"/>
                <a:cs typeface="Proxima Nova"/>
                <a:sym typeface="Proxima Nova"/>
              </a:rPr>
              <a:t>cross-entropy</a:t>
            </a:r>
            <a:r>
              <a:rPr b="0" i="0" lang="en" sz="2000" u="none" cap="none" strike="noStrike">
                <a:solidFill>
                  <a:srgbClr val="000000"/>
                </a:solidFill>
                <a:latin typeface="Proxima Nova"/>
                <a:ea typeface="Proxima Nova"/>
                <a:cs typeface="Proxima Nova"/>
                <a:sym typeface="Proxima Nova"/>
              </a:rPr>
              <a:t> loss. </a:t>
            </a:r>
            <a:endParaRPr b="0" i="0" sz="2000" u="none" cap="none" strike="noStrike">
              <a:solidFill>
                <a:srgbClr val="000000"/>
              </a:solidFill>
              <a:latin typeface="Proxima Nova"/>
              <a:ea typeface="Proxima Nova"/>
              <a:cs typeface="Proxima Nova"/>
              <a:sym typeface="Proxima Nova"/>
            </a:endParaRPr>
          </a:p>
          <a:p>
            <a:pPr indent="-355600" lvl="1" marL="914400" marR="0" rtl="0" algn="l">
              <a:lnSpc>
                <a:spcPct val="100000"/>
              </a:lnSpc>
              <a:spcBef>
                <a:spcPts val="0"/>
              </a:spcBef>
              <a:spcAft>
                <a:spcPts val="0"/>
              </a:spcAft>
              <a:buClr>
                <a:srgbClr val="000000"/>
              </a:buClr>
              <a:buSzPts val="2000"/>
              <a:buFont typeface="Proxima Nova"/>
              <a:buChar char="○"/>
            </a:pPr>
            <a:r>
              <a:rPr b="0" i="0" lang="en" sz="2000" u="none" cap="none" strike="noStrike">
                <a:solidFill>
                  <a:srgbClr val="000000"/>
                </a:solidFill>
                <a:latin typeface="Proxima Nova"/>
                <a:ea typeface="Proxima Nova"/>
                <a:cs typeface="Proxima Nova"/>
                <a:sym typeface="Proxima Nova"/>
              </a:rPr>
              <a:t>For the </a:t>
            </a:r>
            <a:r>
              <a:rPr b="1" i="0" lang="en" sz="2000" u="none" cap="none" strike="noStrike">
                <a:solidFill>
                  <a:srgbClr val="000000"/>
                </a:solidFill>
                <a:latin typeface="Proxima Nova"/>
                <a:ea typeface="Proxima Nova"/>
                <a:cs typeface="Proxima Nova"/>
                <a:sym typeface="Proxima Nova"/>
              </a:rPr>
              <a:t>locally unknown class</a:t>
            </a:r>
            <a:r>
              <a:rPr b="0" i="0" lang="en" sz="2000" u="none" cap="none" strike="noStrike">
                <a:solidFill>
                  <a:srgbClr val="000000"/>
                </a:solidFill>
                <a:latin typeface="Proxima Nova"/>
                <a:ea typeface="Proxima Nova"/>
                <a:cs typeface="Proxima Nova"/>
                <a:sym typeface="Proxima Nova"/>
              </a:rPr>
              <a:t>, the loss is:</a:t>
            </a:r>
            <a:endParaRPr b="0" i="0" sz="20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Proxima Nova"/>
                <a:ea typeface="Proxima Nova"/>
                <a:cs typeface="Proxima Nova"/>
                <a:sym typeface="Proxima Nova"/>
              </a:rPr>
              <a:t>	</a:t>
            </a:r>
            <a:endParaRPr b="0" i="0" sz="20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roxima Nova"/>
              <a:ea typeface="Proxima Nova"/>
              <a:cs typeface="Proxima Nova"/>
              <a:sym typeface="Proxima Nova"/>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roxima Nova"/>
              <a:ea typeface="Proxima Nova"/>
              <a:cs typeface="Proxima Nova"/>
              <a:sym typeface="Proxima Nova"/>
            </a:endParaRPr>
          </a:p>
          <a:p>
            <a:pPr indent="-355600" lvl="0" marL="457200" marR="0" rtl="0" algn="l">
              <a:lnSpc>
                <a:spcPct val="100000"/>
              </a:lnSpc>
              <a:spcBef>
                <a:spcPts val="0"/>
              </a:spcBef>
              <a:spcAft>
                <a:spcPts val="0"/>
              </a:spcAft>
              <a:buClr>
                <a:srgbClr val="000000"/>
              </a:buClr>
              <a:buSzPts val="2000"/>
              <a:buFont typeface="Proxima Nova"/>
              <a:buChar char="●"/>
            </a:pPr>
            <a:r>
              <a:rPr b="0" i="0" lang="en" sz="2000" u="none" cap="none" strike="noStrike">
                <a:solidFill>
                  <a:srgbClr val="000000"/>
                </a:solidFill>
                <a:latin typeface="Proxima Nova"/>
                <a:ea typeface="Proxima Nova"/>
                <a:cs typeface="Proxima Nova"/>
                <a:sym typeface="Proxima Nova"/>
              </a:rPr>
              <a:t>    and       are the </a:t>
            </a:r>
            <a:r>
              <a:rPr b="1" i="0" lang="en" sz="2000" u="none" cap="none" strike="noStrike">
                <a:solidFill>
                  <a:srgbClr val="000000"/>
                </a:solidFill>
                <a:latin typeface="Proxima Nova"/>
                <a:ea typeface="Proxima Nova"/>
                <a:cs typeface="Proxima Nova"/>
                <a:sym typeface="Proxima Nova"/>
              </a:rPr>
              <a:t>confidence thresholds</a:t>
            </a:r>
            <a:r>
              <a:rPr b="0" i="0" lang="en" sz="2000" u="none" cap="none" strike="noStrike">
                <a:solidFill>
                  <a:srgbClr val="000000"/>
                </a:solidFill>
                <a:latin typeface="Proxima Nova"/>
                <a:ea typeface="Proxima Nova"/>
                <a:cs typeface="Proxima Nova"/>
                <a:sym typeface="Proxima Nova"/>
              </a:rPr>
              <a:t> for positive and negative           labels.</a:t>
            </a:r>
            <a:endParaRPr b="0" i="0" sz="20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Proxima Nova"/>
                <a:ea typeface="Proxima Nova"/>
                <a:cs typeface="Proxima Nova"/>
                <a:sym typeface="Proxima Nova"/>
              </a:rPr>
              <a:t>					</a:t>
            </a:r>
            <a:endParaRPr b="0" i="0" sz="20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roxima Nova"/>
              <a:ea typeface="Proxima Nova"/>
              <a:cs typeface="Proxima Nova"/>
              <a:sym typeface="Proxima Nova"/>
            </a:endParaRPr>
          </a:p>
        </p:txBody>
      </p:sp>
      <p:sp>
        <p:nvSpPr>
          <p:cNvPr id="255" name="Google Shape;255;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56" name="Google Shape;256;p38"/>
          <p:cNvPicPr preferRelativeResize="0"/>
          <p:nvPr/>
        </p:nvPicPr>
        <p:blipFill rotWithShape="1">
          <a:blip r:embed="rId3">
            <a:alphaModFix/>
          </a:blip>
          <a:srcRect b="0" l="0" r="0" t="0"/>
          <a:stretch/>
        </p:blipFill>
        <p:spPr>
          <a:xfrm>
            <a:off x="2260600" y="2232650"/>
            <a:ext cx="462500" cy="301000"/>
          </a:xfrm>
          <a:prstGeom prst="rect">
            <a:avLst/>
          </a:prstGeom>
          <a:noFill/>
          <a:ln>
            <a:noFill/>
          </a:ln>
        </p:spPr>
      </p:pic>
      <p:pic>
        <p:nvPicPr>
          <p:cNvPr id="257" name="Google Shape;257;p38"/>
          <p:cNvPicPr preferRelativeResize="0"/>
          <p:nvPr/>
        </p:nvPicPr>
        <p:blipFill rotWithShape="1">
          <a:blip r:embed="rId4">
            <a:alphaModFix/>
          </a:blip>
          <a:srcRect b="5435" l="1925" r="2278" t="5436"/>
          <a:stretch/>
        </p:blipFill>
        <p:spPr>
          <a:xfrm>
            <a:off x="1689100" y="2921000"/>
            <a:ext cx="5765799" cy="1122700"/>
          </a:xfrm>
          <a:prstGeom prst="rect">
            <a:avLst/>
          </a:prstGeom>
          <a:noFill/>
          <a:ln>
            <a:noFill/>
          </a:ln>
        </p:spPr>
      </p:pic>
      <p:pic>
        <p:nvPicPr>
          <p:cNvPr id="258" name="Google Shape;258;p38"/>
          <p:cNvPicPr preferRelativeResize="0"/>
          <p:nvPr/>
        </p:nvPicPr>
        <p:blipFill rotWithShape="1">
          <a:blip r:embed="rId5">
            <a:alphaModFix/>
          </a:blip>
          <a:srcRect b="0" l="0" r="0" t="0"/>
          <a:stretch/>
        </p:blipFill>
        <p:spPr>
          <a:xfrm>
            <a:off x="609600" y="4385675"/>
            <a:ext cx="318675" cy="301000"/>
          </a:xfrm>
          <a:prstGeom prst="rect">
            <a:avLst/>
          </a:prstGeom>
          <a:noFill/>
          <a:ln>
            <a:noFill/>
          </a:ln>
        </p:spPr>
      </p:pic>
      <p:pic>
        <p:nvPicPr>
          <p:cNvPr id="259" name="Google Shape;259;p38"/>
          <p:cNvPicPr preferRelativeResize="0"/>
          <p:nvPr/>
        </p:nvPicPr>
        <p:blipFill rotWithShape="1">
          <a:blip r:embed="rId6">
            <a:alphaModFix/>
          </a:blip>
          <a:srcRect b="0" l="0" r="0" t="0"/>
          <a:stretch/>
        </p:blipFill>
        <p:spPr>
          <a:xfrm>
            <a:off x="1485900" y="4410388"/>
            <a:ext cx="318675" cy="25158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9"/>
          <p:cNvSpPr txBox="1"/>
          <p:nvPr>
            <p:ph type="title"/>
          </p:nvPr>
        </p:nvSpPr>
        <p:spPr>
          <a:xfrm>
            <a:off x="218150" y="-600"/>
            <a:ext cx="8925900" cy="119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Methodology of FedLSM</a:t>
            </a:r>
            <a:endParaRPr b="1" sz="3600"/>
          </a:p>
          <a:p>
            <a:pPr indent="0" lvl="0" marL="0" rtl="0" algn="l">
              <a:lnSpc>
                <a:spcPct val="100000"/>
              </a:lnSpc>
              <a:spcBef>
                <a:spcPts val="0"/>
              </a:spcBef>
              <a:spcAft>
                <a:spcPts val="0"/>
              </a:spcAft>
              <a:buSzPts val="2800"/>
              <a:buNone/>
            </a:pPr>
            <a:r>
              <a:rPr b="1" lang="en"/>
              <a:t>Local Model Training: </a:t>
            </a:r>
            <a:r>
              <a:rPr b="1" lang="en" u="sng"/>
              <a:t>Uncertain data Enhancing(UDE)</a:t>
            </a:r>
            <a:endParaRPr b="1" u="sng"/>
          </a:p>
        </p:txBody>
      </p:sp>
      <p:sp>
        <p:nvSpPr>
          <p:cNvPr id="265" name="Google Shape;265;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66" name="Google Shape;266;p39"/>
          <p:cNvSpPr txBox="1"/>
          <p:nvPr/>
        </p:nvSpPr>
        <p:spPr>
          <a:xfrm>
            <a:off x="373600" y="1242475"/>
            <a:ext cx="8458200" cy="36555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rgbClr val="000000"/>
              </a:buClr>
              <a:buSzPts val="2000"/>
              <a:buFont typeface="Proxima Nova"/>
              <a:buChar char="●"/>
            </a:pPr>
            <a:r>
              <a:rPr b="0" i="0" lang="en" sz="2000" u="none" cap="none" strike="noStrike">
                <a:solidFill>
                  <a:srgbClr val="000000"/>
                </a:solidFill>
                <a:latin typeface="Proxima Nova"/>
                <a:ea typeface="Proxima Nova"/>
                <a:cs typeface="Proxima Nova"/>
                <a:sym typeface="Proxima Nova"/>
              </a:rPr>
              <a:t>Data filtering in the previous step makes it difficult to acquire </a:t>
            </a:r>
            <a:r>
              <a:rPr b="1" i="0" lang="en" sz="2000" u="none" cap="none" strike="noStrike">
                <a:solidFill>
                  <a:srgbClr val="000000"/>
                </a:solidFill>
                <a:latin typeface="Proxima Nova"/>
                <a:ea typeface="Proxima Nova"/>
                <a:cs typeface="Proxima Nova"/>
                <a:sym typeface="Proxima Nova"/>
              </a:rPr>
              <a:t>pseudo-labels </a:t>
            </a:r>
            <a:r>
              <a:rPr b="0" i="0" lang="en" sz="2000" u="none" cap="none" strike="noStrike">
                <a:solidFill>
                  <a:srgbClr val="000000"/>
                </a:solidFill>
                <a:latin typeface="Proxima Nova"/>
                <a:ea typeface="Proxima Nova"/>
                <a:cs typeface="Proxima Nova"/>
                <a:sym typeface="Proxima Nova"/>
              </a:rPr>
              <a:t>for uncertain data and </a:t>
            </a:r>
            <a:r>
              <a:rPr b="1" i="0" lang="en" sz="2000" u="none" cap="none" strike="noStrike">
                <a:solidFill>
                  <a:srgbClr val="000000"/>
                </a:solidFill>
                <a:latin typeface="Proxima Nova"/>
                <a:ea typeface="Proxima Nova"/>
                <a:cs typeface="Proxima Nova"/>
                <a:sym typeface="Proxima Nova"/>
              </a:rPr>
              <a:t>do not contribute to the training process</a:t>
            </a:r>
            <a:endParaRPr b="1" i="0" sz="2000" u="none" cap="none" strike="noStrike">
              <a:solidFill>
                <a:srgbClr val="000000"/>
              </a:solidFill>
              <a:latin typeface="Proxima Nova"/>
              <a:ea typeface="Proxima Nova"/>
              <a:cs typeface="Proxima Nova"/>
              <a:sym typeface="Proxima Nova"/>
            </a:endParaRPr>
          </a:p>
          <a:p>
            <a:pPr indent="-355600" lvl="0" marL="457200" marR="0" rtl="0" algn="l">
              <a:lnSpc>
                <a:spcPct val="100000"/>
              </a:lnSpc>
              <a:spcBef>
                <a:spcPts val="0"/>
              </a:spcBef>
              <a:spcAft>
                <a:spcPts val="0"/>
              </a:spcAft>
              <a:buClr>
                <a:srgbClr val="000000"/>
              </a:buClr>
              <a:buSzPts val="2000"/>
              <a:buFont typeface="Proxima Nova"/>
              <a:buChar char="●"/>
            </a:pPr>
            <a:r>
              <a:rPr b="0" i="0" lang="en" sz="2000" u="none" cap="none" strike="noStrike">
                <a:solidFill>
                  <a:srgbClr val="000000"/>
                </a:solidFill>
                <a:latin typeface="Proxima Nova"/>
                <a:ea typeface="Proxima Nova"/>
                <a:cs typeface="Proxima Nova"/>
                <a:sym typeface="Proxima Nova"/>
              </a:rPr>
              <a:t>To overcome this, </a:t>
            </a:r>
            <a:r>
              <a:rPr b="1" i="0" lang="en" sz="2000" u="none" cap="none" strike="noStrike">
                <a:solidFill>
                  <a:srgbClr val="000000"/>
                </a:solidFill>
                <a:latin typeface="Proxima Nova"/>
                <a:ea typeface="Proxima Nova"/>
                <a:cs typeface="Proxima Nova"/>
                <a:sym typeface="Proxima Nova"/>
              </a:rPr>
              <a:t>MixUp</a:t>
            </a:r>
            <a:r>
              <a:rPr b="0" i="0" lang="en" sz="2000" u="none" cap="none" strike="noStrike">
                <a:solidFill>
                  <a:srgbClr val="000000"/>
                </a:solidFill>
                <a:latin typeface="Proxima Nova"/>
                <a:ea typeface="Proxima Nova"/>
                <a:cs typeface="Proxima Nova"/>
                <a:sym typeface="Proxima Nova"/>
              </a:rPr>
              <a:t> is used to create a dataset from confident dataset        and uncertain dataset       , to generate softer labels     and input  	:</a:t>
            </a:r>
            <a:endParaRPr b="0" i="0" sz="20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roxima Nova"/>
              <a:ea typeface="Proxima Nova"/>
              <a:cs typeface="Proxima Nova"/>
              <a:sym typeface="Proxima Nova"/>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roxima Nova"/>
              <a:ea typeface="Proxima Nova"/>
              <a:cs typeface="Proxima Nova"/>
              <a:sym typeface="Proxima Nova"/>
            </a:endParaRPr>
          </a:p>
        </p:txBody>
      </p:sp>
      <p:pic>
        <p:nvPicPr>
          <p:cNvPr id="267" name="Google Shape;267;p39"/>
          <p:cNvPicPr preferRelativeResize="0"/>
          <p:nvPr/>
        </p:nvPicPr>
        <p:blipFill rotWithShape="1">
          <a:blip r:embed="rId3">
            <a:alphaModFix/>
          </a:blip>
          <a:srcRect b="0" l="0" r="0" t="0"/>
          <a:stretch/>
        </p:blipFill>
        <p:spPr>
          <a:xfrm>
            <a:off x="1896525" y="2571750"/>
            <a:ext cx="287875" cy="304800"/>
          </a:xfrm>
          <a:prstGeom prst="rect">
            <a:avLst/>
          </a:prstGeom>
          <a:noFill/>
          <a:ln>
            <a:noFill/>
          </a:ln>
        </p:spPr>
      </p:pic>
      <p:pic>
        <p:nvPicPr>
          <p:cNvPr id="268" name="Google Shape;268;p39"/>
          <p:cNvPicPr preferRelativeResize="0"/>
          <p:nvPr/>
        </p:nvPicPr>
        <p:blipFill rotWithShape="1">
          <a:blip r:embed="rId4">
            <a:alphaModFix/>
          </a:blip>
          <a:srcRect b="0" l="0" r="0" t="0"/>
          <a:stretch/>
        </p:blipFill>
        <p:spPr>
          <a:xfrm>
            <a:off x="4766238" y="2569600"/>
            <a:ext cx="337720" cy="309100"/>
          </a:xfrm>
          <a:prstGeom prst="rect">
            <a:avLst/>
          </a:prstGeom>
          <a:noFill/>
          <a:ln>
            <a:noFill/>
          </a:ln>
        </p:spPr>
      </p:pic>
      <p:pic>
        <p:nvPicPr>
          <p:cNvPr id="269" name="Google Shape;269;p39"/>
          <p:cNvPicPr preferRelativeResize="0"/>
          <p:nvPr/>
        </p:nvPicPr>
        <p:blipFill rotWithShape="1">
          <a:blip r:embed="rId5">
            <a:alphaModFix/>
          </a:blip>
          <a:srcRect b="7902" l="0" r="0" t="0"/>
          <a:stretch/>
        </p:blipFill>
        <p:spPr>
          <a:xfrm>
            <a:off x="3338075" y="3109375"/>
            <a:ext cx="1925025" cy="635000"/>
          </a:xfrm>
          <a:prstGeom prst="rect">
            <a:avLst/>
          </a:prstGeom>
          <a:noFill/>
          <a:ln>
            <a:noFill/>
          </a:ln>
        </p:spPr>
      </p:pic>
      <p:pic>
        <p:nvPicPr>
          <p:cNvPr id="270" name="Google Shape;270;p39"/>
          <p:cNvPicPr preferRelativeResize="0"/>
          <p:nvPr/>
        </p:nvPicPr>
        <p:blipFill rotWithShape="1">
          <a:blip r:embed="rId6">
            <a:alphaModFix/>
          </a:blip>
          <a:srcRect b="0" l="0" r="0" t="0"/>
          <a:stretch/>
        </p:blipFill>
        <p:spPr>
          <a:xfrm>
            <a:off x="8030650" y="2552700"/>
            <a:ext cx="200025" cy="313083"/>
          </a:xfrm>
          <a:prstGeom prst="rect">
            <a:avLst/>
          </a:prstGeom>
          <a:noFill/>
          <a:ln>
            <a:noFill/>
          </a:ln>
        </p:spPr>
      </p:pic>
      <p:pic>
        <p:nvPicPr>
          <p:cNvPr id="271" name="Google Shape;271;p39"/>
          <p:cNvPicPr preferRelativeResize="0"/>
          <p:nvPr/>
        </p:nvPicPr>
        <p:blipFill rotWithShape="1">
          <a:blip r:embed="rId7">
            <a:alphaModFix/>
          </a:blip>
          <a:srcRect b="0" l="0" r="0" t="0"/>
          <a:stretch/>
        </p:blipFill>
        <p:spPr>
          <a:xfrm>
            <a:off x="1569525" y="2865775"/>
            <a:ext cx="200025" cy="342900"/>
          </a:xfrm>
          <a:prstGeom prst="rect">
            <a:avLst/>
          </a:prstGeom>
          <a:noFill/>
          <a:ln>
            <a:noFill/>
          </a:ln>
        </p:spPr>
      </p:pic>
      <p:sp>
        <p:nvSpPr>
          <p:cNvPr id="272" name="Google Shape;272;p39"/>
          <p:cNvSpPr/>
          <p:nvPr/>
        </p:nvSpPr>
        <p:spPr>
          <a:xfrm>
            <a:off x="3866100" y="3160175"/>
            <a:ext cx="200100" cy="203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pic>
        <p:nvPicPr>
          <p:cNvPr id="273" name="Google Shape;273;p39"/>
          <p:cNvPicPr preferRelativeResize="0"/>
          <p:nvPr/>
        </p:nvPicPr>
        <p:blipFill rotWithShape="1">
          <a:blip r:embed="rId8">
            <a:alphaModFix/>
          </a:blip>
          <a:srcRect b="0" l="0" r="0" t="0"/>
          <a:stretch/>
        </p:blipFill>
        <p:spPr>
          <a:xfrm>
            <a:off x="995996" y="3994150"/>
            <a:ext cx="952481" cy="304800"/>
          </a:xfrm>
          <a:prstGeom prst="rect">
            <a:avLst/>
          </a:prstGeom>
          <a:noFill/>
          <a:ln cap="flat" cmpd="sng" w="19050">
            <a:solidFill>
              <a:schemeClr val="dk1"/>
            </a:solidFill>
            <a:prstDash val="solid"/>
            <a:round/>
            <a:headEnd len="sm" w="sm" type="none"/>
            <a:tailEnd len="sm" w="sm" type="none"/>
          </a:ln>
        </p:spPr>
      </p:pic>
      <p:cxnSp>
        <p:nvCxnSpPr>
          <p:cNvPr id="274" name="Google Shape;274;p39"/>
          <p:cNvCxnSpPr/>
          <p:nvPr/>
        </p:nvCxnSpPr>
        <p:spPr>
          <a:xfrm flipH="1" rot="10800000">
            <a:off x="1472237" y="3338050"/>
            <a:ext cx="2394000" cy="656100"/>
          </a:xfrm>
          <a:prstGeom prst="straightConnector1">
            <a:avLst/>
          </a:prstGeom>
          <a:noFill/>
          <a:ln cap="flat" cmpd="sng" w="9525">
            <a:solidFill>
              <a:schemeClr val="dk2"/>
            </a:solidFill>
            <a:prstDash val="solid"/>
            <a:round/>
            <a:headEnd len="sm" w="sm" type="none"/>
            <a:tailEnd len="med" w="med" type="triangle"/>
          </a:ln>
        </p:spPr>
      </p:cxnSp>
      <p:cxnSp>
        <p:nvCxnSpPr>
          <p:cNvPr id="275" name="Google Shape;275;p39"/>
          <p:cNvCxnSpPr>
            <a:stCxn id="276" idx="0"/>
          </p:cNvCxnSpPr>
          <p:nvPr/>
        </p:nvCxnSpPr>
        <p:spPr>
          <a:xfrm rot="10800000">
            <a:off x="5209338" y="3274600"/>
            <a:ext cx="2401800" cy="708000"/>
          </a:xfrm>
          <a:prstGeom prst="straightConnector1">
            <a:avLst/>
          </a:prstGeom>
          <a:noFill/>
          <a:ln cap="flat" cmpd="sng" w="9525">
            <a:solidFill>
              <a:schemeClr val="dk2"/>
            </a:solidFill>
            <a:prstDash val="solid"/>
            <a:round/>
            <a:headEnd len="sm" w="sm" type="none"/>
            <a:tailEnd len="med" w="med" type="triangle"/>
          </a:ln>
        </p:spPr>
      </p:cxnSp>
      <p:pic>
        <p:nvPicPr>
          <p:cNvPr id="276" name="Google Shape;276;p39"/>
          <p:cNvPicPr preferRelativeResize="0"/>
          <p:nvPr/>
        </p:nvPicPr>
        <p:blipFill rotWithShape="1">
          <a:blip r:embed="rId9">
            <a:alphaModFix/>
          </a:blip>
          <a:srcRect b="0" l="0" r="0" t="0"/>
          <a:stretch/>
        </p:blipFill>
        <p:spPr>
          <a:xfrm>
            <a:off x="7134900" y="3982600"/>
            <a:ext cx="952475" cy="327901"/>
          </a:xfrm>
          <a:prstGeom prst="rect">
            <a:avLst/>
          </a:prstGeom>
          <a:noFill/>
          <a:ln cap="flat" cmpd="sng" w="19050">
            <a:solidFill>
              <a:schemeClr val="dk1"/>
            </a:solidFill>
            <a:prstDash val="solid"/>
            <a:round/>
            <a:headEnd len="sm" w="sm" type="none"/>
            <a:tailEnd len="sm" w="sm" type="none"/>
          </a:ln>
        </p:spPr>
      </p:pic>
      <p:sp>
        <p:nvSpPr>
          <p:cNvPr id="277" name="Google Shape;277;p39"/>
          <p:cNvSpPr/>
          <p:nvPr/>
        </p:nvSpPr>
        <p:spPr>
          <a:xfrm>
            <a:off x="3878800" y="3477675"/>
            <a:ext cx="187500" cy="203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278" name="Google Shape;278;p39"/>
          <p:cNvSpPr/>
          <p:nvPr/>
        </p:nvSpPr>
        <p:spPr>
          <a:xfrm>
            <a:off x="5009100" y="3160175"/>
            <a:ext cx="200100" cy="203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279" name="Google Shape;279;p39"/>
          <p:cNvSpPr/>
          <p:nvPr/>
        </p:nvSpPr>
        <p:spPr>
          <a:xfrm>
            <a:off x="5009100" y="3464975"/>
            <a:ext cx="200100" cy="203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280" name="Google Shape;280;p39"/>
          <p:cNvSpPr txBox="1"/>
          <p:nvPr/>
        </p:nvSpPr>
        <p:spPr>
          <a:xfrm>
            <a:off x="2291300" y="3949750"/>
            <a:ext cx="22806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Proxima Nova"/>
                <a:ea typeface="Proxima Nova"/>
                <a:cs typeface="Proxima Nova"/>
                <a:sym typeface="Proxima Nova"/>
              </a:rPr>
              <a:t>corresponding label</a:t>
            </a:r>
            <a:endParaRPr b="0" i="0" sz="1800" u="none" cap="none" strike="noStrike">
              <a:solidFill>
                <a:schemeClr val="dk1"/>
              </a:solidFill>
              <a:latin typeface="Proxima Nova"/>
              <a:ea typeface="Proxima Nova"/>
              <a:cs typeface="Proxima Nova"/>
              <a:sym typeface="Proxima Nova"/>
            </a:endParaRPr>
          </a:p>
        </p:txBody>
      </p:sp>
      <p:sp>
        <p:nvSpPr>
          <p:cNvPr id="281" name="Google Shape;281;p39"/>
          <p:cNvSpPr/>
          <p:nvPr/>
        </p:nvSpPr>
        <p:spPr>
          <a:xfrm>
            <a:off x="2354800" y="4074575"/>
            <a:ext cx="2070000" cy="3048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cxnSp>
        <p:nvCxnSpPr>
          <p:cNvPr id="282" name="Google Shape;282;p39"/>
          <p:cNvCxnSpPr>
            <a:stCxn id="281" idx="0"/>
            <a:endCxn id="277" idx="2"/>
          </p:cNvCxnSpPr>
          <p:nvPr/>
        </p:nvCxnSpPr>
        <p:spPr>
          <a:xfrm flipH="1" rot="10800000">
            <a:off x="3389800" y="3680675"/>
            <a:ext cx="582900" cy="393900"/>
          </a:xfrm>
          <a:prstGeom prst="straightConnector1">
            <a:avLst/>
          </a:prstGeom>
          <a:noFill/>
          <a:ln cap="flat" cmpd="sng" w="9525">
            <a:solidFill>
              <a:schemeClr val="dk2"/>
            </a:solidFill>
            <a:prstDash val="solid"/>
            <a:round/>
            <a:headEnd len="sm" w="sm" type="none"/>
            <a:tailEnd len="med" w="med" type="triangle"/>
          </a:ln>
        </p:spPr>
      </p:cxnSp>
      <p:cxnSp>
        <p:nvCxnSpPr>
          <p:cNvPr id="283" name="Google Shape;283;p39"/>
          <p:cNvCxnSpPr>
            <a:endCxn id="279" idx="2"/>
          </p:cNvCxnSpPr>
          <p:nvPr/>
        </p:nvCxnSpPr>
        <p:spPr>
          <a:xfrm rot="10800000">
            <a:off x="5109150" y="3668075"/>
            <a:ext cx="642900" cy="406500"/>
          </a:xfrm>
          <a:prstGeom prst="straightConnector1">
            <a:avLst/>
          </a:prstGeom>
          <a:noFill/>
          <a:ln cap="flat" cmpd="sng" w="9525">
            <a:solidFill>
              <a:schemeClr val="dk2"/>
            </a:solidFill>
            <a:prstDash val="solid"/>
            <a:round/>
            <a:headEnd len="sm" w="sm" type="none"/>
            <a:tailEnd len="med" w="med" type="triangle"/>
          </a:ln>
        </p:spPr>
      </p:cxnSp>
      <p:sp>
        <p:nvSpPr>
          <p:cNvPr id="284" name="Google Shape;284;p39"/>
          <p:cNvSpPr txBox="1"/>
          <p:nvPr/>
        </p:nvSpPr>
        <p:spPr>
          <a:xfrm>
            <a:off x="5015350" y="4074575"/>
            <a:ext cx="1504200" cy="4065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Proxima Nova"/>
                <a:ea typeface="Proxima Nova"/>
                <a:cs typeface="Proxima Nova"/>
                <a:sym typeface="Proxima Nova"/>
              </a:rPr>
              <a:t>pseudo-label</a:t>
            </a:r>
            <a:endParaRPr b="0" i="0" sz="1800" u="none" cap="none" strike="noStrike">
              <a:solidFill>
                <a:schemeClr val="dk1"/>
              </a:solidFill>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0"/>
          <p:cNvSpPr txBox="1"/>
          <p:nvPr>
            <p:ph type="title"/>
          </p:nvPr>
        </p:nvSpPr>
        <p:spPr>
          <a:xfrm>
            <a:off x="218150" y="-600"/>
            <a:ext cx="8925900" cy="119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Methodology of FedLSM</a:t>
            </a:r>
            <a:endParaRPr b="1" sz="3600"/>
          </a:p>
          <a:p>
            <a:pPr indent="0" lvl="0" marL="0" rtl="0" algn="l">
              <a:lnSpc>
                <a:spcPct val="100000"/>
              </a:lnSpc>
              <a:spcBef>
                <a:spcPts val="0"/>
              </a:spcBef>
              <a:spcAft>
                <a:spcPts val="0"/>
              </a:spcAft>
              <a:buSzPts val="2800"/>
              <a:buNone/>
            </a:pPr>
            <a:r>
              <a:rPr b="1" lang="en"/>
              <a:t>Server Model Aggregation</a:t>
            </a:r>
            <a:endParaRPr b="1" u="sng"/>
          </a:p>
        </p:txBody>
      </p:sp>
      <p:sp>
        <p:nvSpPr>
          <p:cNvPr id="290" name="Google Shape;290;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91" name="Google Shape;291;p40"/>
          <p:cNvSpPr txBox="1"/>
          <p:nvPr/>
        </p:nvSpPr>
        <p:spPr>
          <a:xfrm>
            <a:off x="221200" y="1128175"/>
            <a:ext cx="8559900" cy="3810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Proxima Nova"/>
              <a:buChar char="●"/>
            </a:pPr>
            <a:r>
              <a:rPr b="0" i="0" lang="en" sz="1800" u="none" cap="none" strike="noStrike">
                <a:solidFill>
                  <a:srgbClr val="000000"/>
                </a:solidFill>
                <a:latin typeface="Proxima Nova"/>
                <a:ea typeface="Proxima Nova"/>
                <a:cs typeface="Proxima Nova"/>
                <a:sym typeface="Proxima Nova"/>
              </a:rPr>
              <a:t>In the r-th round, the aggregate feature extractors                 is given by:</a:t>
            </a:r>
            <a:endParaRPr b="0" i="0" sz="1800" u="none" cap="none" strike="noStrike">
              <a:solidFill>
                <a:srgbClr val="000000"/>
              </a:solidFill>
              <a:latin typeface="Proxima Nova"/>
              <a:ea typeface="Proxima Nova"/>
              <a:cs typeface="Proxima Nova"/>
              <a:sym typeface="Proxima Nova"/>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roxima Nova"/>
              <a:ea typeface="Proxima Nova"/>
              <a:cs typeface="Proxima Nova"/>
              <a:sym typeface="Proxima Nova"/>
            </a:endParaRPr>
          </a:p>
          <a:p>
            <a:pPr indent="0" lvl="0" marL="45720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Proxima Nova"/>
                <a:ea typeface="Proxima Nova"/>
                <a:cs typeface="Proxima Nova"/>
                <a:sym typeface="Proxima Nova"/>
              </a:rPr>
              <a:t>		</a:t>
            </a:r>
            <a:endParaRPr b="0" i="0" sz="1800" u="none" cap="none" strike="noStrike">
              <a:solidFill>
                <a:srgbClr val="000000"/>
              </a:solidFill>
              <a:latin typeface="Proxima Nova"/>
              <a:ea typeface="Proxima Nova"/>
              <a:cs typeface="Proxima Nova"/>
              <a:sym typeface="Proxima Nova"/>
            </a:endParaRPr>
          </a:p>
          <a:p>
            <a:pPr indent="0" lvl="0" marL="45720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Proxima Nova"/>
                <a:ea typeface="Proxima Nova"/>
                <a:cs typeface="Proxima Nova"/>
                <a:sym typeface="Proxima Nova"/>
              </a:rPr>
              <a:t> </a:t>
            </a:r>
            <a:endParaRPr b="0" i="0" sz="1800" u="none" cap="none" strike="noStrike">
              <a:solidFill>
                <a:srgbClr val="000000"/>
              </a:solidFill>
              <a:latin typeface="Proxima Nova"/>
              <a:ea typeface="Proxima Nova"/>
              <a:cs typeface="Proxima Nova"/>
              <a:sym typeface="Proxima Nova"/>
            </a:endParaRPr>
          </a:p>
          <a:p>
            <a:pPr indent="-342900" lvl="0" marL="457200" marR="0" rtl="0" algn="l">
              <a:lnSpc>
                <a:spcPct val="100000"/>
              </a:lnSpc>
              <a:spcBef>
                <a:spcPts val="0"/>
              </a:spcBef>
              <a:spcAft>
                <a:spcPts val="0"/>
              </a:spcAft>
              <a:buClr>
                <a:srgbClr val="000000"/>
              </a:buClr>
              <a:buSzPts val="1800"/>
              <a:buFont typeface="Proxima Nova"/>
              <a:buChar char="●"/>
            </a:pPr>
            <a:r>
              <a:rPr b="1" i="0" lang="en" sz="1800" u="none" cap="none" strike="noStrike">
                <a:solidFill>
                  <a:srgbClr val="000000"/>
                </a:solidFill>
                <a:latin typeface="Proxima Nova"/>
                <a:ea typeface="Proxima Nova"/>
                <a:cs typeface="Proxima Nova"/>
                <a:sym typeface="Proxima Nova"/>
              </a:rPr>
              <a:t>Adaptive Weighted Proxy Aggregation(AWPA)</a:t>
            </a:r>
            <a:endParaRPr b="1" i="0" sz="1800" u="none" cap="none" strike="noStrike">
              <a:solidFill>
                <a:srgbClr val="000000"/>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rgbClr val="000000"/>
              </a:buClr>
              <a:buSzPts val="1800"/>
              <a:buFont typeface="Proxima Nova"/>
              <a:buChar char="○"/>
            </a:pPr>
            <a:r>
              <a:rPr b="0" i="0" lang="en" sz="1800" u="none" cap="none" strike="noStrike">
                <a:solidFill>
                  <a:srgbClr val="000000"/>
                </a:solidFill>
                <a:latin typeface="Proxima Nova"/>
                <a:ea typeface="Proxima Nova"/>
                <a:cs typeface="Proxima Nova"/>
                <a:sym typeface="Proxima Nova"/>
              </a:rPr>
              <a:t>Missing labels of locally unknown classes, </a:t>
            </a:r>
            <a:r>
              <a:rPr b="1" i="0" lang="en" sz="1800" u="none" cap="none" strike="noStrike">
                <a:solidFill>
                  <a:srgbClr val="000000"/>
                </a:solidFill>
                <a:latin typeface="Proxima Nova"/>
                <a:ea typeface="Proxima Nova"/>
                <a:cs typeface="Proxima Nova"/>
                <a:sym typeface="Proxima Nova"/>
              </a:rPr>
              <a:t>      </a:t>
            </a:r>
            <a:r>
              <a:rPr b="0" i="0" lang="en" sz="1800" u="none" cap="none" strike="noStrike">
                <a:solidFill>
                  <a:srgbClr val="000000"/>
                </a:solidFill>
                <a:latin typeface="Proxima Nova"/>
                <a:ea typeface="Proxima Nova"/>
                <a:cs typeface="Proxima Nova"/>
                <a:sym typeface="Proxima Nova"/>
              </a:rPr>
              <a:t>on the k-th client, the corresponding </a:t>
            </a:r>
            <a:r>
              <a:rPr b="1" i="0" lang="en" sz="1800" u="none" cap="none" strike="noStrike">
                <a:solidFill>
                  <a:srgbClr val="000000"/>
                </a:solidFill>
                <a:latin typeface="Proxima Nova"/>
                <a:ea typeface="Proxima Nova"/>
                <a:cs typeface="Proxima Nova"/>
                <a:sym typeface="Proxima Nova"/>
              </a:rPr>
              <a:t>proxies</a:t>
            </a:r>
            <a:r>
              <a:rPr b="0" i="0" lang="en" sz="1800" u="none" cap="none" strike="noStrike">
                <a:solidFill>
                  <a:srgbClr val="000000"/>
                </a:solidFill>
                <a:latin typeface="Proxima Nova"/>
                <a:ea typeface="Proxima Nova"/>
                <a:cs typeface="Proxima Nova"/>
                <a:sym typeface="Proxima Nova"/>
              </a:rPr>
              <a:t> are </a:t>
            </a:r>
            <a:r>
              <a:rPr b="1" i="0" lang="en" sz="1800" u="none" cap="none" strike="noStrike">
                <a:solidFill>
                  <a:srgbClr val="000000"/>
                </a:solidFill>
                <a:latin typeface="Proxima Nova"/>
                <a:ea typeface="Proxima Nova"/>
                <a:cs typeface="Proxima Nova"/>
                <a:sym typeface="Proxima Nova"/>
              </a:rPr>
              <a:t>inaccurate </a:t>
            </a:r>
            <a:r>
              <a:rPr b="0" i="0" lang="en" sz="1800" u="none" cap="none" strike="noStrike">
                <a:solidFill>
                  <a:srgbClr val="000000"/>
                </a:solidFill>
                <a:latin typeface="Proxima Nova"/>
                <a:ea typeface="Proxima Nova"/>
                <a:cs typeface="Proxima Nova"/>
                <a:sym typeface="Proxima Nova"/>
              </a:rPr>
              <a:t>and will cause error accumulation during model aggregation. </a:t>
            </a:r>
            <a:endParaRPr b="0" i="0" sz="1800" u="none" cap="none" strike="noStrike">
              <a:solidFill>
                <a:srgbClr val="000000"/>
              </a:solidFill>
              <a:latin typeface="Proxima Nova"/>
              <a:ea typeface="Proxima Nova"/>
              <a:cs typeface="Proxima Nova"/>
              <a:sym typeface="Proxima Nova"/>
            </a:endParaRPr>
          </a:p>
          <a:p>
            <a:pPr indent="-342900" lvl="0" marL="457200" marR="0" rtl="0" algn="l">
              <a:lnSpc>
                <a:spcPct val="100000"/>
              </a:lnSpc>
              <a:spcBef>
                <a:spcPts val="0"/>
              </a:spcBef>
              <a:spcAft>
                <a:spcPts val="0"/>
              </a:spcAft>
              <a:buClr>
                <a:srgbClr val="000000"/>
              </a:buClr>
              <a:buSzPts val="1800"/>
              <a:buFont typeface="Proxima Nova"/>
              <a:buChar char="●"/>
            </a:pPr>
            <a:r>
              <a:rPr b="0" i="0" lang="en" sz="1800" u="none" cap="none" strike="noStrike">
                <a:solidFill>
                  <a:srgbClr val="000000"/>
                </a:solidFill>
                <a:latin typeface="Proxima Nova"/>
                <a:ea typeface="Proxima Nova"/>
                <a:cs typeface="Proxima Nova"/>
                <a:sym typeface="Proxima Nova"/>
              </a:rPr>
              <a:t>Existing and pseudo-labels are used to indicate the contribution of </a:t>
            </a:r>
            <a:r>
              <a:rPr b="1" i="0" lang="en" sz="1800" u="none" cap="none" strike="noStrike">
                <a:solidFill>
                  <a:srgbClr val="000000"/>
                </a:solidFill>
                <a:latin typeface="Proxima Nova"/>
                <a:ea typeface="Proxima Nova"/>
                <a:cs typeface="Proxima Nova"/>
                <a:sym typeface="Proxima Nova"/>
              </a:rPr>
              <a:t>aggregation of proxies</a:t>
            </a:r>
            <a:r>
              <a:rPr b="0" i="0" lang="en" sz="1800" u="none" cap="none" strike="noStrike">
                <a:solidFill>
                  <a:srgbClr val="000000"/>
                </a:solidFill>
                <a:latin typeface="Proxima Nova"/>
                <a:ea typeface="Proxima Nova"/>
                <a:cs typeface="Proxima Nova"/>
                <a:sym typeface="Proxima Nova"/>
              </a:rPr>
              <a:t>:</a:t>
            </a:r>
            <a:endParaRPr b="0" i="0" sz="1800" u="none" cap="none" strike="noStrike">
              <a:solidFill>
                <a:srgbClr val="000000"/>
              </a:solidFill>
              <a:latin typeface="Proxima Nova"/>
              <a:ea typeface="Proxima Nova"/>
              <a:cs typeface="Proxima Nova"/>
              <a:sym typeface="Proxima Nova"/>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roxima Nova"/>
              <a:ea typeface="Proxima Nova"/>
              <a:cs typeface="Proxima Nova"/>
              <a:sym typeface="Proxima Nova"/>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roxima Nova"/>
              <a:ea typeface="Proxima Nova"/>
              <a:cs typeface="Proxima Nova"/>
              <a:sym typeface="Proxima Nova"/>
            </a:endParaRPr>
          </a:p>
        </p:txBody>
      </p:sp>
      <p:pic>
        <p:nvPicPr>
          <p:cNvPr id="292" name="Google Shape;292;p40"/>
          <p:cNvPicPr preferRelativeResize="0"/>
          <p:nvPr/>
        </p:nvPicPr>
        <p:blipFill rotWithShape="1">
          <a:blip r:embed="rId3">
            <a:alphaModFix/>
          </a:blip>
          <a:srcRect b="0" l="0" r="0" t="0"/>
          <a:stretch/>
        </p:blipFill>
        <p:spPr>
          <a:xfrm>
            <a:off x="5851525" y="1257300"/>
            <a:ext cx="777650" cy="289975"/>
          </a:xfrm>
          <a:prstGeom prst="rect">
            <a:avLst/>
          </a:prstGeom>
          <a:noFill/>
          <a:ln>
            <a:noFill/>
          </a:ln>
        </p:spPr>
      </p:pic>
      <p:pic>
        <p:nvPicPr>
          <p:cNvPr id="293" name="Google Shape;293;p40"/>
          <p:cNvPicPr preferRelativeResize="0"/>
          <p:nvPr/>
        </p:nvPicPr>
        <p:blipFill rotWithShape="1">
          <a:blip r:embed="rId4">
            <a:alphaModFix/>
          </a:blip>
          <a:srcRect b="0" l="0" r="0" t="0"/>
          <a:stretch/>
        </p:blipFill>
        <p:spPr>
          <a:xfrm>
            <a:off x="2278950" y="1733550"/>
            <a:ext cx="4444400" cy="393600"/>
          </a:xfrm>
          <a:prstGeom prst="rect">
            <a:avLst/>
          </a:prstGeom>
          <a:noFill/>
          <a:ln>
            <a:noFill/>
          </a:ln>
        </p:spPr>
      </p:pic>
      <p:pic>
        <p:nvPicPr>
          <p:cNvPr id="294" name="Google Shape;294;p40"/>
          <p:cNvPicPr preferRelativeResize="0"/>
          <p:nvPr/>
        </p:nvPicPr>
        <p:blipFill rotWithShape="1">
          <a:blip r:embed="rId5">
            <a:alphaModFix/>
          </a:blip>
          <a:srcRect b="13910" l="0" r="0" t="0"/>
          <a:stretch/>
        </p:blipFill>
        <p:spPr>
          <a:xfrm>
            <a:off x="5448300" y="2669100"/>
            <a:ext cx="272000" cy="239150"/>
          </a:xfrm>
          <a:prstGeom prst="rect">
            <a:avLst/>
          </a:prstGeom>
          <a:noFill/>
          <a:ln>
            <a:noFill/>
          </a:ln>
        </p:spPr>
      </p:pic>
      <p:pic>
        <p:nvPicPr>
          <p:cNvPr id="295" name="Google Shape;295;p40"/>
          <p:cNvPicPr preferRelativeResize="0"/>
          <p:nvPr/>
        </p:nvPicPr>
        <p:blipFill rotWithShape="1">
          <a:blip r:embed="rId6">
            <a:alphaModFix/>
          </a:blip>
          <a:srcRect b="0" l="0" r="0" t="-7260"/>
          <a:stretch/>
        </p:blipFill>
        <p:spPr>
          <a:xfrm>
            <a:off x="3596150" y="3750925"/>
            <a:ext cx="3033025" cy="983850"/>
          </a:xfrm>
          <a:prstGeom prst="rect">
            <a:avLst/>
          </a:prstGeom>
          <a:noFill/>
          <a:ln>
            <a:noFill/>
          </a:ln>
        </p:spPr>
      </p:pic>
      <p:sp>
        <p:nvSpPr>
          <p:cNvPr id="296" name="Google Shape;296;p40"/>
          <p:cNvSpPr/>
          <p:nvPr/>
        </p:nvSpPr>
        <p:spPr>
          <a:xfrm>
            <a:off x="5364700" y="3934875"/>
            <a:ext cx="486900" cy="393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cxnSp>
        <p:nvCxnSpPr>
          <p:cNvPr id="297" name="Google Shape;297;p40"/>
          <p:cNvCxnSpPr>
            <a:stCxn id="298" idx="3"/>
            <a:endCxn id="296" idx="1"/>
          </p:cNvCxnSpPr>
          <p:nvPr/>
        </p:nvCxnSpPr>
        <p:spPr>
          <a:xfrm flipH="1" rot="10800000">
            <a:off x="3167500" y="4131625"/>
            <a:ext cx="2197200" cy="292200"/>
          </a:xfrm>
          <a:prstGeom prst="straightConnector1">
            <a:avLst/>
          </a:prstGeom>
          <a:noFill/>
          <a:ln cap="flat" cmpd="sng" w="9525">
            <a:solidFill>
              <a:schemeClr val="dk2"/>
            </a:solidFill>
            <a:prstDash val="solid"/>
            <a:round/>
            <a:headEnd len="sm" w="sm" type="none"/>
            <a:tailEnd len="med" w="med" type="triangle"/>
          </a:ln>
        </p:spPr>
      </p:cxnSp>
      <p:sp>
        <p:nvSpPr>
          <p:cNvPr id="298" name="Google Shape;298;p40"/>
          <p:cNvSpPr txBox="1"/>
          <p:nvPr/>
        </p:nvSpPr>
        <p:spPr>
          <a:xfrm>
            <a:off x="221200" y="4112725"/>
            <a:ext cx="2946300" cy="622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chemeClr val="dk1"/>
                </a:solidFill>
                <a:latin typeface="Proxima Nova"/>
                <a:ea typeface="Proxima Nova"/>
                <a:cs typeface="Proxima Nova"/>
                <a:sym typeface="Proxima Nova"/>
              </a:rPr>
              <a:t>No of training data of the </a:t>
            </a:r>
            <a:r>
              <a:rPr b="1" i="0" lang="en" sz="1700" u="none" cap="none" strike="noStrike">
                <a:solidFill>
                  <a:schemeClr val="dk1"/>
                </a:solidFill>
                <a:latin typeface="Proxima Nova"/>
                <a:ea typeface="Proxima Nova"/>
                <a:cs typeface="Proxima Nova"/>
                <a:sym typeface="Proxima Nova"/>
              </a:rPr>
              <a:t>c-th</a:t>
            </a:r>
            <a:r>
              <a:rPr b="0" i="0" lang="en" sz="1700" u="none" cap="none" strike="noStrike">
                <a:solidFill>
                  <a:schemeClr val="dk1"/>
                </a:solidFill>
                <a:latin typeface="Proxima Nova"/>
                <a:ea typeface="Proxima Nova"/>
                <a:cs typeface="Proxima Nova"/>
                <a:sym typeface="Proxima Nova"/>
              </a:rPr>
              <a:t> </a:t>
            </a:r>
            <a:r>
              <a:rPr b="1" i="0" lang="en" sz="1700" u="none" cap="none" strike="noStrike">
                <a:solidFill>
                  <a:schemeClr val="dk1"/>
                </a:solidFill>
                <a:latin typeface="Proxima Nova"/>
                <a:ea typeface="Proxima Nova"/>
                <a:cs typeface="Proxima Nova"/>
                <a:sym typeface="Proxima Nova"/>
              </a:rPr>
              <a:t>class</a:t>
            </a:r>
            <a:r>
              <a:rPr b="0" i="0" lang="en" sz="1700" u="none" cap="none" strike="noStrike">
                <a:solidFill>
                  <a:schemeClr val="dk1"/>
                </a:solidFill>
                <a:latin typeface="Proxima Nova"/>
                <a:ea typeface="Proxima Nova"/>
                <a:cs typeface="Proxima Nova"/>
                <a:sym typeface="Proxima Nova"/>
              </a:rPr>
              <a:t> for the </a:t>
            </a:r>
            <a:r>
              <a:rPr b="1" i="0" lang="en" sz="1700" u="none" cap="none" strike="noStrike">
                <a:solidFill>
                  <a:schemeClr val="dk1"/>
                </a:solidFill>
                <a:latin typeface="Proxima Nova"/>
                <a:ea typeface="Proxima Nova"/>
                <a:cs typeface="Proxima Nova"/>
                <a:sym typeface="Proxima Nova"/>
              </a:rPr>
              <a:t>k-th client</a:t>
            </a:r>
            <a:endParaRPr b="1" i="0" sz="1700" u="none" cap="none" strike="noStrike">
              <a:solidFill>
                <a:schemeClr val="dk1"/>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1"/>
          <p:cNvSpPr txBox="1"/>
          <p:nvPr>
            <p:ph type="title"/>
          </p:nvPr>
        </p:nvSpPr>
        <p:spPr>
          <a:xfrm>
            <a:off x="218150" y="-600"/>
            <a:ext cx="6759300" cy="107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Experiments</a:t>
            </a:r>
            <a:endParaRPr b="1" sz="3600"/>
          </a:p>
          <a:p>
            <a:pPr indent="0" lvl="0" marL="0" rtl="0" algn="l">
              <a:lnSpc>
                <a:spcPct val="100000"/>
              </a:lnSpc>
              <a:spcBef>
                <a:spcPts val="0"/>
              </a:spcBef>
              <a:spcAft>
                <a:spcPts val="0"/>
              </a:spcAft>
              <a:buSzPts val="2800"/>
              <a:buNone/>
            </a:pPr>
            <a:r>
              <a:rPr b="1" lang="en" sz="3000"/>
              <a:t>Datasets </a:t>
            </a:r>
            <a:endParaRPr b="1" sz="3000"/>
          </a:p>
        </p:txBody>
      </p:sp>
      <p:sp>
        <p:nvSpPr>
          <p:cNvPr id="304" name="Google Shape;304;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05" name="Google Shape;305;p41"/>
          <p:cNvSpPr txBox="1"/>
          <p:nvPr/>
        </p:nvSpPr>
        <p:spPr>
          <a:xfrm>
            <a:off x="335500" y="1159925"/>
            <a:ext cx="8305800" cy="2603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Proxima Nova"/>
              <a:buChar char="●"/>
            </a:pPr>
            <a:r>
              <a:rPr b="1" i="0" lang="en" sz="1800" u="none" cap="none" strike="noStrike">
                <a:solidFill>
                  <a:schemeClr val="dk1"/>
                </a:solidFill>
                <a:latin typeface="Proxima Nova"/>
                <a:ea typeface="Proxima Nova"/>
                <a:cs typeface="Proxima Nova"/>
                <a:sym typeface="Proxima Nova"/>
              </a:rPr>
              <a:t>NIH CXR Diagnosis</a:t>
            </a:r>
            <a:r>
              <a:rPr b="0" i="0" lang="en" sz="1800" u="none" cap="none" strike="noStrike">
                <a:solidFill>
                  <a:schemeClr val="dk1"/>
                </a:solidFill>
                <a:latin typeface="Proxima Nova"/>
                <a:ea typeface="Proxima Nova"/>
                <a:cs typeface="Proxima Nova"/>
                <a:sym typeface="Proxima Nova"/>
              </a:rPr>
              <a:t>(multi-label)</a:t>
            </a:r>
            <a:endParaRPr b="0" i="0" sz="1800" u="none" cap="none" strike="noStrike">
              <a:solidFill>
                <a:schemeClr val="dk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dk1"/>
              </a:buClr>
              <a:buSzPts val="1800"/>
              <a:buFont typeface="Proxima Nova"/>
              <a:buChar char="○"/>
            </a:pPr>
            <a:r>
              <a:rPr b="0" i="0" lang="en" sz="1800" u="none" cap="none" strike="noStrike">
                <a:solidFill>
                  <a:schemeClr val="dk1"/>
                </a:solidFill>
                <a:latin typeface="Proxima Nova"/>
                <a:ea typeface="Proxima Nova"/>
                <a:cs typeface="Proxima Nova"/>
                <a:sym typeface="Proxima Nova"/>
              </a:rPr>
              <a:t>This consists of </a:t>
            </a:r>
            <a:r>
              <a:rPr b="1" i="0" lang="en" sz="1800" u="none" cap="none" strike="noStrike">
                <a:solidFill>
                  <a:schemeClr val="dk1"/>
                </a:solidFill>
                <a:latin typeface="Proxima Nova"/>
                <a:ea typeface="Proxima Nova"/>
                <a:cs typeface="Proxima Nova"/>
                <a:sym typeface="Proxima Nova"/>
              </a:rPr>
              <a:t>112,120</a:t>
            </a:r>
            <a:r>
              <a:rPr b="0" i="0" lang="en" sz="1800" u="none" cap="none" strike="noStrike">
                <a:solidFill>
                  <a:schemeClr val="dk1"/>
                </a:solidFill>
                <a:latin typeface="Proxima Nova"/>
                <a:ea typeface="Proxima Nova"/>
                <a:cs typeface="Proxima Nova"/>
                <a:sym typeface="Proxima Nova"/>
              </a:rPr>
              <a:t> frontal-view CXR images from </a:t>
            </a:r>
            <a:r>
              <a:rPr b="1" i="0" lang="en" sz="1800" u="none" cap="none" strike="noStrike">
                <a:solidFill>
                  <a:schemeClr val="dk1"/>
                </a:solidFill>
                <a:latin typeface="Proxima Nova"/>
                <a:ea typeface="Proxima Nova"/>
                <a:cs typeface="Proxima Nova"/>
                <a:sym typeface="Proxima Nova"/>
              </a:rPr>
              <a:t>32,717</a:t>
            </a:r>
            <a:r>
              <a:rPr b="0" i="0" lang="en" sz="1800" u="none" cap="none" strike="noStrike">
                <a:solidFill>
                  <a:schemeClr val="dk1"/>
                </a:solidFill>
                <a:latin typeface="Proxima Nova"/>
                <a:ea typeface="Proxima Nova"/>
                <a:cs typeface="Proxima Nova"/>
                <a:sym typeface="Proxima Nova"/>
              </a:rPr>
              <a:t> patients.</a:t>
            </a:r>
            <a:endParaRPr b="0" i="0" sz="1800" u="none" cap="none" strike="noStrike">
              <a:solidFill>
                <a:schemeClr val="dk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dk1"/>
              </a:buClr>
              <a:buSzPts val="1800"/>
              <a:buFont typeface="Proxima Nova"/>
              <a:buChar char="○"/>
            </a:pPr>
            <a:r>
              <a:rPr b="0" i="0" lang="en" sz="1800" u="none" cap="none" strike="noStrike">
                <a:solidFill>
                  <a:schemeClr val="dk1"/>
                </a:solidFill>
                <a:latin typeface="Proxima Nova"/>
                <a:ea typeface="Proxima Nova"/>
                <a:cs typeface="Proxima Nova"/>
                <a:sym typeface="Proxima Nova"/>
              </a:rPr>
              <a:t>Each image is annotated with </a:t>
            </a:r>
            <a:r>
              <a:rPr b="1" i="0" lang="en" sz="1800" u="none" cap="none" strike="noStrike">
                <a:solidFill>
                  <a:schemeClr val="dk1"/>
                </a:solidFill>
                <a:latin typeface="Proxima Nova"/>
                <a:ea typeface="Proxima Nova"/>
                <a:cs typeface="Proxima Nova"/>
                <a:sym typeface="Proxima Nova"/>
              </a:rPr>
              <a:t>14 possible abnormalities </a:t>
            </a:r>
            <a:r>
              <a:rPr b="0" i="0" lang="en" sz="1800" u="none" cap="none" strike="noStrike">
                <a:solidFill>
                  <a:schemeClr val="dk1"/>
                </a:solidFill>
                <a:latin typeface="Proxima Nova"/>
                <a:ea typeface="Proxima Nova"/>
                <a:cs typeface="Proxima Nova"/>
                <a:sym typeface="Proxima Nova"/>
              </a:rPr>
              <a:t>(positive or negative)</a:t>
            </a:r>
            <a:endParaRPr b="0" i="0" sz="1800" u="none" cap="none" strike="noStrike">
              <a:solidFill>
                <a:schemeClr val="dk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dk1"/>
              </a:buClr>
              <a:buSzPts val="1800"/>
              <a:buFont typeface="Proxima Nova"/>
              <a:buChar char="○"/>
            </a:pPr>
            <a:r>
              <a:rPr b="0" i="0" lang="en" sz="1800" u="none" cap="none" strike="noStrike">
                <a:solidFill>
                  <a:schemeClr val="dk1"/>
                </a:solidFill>
                <a:latin typeface="Proxima Nova"/>
                <a:ea typeface="Proxima Nova"/>
                <a:cs typeface="Proxima Nova"/>
                <a:sym typeface="Proxima Nova"/>
              </a:rPr>
              <a:t>This was used for </a:t>
            </a:r>
            <a:r>
              <a:rPr b="1" i="0" lang="en" sz="1800" u="none" cap="none" strike="noStrike">
                <a:solidFill>
                  <a:schemeClr val="dk1"/>
                </a:solidFill>
                <a:latin typeface="Proxima Nova"/>
                <a:ea typeface="Proxima Nova"/>
                <a:cs typeface="Proxima Nova"/>
                <a:sym typeface="Proxima Nova"/>
              </a:rPr>
              <a:t>Task-1</a:t>
            </a:r>
            <a:endParaRPr b="1" i="0" sz="18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roxima Nova"/>
              <a:ea typeface="Proxima Nova"/>
              <a:cs typeface="Proxima Nova"/>
              <a:sym typeface="Proxima Nova"/>
            </a:endParaRPr>
          </a:p>
          <a:p>
            <a:pPr indent="-342900" lvl="0" marL="457200" marR="0" rtl="0" algn="l">
              <a:lnSpc>
                <a:spcPct val="100000"/>
              </a:lnSpc>
              <a:spcBef>
                <a:spcPts val="0"/>
              </a:spcBef>
              <a:spcAft>
                <a:spcPts val="0"/>
              </a:spcAft>
              <a:buClr>
                <a:schemeClr val="dk1"/>
              </a:buClr>
              <a:buSzPts val="1800"/>
              <a:buFont typeface="Proxima Nova"/>
              <a:buChar char="●"/>
            </a:pPr>
            <a:r>
              <a:rPr b="1" i="0" lang="en" sz="1800" u="none" cap="none" strike="noStrike">
                <a:solidFill>
                  <a:schemeClr val="dk1"/>
                </a:solidFill>
                <a:latin typeface="Proxima Nova"/>
                <a:ea typeface="Proxima Nova"/>
                <a:cs typeface="Proxima Nova"/>
                <a:sym typeface="Proxima Nova"/>
              </a:rPr>
              <a:t>Skin Lesion Diagnosis</a:t>
            </a:r>
            <a:r>
              <a:rPr b="0" i="0" lang="en" sz="1800" u="none" cap="none" strike="noStrike">
                <a:solidFill>
                  <a:schemeClr val="dk1"/>
                </a:solidFill>
                <a:latin typeface="Proxima Nova"/>
                <a:ea typeface="Proxima Nova"/>
                <a:cs typeface="Proxima Nova"/>
                <a:sym typeface="Proxima Nova"/>
              </a:rPr>
              <a:t>(single-label) </a:t>
            </a:r>
            <a:endParaRPr b="0" i="0" sz="1800" u="none" cap="none" strike="noStrike">
              <a:solidFill>
                <a:schemeClr val="dk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dk1"/>
              </a:buClr>
              <a:buSzPts val="1800"/>
              <a:buFont typeface="Proxima Nova"/>
              <a:buChar char="○"/>
            </a:pPr>
            <a:r>
              <a:rPr b="0" i="0" lang="en" sz="1800" u="none" cap="none" strike="noStrike">
                <a:solidFill>
                  <a:schemeClr val="dk1"/>
                </a:solidFill>
                <a:latin typeface="Proxima Nova"/>
                <a:ea typeface="Proxima Nova"/>
                <a:cs typeface="Proxima Nova"/>
                <a:sym typeface="Proxima Nova"/>
              </a:rPr>
              <a:t>HAM10000, was used which contains </a:t>
            </a:r>
            <a:r>
              <a:rPr b="1" i="0" lang="en" sz="1800" u="none" cap="none" strike="noStrike">
                <a:solidFill>
                  <a:schemeClr val="dk1"/>
                </a:solidFill>
                <a:latin typeface="Proxima Nova"/>
                <a:ea typeface="Proxima Nova"/>
                <a:cs typeface="Proxima Nova"/>
                <a:sym typeface="Proxima Nova"/>
              </a:rPr>
              <a:t>10,015</a:t>
            </a:r>
            <a:r>
              <a:rPr b="0" i="0" lang="en" sz="1800" u="none" cap="none" strike="noStrike">
                <a:solidFill>
                  <a:schemeClr val="dk1"/>
                </a:solidFill>
                <a:latin typeface="Proxima Nova"/>
                <a:ea typeface="Proxima Nova"/>
                <a:cs typeface="Proxima Nova"/>
                <a:sym typeface="Proxima Nova"/>
              </a:rPr>
              <a:t> dermoscopy images.</a:t>
            </a:r>
            <a:endParaRPr b="0" i="0" sz="1800" u="none" cap="none" strike="noStrike">
              <a:solidFill>
                <a:schemeClr val="dk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dk1"/>
              </a:buClr>
              <a:buSzPts val="1800"/>
              <a:buFont typeface="Proxima Nova"/>
              <a:buChar char="○"/>
            </a:pPr>
            <a:r>
              <a:rPr b="0" i="0" lang="en" sz="1800" u="none" cap="none" strike="noStrike">
                <a:solidFill>
                  <a:schemeClr val="dk1"/>
                </a:solidFill>
                <a:latin typeface="Proxima Nova"/>
                <a:ea typeface="Proxima Nova"/>
                <a:cs typeface="Proxima Nova"/>
                <a:sym typeface="Proxima Nova"/>
              </a:rPr>
              <a:t>This was used for </a:t>
            </a:r>
            <a:r>
              <a:rPr b="1" i="0" lang="en" sz="1800" u="none" cap="none" strike="noStrike">
                <a:solidFill>
                  <a:schemeClr val="dk1"/>
                </a:solidFill>
                <a:latin typeface="Proxima Nova"/>
                <a:ea typeface="Proxima Nova"/>
                <a:cs typeface="Proxima Nova"/>
                <a:sym typeface="Proxima Nova"/>
              </a:rPr>
              <a:t>Task-2</a:t>
            </a:r>
            <a:endParaRPr b="0" i="0" sz="18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roxima Nova"/>
              <a:ea typeface="Proxima Nova"/>
              <a:cs typeface="Proxima Nova"/>
              <a:sym typeface="Proxima Nova"/>
            </a:endParaRPr>
          </a:p>
        </p:txBody>
      </p:sp>
      <p:sp>
        <p:nvSpPr>
          <p:cNvPr id="306" name="Google Shape;306;p41"/>
          <p:cNvSpPr txBox="1"/>
          <p:nvPr/>
        </p:nvSpPr>
        <p:spPr>
          <a:xfrm>
            <a:off x="762000" y="4157125"/>
            <a:ext cx="7620000" cy="4518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Proxima Nova"/>
                <a:ea typeface="Proxima Nova"/>
                <a:cs typeface="Proxima Nova"/>
                <a:sym typeface="Proxima Nova"/>
              </a:rPr>
              <a:t>Training, Validation and Testing sets for both were divided into </a:t>
            </a:r>
            <a:r>
              <a:rPr b="1" i="0" lang="en" sz="1800" u="sng" cap="none" strike="noStrike">
                <a:solidFill>
                  <a:schemeClr val="dk1"/>
                </a:solidFill>
                <a:latin typeface="Proxima Nova"/>
                <a:ea typeface="Proxima Nova"/>
                <a:cs typeface="Proxima Nova"/>
                <a:sym typeface="Proxima Nova"/>
              </a:rPr>
              <a:t>7:1:2</a:t>
            </a:r>
            <a:endParaRPr b="1" i="0" sz="1800" u="sng" cap="none" strike="noStrike">
              <a:solidFill>
                <a:schemeClr val="dk1"/>
              </a:solidFill>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2"/>
          <p:cNvSpPr txBox="1"/>
          <p:nvPr>
            <p:ph type="title"/>
          </p:nvPr>
        </p:nvSpPr>
        <p:spPr>
          <a:xfrm>
            <a:off x="218150" y="-600"/>
            <a:ext cx="6759300" cy="107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Experiments</a:t>
            </a:r>
            <a:endParaRPr b="1" sz="3600"/>
          </a:p>
          <a:p>
            <a:pPr indent="0" lvl="0" marL="0" rtl="0" algn="l">
              <a:lnSpc>
                <a:spcPct val="100000"/>
              </a:lnSpc>
              <a:spcBef>
                <a:spcPts val="0"/>
              </a:spcBef>
              <a:spcAft>
                <a:spcPts val="0"/>
              </a:spcAft>
              <a:buSzPts val="2800"/>
              <a:buNone/>
            </a:pPr>
            <a:r>
              <a:rPr b="1" lang="en" sz="3000"/>
              <a:t>Setup</a:t>
            </a:r>
            <a:endParaRPr b="1" sz="3000"/>
          </a:p>
        </p:txBody>
      </p:sp>
      <p:sp>
        <p:nvSpPr>
          <p:cNvPr id="312" name="Google Shape;312;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13" name="Google Shape;313;p42"/>
          <p:cNvSpPr txBox="1"/>
          <p:nvPr/>
        </p:nvSpPr>
        <p:spPr>
          <a:xfrm>
            <a:off x="335500" y="1159925"/>
            <a:ext cx="8305800" cy="37083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chemeClr val="dk1"/>
              </a:buClr>
              <a:buSzPts val="2000"/>
              <a:buFont typeface="Proxima Nova"/>
              <a:buChar char="●"/>
            </a:pPr>
            <a:r>
              <a:rPr b="1" i="0" lang="en" sz="2000" u="none" cap="none" strike="noStrike">
                <a:solidFill>
                  <a:schemeClr val="dk1"/>
                </a:solidFill>
                <a:latin typeface="Proxima Nova"/>
                <a:ea typeface="Proxima Nova"/>
                <a:cs typeface="Proxima Nova"/>
                <a:sym typeface="Proxima Nova"/>
              </a:rPr>
              <a:t>FL Setup</a:t>
            </a:r>
            <a:endParaRPr b="0" i="0" sz="2000" u="none" cap="none" strike="noStrike">
              <a:solidFill>
                <a:schemeClr val="dk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dk1"/>
              </a:buClr>
              <a:buSzPts val="1800"/>
              <a:buFont typeface="Proxima Nova"/>
              <a:buChar char="○"/>
            </a:pPr>
            <a:r>
              <a:rPr b="1" i="0" lang="en" sz="1800" u="none" cap="none" strike="noStrike">
                <a:solidFill>
                  <a:schemeClr val="dk1"/>
                </a:solidFill>
                <a:latin typeface="Proxima Nova"/>
                <a:ea typeface="Proxima Nova"/>
                <a:cs typeface="Proxima Nova"/>
                <a:sym typeface="Proxima Nova"/>
              </a:rPr>
              <a:t>K</a:t>
            </a:r>
            <a:r>
              <a:rPr b="0" i="0" lang="en" sz="1800" u="none" cap="none" strike="noStrike">
                <a:solidFill>
                  <a:schemeClr val="dk1"/>
                </a:solidFill>
                <a:latin typeface="Proxima Nova"/>
                <a:ea typeface="Proxima Nova"/>
                <a:cs typeface="Proxima Nova"/>
                <a:sym typeface="Proxima Nova"/>
              </a:rPr>
              <a:t> client training sets and </a:t>
            </a:r>
            <a:r>
              <a:rPr b="1" i="0" lang="en" sz="1800" u="none" cap="none" strike="noStrike">
                <a:solidFill>
                  <a:schemeClr val="dk1"/>
                </a:solidFill>
                <a:latin typeface="Proxima Nova"/>
                <a:ea typeface="Proxima Nova"/>
                <a:cs typeface="Proxima Nova"/>
                <a:sym typeface="Proxima Nova"/>
              </a:rPr>
              <a:t>s</a:t>
            </a:r>
            <a:r>
              <a:rPr b="0" i="0" lang="en" sz="1800" u="none" cap="none" strike="noStrike">
                <a:solidFill>
                  <a:schemeClr val="dk1"/>
                </a:solidFill>
                <a:latin typeface="Proxima Nova"/>
                <a:ea typeface="Proxima Nova"/>
                <a:cs typeface="Proxima Nova"/>
                <a:sym typeface="Proxima Nova"/>
              </a:rPr>
              <a:t> classes which are locally identified for each client, are divided at random</a:t>
            </a:r>
            <a:endParaRPr b="0" i="0" sz="1800" u="none" cap="none" strike="noStrike">
              <a:solidFill>
                <a:schemeClr val="dk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dk1"/>
              </a:buClr>
              <a:buSzPts val="1800"/>
              <a:buFont typeface="Proxima Nova"/>
              <a:buChar char="○"/>
            </a:pPr>
            <a:r>
              <a:rPr b="1" i="0" lang="en" sz="1800" u="none" cap="none" strike="noStrike">
                <a:solidFill>
                  <a:schemeClr val="dk1"/>
                </a:solidFill>
                <a:latin typeface="Proxima Nova"/>
                <a:ea typeface="Proxima Nova"/>
                <a:cs typeface="Proxima Nova"/>
                <a:sym typeface="Proxima Nova"/>
              </a:rPr>
              <a:t>Task-1: k=8 </a:t>
            </a:r>
            <a:r>
              <a:rPr b="0" i="0" lang="en" sz="1800" u="none" cap="none" strike="noStrike">
                <a:solidFill>
                  <a:schemeClr val="dk1"/>
                </a:solidFill>
                <a:latin typeface="Proxima Nova"/>
                <a:ea typeface="Proxima Nova"/>
                <a:cs typeface="Proxima Nova"/>
                <a:sym typeface="Proxima Nova"/>
              </a:rPr>
              <a:t>and</a:t>
            </a:r>
            <a:r>
              <a:rPr b="1" i="0" lang="en" sz="1800" u="none" cap="none" strike="noStrike">
                <a:solidFill>
                  <a:schemeClr val="dk1"/>
                </a:solidFill>
                <a:latin typeface="Proxima Nova"/>
                <a:ea typeface="Proxima Nova"/>
                <a:cs typeface="Proxima Nova"/>
                <a:sym typeface="Proxima Nova"/>
              </a:rPr>
              <a:t> s=3</a:t>
            </a:r>
            <a:endParaRPr b="0" i="0" sz="1800" u="none" cap="none" strike="noStrike">
              <a:solidFill>
                <a:schemeClr val="dk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dk1"/>
              </a:buClr>
              <a:buSzPts val="1800"/>
              <a:buFont typeface="Proxima Nova"/>
              <a:buChar char="○"/>
            </a:pPr>
            <a:r>
              <a:rPr b="1" i="0" lang="en" sz="1800" u="none" cap="none" strike="noStrike">
                <a:solidFill>
                  <a:schemeClr val="dk1"/>
                </a:solidFill>
                <a:latin typeface="Proxima Nova"/>
                <a:ea typeface="Proxima Nova"/>
                <a:cs typeface="Proxima Nova"/>
                <a:sym typeface="Proxima Nova"/>
              </a:rPr>
              <a:t>Task-2: k=5 </a:t>
            </a:r>
            <a:r>
              <a:rPr b="0" i="0" lang="en" sz="1800" u="none" cap="none" strike="noStrike">
                <a:solidFill>
                  <a:schemeClr val="dk1"/>
                </a:solidFill>
                <a:latin typeface="Proxima Nova"/>
                <a:ea typeface="Proxima Nova"/>
                <a:cs typeface="Proxima Nova"/>
                <a:sym typeface="Proxima Nova"/>
              </a:rPr>
              <a:t>and</a:t>
            </a:r>
            <a:r>
              <a:rPr b="1" i="0" lang="en" sz="1800" u="none" cap="none" strike="noStrike">
                <a:solidFill>
                  <a:schemeClr val="dk1"/>
                </a:solidFill>
                <a:latin typeface="Proxima Nova"/>
                <a:ea typeface="Proxima Nova"/>
                <a:cs typeface="Proxima Nova"/>
                <a:sym typeface="Proxima Nova"/>
              </a:rPr>
              <a:t> s=3</a:t>
            </a:r>
            <a:endParaRPr b="1" i="0" sz="18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Proxima Nova"/>
              <a:ea typeface="Proxima Nova"/>
              <a:cs typeface="Proxima Nova"/>
              <a:sym typeface="Proxima Nova"/>
            </a:endParaRPr>
          </a:p>
          <a:p>
            <a:pPr indent="-355600" lvl="0" marL="457200" marR="0" rtl="0" algn="l">
              <a:lnSpc>
                <a:spcPct val="100000"/>
              </a:lnSpc>
              <a:spcBef>
                <a:spcPts val="0"/>
              </a:spcBef>
              <a:spcAft>
                <a:spcPts val="0"/>
              </a:spcAft>
              <a:buClr>
                <a:schemeClr val="dk1"/>
              </a:buClr>
              <a:buSzPts val="2000"/>
              <a:buFont typeface="Proxima Nova"/>
              <a:buChar char="●"/>
            </a:pPr>
            <a:r>
              <a:rPr b="1" i="0" lang="en" sz="2000" u="none" cap="none" strike="noStrike">
                <a:solidFill>
                  <a:schemeClr val="dk1"/>
                </a:solidFill>
                <a:latin typeface="Proxima Nova"/>
                <a:ea typeface="Proxima Nova"/>
                <a:cs typeface="Proxima Nova"/>
                <a:sym typeface="Proxima Nova"/>
              </a:rPr>
              <a:t>Data augmentation and preprocessing</a:t>
            </a:r>
            <a:endParaRPr b="0" i="0" sz="2000" u="none" cap="none" strike="noStrike">
              <a:solidFill>
                <a:schemeClr val="dk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dk1"/>
              </a:buClr>
              <a:buSzPts val="1800"/>
              <a:buFont typeface="Proxima Nova"/>
              <a:buChar char="○"/>
            </a:pPr>
            <a:r>
              <a:rPr b="0" i="0" lang="en" sz="1800" u="none" cap="none" strike="noStrike">
                <a:solidFill>
                  <a:schemeClr val="dk1"/>
                </a:solidFill>
                <a:latin typeface="Proxima Nova"/>
                <a:ea typeface="Proxima Nova"/>
                <a:cs typeface="Proxima Nova"/>
                <a:sym typeface="Proxima Nova"/>
              </a:rPr>
              <a:t>Images in </a:t>
            </a:r>
            <a:r>
              <a:rPr b="1" i="0" lang="en" sz="1800" u="none" cap="none" strike="noStrike">
                <a:solidFill>
                  <a:schemeClr val="dk1"/>
                </a:solidFill>
                <a:latin typeface="Proxima Nova"/>
                <a:ea typeface="Proxima Nova"/>
                <a:cs typeface="Proxima Nova"/>
                <a:sym typeface="Proxima Nova"/>
              </a:rPr>
              <a:t>Task-1</a:t>
            </a:r>
            <a:r>
              <a:rPr b="0" i="0" lang="en" sz="1800" u="none" cap="none" strike="noStrike">
                <a:solidFill>
                  <a:schemeClr val="dk1"/>
                </a:solidFill>
                <a:latin typeface="Proxima Nova"/>
                <a:ea typeface="Proxima Nova"/>
                <a:cs typeface="Proxima Nova"/>
                <a:sym typeface="Proxima Nova"/>
              </a:rPr>
              <a:t>, were resized to </a:t>
            </a:r>
            <a:r>
              <a:rPr b="1" i="0" lang="en" sz="1800" u="none" cap="none" strike="noStrike">
                <a:solidFill>
                  <a:schemeClr val="dk1"/>
                </a:solidFill>
                <a:latin typeface="Proxima Nova"/>
                <a:ea typeface="Proxima Nova"/>
                <a:cs typeface="Proxima Nova"/>
                <a:sym typeface="Proxima Nova"/>
              </a:rPr>
              <a:t>320x320</a:t>
            </a:r>
            <a:endParaRPr b="1" i="0" sz="1800" u="none" cap="none" strike="noStrike">
              <a:solidFill>
                <a:schemeClr val="dk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dk1"/>
              </a:buClr>
              <a:buSzPts val="1800"/>
              <a:buFont typeface="Proxima Nova"/>
              <a:buChar char="○"/>
            </a:pPr>
            <a:r>
              <a:rPr b="0" i="0" lang="en" sz="1800" u="none" cap="none" strike="noStrike">
                <a:solidFill>
                  <a:schemeClr val="dk1"/>
                </a:solidFill>
                <a:latin typeface="Proxima Nova"/>
                <a:ea typeface="Proxima Nova"/>
                <a:cs typeface="Proxima Nova"/>
                <a:sym typeface="Proxima Nova"/>
              </a:rPr>
              <a:t>Images in </a:t>
            </a:r>
            <a:r>
              <a:rPr b="1" i="0" lang="en" sz="1800" u="none" cap="none" strike="noStrike">
                <a:solidFill>
                  <a:schemeClr val="dk1"/>
                </a:solidFill>
                <a:latin typeface="Proxima Nova"/>
                <a:ea typeface="Proxima Nova"/>
                <a:cs typeface="Proxima Nova"/>
                <a:sym typeface="Proxima Nova"/>
              </a:rPr>
              <a:t>Task-2</a:t>
            </a:r>
            <a:r>
              <a:rPr b="0" i="0" lang="en" sz="1800" u="none" cap="none" strike="noStrike">
                <a:solidFill>
                  <a:schemeClr val="dk1"/>
                </a:solidFill>
                <a:latin typeface="Proxima Nova"/>
                <a:ea typeface="Proxima Nova"/>
                <a:cs typeface="Proxima Nova"/>
                <a:sym typeface="Proxima Nova"/>
              </a:rPr>
              <a:t>, were resized to </a:t>
            </a:r>
            <a:r>
              <a:rPr b="1" i="0" lang="en" sz="1800" u="none" cap="none" strike="noStrike">
                <a:solidFill>
                  <a:schemeClr val="dk1"/>
                </a:solidFill>
                <a:latin typeface="Proxima Nova"/>
                <a:ea typeface="Proxima Nova"/>
                <a:cs typeface="Proxima Nova"/>
                <a:sym typeface="Proxima Nova"/>
              </a:rPr>
              <a:t>224x224</a:t>
            </a:r>
            <a:endParaRPr b="1" i="0" sz="1800" u="none" cap="none" strike="noStrike">
              <a:solidFill>
                <a:schemeClr val="dk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dk1"/>
              </a:buClr>
              <a:buSzPts val="1800"/>
              <a:buFont typeface="Proxima Nova"/>
              <a:buChar char="○"/>
            </a:pPr>
            <a:r>
              <a:rPr b="1" i="0" lang="en" sz="1800" u="none" cap="none" strike="noStrike">
                <a:solidFill>
                  <a:schemeClr val="dk1"/>
                </a:solidFill>
                <a:latin typeface="Proxima Nova"/>
                <a:ea typeface="Proxima Nova"/>
                <a:cs typeface="Proxima Nova"/>
                <a:sym typeface="Proxima Nova"/>
              </a:rPr>
              <a:t>Weak Augmentation</a:t>
            </a:r>
            <a:r>
              <a:rPr b="0" i="0" lang="en" sz="1800" u="none" cap="none" strike="noStrike">
                <a:solidFill>
                  <a:schemeClr val="dk1"/>
                </a:solidFill>
                <a:latin typeface="Proxima Nova"/>
                <a:ea typeface="Proxima Nova"/>
                <a:cs typeface="Proxima Nova"/>
                <a:sym typeface="Proxima Nova"/>
              </a:rPr>
              <a:t>: Horizontal Flip</a:t>
            </a:r>
            <a:endParaRPr b="0" i="0" sz="1800" u="none" cap="none" strike="noStrike">
              <a:solidFill>
                <a:schemeClr val="dk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dk1"/>
              </a:buClr>
              <a:buSzPts val="1800"/>
              <a:buFont typeface="Proxima Nova"/>
              <a:buChar char="○"/>
            </a:pPr>
            <a:r>
              <a:rPr b="1" i="0" lang="en" sz="1800" u="none" cap="none" strike="noStrike">
                <a:solidFill>
                  <a:schemeClr val="dk1"/>
                </a:solidFill>
                <a:latin typeface="Proxima Nova"/>
                <a:ea typeface="Proxima Nova"/>
                <a:cs typeface="Proxima Nova"/>
                <a:sym typeface="Proxima Nova"/>
              </a:rPr>
              <a:t>Strong Augmentation</a:t>
            </a:r>
            <a:r>
              <a:rPr b="0" i="0" lang="en" sz="1800" u="none" cap="none" strike="noStrike">
                <a:solidFill>
                  <a:schemeClr val="dk1"/>
                </a:solidFill>
                <a:latin typeface="Proxima Nova"/>
                <a:ea typeface="Proxima Nova"/>
                <a:cs typeface="Proxima Nova"/>
                <a:sym typeface="Proxima Nova"/>
              </a:rPr>
              <a:t>: Combination of Random Flip, Rotation, Translation</a:t>
            </a:r>
            <a:endParaRPr b="0" i="0" sz="18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3"/>
          <p:cNvSpPr txBox="1"/>
          <p:nvPr>
            <p:ph type="title"/>
          </p:nvPr>
        </p:nvSpPr>
        <p:spPr>
          <a:xfrm>
            <a:off x="218150" y="-600"/>
            <a:ext cx="6759300" cy="107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Experiments</a:t>
            </a:r>
            <a:endParaRPr b="1" sz="3600"/>
          </a:p>
          <a:p>
            <a:pPr indent="0" lvl="0" marL="0" rtl="0" algn="l">
              <a:lnSpc>
                <a:spcPct val="100000"/>
              </a:lnSpc>
              <a:spcBef>
                <a:spcPts val="0"/>
              </a:spcBef>
              <a:spcAft>
                <a:spcPts val="0"/>
              </a:spcAft>
              <a:buSzPts val="2800"/>
              <a:buNone/>
            </a:pPr>
            <a:r>
              <a:rPr b="1" lang="en" sz="3000"/>
              <a:t>Setup</a:t>
            </a:r>
            <a:endParaRPr b="1" sz="3000"/>
          </a:p>
        </p:txBody>
      </p:sp>
      <p:sp>
        <p:nvSpPr>
          <p:cNvPr id="319" name="Google Shape;319;p43"/>
          <p:cNvSpPr txBox="1"/>
          <p:nvPr/>
        </p:nvSpPr>
        <p:spPr>
          <a:xfrm>
            <a:off x="335500" y="1159925"/>
            <a:ext cx="8547000" cy="30225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chemeClr val="dk1"/>
              </a:buClr>
              <a:buSzPts val="2000"/>
              <a:buFont typeface="Proxima Nova"/>
              <a:buChar char="●"/>
            </a:pPr>
            <a:r>
              <a:rPr b="1" i="0" lang="en" sz="2000" u="none" cap="none" strike="noStrike">
                <a:solidFill>
                  <a:schemeClr val="dk1"/>
                </a:solidFill>
                <a:latin typeface="Proxima Nova"/>
                <a:ea typeface="Proxima Nova"/>
                <a:cs typeface="Proxima Nova"/>
                <a:sym typeface="Proxima Nova"/>
              </a:rPr>
              <a:t>Evaluation Metric</a:t>
            </a:r>
            <a:endParaRPr b="0" i="0" sz="2000" u="none" cap="none" strike="noStrike">
              <a:solidFill>
                <a:schemeClr val="dk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dk1"/>
              </a:buClr>
              <a:buSzPts val="1800"/>
              <a:buFont typeface="Proxima Nova"/>
              <a:buChar char="○"/>
            </a:pPr>
            <a:r>
              <a:rPr b="1" i="0" lang="en" sz="1800" u="none" cap="none" strike="noStrike">
                <a:solidFill>
                  <a:schemeClr val="dk1"/>
                </a:solidFill>
                <a:latin typeface="Proxima Nova"/>
                <a:ea typeface="Proxima Nova"/>
                <a:cs typeface="Proxima Nova"/>
                <a:sym typeface="Proxima Nova"/>
              </a:rPr>
              <a:t>Task-1: </a:t>
            </a:r>
            <a:r>
              <a:rPr b="0" i="0" lang="en" sz="1800" u="none" cap="none" strike="noStrike">
                <a:solidFill>
                  <a:schemeClr val="dk1"/>
                </a:solidFill>
                <a:latin typeface="Proxima Nova"/>
                <a:ea typeface="Proxima Nova"/>
                <a:cs typeface="Proxima Nova"/>
                <a:sym typeface="Proxima Nova"/>
              </a:rPr>
              <a:t>AUC was adopted </a:t>
            </a:r>
            <a:endParaRPr b="0" i="0" sz="1800" u="none" cap="none" strike="noStrike">
              <a:solidFill>
                <a:schemeClr val="dk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dk1"/>
              </a:buClr>
              <a:buSzPts val="1800"/>
              <a:buFont typeface="Proxima Nova"/>
              <a:buChar char="○"/>
            </a:pPr>
            <a:r>
              <a:rPr b="1" i="0" lang="en" sz="1800" u="none" cap="none" strike="noStrike">
                <a:solidFill>
                  <a:schemeClr val="dk1"/>
                </a:solidFill>
                <a:latin typeface="Proxima Nova"/>
                <a:ea typeface="Proxima Nova"/>
                <a:cs typeface="Proxima Nova"/>
                <a:sym typeface="Proxima Nova"/>
              </a:rPr>
              <a:t>Task-2: Macro average of AUC</a:t>
            </a:r>
            <a:r>
              <a:rPr b="0" i="0" lang="en" sz="1800" u="none" cap="none" strike="noStrike">
                <a:solidFill>
                  <a:schemeClr val="dk1"/>
                </a:solidFill>
                <a:latin typeface="Proxima Nova"/>
                <a:ea typeface="Proxima Nova"/>
                <a:cs typeface="Proxima Nova"/>
                <a:sym typeface="Proxima Nova"/>
              </a:rPr>
              <a:t>, </a:t>
            </a:r>
            <a:r>
              <a:rPr b="1" i="0" lang="en" sz="1800" u="none" cap="none" strike="noStrike">
                <a:solidFill>
                  <a:schemeClr val="dk1"/>
                </a:solidFill>
                <a:latin typeface="Proxima Nova"/>
                <a:ea typeface="Proxima Nova"/>
                <a:cs typeface="Proxima Nova"/>
                <a:sym typeface="Proxima Nova"/>
              </a:rPr>
              <a:t>Accuracy</a:t>
            </a:r>
            <a:r>
              <a:rPr b="0" i="0" lang="en" sz="1800" u="none" cap="none" strike="noStrike">
                <a:solidFill>
                  <a:schemeClr val="dk1"/>
                </a:solidFill>
                <a:latin typeface="Proxima Nova"/>
                <a:ea typeface="Proxima Nova"/>
                <a:cs typeface="Proxima Nova"/>
                <a:sym typeface="Proxima Nova"/>
              </a:rPr>
              <a:t>, </a:t>
            </a:r>
            <a:r>
              <a:rPr b="1" i="0" lang="en" sz="1800" u="none" cap="none" strike="noStrike">
                <a:solidFill>
                  <a:schemeClr val="dk1"/>
                </a:solidFill>
                <a:latin typeface="Proxima Nova"/>
                <a:ea typeface="Proxima Nova"/>
                <a:cs typeface="Proxima Nova"/>
                <a:sym typeface="Proxima Nova"/>
              </a:rPr>
              <a:t>F1</a:t>
            </a:r>
            <a:r>
              <a:rPr b="0" i="0" lang="en" sz="1800" u="none" cap="none" strike="noStrike">
                <a:solidFill>
                  <a:schemeClr val="dk1"/>
                </a:solidFill>
                <a:latin typeface="Proxima Nova"/>
                <a:ea typeface="Proxima Nova"/>
                <a:cs typeface="Proxima Nova"/>
                <a:sym typeface="Proxima Nova"/>
              </a:rPr>
              <a:t>, </a:t>
            </a:r>
            <a:r>
              <a:rPr b="1" i="0" lang="en" sz="1800" u="none" cap="none" strike="noStrike">
                <a:solidFill>
                  <a:schemeClr val="dk1"/>
                </a:solidFill>
                <a:latin typeface="Proxima Nova"/>
                <a:ea typeface="Proxima Nova"/>
                <a:cs typeface="Proxima Nova"/>
                <a:sym typeface="Proxima Nova"/>
              </a:rPr>
              <a:t>Precision</a:t>
            </a:r>
            <a:r>
              <a:rPr b="0" i="0" lang="en" sz="1800" u="none" cap="none" strike="noStrike">
                <a:solidFill>
                  <a:schemeClr val="dk1"/>
                </a:solidFill>
                <a:latin typeface="Proxima Nova"/>
                <a:ea typeface="Proxima Nova"/>
                <a:cs typeface="Proxima Nova"/>
                <a:sym typeface="Proxima Nova"/>
              </a:rPr>
              <a:t> and </a:t>
            </a:r>
            <a:r>
              <a:rPr b="1" i="0" lang="en" sz="1800" u="none" cap="none" strike="noStrike">
                <a:solidFill>
                  <a:schemeClr val="dk1"/>
                </a:solidFill>
                <a:latin typeface="Proxima Nova"/>
                <a:ea typeface="Proxima Nova"/>
                <a:cs typeface="Proxima Nova"/>
                <a:sym typeface="Proxima Nova"/>
              </a:rPr>
              <a:t>Recall</a:t>
            </a:r>
            <a:endParaRPr b="0" i="0" sz="18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Proxima Nova"/>
              <a:ea typeface="Proxima Nova"/>
              <a:cs typeface="Proxima Nova"/>
              <a:sym typeface="Proxima Nova"/>
            </a:endParaRPr>
          </a:p>
          <a:p>
            <a:pPr indent="-355600" lvl="0" marL="457200" marR="0" rtl="0" algn="l">
              <a:lnSpc>
                <a:spcPct val="100000"/>
              </a:lnSpc>
              <a:spcBef>
                <a:spcPts val="0"/>
              </a:spcBef>
              <a:spcAft>
                <a:spcPts val="0"/>
              </a:spcAft>
              <a:buClr>
                <a:schemeClr val="dk1"/>
              </a:buClr>
              <a:buSzPts val="2000"/>
              <a:buFont typeface="Proxima Nova"/>
              <a:buChar char="●"/>
            </a:pPr>
            <a:r>
              <a:rPr b="1" i="0" lang="en" sz="2000" u="none" cap="none" strike="noStrike">
                <a:solidFill>
                  <a:schemeClr val="dk1"/>
                </a:solidFill>
                <a:latin typeface="Proxima Nova"/>
                <a:ea typeface="Proxima Nova"/>
                <a:cs typeface="Proxima Nova"/>
                <a:sym typeface="Proxima Nova"/>
              </a:rPr>
              <a:t>Implementation Details</a:t>
            </a:r>
            <a:endParaRPr b="1" i="0" sz="1800" u="none" cap="none" strike="noStrike">
              <a:solidFill>
                <a:schemeClr val="dk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dk1"/>
              </a:buClr>
              <a:buSzPts val="1800"/>
              <a:buFont typeface="Proxima Nova"/>
              <a:buChar char="○"/>
            </a:pPr>
            <a:r>
              <a:rPr b="0" i="0" lang="en" sz="1800" u="none" cap="none" strike="noStrike">
                <a:solidFill>
                  <a:schemeClr val="dk1"/>
                </a:solidFill>
                <a:latin typeface="Proxima Nova"/>
                <a:ea typeface="Proxima Nova"/>
                <a:cs typeface="Proxima Nova"/>
                <a:sym typeface="Proxima Nova"/>
              </a:rPr>
              <a:t>The total batch size was </a:t>
            </a:r>
            <a:r>
              <a:rPr b="1" i="0" lang="en" sz="1800" u="none" cap="none" strike="noStrike">
                <a:solidFill>
                  <a:schemeClr val="dk1"/>
                </a:solidFill>
                <a:latin typeface="Proxima Nova"/>
                <a:ea typeface="Proxima Nova"/>
                <a:cs typeface="Proxima Nova"/>
                <a:sym typeface="Proxima Nova"/>
              </a:rPr>
              <a:t>64</a:t>
            </a:r>
            <a:r>
              <a:rPr b="0" i="0" lang="en" sz="1800" u="none" cap="none" strike="noStrike">
                <a:solidFill>
                  <a:schemeClr val="dk1"/>
                </a:solidFill>
                <a:latin typeface="Proxima Nova"/>
                <a:ea typeface="Proxima Nova"/>
                <a:cs typeface="Proxima Nova"/>
                <a:sym typeface="Proxima Nova"/>
              </a:rPr>
              <a:t> with 4 generated samples using UDE.</a:t>
            </a:r>
            <a:endParaRPr b="0" i="0" sz="1800" u="none" cap="none" strike="noStrike">
              <a:solidFill>
                <a:schemeClr val="dk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dk1"/>
              </a:buClr>
              <a:buSzPts val="1800"/>
              <a:buFont typeface="Proxima Nova"/>
              <a:buChar char="○"/>
            </a:pPr>
            <a:r>
              <a:rPr b="0" i="0" lang="en" sz="1800" u="none" cap="none" strike="noStrike">
                <a:solidFill>
                  <a:schemeClr val="dk1"/>
                </a:solidFill>
                <a:latin typeface="Proxima Nova"/>
                <a:ea typeface="Proxima Nova"/>
                <a:cs typeface="Proxima Nova"/>
                <a:sym typeface="Proxima Nova"/>
              </a:rPr>
              <a:t>Local training iterations were </a:t>
            </a:r>
            <a:r>
              <a:rPr b="1" i="0" lang="en" sz="1800" u="none" cap="none" strike="noStrike">
                <a:solidFill>
                  <a:schemeClr val="dk1"/>
                </a:solidFill>
                <a:latin typeface="Proxima Nova"/>
                <a:ea typeface="Proxima Nova"/>
                <a:cs typeface="Proxima Nova"/>
                <a:sym typeface="Proxima Nova"/>
              </a:rPr>
              <a:t>200</a:t>
            </a:r>
            <a:r>
              <a:rPr b="0" i="0" lang="en" sz="1800" u="none" cap="none" strike="noStrike">
                <a:solidFill>
                  <a:schemeClr val="dk1"/>
                </a:solidFill>
                <a:latin typeface="Proxima Nova"/>
                <a:ea typeface="Proxima Nova"/>
                <a:cs typeface="Proxima Nova"/>
                <a:sym typeface="Proxima Nova"/>
              </a:rPr>
              <a:t> for </a:t>
            </a:r>
            <a:r>
              <a:rPr b="1" i="0" lang="en" sz="1800" u="none" cap="none" strike="noStrike">
                <a:solidFill>
                  <a:schemeClr val="dk1"/>
                </a:solidFill>
                <a:latin typeface="Proxima Nova"/>
                <a:ea typeface="Proxima Nova"/>
                <a:cs typeface="Proxima Nova"/>
                <a:sym typeface="Proxima Nova"/>
              </a:rPr>
              <a:t>Task-1</a:t>
            </a:r>
            <a:r>
              <a:rPr b="0" i="0" lang="en" sz="1800" u="none" cap="none" strike="noStrike">
                <a:solidFill>
                  <a:schemeClr val="dk1"/>
                </a:solidFill>
                <a:latin typeface="Proxima Nova"/>
                <a:ea typeface="Proxima Nova"/>
                <a:cs typeface="Proxima Nova"/>
                <a:sym typeface="Proxima Nova"/>
              </a:rPr>
              <a:t> and </a:t>
            </a:r>
            <a:r>
              <a:rPr b="1" i="0" lang="en" sz="1800" u="none" cap="none" strike="noStrike">
                <a:solidFill>
                  <a:schemeClr val="dk1"/>
                </a:solidFill>
                <a:latin typeface="Proxima Nova"/>
                <a:ea typeface="Proxima Nova"/>
                <a:cs typeface="Proxima Nova"/>
                <a:sym typeface="Proxima Nova"/>
              </a:rPr>
              <a:t>30</a:t>
            </a:r>
            <a:r>
              <a:rPr b="0" i="0" lang="en" sz="1800" u="none" cap="none" strike="noStrike">
                <a:solidFill>
                  <a:schemeClr val="dk1"/>
                </a:solidFill>
                <a:latin typeface="Proxima Nova"/>
                <a:ea typeface="Proxima Nova"/>
                <a:cs typeface="Proxima Nova"/>
                <a:sym typeface="Proxima Nova"/>
              </a:rPr>
              <a:t> for </a:t>
            </a:r>
            <a:r>
              <a:rPr b="1" i="0" lang="en" sz="1800" u="none" cap="none" strike="noStrike">
                <a:solidFill>
                  <a:schemeClr val="dk1"/>
                </a:solidFill>
                <a:latin typeface="Proxima Nova"/>
                <a:ea typeface="Proxima Nova"/>
                <a:cs typeface="Proxima Nova"/>
                <a:sym typeface="Proxima Nova"/>
              </a:rPr>
              <a:t>Task-2</a:t>
            </a:r>
            <a:endParaRPr b="1" i="0" sz="1800" u="none" cap="none" strike="noStrike">
              <a:solidFill>
                <a:schemeClr val="dk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dk1"/>
              </a:buClr>
              <a:buSzPts val="1800"/>
              <a:buFont typeface="Proxima Nova"/>
              <a:buChar char="○"/>
            </a:pPr>
            <a:r>
              <a:rPr b="0" i="0" lang="en" sz="1800" u="none" cap="none" strike="noStrike">
                <a:solidFill>
                  <a:schemeClr val="dk1"/>
                </a:solidFill>
                <a:latin typeface="Proxima Nova"/>
                <a:ea typeface="Proxima Nova"/>
                <a:cs typeface="Proxima Nova"/>
                <a:sym typeface="Proxima Nova"/>
              </a:rPr>
              <a:t>Communication Rounds were </a:t>
            </a:r>
            <a:r>
              <a:rPr b="1" i="0" lang="en" sz="1800" u="none" cap="none" strike="noStrike">
                <a:solidFill>
                  <a:schemeClr val="dk1"/>
                </a:solidFill>
                <a:latin typeface="Proxima Nova"/>
                <a:ea typeface="Proxima Nova"/>
                <a:cs typeface="Proxima Nova"/>
                <a:sym typeface="Proxima Nova"/>
              </a:rPr>
              <a:t>50</a:t>
            </a:r>
            <a:r>
              <a:rPr b="0" i="0" lang="en" sz="1800" u="none" cap="none" strike="noStrike">
                <a:solidFill>
                  <a:schemeClr val="dk1"/>
                </a:solidFill>
                <a:latin typeface="Proxima Nova"/>
                <a:ea typeface="Proxima Nova"/>
                <a:cs typeface="Proxima Nova"/>
                <a:sym typeface="Proxima Nova"/>
              </a:rPr>
              <a:t> in both the </a:t>
            </a:r>
            <a:r>
              <a:rPr b="1" i="0" lang="en" sz="1800" u="none" cap="none" strike="noStrike">
                <a:solidFill>
                  <a:schemeClr val="dk1"/>
                </a:solidFill>
                <a:latin typeface="Proxima Nova"/>
                <a:ea typeface="Proxima Nova"/>
                <a:cs typeface="Proxima Nova"/>
                <a:sym typeface="Proxima Nova"/>
              </a:rPr>
              <a:t>Tasks</a:t>
            </a:r>
            <a:endParaRPr b="1" i="0" sz="18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roxima Nova"/>
              <a:ea typeface="Proxima Nova"/>
              <a:cs typeface="Proxima Nova"/>
              <a:sym typeface="Proxima Nova"/>
            </a:endParaRPr>
          </a:p>
        </p:txBody>
      </p:sp>
      <p:sp>
        <p:nvSpPr>
          <p:cNvPr id="320" name="Google Shape;320;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6"/>
          <p:cNvSpPr txBox="1"/>
          <p:nvPr>
            <p:ph idx="1" type="body"/>
          </p:nvPr>
        </p:nvSpPr>
        <p:spPr>
          <a:xfrm>
            <a:off x="311700" y="883250"/>
            <a:ext cx="8520600" cy="3172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Char char="●"/>
            </a:pPr>
            <a:r>
              <a:rPr lang="en" sz="2000">
                <a:solidFill>
                  <a:schemeClr val="dk1"/>
                </a:solidFill>
              </a:rPr>
              <a:t>Introduction to Federated Learning (FL)</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Existing Limitations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Introduction to FedLSM</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Methodology of FedLSM</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Datasets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Experimental Setup</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Results</a:t>
            </a:r>
            <a:endParaRPr sz="2000">
              <a:solidFill>
                <a:schemeClr val="dk1"/>
              </a:solidFill>
            </a:endParaRPr>
          </a:p>
        </p:txBody>
      </p:sp>
      <p:sp>
        <p:nvSpPr>
          <p:cNvPr id="118" name="Google Shape;118;p26"/>
          <p:cNvSpPr txBox="1"/>
          <p:nvPr>
            <p:ph type="title"/>
          </p:nvPr>
        </p:nvSpPr>
        <p:spPr>
          <a:xfrm>
            <a:off x="311700" y="140225"/>
            <a:ext cx="2697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Contents</a:t>
            </a:r>
            <a:endParaRPr b="1" sz="3600"/>
          </a:p>
        </p:txBody>
      </p:sp>
      <p:sp>
        <p:nvSpPr>
          <p:cNvPr id="119" name="Google Shape;11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4"/>
          <p:cNvSpPr txBox="1"/>
          <p:nvPr>
            <p:ph type="title"/>
          </p:nvPr>
        </p:nvSpPr>
        <p:spPr>
          <a:xfrm>
            <a:off x="218150" y="-600"/>
            <a:ext cx="6759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Results: </a:t>
            </a:r>
            <a:r>
              <a:rPr b="1" lang="en" sz="3000"/>
              <a:t>Task-1</a:t>
            </a:r>
            <a:endParaRPr b="1" sz="3000"/>
          </a:p>
        </p:txBody>
      </p:sp>
      <p:sp>
        <p:nvSpPr>
          <p:cNvPr id="326" name="Google Shape;326;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327" name="Google Shape;327;p44"/>
          <p:cNvPicPr preferRelativeResize="0"/>
          <p:nvPr/>
        </p:nvPicPr>
        <p:blipFill rotWithShape="1">
          <a:blip r:embed="rId3">
            <a:alphaModFix/>
          </a:blip>
          <a:srcRect b="0" l="0" r="0" t="0"/>
          <a:stretch/>
        </p:blipFill>
        <p:spPr>
          <a:xfrm>
            <a:off x="1905000" y="572100"/>
            <a:ext cx="5715259" cy="4266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5"/>
          <p:cNvSpPr txBox="1"/>
          <p:nvPr>
            <p:ph type="title"/>
          </p:nvPr>
        </p:nvSpPr>
        <p:spPr>
          <a:xfrm>
            <a:off x="218150" y="-600"/>
            <a:ext cx="6759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Results: </a:t>
            </a:r>
            <a:r>
              <a:rPr b="1" lang="en" sz="3000"/>
              <a:t>Task-2</a:t>
            </a:r>
            <a:endParaRPr b="1" sz="3000"/>
          </a:p>
        </p:txBody>
      </p:sp>
      <p:sp>
        <p:nvSpPr>
          <p:cNvPr id="333" name="Google Shape;333;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334" name="Google Shape;334;p45"/>
          <p:cNvPicPr preferRelativeResize="0"/>
          <p:nvPr/>
        </p:nvPicPr>
        <p:blipFill rotWithShape="1">
          <a:blip r:embed="rId3">
            <a:alphaModFix/>
          </a:blip>
          <a:srcRect b="0" l="0" r="0" t="0"/>
          <a:stretch/>
        </p:blipFill>
        <p:spPr>
          <a:xfrm>
            <a:off x="1274188" y="813400"/>
            <a:ext cx="6595624" cy="3781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6"/>
          <p:cNvSpPr txBox="1"/>
          <p:nvPr>
            <p:ph type="title"/>
          </p:nvPr>
        </p:nvSpPr>
        <p:spPr>
          <a:xfrm>
            <a:off x="218150" y="-600"/>
            <a:ext cx="5174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Conclusion</a:t>
            </a:r>
            <a:endParaRPr b="1" sz="3600"/>
          </a:p>
        </p:txBody>
      </p:sp>
      <p:sp>
        <p:nvSpPr>
          <p:cNvPr id="340" name="Google Shape;340;p46"/>
          <p:cNvSpPr txBox="1"/>
          <p:nvPr/>
        </p:nvSpPr>
        <p:spPr>
          <a:xfrm>
            <a:off x="373600" y="810675"/>
            <a:ext cx="8483700" cy="30480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rgbClr val="000000"/>
              </a:buClr>
              <a:buSzPts val="2000"/>
              <a:buFont typeface="Proxima Nova"/>
              <a:buChar char="●"/>
            </a:pPr>
            <a:r>
              <a:rPr b="1" i="0" lang="en" sz="2000" u="none" cap="none" strike="noStrike">
                <a:solidFill>
                  <a:srgbClr val="000000"/>
                </a:solidFill>
                <a:latin typeface="Proxima Nova"/>
                <a:ea typeface="Proxima Nova"/>
                <a:cs typeface="Proxima Nova"/>
                <a:sym typeface="Proxima Nova"/>
              </a:rPr>
              <a:t>FedLSM</a:t>
            </a:r>
            <a:r>
              <a:rPr b="0" i="0" lang="en" sz="2000" u="none" cap="none" strike="noStrike">
                <a:solidFill>
                  <a:srgbClr val="000000"/>
                </a:solidFill>
                <a:latin typeface="Proxima Nova"/>
                <a:ea typeface="Proxima Nova"/>
                <a:cs typeface="Proxima Nova"/>
                <a:sym typeface="Proxima Nova"/>
              </a:rPr>
              <a:t> proposes an effective framework to tackle the issue of </a:t>
            </a:r>
            <a:r>
              <a:rPr b="1" i="0" lang="en" sz="2000" u="none" cap="none" strike="noStrike">
                <a:solidFill>
                  <a:srgbClr val="000000"/>
                </a:solidFill>
                <a:latin typeface="Proxima Nova"/>
                <a:ea typeface="Proxima Nova"/>
                <a:cs typeface="Proxima Nova"/>
                <a:sym typeface="Proxima Nova"/>
              </a:rPr>
              <a:t>Label Set Mismatch</a:t>
            </a:r>
            <a:r>
              <a:rPr b="0" i="0" lang="en" sz="2000" u="none" cap="none" strike="noStrike">
                <a:solidFill>
                  <a:srgbClr val="000000"/>
                </a:solidFill>
                <a:latin typeface="Proxima Nova"/>
                <a:ea typeface="Proxima Nova"/>
                <a:cs typeface="Proxima Nova"/>
                <a:sym typeface="Proxima Nova"/>
              </a:rPr>
              <a:t>.</a:t>
            </a:r>
            <a:endParaRPr b="0" i="0" sz="2000" u="none" cap="none" strike="noStrike">
              <a:solidFill>
                <a:srgbClr val="000000"/>
              </a:solidFill>
              <a:latin typeface="Proxima Nova"/>
              <a:ea typeface="Proxima Nova"/>
              <a:cs typeface="Proxima Nova"/>
              <a:sym typeface="Proxima Nova"/>
            </a:endParaRPr>
          </a:p>
          <a:p>
            <a:pPr indent="-355600" lvl="0" marL="457200" marR="0" rtl="0" algn="l">
              <a:lnSpc>
                <a:spcPct val="100000"/>
              </a:lnSpc>
              <a:spcBef>
                <a:spcPts val="0"/>
              </a:spcBef>
              <a:spcAft>
                <a:spcPts val="0"/>
              </a:spcAft>
              <a:buClr>
                <a:srgbClr val="000000"/>
              </a:buClr>
              <a:buSzPts val="2000"/>
              <a:buFont typeface="Proxima Nova"/>
              <a:buChar char="●"/>
            </a:pPr>
            <a:r>
              <a:rPr b="1" i="0" lang="en" sz="2000" u="none" cap="none" strike="noStrike">
                <a:solidFill>
                  <a:srgbClr val="000000"/>
                </a:solidFill>
                <a:latin typeface="Proxima Nova"/>
                <a:ea typeface="Proxima Nova"/>
                <a:cs typeface="Proxima Nova"/>
                <a:sym typeface="Proxima Nova"/>
              </a:rPr>
              <a:t>UE(Uncertainty Estimation)</a:t>
            </a:r>
            <a:r>
              <a:rPr b="0" i="0" lang="en" sz="2000" u="none" cap="none" strike="noStrike">
                <a:solidFill>
                  <a:srgbClr val="000000"/>
                </a:solidFill>
                <a:latin typeface="Proxima Nova"/>
                <a:ea typeface="Proxima Nova"/>
                <a:cs typeface="Proxima Nova"/>
                <a:sym typeface="Proxima Nova"/>
              </a:rPr>
              <a:t> is used to partition the data into distinct levels of uncertainty.</a:t>
            </a:r>
            <a:endParaRPr b="0" i="0" sz="2000" u="none" cap="none" strike="noStrike">
              <a:solidFill>
                <a:srgbClr val="000000"/>
              </a:solidFill>
              <a:latin typeface="Proxima Nova"/>
              <a:ea typeface="Proxima Nova"/>
              <a:cs typeface="Proxima Nova"/>
              <a:sym typeface="Proxima Nova"/>
            </a:endParaRPr>
          </a:p>
          <a:p>
            <a:pPr indent="-355600" lvl="0" marL="457200" marR="0" rtl="0" algn="l">
              <a:lnSpc>
                <a:spcPct val="100000"/>
              </a:lnSpc>
              <a:spcBef>
                <a:spcPts val="0"/>
              </a:spcBef>
              <a:spcAft>
                <a:spcPts val="0"/>
              </a:spcAft>
              <a:buClr>
                <a:srgbClr val="000000"/>
              </a:buClr>
              <a:buSzPts val="2000"/>
              <a:buFont typeface="Proxima Nova"/>
              <a:buChar char="●"/>
            </a:pPr>
            <a:r>
              <a:rPr b="1" i="0" lang="en" sz="2000" u="none" cap="none" strike="noStrike">
                <a:solidFill>
                  <a:srgbClr val="000000"/>
                </a:solidFill>
                <a:latin typeface="Proxima Nova"/>
                <a:ea typeface="Proxima Nova"/>
                <a:cs typeface="Proxima Nova"/>
                <a:sym typeface="Proxima Nova"/>
              </a:rPr>
              <a:t>Pseudo-labels</a:t>
            </a:r>
            <a:r>
              <a:rPr b="0" i="0" lang="en" sz="2000" u="none" cap="none" strike="noStrike">
                <a:solidFill>
                  <a:srgbClr val="000000"/>
                </a:solidFill>
                <a:latin typeface="Proxima Nova"/>
                <a:ea typeface="Proxima Nova"/>
                <a:cs typeface="Proxima Nova"/>
                <a:sym typeface="Proxima Nova"/>
              </a:rPr>
              <a:t> are applied to </a:t>
            </a:r>
            <a:r>
              <a:rPr b="1" i="0" lang="en" sz="2000" u="none" cap="none" strike="noStrike">
                <a:solidFill>
                  <a:srgbClr val="000000"/>
                </a:solidFill>
                <a:latin typeface="Proxima Nova"/>
                <a:ea typeface="Proxima Nova"/>
                <a:cs typeface="Proxima Nova"/>
                <a:sym typeface="Proxima Nova"/>
              </a:rPr>
              <a:t>confident</a:t>
            </a:r>
            <a:r>
              <a:rPr b="0" i="0" lang="en" sz="2000" u="none" cap="none" strike="noStrike">
                <a:solidFill>
                  <a:srgbClr val="000000"/>
                </a:solidFill>
                <a:latin typeface="Proxima Nova"/>
                <a:ea typeface="Proxima Nova"/>
                <a:cs typeface="Proxima Nova"/>
                <a:sym typeface="Proxima Nova"/>
              </a:rPr>
              <a:t> and </a:t>
            </a:r>
            <a:r>
              <a:rPr b="1" i="0" lang="en" sz="2000" u="none" cap="none" strike="noStrike">
                <a:solidFill>
                  <a:srgbClr val="000000"/>
                </a:solidFill>
                <a:latin typeface="Proxima Nova"/>
                <a:ea typeface="Proxima Nova"/>
                <a:cs typeface="Proxima Nova"/>
                <a:sym typeface="Proxima Nova"/>
              </a:rPr>
              <a:t>uncertain data</a:t>
            </a:r>
            <a:endParaRPr b="1" i="0" sz="2000" u="none" cap="none" strike="noStrike">
              <a:solidFill>
                <a:srgbClr val="000000"/>
              </a:solidFill>
              <a:latin typeface="Proxima Nova"/>
              <a:ea typeface="Proxima Nova"/>
              <a:cs typeface="Proxima Nova"/>
              <a:sym typeface="Proxima Nova"/>
            </a:endParaRPr>
          </a:p>
          <a:p>
            <a:pPr indent="-355600" lvl="0" marL="457200" marR="0" rtl="0" algn="l">
              <a:lnSpc>
                <a:spcPct val="100000"/>
              </a:lnSpc>
              <a:spcBef>
                <a:spcPts val="0"/>
              </a:spcBef>
              <a:spcAft>
                <a:spcPts val="0"/>
              </a:spcAft>
              <a:buClr>
                <a:srgbClr val="000000"/>
              </a:buClr>
              <a:buSzPts val="2000"/>
              <a:buFont typeface="Proxima Nova"/>
              <a:buChar char="●"/>
            </a:pPr>
            <a:r>
              <a:rPr b="0" i="0" lang="en" sz="2000" u="none" cap="none" strike="noStrike">
                <a:solidFill>
                  <a:srgbClr val="000000"/>
                </a:solidFill>
                <a:latin typeface="Proxima Nova"/>
                <a:ea typeface="Proxima Nova"/>
                <a:cs typeface="Proxima Nova"/>
                <a:sym typeface="Proxima Nova"/>
              </a:rPr>
              <a:t>In the server aggregation phase, adaptive weighted proxies averaging on the classification layer was used.</a:t>
            </a:r>
            <a:endParaRPr b="0" i="0" sz="2000" u="none" cap="none" strike="noStrike">
              <a:solidFill>
                <a:srgbClr val="000000"/>
              </a:solidFill>
              <a:latin typeface="Proxima Nova"/>
              <a:ea typeface="Proxima Nova"/>
              <a:cs typeface="Proxima Nova"/>
              <a:sym typeface="Proxima Nova"/>
            </a:endParaRPr>
          </a:p>
          <a:p>
            <a:pPr indent="-355600" lvl="0" marL="457200" marR="0" rtl="0" algn="l">
              <a:lnSpc>
                <a:spcPct val="100000"/>
              </a:lnSpc>
              <a:spcBef>
                <a:spcPts val="0"/>
              </a:spcBef>
              <a:spcAft>
                <a:spcPts val="0"/>
              </a:spcAft>
              <a:buClr>
                <a:srgbClr val="000000"/>
              </a:buClr>
              <a:buSzPts val="2000"/>
              <a:buFont typeface="Proxima Nova"/>
              <a:buChar char="●"/>
            </a:pPr>
            <a:r>
              <a:rPr b="1" i="0" lang="en" sz="2000" u="none" cap="none" strike="noStrike">
                <a:solidFill>
                  <a:srgbClr val="000000"/>
                </a:solidFill>
                <a:latin typeface="Proxima Nova"/>
                <a:ea typeface="Proxima Nova"/>
                <a:cs typeface="Proxima Nova"/>
                <a:sym typeface="Proxima Nova"/>
              </a:rPr>
              <a:t>FedLSM</a:t>
            </a:r>
            <a:r>
              <a:rPr b="0" i="0" lang="en" sz="2000" u="none" cap="none" strike="noStrike">
                <a:solidFill>
                  <a:srgbClr val="000000"/>
                </a:solidFill>
                <a:latin typeface="Proxima Nova"/>
                <a:ea typeface="Proxima Nova"/>
                <a:cs typeface="Proxima Nova"/>
                <a:sym typeface="Proxima Nova"/>
              </a:rPr>
              <a:t> shows notable effectiveness in both </a:t>
            </a:r>
            <a:r>
              <a:rPr b="1" i="0" lang="en" sz="2000" u="none" cap="none" strike="noStrike">
                <a:solidFill>
                  <a:srgbClr val="000000"/>
                </a:solidFill>
                <a:latin typeface="Proxima Nova"/>
                <a:ea typeface="Proxima Nova"/>
                <a:cs typeface="Proxima Nova"/>
                <a:sym typeface="Proxima Nova"/>
              </a:rPr>
              <a:t>single-label</a:t>
            </a:r>
            <a:r>
              <a:rPr b="0" i="0" lang="en" sz="2000" u="none" cap="none" strike="noStrike">
                <a:solidFill>
                  <a:srgbClr val="000000"/>
                </a:solidFill>
                <a:latin typeface="Proxima Nova"/>
                <a:ea typeface="Proxima Nova"/>
                <a:cs typeface="Proxima Nova"/>
                <a:sym typeface="Proxima Nova"/>
              </a:rPr>
              <a:t> and </a:t>
            </a:r>
            <a:r>
              <a:rPr b="1" i="0" lang="en" sz="2000" u="none" cap="none" strike="noStrike">
                <a:solidFill>
                  <a:srgbClr val="000000"/>
                </a:solidFill>
                <a:latin typeface="Proxima Nova"/>
                <a:ea typeface="Proxima Nova"/>
                <a:cs typeface="Proxima Nova"/>
                <a:sym typeface="Proxima Nova"/>
              </a:rPr>
              <a:t>multi-label</a:t>
            </a:r>
            <a:r>
              <a:rPr b="0" i="0" lang="en" sz="2000" u="none" cap="none" strike="noStrike">
                <a:solidFill>
                  <a:srgbClr val="000000"/>
                </a:solidFill>
                <a:latin typeface="Proxima Nova"/>
                <a:ea typeface="Proxima Nova"/>
                <a:cs typeface="Proxima Nova"/>
                <a:sym typeface="Proxima Nova"/>
              </a:rPr>
              <a:t> classification tasks</a:t>
            </a:r>
            <a:endParaRPr b="0" i="0" sz="2000" u="none" cap="none" strike="noStrike">
              <a:solidFill>
                <a:srgbClr val="000000"/>
              </a:solidFill>
              <a:latin typeface="Proxima Nova"/>
              <a:ea typeface="Proxima Nova"/>
              <a:cs typeface="Proxima Nova"/>
              <a:sym typeface="Proxima Nova"/>
            </a:endParaRPr>
          </a:p>
        </p:txBody>
      </p:sp>
      <p:sp>
        <p:nvSpPr>
          <p:cNvPr id="341" name="Google Shape;341;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7"/>
          <p:cNvSpPr txBox="1"/>
          <p:nvPr>
            <p:ph type="title"/>
          </p:nvPr>
        </p:nvSpPr>
        <p:spPr>
          <a:xfrm>
            <a:off x="218150" y="-600"/>
            <a:ext cx="5174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Future Work</a:t>
            </a:r>
            <a:endParaRPr b="1" sz="3600"/>
          </a:p>
        </p:txBody>
      </p:sp>
      <p:sp>
        <p:nvSpPr>
          <p:cNvPr id="347" name="Google Shape;347;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48" name="Google Shape;348;p47"/>
          <p:cNvSpPr txBox="1"/>
          <p:nvPr/>
        </p:nvSpPr>
        <p:spPr>
          <a:xfrm>
            <a:off x="373600" y="899575"/>
            <a:ext cx="8458200" cy="36195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rgbClr val="000000"/>
              </a:buClr>
              <a:buSzPts val="2000"/>
              <a:buFont typeface="Proxima Nova"/>
              <a:buChar char="●"/>
            </a:pPr>
            <a:r>
              <a:rPr b="0" i="0" lang="en" sz="2000" u="none" cap="none" strike="noStrike">
                <a:solidFill>
                  <a:srgbClr val="000000"/>
                </a:solidFill>
                <a:latin typeface="Proxima Nova"/>
                <a:ea typeface="Proxima Nova"/>
                <a:cs typeface="Proxima Nova"/>
                <a:sym typeface="Proxima Nova"/>
              </a:rPr>
              <a:t>Reproduce the results given in the paper</a:t>
            </a:r>
            <a:endParaRPr b="0" i="0" sz="2000" u="none" cap="none" strike="noStrike">
              <a:solidFill>
                <a:srgbClr val="000000"/>
              </a:solidFill>
              <a:latin typeface="Proxima Nova"/>
              <a:ea typeface="Proxima Nova"/>
              <a:cs typeface="Proxima Nova"/>
              <a:sym typeface="Proxima Nova"/>
            </a:endParaRPr>
          </a:p>
          <a:p>
            <a:pPr indent="-355600" lvl="0" marL="457200" marR="0" rtl="0" algn="l">
              <a:lnSpc>
                <a:spcPct val="100000"/>
              </a:lnSpc>
              <a:spcBef>
                <a:spcPts val="0"/>
              </a:spcBef>
              <a:spcAft>
                <a:spcPts val="0"/>
              </a:spcAft>
              <a:buClr>
                <a:srgbClr val="000000"/>
              </a:buClr>
              <a:buSzPts val="2000"/>
              <a:buFont typeface="Proxima Nova"/>
              <a:buChar char="●"/>
            </a:pPr>
            <a:r>
              <a:rPr b="0" i="0" lang="en" sz="2000" u="none" cap="none" strike="noStrike">
                <a:solidFill>
                  <a:srgbClr val="000000"/>
                </a:solidFill>
                <a:latin typeface="Proxima Nova"/>
                <a:ea typeface="Proxima Nova"/>
                <a:cs typeface="Proxima Nova"/>
                <a:sym typeface="Proxima Nova"/>
              </a:rPr>
              <a:t>Try to apply this model on different datasets not used in the paper.</a:t>
            </a:r>
            <a:endParaRPr b="0" i="0" sz="2000" u="none" cap="none" strike="noStrike">
              <a:solidFill>
                <a:srgbClr val="000000"/>
              </a:solidFill>
              <a:latin typeface="Proxima Nova"/>
              <a:ea typeface="Proxima Nova"/>
              <a:cs typeface="Proxima Nova"/>
              <a:sym typeface="Proxima Nova"/>
            </a:endParaRPr>
          </a:p>
          <a:p>
            <a:pPr indent="-355600" lvl="0" marL="457200" marR="0" rtl="0" algn="l">
              <a:lnSpc>
                <a:spcPct val="100000"/>
              </a:lnSpc>
              <a:spcBef>
                <a:spcPts val="0"/>
              </a:spcBef>
              <a:spcAft>
                <a:spcPts val="0"/>
              </a:spcAft>
              <a:buClr>
                <a:srgbClr val="000000"/>
              </a:buClr>
              <a:buSzPts val="2000"/>
              <a:buFont typeface="Proxima Nova"/>
              <a:buChar char="●"/>
            </a:pPr>
            <a:r>
              <a:rPr b="0" i="0" lang="en" sz="2000" u="none" cap="none" strike="noStrike">
                <a:solidFill>
                  <a:srgbClr val="000000"/>
                </a:solidFill>
                <a:latin typeface="Proxima Nova"/>
                <a:ea typeface="Proxima Nova"/>
                <a:cs typeface="Proxima Nova"/>
                <a:sym typeface="Proxima Nova"/>
              </a:rPr>
              <a:t>Think of ways to improve the filtering mechanism used in the </a:t>
            </a:r>
            <a:r>
              <a:rPr b="1" i="0" lang="en" sz="2000" u="none" cap="none" strike="noStrike">
                <a:solidFill>
                  <a:srgbClr val="000000"/>
                </a:solidFill>
                <a:latin typeface="Proxima Nova"/>
                <a:ea typeface="Proxima Nova"/>
                <a:cs typeface="Proxima Nova"/>
                <a:sym typeface="Proxima Nova"/>
              </a:rPr>
              <a:t>pseudo-labeling</a:t>
            </a:r>
            <a:r>
              <a:rPr b="0" i="0" lang="en" sz="2000" u="none" cap="none" strike="noStrike">
                <a:solidFill>
                  <a:srgbClr val="000000"/>
                </a:solidFill>
                <a:latin typeface="Proxima Nova"/>
                <a:ea typeface="Proxima Nova"/>
                <a:cs typeface="Proxima Nova"/>
                <a:sym typeface="Proxima Nova"/>
              </a:rPr>
              <a:t> methodology.</a:t>
            </a:r>
            <a:endParaRPr b="0" i="0" sz="2000" u="none" cap="none" strike="noStrike">
              <a:solidFill>
                <a:srgbClr val="000000"/>
              </a:solidFill>
              <a:latin typeface="Proxima Nova"/>
              <a:ea typeface="Proxima Nova"/>
              <a:cs typeface="Proxima Nova"/>
              <a:sym typeface="Proxima Nova"/>
            </a:endParaRPr>
          </a:p>
          <a:p>
            <a:pPr indent="-355600" lvl="0" marL="457200" marR="0" rtl="0" algn="l">
              <a:lnSpc>
                <a:spcPct val="100000"/>
              </a:lnSpc>
              <a:spcBef>
                <a:spcPts val="0"/>
              </a:spcBef>
              <a:spcAft>
                <a:spcPts val="0"/>
              </a:spcAft>
              <a:buClr>
                <a:srgbClr val="000000"/>
              </a:buClr>
              <a:buSzPts val="2000"/>
              <a:buFont typeface="Proxima Nova"/>
              <a:buChar char="●"/>
            </a:pPr>
            <a:r>
              <a:rPr b="0" i="0" lang="en" sz="2000" u="none" cap="none" strike="noStrike">
                <a:solidFill>
                  <a:srgbClr val="000000"/>
                </a:solidFill>
                <a:latin typeface="Proxima Nova"/>
                <a:ea typeface="Proxima Nova"/>
                <a:cs typeface="Proxima Nova"/>
                <a:sym typeface="Proxima Nova"/>
              </a:rPr>
              <a:t>Implement this paper using other models like </a:t>
            </a:r>
            <a:r>
              <a:rPr b="1" i="0" lang="en" sz="2000" u="none" cap="none" strike="noStrike">
                <a:solidFill>
                  <a:srgbClr val="000000"/>
                </a:solidFill>
                <a:latin typeface="Proxima Nova"/>
                <a:ea typeface="Proxima Nova"/>
                <a:cs typeface="Proxima Nova"/>
                <a:sym typeface="Proxima Nova"/>
              </a:rPr>
              <a:t>ResNet </a:t>
            </a:r>
            <a:r>
              <a:rPr b="0" i="0" lang="en" sz="2000" u="none" cap="none" strike="noStrike">
                <a:solidFill>
                  <a:srgbClr val="000000"/>
                </a:solidFill>
                <a:latin typeface="Proxima Nova"/>
                <a:ea typeface="Proxima Nova"/>
                <a:cs typeface="Proxima Nova"/>
                <a:sym typeface="Proxima Nova"/>
              </a:rPr>
              <a:t>and do a comparative analysis.</a:t>
            </a:r>
            <a:endParaRPr b="0" i="0" sz="20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8"/>
          <p:cNvSpPr txBox="1"/>
          <p:nvPr>
            <p:ph type="title"/>
          </p:nvPr>
        </p:nvSpPr>
        <p:spPr>
          <a:xfrm>
            <a:off x="218150" y="-600"/>
            <a:ext cx="5174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References</a:t>
            </a:r>
            <a:endParaRPr b="1" sz="3600"/>
          </a:p>
        </p:txBody>
      </p:sp>
      <p:sp>
        <p:nvSpPr>
          <p:cNvPr id="354" name="Google Shape;354;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55" name="Google Shape;355;p48"/>
          <p:cNvSpPr txBox="1"/>
          <p:nvPr/>
        </p:nvSpPr>
        <p:spPr>
          <a:xfrm>
            <a:off x="373600" y="886875"/>
            <a:ext cx="8420100" cy="4000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Proxima Nova"/>
              <a:buChar char="●"/>
            </a:pPr>
            <a:r>
              <a:rPr lang="en" sz="1800">
                <a:latin typeface="Proxima Nova"/>
                <a:ea typeface="Proxima Nova"/>
                <a:cs typeface="Proxima Nova"/>
                <a:sym typeface="Proxima Nova"/>
              </a:rPr>
              <a:t>Chen Zhang, Yu Xie, Hang Bai, Bin Yu, Weihong Li, Yuan Gao, A survey on federated learning,Knowledge-Based Systems, Volume 216, 2021</a:t>
            </a:r>
            <a:endParaRPr sz="1800">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lang="en" sz="1800">
                <a:latin typeface="Proxima Nova"/>
                <a:ea typeface="Proxima Nova"/>
                <a:cs typeface="Proxima Nova"/>
                <a:sym typeface="Proxima Nova"/>
              </a:rPr>
              <a:t>Lin, X., Chen, H., Xu, Y., Xu, C., Gui, X., Deng, Y., Wang, Y.: Federated learning with positive and unlabeled data. In: International Conference on Machine Learning. pp. 13344–13355. PMLR (2022)</a:t>
            </a:r>
            <a:endParaRPr sz="1800">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lang="en" sz="1800">
                <a:latin typeface="Proxima Nova"/>
                <a:ea typeface="Proxima Nova"/>
                <a:cs typeface="Proxima Nova"/>
                <a:sym typeface="Proxima Nova"/>
              </a:rPr>
              <a:t>Li, X.C., Zhan, D.C.: Fedrs: Federated learning with restricted softmax for label distribution non-iid data. In: Proceedings of the 27th ACM SIGKDD Conference on Knowledge Discovery &amp; Data Mining. pp. 995–1005 (2021)</a:t>
            </a:r>
            <a:endParaRPr sz="1800">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lang="en" sz="1800">
                <a:latin typeface="Proxima Nova"/>
                <a:ea typeface="Proxima Nova"/>
                <a:cs typeface="Proxima Nova"/>
                <a:sym typeface="Proxima Nova"/>
              </a:rPr>
              <a:t>Zhang, H., Cisse, M., Dauphin, Y.N., Lopez-Paz, D.: mixup: Beyond empirical risk minimization. arXiv preprint arXiv:1710.09412 (2017)</a:t>
            </a:r>
            <a:endParaRPr sz="1800">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lang="en" sz="1800">
                <a:latin typeface="Proxima Nova"/>
                <a:ea typeface="Proxima Nova"/>
                <a:cs typeface="Proxima Nova"/>
                <a:sym typeface="Proxima Nova"/>
              </a:rPr>
              <a:t>Snell, J., Swersky, K., Zemel, R.: Prototypical networks for few-shot learning. Advances in neural information processing systems 30 (2017)</a:t>
            </a:r>
            <a:endParaRPr sz="1800">
              <a:latin typeface="Proxima Nova"/>
              <a:ea typeface="Proxima Nova"/>
              <a:cs typeface="Proxima Nova"/>
              <a:sym typeface="Proxima Nov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9"/>
          <p:cNvSpPr txBox="1"/>
          <p:nvPr>
            <p:ph type="title"/>
          </p:nvPr>
        </p:nvSpPr>
        <p:spPr>
          <a:xfrm>
            <a:off x="1984950" y="2082200"/>
            <a:ext cx="51741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sz="3600"/>
              <a:t>Questions ?</a:t>
            </a:r>
            <a:endParaRPr b="1" sz="3600"/>
          </a:p>
        </p:txBody>
      </p:sp>
      <p:sp>
        <p:nvSpPr>
          <p:cNvPr id="361" name="Google Shape;361;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62" name="Google Shape;362;p49"/>
          <p:cNvSpPr txBox="1"/>
          <p:nvPr/>
        </p:nvSpPr>
        <p:spPr>
          <a:xfrm>
            <a:off x="157700" y="4690675"/>
            <a:ext cx="85980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t/>
            </a:r>
            <a:endParaRPr b="0" i="1" sz="10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0"/>
          <p:cNvSpPr txBox="1"/>
          <p:nvPr>
            <p:ph type="title"/>
          </p:nvPr>
        </p:nvSpPr>
        <p:spPr>
          <a:xfrm>
            <a:off x="1984950" y="2082200"/>
            <a:ext cx="51741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sz="3600"/>
              <a:t>Thank you!</a:t>
            </a:r>
            <a:endParaRPr b="1" sz="3600"/>
          </a:p>
        </p:txBody>
      </p:sp>
      <p:sp>
        <p:nvSpPr>
          <p:cNvPr id="368" name="Google Shape;368;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69" name="Google Shape;369;p50"/>
          <p:cNvSpPr txBox="1"/>
          <p:nvPr/>
        </p:nvSpPr>
        <p:spPr>
          <a:xfrm>
            <a:off x="157700" y="4690675"/>
            <a:ext cx="85980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t/>
            </a:r>
            <a:endParaRPr b="0" i="1" sz="10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7"/>
          <p:cNvSpPr txBox="1"/>
          <p:nvPr>
            <p:ph type="title"/>
          </p:nvPr>
        </p:nvSpPr>
        <p:spPr>
          <a:xfrm>
            <a:off x="1593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What is Federated Learning ?</a:t>
            </a:r>
            <a:endParaRPr b="1" sz="3600"/>
          </a:p>
        </p:txBody>
      </p:sp>
      <p:sp>
        <p:nvSpPr>
          <p:cNvPr id="125" name="Google Shape;125;p27"/>
          <p:cNvSpPr txBox="1"/>
          <p:nvPr>
            <p:ph idx="1" type="body"/>
          </p:nvPr>
        </p:nvSpPr>
        <p:spPr>
          <a:xfrm>
            <a:off x="159300" y="4673700"/>
            <a:ext cx="44127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000">
                <a:solidFill>
                  <a:srgbClr val="000000"/>
                </a:solidFill>
              </a:rPr>
              <a:t>Image Reference: </a:t>
            </a:r>
            <a:r>
              <a:rPr i="1" lang="en" sz="1000" u="sng">
                <a:solidFill>
                  <a:schemeClr val="hlink"/>
                </a:solidFill>
                <a:hlinkClick r:id="rId3"/>
              </a:rPr>
              <a:t>A survey on federated learning</a:t>
            </a:r>
            <a:endParaRPr i="1" sz="1000">
              <a:solidFill>
                <a:srgbClr val="000000"/>
              </a:solidFill>
            </a:endParaRPr>
          </a:p>
        </p:txBody>
      </p:sp>
      <p:sp>
        <p:nvSpPr>
          <p:cNvPr id="126" name="Google Shape;126;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27" name="Google Shape;127;p27"/>
          <p:cNvPicPr preferRelativeResize="0"/>
          <p:nvPr/>
        </p:nvPicPr>
        <p:blipFill rotWithShape="1">
          <a:blip r:embed="rId4">
            <a:alphaModFix/>
          </a:blip>
          <a:srcRect b="0" l="0" r="0" t="0"/>
          <a:stretch/>
        </p:blipFill>
        <p:spPr>
          <a:xfrm>
            <a:off x="1301363" y="819063"/>
            <a:ext cx="6236477" cy="3824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8"/>
          <p:cNvSpPr txBox="1"/>
          <p:nvPr>
            <p:ph type="title"/>
          </p:nvPr>
        </p:nvSpPr>
        <p:spPr>
          <a:xfrm>
            <a:off x="1593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Major aspects of FL</a:t>
            </a:r>
            <a:endParaRPr b="1" sz="3600"/>
          </a:p>
        </p:txBody>
      </p:sp>
      <p:sp>
        <p:nvSpPr>
          <p:cNvPr id="133" name="Google Shape;133;p28"/>
          <p:cNvSpPr txBox="1"/>
          <p:nvPr>
            <p:ph idx="1" type="body"/>
          </p:nvPr>
        </p:nvSpPr>
        <p:spPr>
          <a:xfrm>
            <a:off x="311700" y="883250"/>
            <a:ext cx="8520600" cy="3172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0000"/>
              </a:buClr>
              <a:buSzPts val="2000"/>
              <a:buChar char="●"/>
            </a:pPr>
            <a:r>
              <a:rPr lang="en" sz="2000">
                <a:solidFill>
                  <a:srgbClr val="000000"/>
                </a:solidFill>
              </a:rPr>
              <a:t>Data Partitioning	</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Privacy Mechanism</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Machine Learning Model		</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Communication Architecture</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Systems Heterogeneity</a:t>
            </a:r>
            <a:endParaRPr sz="2000">
              <a:solidFill>
                <a:srgbClr val="000000"/>
              </a:solidFill>
            </a:endParaRPr>
          </a:p>
        </p:txBody>
      </p:sp>
      <p:sp>
        <p:nvSpPr>
          <p:cNvPr id="134" name="Google Shape;13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35" name="Google Shape;135;p28"/>
          <p:cNvSpPr txBox="1"/>
          <p:nvPr/>
        </p:nvSpPr>
        <p:spPr>
          <a:xfrm>
            <a:off x="159300" y="4663225"/>
            <a:ext cx="3418800" cy="32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Proxima Nova"/>
                <a:ea typeface="Proxima Nova"/>
                <a:cs typeface="Proxima Nova"/>
                <a:sym typeface="Proxima Nova"/>
              </a:rPr>
              <a:t>Reference: </a:t>
            </a:r>
            <a:r>
              <a:rPr b="0" i="1" lang="en" sz="1000" u="sng" cap="none" strike="noStrike">
                <a:solidFill>
                  <a:schemeClr val="hlink"/>
                </a:solidFill>
                <a:latin typeface="Proxima Nova"/>
                <a:ea typeface="Proxima Nova"/>
                <a:cs typeface="Proxima Nova"/>
                <a:sym typeface="Proxima Nova"/>
                <a:hlinkClick r:id="rId3"/>
              </a:rPr>
              <a:t>A survey on federated learning</a:t>
            </a:r>
            <a:r>
              <a:rPr b="0" i="0" lang="en" sz="1000" u="none" cap="none" strike="noStrike">
                <a:solidFill>
                  <a:srgbClr val="000000"/>
                </a:solidFill>
                <a:latin typeface="Proxima Nova"/>
                <a:ea typeface="Proxima Nova"/>
                <a:cs typeface="Proxima Nova"/>
                <a:sym typeface="Proxima Nova"/>
              </a:rPr>
              <a:t>  </a:t>
            </a:r>
            <a:endParaRPr b="0" i="0" sz="10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9"/>
          <p:cNvSpPr txBox="1"/>
          <p:nvPr>
            <p:ph type="title"/>
          </p:nvPr>
        </p:nvSpPr>
        <p:spPr>
          <a:xfrm>
            <a:off x="238400" y="1518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Existing Limitations/Assumptions in FL</a:t>
            </a:r>
            <a:endParaRPr b="1" sz="3600"/>
          </a:p>
        </p:txBody>
      </p:sp>
      <p:sp>
        <p:nvSpPr>
          <p:cNvPr id="141" name="Google Shape;141;p29"/>
          <p:cNvSpPr txBox="1"/>
          <p:nvPr>
            <p:ph idx="1" type="body"/>
          </p:nvPr>
        </p:nvSpPr>
        <p:spPr>
          <a:xfrm>
            <a:off x="238400" y="907675"/>
            <a:ext cx="8782800" cy="37557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0000"/>
              </a:buClr>
              <a:buSzPts val="2000"/>
              <a:buChar char="●"/>
            </a:pPr>
            <a:r>
              <a:rPr lang="en" sz="2000">
                <a:solidFill>
                  <a:srgbClr val="000000"/>
                </a:solidFill>
              </a:rPr>
              <a:t>Non-IID FL assumes that each client holds an </a:t>
            </a:r>
            <a:r>
              <a:rPr b="1" lang="en" sz="2000">
                <a:solidFill>
                  <a:srgbClr val="000000"/>
                </a:solidFill>
              </a:rPr>
              <a:t>identical label set</a:t>
            </a:r>
            <a:endParaRPr b="1"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In the medical field, datasets from different hospitals are </a:t>
            </a:r>
            <a:r>
              <a:rPr b="1" lang="en" sz="2000">
                <a:solidFill>
                  <a:srgbClr val="000000"/>
                </a:solidFill>
              </a:rPr>
              <a:t>annotated </a:t>
            </a:r>
            <a:r>
              <a:rPr lang="en" sz="2000">
                <a:solidFill>
                  <a:srgbClr val="000000"/>
                </a:solidFill>
              </a:rPr>
              <a:t>based on their </a:t>
            </a:r>
            <a:r>
              <a:rPr b="1" lang="en" sz="2000">
                <a:solidFill>
                  <a:srgbClr val="000000"/>
                </a:solidFill>
              </a:rPr>
              <a:t>domain of interest</a:t>
            </a:r>
            <a:endParaRPr b="1" sz="2000">
              <a:solidFill>
                <a:srgbClr val="000000"/>
              </a:solidFill>
            </a:endParaRPr>
          </a:p>
          <a:p>
            <a:pPr indent="-355600" lvl="0" marL="457200" rtl="0" algn="l">
              <a:lnSpc>
                <a:spcPct val="115000"/>
              </a:lnSpc>
              <a:spcBef>
                <a:spcPts val="0"/>
              </a:spcBef>
              <a:spcAft>
                <a:spcPts val="0"/>
              </a:spcAft>
              <a:buClr>
                <a:srgbClr val="000000"/>
              </a:buClr>
              <a:buSzPts val="2000"/>
              <a:buChar char="●"/>
            </a:pPr>
            <a:r>
              <a:rPr b="1" lang="en" sz="2000">
                <a:solidFill>
                  <a:srgbClr val="000000"/>
                </a:solidFill>
              </a:rPr>
              <a:t>FedRS </a:t>
            </a:r>
            <a:r>
              <a:rPr lang="en" sz="2000">
                <a:solidFill>
                  <a:srgbClr val="000000"/>
                </a:solidFill>
              </a:rPr>
              <a:t>assumed that each client </a:t>
            </a:r>
            <a:r>
              <a:rPr b="1" lang="en" sz="2000">
                <a:solidFill>
                  <a:srgbClr val="000000"/>
                </a:solidFill>
              </a:rPr>
              <a:t>only</a:t>
            </a:r>
            <a:r>
              <a:rPr lang="en" sz="2000">
                <a:solidFill>
                  <a:srgbClr val="000000"/>
                </a:solidFill>
              </a:rPr>
              <a:t> owns locally identified classes</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b="1" lang="en" sz="2000">
                <a:solidFill>
                  <a:srgbClr val="000000"/>
                </a:solidFill>
              </a:rPr>
              <a:t>FedPU </a:t>
            </a:r>
            <a:r>
              <a:rPr lang="en" sz="2000">
                <a:solidFill>
                  <a:srgbClr val="000000"/>
                </a:solidFill>
              </a:rPr>
              <a:t>assumed that each client owns labels of locally identified classes and unlabeled data of all classes but was not applied to multi-label classification.</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b="1" lang="en" sz="2000">
                <a:solidFill>
                  <a:srgbClr val="000000"/>
                </a:solidFill>
              </a:rPr>
              <a:t>FedSemi</a:t>
            </a:r>
            <a:r>
              <a:rPr lang="en" sz="2000">
                <a:solidFill>
                  <a:srgbClr val="000000"/>
                </a:solidFill>
              </a:rPr>
              <a:t> assumes that only some of the clients or server owns labels of all the classes. </a:t>
            </a:r>
            <a:endParaRPr sz="2000">
              <a:solidFill>
                <a:srgbClr val="000000"/>
              </a:solidFill>
            </a:endParaRPr>
          </a:p>
        </p:txBody>
      </p:sp>
      <p:sp>
        <p:nvSpPr>
          <p:cNvPr id="142" name="Google Shape;142;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43" name="Google Shape;143;p29"/>
          <p:cNvSpPr txBox="1"/>
          <p:nvPr/>
        </p:nvSpPr>
        <p:spPr>
          <a:xfrm>
            <a:off x="289850" y="4492375"/>
            <a:ext cx="8417700" cy="50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Proxima Nova"/>
                <a:ea typeface="Proxima Nova"/>
                <a:cs typeface="Proxima Nova"/>
                <a:sym typeface="Proxima Nova"/>
              </a:rPr>
              <a:t>References: </a:t>
            </a:r>
            <a:r>
              <a:rPr b="0" i="1" lang="en" sz="1000" u="none" cap="none" strike="noStrike">
                <a:solidFill>
                  <a:schemeClr val="dk1"/>
                </a:solidFill>
                <a:latin typeface="Proxima Nova"/>
                <a:ea typeface="Proxima Nova"/>
                <a:cs typeface="Proxima Nova"/>
                <a:sym typeface="Proxima Nova"/>
              </a:rPr>
              <a:t>Entropy to Mitigate Non-IID Data Problem on Federated Learning for the Edge Intelligence Environment, </a:t>
            </a:r>
            <a:r>
              <a:rPr b="0" i="1" lang="en" sz="1000" u="none" cap="none" strike="noStrike">
                <a:solidFill>
                  <a:srgbClr val="000000"/>
                </a:solidFill>
                <a:latin typeface="Proxima Nova"/>
                <a:ea typeface="Proxima Nova"/>
                <a:cs typeface="Proxima Nova"/>
                <a:sym typeface="Proxima Nova"/>
              </a:rPr>
              <a:t>Federated Learning with Positive and Unlabeled Data, FedRS: Federated Learning with Restricted Softmax for Label Distribution Non-IID Data</a:t>
            </a:r>
            <a:endParaRPr b="0" i="1" sz="10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0"/>
          <p:cNvSpPr txBox="1"/>
          <p:nvPr>
            <p:ph type="title"/>
          </p:nvPr>
        </p:nvSpPr>
        <p:spPr>
          <a:xfrm>
            <a:off x="238400" y="1518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What is the Label Mismatch in FL</a:t>
            </a:r>
            <a:endParaRPr b="1" sz="3600"/>
          </a:p>
        </p:txBody>
      </p:sp>
      <p:sp>
        <p:nvSpPr>
          <p:cNvPr id="149" name="Google Shape;14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50" name="Google Shape;150;p30"/>
          <p:cNvPicPr preferRelativeResize="0"/>
          <p:nvPr/>
        </p:nvPicPr>
        <p:blipFill rotWithShape="1">
          <a:blip r:embed="rId3">
            <a:alphaModFix/>
          </a:blip>
          <a:srcRect b="0" l="0" r="0" t="0"/>
          <a:stretch/>
        </p:blipFill>
        <p:spPr>
          <a:xfrm>
            <a:off x="449542" y="926899"/>
            <a:ext cx="7798708" cy="3492100"/>
          </a:xfrm>
          <a:prstGeom prst="rect">
            <a:avLst/>
          </a:prstGeom>
          <a:noFill/>
          <a:ln>
            <a:noFill/>
          </a:ln>
        </p:spPr>
      </p:pic>
      <p:sp>
        <p:nvSpPr>
          <p:cNvPr id="151" name="Google Shape;151;p30"/>
          <p:cNvSpPr txBox="1"/>
          <p:nvPr/>
        </p:nvSpPr>
        <p:spPr>
          <a:xfrm>
            <a:off x="350900" y="4419000"/>
            <a:ext cx="8295600" cy="68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Proxima Nova"/>
                <a:ea typeface="Proxima Nova"/>
                <a:cs typeface="Proxima Nova"/>
                <a:sym typeface="Proxima Nova"/>
              </a:rPr>
              <a:t>Fig. 1.</a:t>
            </a:r>
            <a:r>
              <a:rPr b="0" i="0" lang="en" sz="1000" u="none" cap="none" strike="noStrike">
                <a:solidFill>
                  <a:schemeClr val="dk1"/>
                </a:solidFill>
                <a:latin typeface="Proxima Nova"/>
                <a:ea typeface="Proxima Nova"/>
                <a:cs typeface="Proxima Nova"/>
                <a:sym typeface="Proxima Nova"/>
              </a:rPr>
              <a:t> Illustration of the Label Set Mismatch problem. Each node (client) has its own identified class set, which can differ from other nodes. The label in the box represents the correct complete label, while the label in the </a:t>
            </a:r>
            <a:r>
              <a:rPr b="1" i="0" lang="en" sz="1000" u="none" cap="none" strike="noStrike">
                <a:solidFill>
                  <a:schemeClr val="dk1"/>
                </a:solidFill>
                <a:latin typeface="Proxima Nova"/>
                <a:ea typeface="Proxima Nova"/>
                <a:cs typeface="Proxima Nova"/>
                <a:sym typeface="Proxima Nova"/>
              </a:rPr>
              <a:t>red text</a:t>
            </a:r>
            <a:r>
              <a:rPr b="0" i="0" lang="en" sz="1000" u="none" cap="none" strike="noStrike">
                <a:solidFill>
                  <a:schemeClr val="dk1"/>
                </a:solidFill>
                <a:latin typeface="Proxima Nova"/>
                <a:ea typeface="Proxima Nova"/>
                <a:cs typeface="Proxima Nova"/>
                <a:sym typeface="Proxima Nova"/>
              </a:rPr>
              <a:t> represents the partial label actually assigned to the image.</a:t>
            </a:r>
            <a:endParaRPr b="0" i="0" sz="1000" u="none" cap="none" strike="noStrike">
              <a:solidFill>
                <a:schemeClr val="dk1"/>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1"/>
          <p:cNvSpPr txBox="1"/>
          <p:nvPr>
            <p:ph type="title"/>
          </p:nvPr>
        </p:nvSpPr>
        <p:spPr>
          <a:xfrm>
            <a:off x="238400" y="1518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Main Contributions of this Paper</a:t>
            </a:r>
            <a:endParaRPr b="1" sz="3600"/>
          </a:p>
        </p:txBody>
      </p:sp>
      <p:sp>
        <p:nvSpPr>
          <p:cNvPr id="157" name="Google Shape;157;p31"/>
          <p:cNvSpPr txBox="1"/>
          <p:nvPr/>
        </p:nvSpPr>
        <p:spPr>
          <a:xfrm>
            <a:off x="299500" y="950375"/>
            <a:ext cx="8721900" cy="38988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chemeClr val="dk1"/>
              </a:buClr>
              <a:buSzPts val="2000"/>
              <a:buFont typeface="Proxima Nova"/>
              <a:buChar char="●"/>
            </a:pPr>
            <a:r>
              <a:rPr b="0" i="0" lang="en" sz="2000" u="none" cap="none" strike="noStrike">
                <a:solidFill>
                  <a:schemeClr val="dk1"/>
                </a:solidFill>
                <a:latin typeface="Proxima Nova"/>
                <a:ea typeface="Proxima Nova"/>
                <a:cs typeface="Proxima Nova"/>
                <a:sym typeface="Proxima Nova"/>
              </a:rPr>
              <a:t>The proposed framework is designed for both </a:t>
            </a:r>
            <a:r>
              <a:rPr b="1" i="0" lang="en" sz="2000" u="none" cap="none" strike="noStrike">
                <a:solidFill>
                  <a:schemeClr val="dk1"/>
                </a:solidFill>
                <a:latin typeface="Proxima Nova"/>
                <a:ea typeface="Proxima Nova"/>
                <a:cs typeface="Proxima Nova"/>
                <a:sym typeface="Proxima Nova"/>
              </a:rPr>
              <a:t>Single</a:t>
            </a:r>
            <a:r>
              <a:rPr b="0" i="0" lang="en" sz="2000" u="none" cap="none" strike="noStrike">
                <a:solidFill>
                  <a:schemeClr val="dk1"/>
                </a:solidFill>
                <a:latin typeface="Proxima Nova"/>
                <a:ea typeface="Proxima Nova"/>
                <a:cs typeface="Proxima Nova"/>
                <a:sym typeface="Proxima Nova"/>
              </a:rPr>
              <a:t> and </a:t>
            </a:r>
            <a:r>
              <a:rPr b="1" i="0" lang="en" sz="2000" u="none" cap="none" strike="noStrike">
                <a:solidFill>
                  <a:schemeClr val="dk1"/>
                </a:solidFill>
                <a:latin typeface="Proxima Nova"/>
                <a:ea typeface="Proxima Nova"/>
                <a:cs typeface="Proxima Nova"/>
                <a:sym typeface="Proxima Nova"/>
              </a:rPr>
              <a:t>Multi-label classification</a:t>
            </a:r>
            <a:r>
              <a:rPr b="0" i="0" lang="en" sz="2000" u="none" cap="none" strike="noStrike">
                <a:solidFill>
                  <a:schemeClr val="dk1"/>
                </a:solidFill>
                <a:latin typeface="Proxima Nova"/>
                <a:ea typeface="Proxima Nova"/>
                <a:cs typeface="Proxima Nova"/>
                <a:sym typeface="Proxima Nova"/>
              </a:rPr>
              <a:t>.</a:t>
            </a:r>
            <a:endParaRPr b="0" i="0" sz="2000" u="none" cap="none" strike="noStrike">
              <a:solidFill>
                <a:schemeClr val="dk1"/>
              </a:solidFill>
              <a:latin typeface="Proxima Nova"/>
              <a:ea typeface="Proxima Nova"/>
              <a:cs typeface="Proxima Nova"/>
              <a:sym typeface="Proxima Nova"/>
            </a:endParaRPr>
          </a:p>
          <a:p>
            <a:pPr indent="-355600" lvl="0" marL="457200" marR="0" rtl="0" algn="l">
              <a:lnSpc>
                <a:spcPct val="100000"/>
              </a:lnSpc>
              <a:spcBef>
                <a:spcPts val="0"/>
              </a:spcBef>
              <a:spcAft>
                <a:spcPts val="0"/>
              </a:spcAft>
              <a:buClr>
                <a:schemeClr val="dk1"/>
              </a:buClr>
              <a:buSzPts val="2000"/>
              <a:buFont typeface="Proxima Nova"/>
              <a:buChar char="●"/>
            </a:pPr>
            <a:r>
              <a:rPr b="0" i="0" lang="en" sz="2000" u="none" cap="none" strike="noStrike">
                <a:solidFill>
                  <a:schemeClr val="dk1"/>
                </a:solidFill>
                <a:latin typeface="Proxima Nova"/>
                <a:ea typeface="Proxima Nova"/>
                <a:cs typeface="Proxima Nova"/>
                <a:sym typeface="Proxima Nova"/>
              </a:rPr>
              <a:t>Evaluation of the uncertainty</a:t>
            </a:r>
            <a:r>
              <a:rPr b="1" i="0" lang="en" sz="2000" u="none" cap="none" strike="noStrike">
                <a:solidFill>
                  <a:schemeClr val="dk1"/>
                </a:solidFill>
                <a:latin typeface="Proxima Nova"/>
                <a:ea typeface="Proxima Nova"/>
                <a:cs typeface="Proxima Nova"/>
                <a:sym typeface="Proxima Nova"/>
              </a:rPr>
              <a:t>(Uncertainty Estimation)</a:t>
            </a:r>
            <a:r>
              <a:rPr b="0" i="0" lang="en" sz="2000" u="none" cap="none" strike="noStrike">
                <a:solidFill>
                  <a:schemeClr val="dk1"/>
                </a:solidFill>
                <a:latin typeface="Proxima Nova"/>
                <a:ea typeface="Proxima Nova"/>
                <a:cs typeface="Proxima Nova"/>
                <a:sym typeface="Proxima Nova"/>
              </a:rPr>
              <a:t> of each sample using </a:t>
            </a:r>
            <a:r>
              <a:rPr b="1" i="0" lang="en" sz="2000" u="none" cap="none" strike="noStrike">
                <a:solidFill>
                  <a:schemeClr val="dk1"/>
                </a:solidFill>
                <a:latin typeface="Proxima Nova"/>
                <a:ea typeface="Proxima Nova"/>
                <a:cs typeface="Proxima Nova"/>
                <a:sym typeface="Proxima Nova"/>
              </a:rPr>
              <a:t>entropy </a:t>
            </a:r>
            <a:r>
              <a:rPr b="0" i="0" lang="en" sz="2000" u="none" cap="none" strike="noStrike">
                <a:solidFill>
                  <a:schemeClr val="dk1"/>
                </a:solidFill>
                <a:latin typeface="Proxima Nova"/>
                <a:ea typeface="Proxima Nova"/>
                <a:cs typeface="Proxima Nova"/>
                <a:sym typeface="Proxima Nova"/>
              </a:rPr>
              <a:t>and annotate the samples as: </a:t>
            </a:r>
            <a:endParaRPr b="0" i="0" sz="2000" u="none" cap="none" strike="noStrike">
              <a:solidFill>
                <a:schemeClr val="dk1"/>
              </a:solidFill>
              <a:latin typeface="Proxima Nova"/>
              <a:ea typeface="Proxima Nova"/>
              <a:cs typeface="Proxima Nova"/>
              <a:sym typeface="Proxima Nova"/>
            </a:endParaRPr>
          </a:p>
          <a:p>
            <a:pPr indent="-355600" lvl="1" marL="914400" marR="0" rtl="0" algn="l">
              <a:lnSpc>
                <a:spcPct val="100000"/>
              </a:lnSpc>
              <a:spcBef>
                <a:spcPts val="0"/>
              </a:spcBef>
              <a:spcAft>
                <a:spcPts val="0"/>
              </a:spcAft>
              <a:buClr>
                <a:schemeClr val="dk1"/>
              </a:buClr>
              <a:buSzPts val="2000"/>
              <a:buFont typeface="Proxima Nova"/>
              <a:buChar char="○"/>
            </a:pPr>
            <a:r>
              <a:rPr b="1" i="0" lang="en" sz="2000" u="none" cap="none" strike="noStrike">
                <a:solidFill>
                  <a:schemeClr val="dk1"/>
                </a:solidFill>
                <a:latin typeface="Proxima Nova"/>
                <a:ea typeface="Proxima Nova"/>
                <a:cs typeface="Proxima Nova"/>
                <a:sym typeface="Proxima Nova"/>
              </a:rPr>
              <a:t>low uncertainty</a:t>
            </a:r>
            <a:r>
              <a:rPr b="0" i="0" lang="en" sz="2000" u="none" cap="none" strike="noStrike">
                <a:solidFill>
                  <a:schemeClr val="dk1"/>
                </a:solidFill>
                <a:latin typeface="Proxima Nova"/>
                <a:ea typeface="Proxima Nova"/>
                <a:cs typeface="Proxima Nova"/>
                <a:sym typeface="Proxima Nova"/>
              </a:rPr>
              <a:t> and </a:t>
            </a:r>
            <a:r>
              <a:rPr b="1" i="0" lang="en" sz="2000" u="none" cap="none" strike="noStrike">
                <a:solidFill>
                  <a:schemeClr val="dk1"/>
                </a:solidFill>
                <a:latin typeface="Proxima Nova"/>
                <a:ea typeface="Proxima Nova"/>
                <a:cs typeface="Proxima Nova"/>
                <a:sym typeface="Proxima Nova"/>
              </a:rPr>
              <a:t>medium uncertainty</a:t>
            </a:r>
            <a:r>
              <a:rPr b="0" i="0" lang="en" sz="2000" u="none" cap="none" strike="noStrike">
                <a:solidFill>
                  <a:schemeClr val="dk1"/>
                </a:solidFill>
                <a:latin typeface="Proxima Nova"/>
                <a:ea typeface="Proxima Nova"/>
                <a:cs typeface="Proxima Nova"/>
                <a:sym typeface="Proxima Nova"/>
              </a:rPr>
              <a:t> with </a:t>
            </a:r>
            <a:r>
              <a:rPr b="1" i="0" lang="en" sz="2000" u="none" cap="none" strike="noStrike">
                <a:solidFill>
                  <a:schemeClr val="dk1"/>
                </a:solidFill>
                <a:latin typeface="Proxima Nova"/>
                <a:ea typeface="Proxima Nova"/>
                <a:cs typeface="Proxima Nova"/>
                <a:sym typeface="Proxima Nova"/>
              </a:rPr>
              <a:t>pseudo-labels</a:t>
            </a:r>
            <a:endParaRPr b="0" i="0" sz="2000" u="none" cap="none" strike="noStrike">
              <a:solidFill>
                <a:schemeClr val="dk1"/>
              </a:solidFill>
              <a:latin typeface="Proxima Nova"/>
              <a:ea typeface="Proxima Nova"/>
              <a:cs typeface="Proxima Nova"/>
              <a:sym typeface="Proxima Nova"/>
            </a:endParaRPr>
          </a:p>
          <a:p>
            <a:pPr indent="-355600" lvl="1" marL="914400" marR="0" rtl="0" algn="l">
              <a:lnSpc>
                <a:spcPct val="100000"/>
              </a:lnSpc>
              <a:spcBef>
                <a:spcPts val="0"/>
              </a:spcBef>
              <a:spcAft>
                <a:spcPts val="0"/>
              </a:spcAft>
              <a:buClr>
                <a:schemeClr val="dk1"/>
              </a:buClr>
              <a:buSzPts val="2000"/>
              <a:buFont typeface="Proxima Nova"/>
              <a:buChar char="○"/>
            </a:pPr>
            <a:r>
              <a:rPr b="1" i="0" lang="en" sz="2000" u="none" cap="none" strike="noStrike">
                <a:solidFill>
                  <a:schemeClr val="dk1"/>
                </a:solidFill>
                <a:latin typeface="Proxima Nova"/>
                <a:ea typeface="Proxima Nova"/>
                <a:cs typeface="Proxima Nova"/>
                <a:sym typeface="Proxima Nova"/>
              </a:rPr>
              <a:t>low uncertainty</a:t>
            </a:r>
            <a:r>
              <a:rPr b="0" i="0" lang="en" sz="2000" u="none" cap="none" strike="noStrike">
                <a:solidFill>
                  <a:schemeClr val="dk1"/>
                </a:solidFill>
                <a:latin typeface="Proxima Nova"/>
                <a:ea typeface="Proxima Nova"/>
                <a:cs typeface="Proxima Nova"/>
                <a:sym typeface="Proxima Nova"/>
              </a:rPr>
              <a:t> and </a:t>
            </a:r>
            <a:r>
              <a:rPr b="1" i="0" lang="en" sz="2000" u="none" cap="none" strike="noStrike">
                <a:solidFill>
                  <a:schemeClr val="dk1"/>
                </a:solidFill>
                <a:latin typeface="Proxima Nova"/>
                <a:ea typeface="Proxima Nova"/>
                <a:cs typeface="Proxima Nova"/>
                <a:sym typeface="Proxima Nova"/>
              </a:rPr>
              <a:t>high uncertainty</a:t>
            </a:r>
            <a:r>
              <a:rPr b="0" i="0" lang="en" sz="2000" u="none" cap="none" strike="noStrike">
                <a:solidFill>
                  <a:schemeClr val="dk1"/>
                </a:solidFill>
                <a:latin typeface="Proxima Nova"/>
                <a:ea typeface="Proxima Nova"/>
                <a:cs typeface="Proxima Nova"/>
                <a:sym typeface="Proxima Nova"/>
              </a:rPr>
              <a:t> combined using MixUp model</a:t>
            </a:r>
            <a:endParaRPr b="0" i="0" sz="2000" u="none" cap="none" strike="noStrike">
              <a:solidFill>
                <a:schemeClr val="dk1"/>
              </a:solidFill>
              <a:latin typeface="Proxima Nova"/>
              <a:ea typeface="Proxima Nova"/>
              <a:cs typeface="Proxima Nova"/>
              <a:sym typeface="Proxima Nova"/>
            </a:endParaRPr>
          </a:p>
          <a:p>
            <a:pPr indent="-355600" lvl="0" marL="457200" marR="0" rtl="0" algn="l">
              <a:lnSpc>
                <a:spcPct val="100000"/>
              </a:lnSpc>
              <a:spcBef>
                <a:spcPts val="0"/>
              </a:spcBef>
              <a:spcAft>
                <a:spcPts val="0"/>
              </a:spcAft>
              <a:buClr>
                <a:schemeClr val="dk1"/>
              </a:buClr>
              <a:buSzPts val="2000"/>
              <a:buFont typeface="Proxima Nova"/>
              <a:buChar char="●"/>
            </a:pPr>
            <a:r>
              <a:rPr b="0" i="0" lang="en" sz="2000" u="none" cap="none" strike="noStrike">
                <a:solidFill>
                  <a:schemeClr val="dk1"/>
                </a:solidFill>
                <a:latin typeface="Proxima Nova"/>
                <a:ea typeface="Proxima Nova"/>
                <a:cs typeface="Proxima Nova"/>
                <a:sym typeface="Proxima Nova"/>
              </a:rPr>
              <a:t>An </a:t>
            </a:r>
            <a:r>
              <a:rPr b="1" i="0" lang="en" sz="2000" u="none" cap="none" strike="noStrike">
                <a:solidFill>
                  <a:schemeClr val="dk1"/>
                </a:solidFill>
                <a:latin typeface="Proxima Nova"/>
                <a:ea typeface="Proxima Nova"/>
                <a:cs typeface="Proxima Nova"/>
                <a:sym typeface="Proxima Nova"/>
              </a:rPr>
              <a:t>EDD</a:t>
            </a:r>
            <a:r>
              <a:rPr b="0" i="0" lang="en" sz="2000" u="none" cap="none" strike="noStrike">
                <a:solidFill>
                  <a:schemeClr val="dk1"/>
                </a:solidFill>
                <a:latin typeface="Proxima Nova"/>
                <a:ea typeface="Proxima Nova"/>
                <a:cs typeface="Proxima Nova"/>
                <a:sym typeface="Proxima Nova"/>
              </a:rPr>
              <a:t>(Estimation of Disease Distribution) is calculated using the existing and pseudo-labels </a:t>
            </a:r>
            <a:endParaRPr b="0" i="0" sz="2000" u="none" cap="none" strike="noStrike">
              <a:solidFill>
                <a:schemeClr val="dk1"/>
              </a:solidFill>
              <a:latin typeface="Proxima Nova"/>
              <a:ea typeface="Proxima Nova"/>
              <a:cs typeface="Proxima Nova"/>
              <a:sym typeface="Proxima Nova"/>
            </a:endParaRPr>
          </a:p>
          <a:p>
            <a:pPr indent="-355600" lvl="0" marL="457200" marR="0" rtl="0" algn="l">
              <a:lnSpc>
                <a:spcPct val="100000"/>
              </a:lnSpc>
              <a:spcBef>
                <a:spcPts val="0"/>
              </a:spcBef>
              <a:spcAft>
                <a:spcPts val="0"/>
              </a:spcAft>
              <a:buClr>
                <a:schemeClr val="dk1"/>
              </a:buClr>
              <a:buSzPts val="2000"/>
              <a:buFont typeface="Proxima Nova"/>
              <a:buChar char="●"/>
            </a:pPr>
            <a:r>
              <a:rPr b="0" i="0" lang="en" sz="2000" u="none" cap="none" strike="noStrike">
                <a:solidFill>
                  <a:schemeClr val="dk1"/>
                </a:solidFill>
                <a:latin typeface="Proxima Nova"/>
                <a:ea typeface="Proxima Nova"/>
                <a:cs typeface="Proxima Nova"/>
                <a:sym typeface="Proxima Nova"/>
              </a:rPr>
              <a:t>An </a:t>
            </a:r>
            <a:r>
              <a:rPr b="1" i="0" lang="en" sz="2000" u="none" cap="none" strike="noStrike">
                <a:solidFill>
                  <a:schemeClr val="dk1"/>
                </a:solidFill>
                <a:latin typeface="Proxima Nova"/>
                <a:ea typeface="Proxima Nova"/>
                <a:cs typeface="Proxima Nova"/>
                <a:sym typeface="Proxima Nova"/>
              </a:rPr>
              <a:t>Adaptive Weighted Averaging</a:t>
            </a:r>
            <a:r>
              <a:rPr b="0" i="0" lang="en" sz="2000" u="none" cap="none" strike="noStrike">
                <a:solidFill>
                  <a:schemeClr val="dk1"/>
                </a:solidFill>
                <a:latin typeface="Proxima Nova"/>
                <a:ea typeface="Proxima Nova"/>
                <a:cs typeface="Proxima Nova"/>
                <a:sym typeface="Proxima Nova"/>
              </a:rPr>
              <a:t> for the classification layer that considers the client class-wise data numbers. </a:t>
            </a:r>
            <a:endParaRPr b="0" i="0" sz="2000" u="none" cap="none" strike="noStrike">
              <a:solidFill>
                <a:schemeClr val="dk1"/>
              </a:solidFill>
              <a:latin typeface="Proxima Nova"/>
              <a:ea typeface="Proxima Nova"/>
              <a:cs typeface="Proxima Nova"/>
              <a:sym typeface="Proxima Nova"/>
            </a:endParaRPr>
          </a:p>
        </p:txBody>
      </p:sp>
      <p:sp>
        <p:nvSpPr>
          <p:cNvPr id="158" name="Google Shape;158;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ph type="title"/>
          </p:nvPr>
        </p:nvSpPr>
        <p:spPr>
          <a:xfrm>
            <a:off x="218150" y="-600"/>
            <a:ext cx="5174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Introduction to FedLSM</a:t>
            </a:r>
            <a:endParaRPr b="1" sz="3600"/>
          </a:p>
        </p:txBody>
      </p:sp>
      <p:sp>
        <p:nvSpPr>
          <p:cNvPr id="164" name="Google Shape;164;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65" name="Google Shape;165;p32"/>
          <p:cNvPicPr preferRelativeResize="0"/>
          <p:nvPr/>
        </p:nvPicPr>
        <p:blipFill rotWithShape="1">
          <a:blip r:embed="rId3">
            <a:alphaModFix/>
          </a:blip>
          <a:srcRect b="0" l="0" r="0" t="0"/>
          <a:stretch/>
        </p:blipFill>
        <p:spPr>
          <a:xfrm>
            <a:off x="1302800" y="556675"/>
            <a:ext cx="6286499" cy="3848100"/>
          </a:xfrm>
          <a:prstGeom prst="rect">
            <a:avLst/>
          </a:prstGeom>
          <a:noFill/>
          <a:ln>
            <a:noFill/>
          </a:ln>
        </p:spPr>
      </p:pic>
      <p:sp>
        <p:nvSpPr>
          <p:cNvPr id="166" name="Google Shape;166;p32"/>
          <p:cNvSpPr txBox="1"/>
          <p:nvPr/>
        </p:nvSpPr>
        <p:spPr>
          <a:xfrm>
            <a:off x="121700" y="4252375"/>
            <a:ext cx="8686800" cy="73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Proxima Nova"/>
                <a:ea typeface="Proxima Nova"/>
                <a:cs typeface="Proxima Nova"/>
                <a:sym typeface="Proxima Nova"/>
              </a:rPr>
              <a:t>Fig. 2</a:t>
            </a:r>
            <a:r>
              <a:rPr b="0" i="0" lang="en" sz="1000" u="none" cap="none" strike="noStrike">
                <a:solidFill>
                  <a:schemeClr val="dk1"/>
                </a:solidFill>
                <a:latin typeface="Proxima Nova"/>
                <a:ea typeface="Proxima Nova"/>
                <a:cs typeface="Proxima Nova"/>
                <a:sym typeface="Proxima Nova"/>
              </a:rPr>
              <a:t>. Overview of the </a:t>
            </a:r>
            <a:r>
              <a:rPr b="1" i="0" lang="en" sz="1000" u="none" cap="none" strike="noStrike">
                <a:solidFill>
                  <a:schemeClr val="dk1"/>
                </a:solidFill>
                <a:latin typeface="Proxima Nova"/>
                <a:ea typeface="Proxima Nova"/>
                <a:cs typeface="Proxima Nova"/>
                <a:sym typeface="Proxima Nova"/>
              </a:rPr>
              <a:t>FedLSM</a:t>
            </a:r>
            <a:r>
              <a:rPr b="0" i="0" lang="en" sz="1000" u="none" cap="none" strike="noStrike">
                <a:solidFill>
                  <a:schemeClr val="dk1"/>
                </a:solidFill>
                <a:latin typeface="Proxima Nova"/>
                <a:ea typeface="Proxima Nova"/>
                <a:cs typeface="Proxima Nova"/>
                <a:sym typeface="Proxima Nova"/>
              </a:rPr>
              <a:t> framework. (a) Client training details, including </a:t>
            </a:r>
            <a:r>
              <a:rPr b="1" i="0" lang="en" sz="1000" u="none" cap="none" strike="noStrike">
                <a:solidFill>
                  <a:schemeClr val="dk1"/>
                </a:solidFill>
                <a:latin typeface="Proxima Nova"/>
                <a:ea typeface="Proxima Nova"/>
                <a:cs typeface="Proxima Nova"/>
                <a:sym typeface="Proxima Nova"/>
              </a:rPr>
              <a:t>uncertainty estimation</a:t>
            </a:r>
            <a:r>
              <a:rPr b="0" i="0" lang="en" sz="1000" u="none" cap="none" strike="noStrike">
                <a:solidFill>
                  <a:schemeClr val="dk1"/>
                </a:solidFill>
                <a:latin typeface="Proxima Nova"/>
                <a:ea typeface="Proxima Nova"/>
                <a:cs typeface="Proxima Nova"/>
                <a:sym typeface="Proxima Nova"/>
              </a:rPr>
              <a:t> (UE) and different training strategies for data with different uncertainty levels. The estimated disease distribution (</a:t>
            </a:r>
            <a:r>
              <a:rPr b="1" i="0" lang="en" sz="1000" u="none" cap="none" strike="noStrike">
                <a:solidFill>
                  <a:schemeClr val="dk1"/>
                </a:solidFill>
                <a:latin typeface="Proxima Nova"/>
                <a:ea typeface="Proxima Nova"/>
                <a:cs typeface="Proxima Nova"/>
                <a:sym typeface="Proxima Nova"/>
              </a:rPr>
              <a:t>EDD</a:t>
            </a:r>
            <a:r>
              <a:rPr b="0" i="0" lang="en" sz="1000" u="none" cap="none" strike="noStrike">
                <a:solidFill>
                  <a:schemeClr val="dk1"/>
                </a:solidFill>
                <a:latin typeface="Proxima Nova"/>
                <a:ea typeface="Proxima Nova"/>
                <a:cs typeface="Proxima Nova"/>
                <a:sym typeface="Proxima Nova"/>
              </a:rPr>
              <a:t>) is calculated using existing labels and pseudo labels. (b) Overview of the proposed scenario and FL paradigm, where each client has non-identical missing labels. EDD represents each client’s contribution to each proxy in the adaptive classification layer aggregation.</a:t>
            </a:r>
            <a:endParaRPr b="0" i="0" sz="1000" u="none" cap="none" strike="noStrike">
              <a:solidFill>
                <a:schemeClr val="dk1"/>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3"/>
          <p:cNvSpPr txBox="1"/>
          <p:nvPr>
            <p:ph type="title"/>
          </p:nvPr>
        </p:nvSpPr>
        <p:spPr>
          <a:xfrm>
            <a:off x="218150" y="-600"/>
            <a:ext cx="5174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Introduction to FedLSM</a:t>
            </a:r>
            <a:endParaRPr b="1" sz="3600"/>
          </a:p>
        </p:txBody>
      </p:sp>
      <p:sp>
        <p:nvSpPr>
          <p:cNvPr id="172" name="Google Shape;172;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73" name="Google Shape;173;p33"/>
          <p:cNvSpPr txBox="1"/>
          <p:nvPr/>
        </p:nvSpPr>
        <p:spPr>
          <a:xfrm>
            <a:off x="373600" y="665975"/>
            <a:ext cx="7823100" cy="3936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rgbClr val="000000"/>
              </a:buClr>
              <a:buSzPts val="2000"/>
              <a:buFont typeface="Proxima Nova"/>
              <a:buChar char="●"/>
            </a:pPr>
            <a:r>
              <a:rPr b="0" i="0" lang="en" sz="2000" u="none" cap="none" strike="noStrike">
                <a:solidFill>
                  <a:srgbClr val="000000"/>
                </a:solidFill>
                <a:latin typeface="Proxima Nova"/>
                <a:ea typeface="Proxima Nova"/>
                <a:cs typeface="Proxima Nova"/>
                <a:sym typeface="Proxima Nova"/>
              </a:rPr>
              <a:t>FedLSM uses </a:t>
            </a:r>
            <a:r>
              <a:rPr b="1" i="0" lang="en" sz="2000" u="none" cap="none" strike="noStrike">
                <a:solidFill>
                  <a:srgbClr val="000000"/>
                </a:solidFill>
                <a:latin typeface="Proxima Nova"/>
                <a:ea typeface="Proxima Nova"/>
                <a:cs typeface="Proxima Nova"/>
                <a:sym typeface="Proxima Nova"/>
              </a:rPr>
              <a:t>DenseNet121</a:t>
            </a:r>
            <a:r>
              <a:rPr b="0" i="0" lang="en" sz="2000" u="none" cap="none" strike="noStrike">
                <a:solidFill>
                  <a:srgbClr val="000000"/>
                </a:solidFill>
                <a:latin typeface="Proxima Nova"/>
                <a:ea typeface="Proxima Nova"/>
                <a:cs typeface="Proxima Nova"/>
                <a:sym typeface="Proxima Nova"/>
              </a:rPr>
              <a:t> as the backbone for all the tasks</a:t>
            </a:r>
            <a:endParaRPr b="0" i="0" sz="2000" u="none" cap="none" strike="noStrike">
              <a:solidFill>
                <a:srgbClr val="000000"/>
              </a:solidFill>
              <a:latin typeface="Proxima Nova"/>
              <a:ea typeface="Proxima Nova"/>
              <a:cs typeface="Proxima Nova"/>
              <a:sym typeface="Proxima Nova"/>
            </a:endParaRPr>
          </a:p>
        </p:txBody>
      </p:sp>
      <p:pic>
        <p:nvPicPr>
          <p:cNvPr id="174" name="Google Shape;174;p33"/>
          <p:cNvPicPr preferRelativeResize="0"/>
          <p:nvPr/>
        </p:nvPicPr>
        <p:blipFill rotWithShape="1">
          <a:blip r:embed="rId3">
            <a:alphaModFix/>
          </a:blip>
          <a:srcRect b="0" l="0" r="0" t="0"/>
          <a:stretch/>
        </p:blipFill>
        <p:spPr>
          <a:xfrm>
            <a:off x="5648260" y="1738425"/>
            <a:ext cx="3244389" cy="2469175"/>
          </a:xfrm>
          <a:prstGeom prst="rect">
            <a:avLst/>
          </a:prstGeom>
          <a:noFill/>
          <a:ln>
            <a:noFill/>
          </a:ln>
        </p:spPr>
      </p:pic>
      <p:sp>
        <p:nvSpPr>
          <p:cNvPr id="175" name="Google Shape;175;p33"/>
          <p:cNvSpPr txBox="1"/>
          <p:nvPr/>
        </p:nvSpPr>
        <p:spPr>
          <a:xfrm>
            <a:off x="157700" y="4690675"/>
            <a:ext cx="8598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Proxima Nova"/>
                <a:ea typeface="Proxima Nova"/>
                <a:cs typeface="Proxima Nova"/>
                <a:sym typeface="Proxima Nova"/>
              </a:rPr>
              <a:t>Image Reference: Densely Connected Convolutional Networks, </a:t>
            </a:r>
            <a:r>
              <a:rPr lang="en" sz="1000">
                <a:solidFill>
                  <a:schemeClr val="dk1"/>
                </a:solidFill>
                <a:uFill>
                  <a:noFill/>
                </a:uFill>
                <a:latin typeface="Proxima Nova"/>
                <a:ea typeface="Proxima Nova"/>
                <a:cs typeface="Proxima Nova"/>
                <a:sym typeface="Proxima Nova"/>
                <a:hlinkClick r:id="rId4">
                  <a:extLst>
                    <a:ext uri="{A12FA001-AC4F-418D-AE19-62706E023703}">
                      <ahyp:hlinkClr val="tx"/>
                    </a:ext>
                  </a:extLst>
                </a:hlinkClick>
              </a:rPr>
              <a:t>Deep Architecture based on DenseNet-121 Model for Weather Image Recognition</a:t>
            </a:r>
            <a:endParaRPr sz="1000">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000"/>
              <a:buFont typeface="Arial"/>
              <a:buNone/>
            </a:pPr>
            <a:r>
              <a:t/>
            </a:r>
            <a:endParaRPr sz="1000">
              <a:solidFill>
                <a:schemeClr val="dk1"/>
              </a:solidFill>
              <a:latin typeface="Proxima Nova"/>
              <a:ea typeface="Proxima Nova"/>
              <a:cs typeface="Proxima Nova"/>
              <a:sym typeface="Proxima Nova"/>
            </a:endParaRPr>
          </a:p>
        </p:txBody>
      </p:sp>
      <p:pic>
        <p:nvPicPr>
          <p:cNvPr id="176" name="Google Shape;176;p33"/>
          <p:cNvPicPr preferRelativeResize="0"/>
          <p:nvPr/>
        </p:nvPicPr>
        <p:blipFill>
          <a:blip r:embed="rId5">
            <a:alphaModFix/>
          </a:blip>
          <a:stretch>
            <a:fillRect/>
          </a:stretch>
        </p:blipFill>
        <p:spPr>
          <a:xfrm>
            <a:off x="160875" y="1573000"/>
            <a:ext cx="5084610" cy="2634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