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Lst>
  <p:notesMasterIdLst>
    <p:notesMasterId r:id="rId7"/>
  </p:notesMasterIdLst>
  <p:sldIdLst>
    <p:sldId id="256" r:id="rId2"/>
    <p:sldId id="257" r:id="rId3"/>
    <p:sldId id="258" r:id="rId4"/>
    <p:sldId id="261" r:id="rId5"/>
    <p:sldId id="259"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DA1F3-EE15-4D7D-9162-2F0584C55CC6}" v="16" dt="2023-09-08T05:12:12.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microsoft.com/office/2015/10/relationships/revisionInfo" Target="revisionInfo.xml"/><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636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pic>
        <p:nvPicPr>
          <p:cNvPr id="2" name="Google Shape;212;p1">
            <a:extLst>
              <a:ext uri="{FF2B5EF4-FFF2-40B4-BE49-F238E27FC236}">
                <a16:creationId xmlns:a16="http://schemas.microsoft.com/office/drawing/2014/main" id="{CAAC90DF-92E6-C97C-5943-C7BF1653B2DF}"/>
              </a:ext>
            </a:extLst>
          </p:cNvPr>
          <p:cNvPicPr preferRelativeResize="0">
            <a:picLocks noChangeAspect="1"/>
          </p:cNvPicPr>
          <p:nvPr userDrawn="1"/>
        </p:nvPicPr>
        <p:blipFill rotWithShape="1">
          <a:blip r:embed="rId2">
            <a:extLst>
              <a:ext uri="{BEBA8EAE-BF5A-486C-A8C5-ECC9F3942E4B}">
                <a14:imgProps xmlns:a14="http://schemas.microsoft.com/office/drawing/2010/main">
                  <a14:imgLayer r:embed="rId3">
                    <a14:imgEffect>
                      <a14:sharpenSoften amount="36000"/>
                    </a14:imgEffect>
                    <a14:imgEffect>
                      <a14:brightnessContrast contrast="30000"/>
                    </a14:imgEffect>
                  </a14:imgLayer>
                </a14:imgProps>
              </a:ext>
            </a:extLst>
          </a:blip>
          <a:srcRect/>
          <a:stretch/>
        </p:blipFill>
        <p:spPr>
          <a:xfrm>
            <a:off x="1804481" y="1165590"/>
            <a:ext cx="3804467" cy="1908789"/>
          </a:xfrm>
          <a:prstGeom prst="rect">
            <a:avLst/>
          </a:prstGeom>
          <a:noFill/>
          <a:ln>
            <a:noFill/>
          </a:ln>
        </p:spPr>
      </p:pic>
      <p:pic>
        <p:nvPicPr>
          <p:cNvPr id="5" name="Picture 4">
            <a:extLst>
              <a:ext uri="{FF2B5EF4-FFF2-40B4-BE49-F238E27FC236}">
                <a16:creationId xmlns:a16="http://schemas.microsoft.com/office/drawing/2014/main" id="{1FC17162-B854-AD68-5448-3BC2FDB44904}"/>
              </a:ext>
            </a:extLst>
          </p:cNvPr>
          <p:cNvPicPr>
            <a:picLocks noChangeAspect="1"/>
          </p:cNvPicPr>
          <p:nvPr userDrawn="1"/>
        </p:nvPicPr>
        <p:blipFill>
          <a:blip r:embed="rId4">
            <a:extLst>
              <a:ext uri="{BEBA8EAE-BF5A-486C-A8C5-ECC9F3942E4B}">
                <a14:imgProps xmlns:a14="http://schemas.microsoft.com/office/drawing/2010/main">
                  <a14:imgLayer r:embed="rId5">
                    <a14:imgEffect>
                      <a14:sharpenSoften amount="31000"/>
                    </a14:imgEffect>
                    <a14:imgEffect>
                      <a14:brightnessContrast bright="15000"/>
                    </a14:imgEffect>
                  </a14:imgLayer>
                </a14:imgProps>
              </a:ext>
            </a:extLst>
          </a:blip>
          <a:stretch>
            <a:fillRect/>
          </a:stretch>
        </p:blipFill>
        <p:spPr>
          <a:xfrm>
            <a:off x="551790" y="0"/>
            <a:ext cx="1970097" cy="8959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4" name="Google Shape;212;p1">
            <a:extLst>
              <a:ext uri="{FF2B5EF4-FFF2-40B4-BE49-F238E27FC236}">
                <a16:creationId xmlns:a16="http://schemas.microsoft.com/office/drawing/2014/main" id="{7F8A75DF-70B4-31D2-7FB9-1232854A7E07}"/>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5" name="Picture 4">
            <a:extLst>
              <a:ext uri="{FF2B5EF4-FFF2-40B4-BE49-F238E27FC236}">
                <a16:creationId xmlns:a16="http://schemas.microsoft.com/office/drawing/2014/main" id="{638F8396-2308-C21D-9792-F15FABD758C4}"/>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4" name="Google Shape;212;p1">
            <a:extLst>
              <a:ext uri="{FF2B5EF4-FFF2-40B4-BE49-F238E27FC236}">
                <a16:creationId xmlns:a16="http://schemas.microsoft.com/office/drawing/2014/main" id="{582D0F03-E2B6-9970-802F-FDD2000DE0B0}"/>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5" name="Picture 4">
            <a:extLst>
              <a:ext uri="{FF2B5EF4-FFF2-40B4-BE49-F238E27FC236}">
                <a16:creationId xmlns:a16="http://schemas.microsoft.com/office/drawing/2014/main" id="{CFA5D222-6D91-5FE6-7936-C995DB735E14}"/>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4" name="Google Shape;212;p1">
            <a:extLst>
              <a:ext uri="{FF2B5EF4-FFF2-40B4-BE49-F238E27FC236}">
                <a16:creationId xmlns:a16="http://schemas.microsoft.com/office/drawing/2014/main" id="{1D83A67B-2EC8-ECC4-C363-611767816E06}"/>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5" name="Picture 4">
            <a:extLst>
              <a:ext uri="{FF2B5EF4-FFF2-40B4-BE49-F238E27FC236}">
                <a16:creationId xmlns:a16="http://schemas.microsoft.com/office/drawing/2014/main" id="{B9F36401-4E9D-C58F-5886-FA4DB9B5CEEE}"/>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1026078"/>
            <a:ext cx="6096000" cy="5831922"/>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pic>
        <p:nvPicPr>
          <p:cNvPr id="4" name="Google Shape;212;p1">
            <a:extLst>
              <a:ext uri="{FF2B5EF4-FFF2-40B4-BE49-F238E27FC236}">
                <a16:creationId xmlns:a16="http://schemas.microsoft.com/office/drawing/2014/main" id="{8D8D68E2-7BD1-D4EF-6A81-100FA203513F}"/>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5" name="Picture 4">
            <a:extLst>
              <a:ext uri="{FF2B5EF4-FFF2-40B4-BE49-F238E27FC236}">
                <a16:creationId xmlns:a16="http://schemas.microsoft.com/office/drawing/2014/main" id="{06CD7A57-1237-0B07-B772-A6DB2FDCC4B9}"/>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982937"/>
            <a:ext cx="6096000" cy="589760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2" name="Picture 1">
            <a:extLst>
              <a:ext uri="{FF2B5EF4-FFF2-40B4-BE49-F238E27FC236}">
                <a16:creationId xmlns:a16="http://schemas.microsoft.com/office/drawing/2014/main" id="{1CB02982-F3A2-AB5B-1A22-07B3993FB54C}"/>
              </a:ext>
            </a:extLst>
          </p:cNvPr>
          <p:cNvPicPr>
            <a:picLocks noChangeAspect="1"/>
          </p:cNvPicPr>
          <p:nvPr userDrawn="1"/>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pic>
        <p:nvPicPr>
          <p:cNvPr id="3" name="Google Shape;212;p1">
            <a:extLst>
              <a:ext uri="{FF2B5EF4-FFF2-40B4-BE49-F238E27FC236}">
                <a16:creationId xmlns:a16="http://schemas.microsoft.com/office/drawing/2014/main" id="{18BE8DC7-2A46-2860-DC4C-0192B8C31353}"/>
              </a:ext>
            </a:extLst>
          </p:cNvPr>
          <p:cNvPicPr preferRelativeResize="0"/>
          <p:nvPr userDrawn="1"/>
        </p:nvPicPr>
        <p:blipFill rotWithShape="1">
          <a:blip r:embed="rId4"/>
          <a:srcRect/>
          <a:stretch/>
        </p:blipFill>
        <p:spPr>
          <a:xfrm>
            <a:off x="10353964" y="-492"/>
            <a:ext cx="1838036" cy="896420"/>
          </a:xfrm>
          <a:prstGeom prst="rect">
            <a:avLst/>
          </a:prstGeom>
          <a:noFill/>
          <a:ln>
            <a:noFill/>
          </a:ln>
        </p:spPr>
      </p:pic>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 name="Google Shape;212;p1">
            <a:extLst>
              <a:ext uri="{FF2B5EF4-FFF2-40B4-BE49-F238E27FC236}">
                <a16:creationId xmlns:a16="http://schemas.microsoft.com/office/drawing/2014/main" id="{8D04CF8F-57C2-266F-5C86-40A92E41E52E}"/>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4" name="Picture 3">
            <a:extLst>
              <a:ext uri="{FF2B5EF4-FFF2-40B4-BE49-F238E27FC236}">
                <a16:creationId xmlns:a16="http://schemas.microsoft.com/office/drawing/2014/main" id="{88F26614-B693-6A0D-D32B-EA63DBCF33E5}"/>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 name="Google Shape;212;p1">
            <a:extLst>
              <a:ext uri="{FF2B5EF4-FFF2-40B4-BE49-F238E27FC236}">
                <a16:creationId xmlns:a16="http://schemas.microsoft.com/office/drawing/2014/main" id="{55A359A3-7585-1BC2-CF51-97A486D43261}"/>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4" name="Picture 3">
            <a:extLst>
              <a:ext uri="{FF2B5EF4-FFF2-40B4-BE49-F238E27FC236}">
                <a16:creationId xmlns:a16="http://schemas.microsoft.com/office/drawing/2014/main" id="{15F6A1FB-C761-3008-D977-0F77B100F23C}"/>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895928"/>
            <a:ext cx="12191998" cy="5962072"/>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pic>
        <p:nvPicPr>
          <p:cNvPr id="3" name="Google Shape;212;p1">
            <a:extLst>
              <a:ext uri="{FF2B5EF4-FFF2-40B4-BE49-F238E27FC236}">
                <a16:creationId xmlns:a16="http://schemas.microsoft.com/office/drawing/2014/main" id="{FEB01A8F-9220-1640-9DEE-3A7552DD8044}"/>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5" name="Picture 4">
            <a:extLst>
              <a:ext uri="{FF2B5EF4-FFF2-40B4-BE49-F238E27FC236}">
                <a16:creationId xmlns:a16="http://schemas.microsoft.com/office/drawing/2014/main" id="{E427E164-5714-EFE0-CCAA-C9082AFFF6EC}"/>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1" y="1027522"/>
            <a:ext cx="12192001" cy="530469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2253006" y="0"/>
            <a:ext cx="8100958" cy="1027522"/>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 name="Google Shape;212;p1">
            <a:extLst>
              <a:ext uri="{FF2B5EF4-FFF2-40B4-BE49-F238E27FC236}">
                <a16:creationId xmlns:a16="http://schemas.microsoft.com/office/drawing/2014/main" id="{CC8D89C8-544C-ADA8-0480-8A2F43BD1611}"/>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4" name="Picture 3">
            <a:extLst>
              <a:ext uri="{FF2B5EF4-FFF2-40B4-BE49-F238E27FC236}">
                <a16:creationId xmlns:a16="http://schemas.microsoft.com/office/drawing/2014/main" id="{1DB6D6BB-D285-7F1C-7E1A-882C58F2FFD0}"/>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87777" y="97240"/>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2243455" y="0"/>
            <a:ext cx="8110509" cy="82589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 name="Google Shape;212;p1">
            <a:extLst>
              <a:ext uri="{FF2B5EF4-FFF2-40B4-BE49-F238E27FC236}">
                <a16:creationId xmlns:a16="http://schemas.microsoft.com/office/drawing/2014/main" id="{DFF90E0B-A38A-31AC-E413-974618D59FFD}"/>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4" name="Picture 3">
            <a:extLst>
              <a:ext uri="{FF2B5EF4-FFF2-40B4-BE49-F238E27FC236}">
                <a16:creationId xmlns:a16="http://schemas.microsoft.com/office/drawing/2014/main" id="{C93485BE-60E7-CCBE-318C-A9E1BACF0C12}"/>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pic>
        <p:nvPicPr>
          <p:cNvPr id="3" name="Google Shape;212;p1">
            <a:extLst>
              <a:ext uri="{FF2B5EF4-FFF2-40B4-BE49-F238E27FC236}">
                <a16:creationId xmlns:a16="http://schemas.microsoft.com/office/drawing/2014/main" id="{C0097863-95E5-1858-B55A-40769A052326}"/>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4" name="Picture 3">
            <a:extLst>
              <a:ext uri="{FF2B5EF4-FFF2-40B4-BE49-F238E27FC236}">
                <a16:creationId xmlns:a16="http://schemas.microsoft.com/office/drawing/2014/main" id="{606D77A6-8219-B851-3A8E-86DD7256AD77}"/>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 name="Google Shape;212;p1">
            <a:extLst>
              <a:ext uri="{FF2B5EF4-FFF2-40B4-BE49-F238E27FC236}">
                <a16:creationId xmlns:a16="http://schemas.microsoft.com/office/drawing/2014/main" id="{A8AC0CA2-75D9-99A0-1F8B-9C77DE10D512}"/>
              </a:ext>
            </a:extLst>
          </p:cNvPr>
          <p:cNvPicPr preferRelativeResize="0"/>
          <p:nvPr userDrawn="1"/>
        </p:nvPicPr>
        <p:blipFill rotWithShape="1">
          <a:blip r:embed="rId2"/>
          <a:srcRect/>
          <a:stretch/>
        </p:blipFill>
        <p:spPr>
          <a:xfrm>
            <a:off x="10353964" y="-492"/>
            <a:ext cx="1838036" cy="896420"/>
          </a:xfrm>
          <a:prstGeom prst="rect">
            <a:avLst/>
          </a:prstGeom>
          <a:noFill/>
          <a:ln>
            <a:noFill/>
          </a:ln>
        </p:spPr>
      </p:pic>
      <p:pic>
        <p:nvPicPr>
          <p:cNvPr id="4" name="Picture 3">
            <a:extLst>
              <a:ext uri="{FF2B5EF4-FFF2-40B4-BE49-F238E27FC236}">
                <a16:creationId xmlns:a16="http://schemas.microsoft.com/office/drawing/2014/main" id="{C132D685-2E52-1B5F-8193-3D802A2B55AB}"/>
              </a:ext>
            </a:extLst>
          </p:cNvPr>
          <p:cNvPicPr>
            <a:picLocks noChangeAspect="1"/>
          </p:cNvPicPr>
          <p:nvPr userDrawn="1"/>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1000"/>
                    </a14:imgEffect>
                    <a14:imgEffect>
                      <a14:brightnessContrast bright="15000"/>
                    </a14:imgEffect>
                  </a14:imgLayer>
                </a14:imgProps>
              </a:ext>
            </a:extLst>
          </a:blip>
          <a:stretch>
            <a:fillRect/>
          </a:stretch>
        </p:blipFill>
        <p:spPr>
          <a:xfrm>
            <a:off x="597326" y="25373"/>
            <a:ext cx="1655680" cy="800517"/>
          </a:xfrm>
          <a:prstGeom prst="rect">
            <a:avLst/>
          </a:prstGeom>
        </p:spPr>
      </p:pic>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0" y="944502"/>
            <a:ext cx="12192000" cy="566584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1" name="Google Shape;11;p6"/>
          <p:cNvSpPr txBox="1">
            <a:spLocks noGrp="1"/>
          </p:cNvSpPr>
          <p:nvPr>
            <p:ph type="title"/>
          </p:nvPr>
        </p:nvSpPr>
        <p:spPr>
          <a:xfrm>
            <a:off x="571501" y="-491"/>
            <a:ext cx="7706640" cy="9445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dirty="0"/>
          </a:p>
        </p:txBody>
      </p:sp>
      <p:sp>
        <p:nvSpPr>
          <p:cNvPr id="12" name="Google Shape;12;p6"/>
          <p:cNvSpPr txBox="1">
            <a:spLocks noGrp="1"/>
          </p:cNvSpPr>
          <p:nvPr>
            <p:ph type="dt" idx="10"/>
          </p:nvPr>
        </p:nvSpPr>
        <p:spPr>
          <a:xfrm>
            <a:off x="2992120" y="6610349"/>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610349"/>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610349"/>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pic>
        <p:nvPicPr>
          <p:cNvPr id="3" name="Picture 2">
            <a:extLst>
              <a:ext uri="{FF2B5EF4-FFF2-40B4-BE49-F238E27FC236}">
                <a16:creationId xmlns:a16="http://schemas.microsoft.com/office/drawing/2014/main" id="{1A0C3086-4745-097C-F7F6-9BE72DBC7FB2}"/>
              </a:ext>
            </a:extLst>
          </p:cNvPr>
          <p:cNvPicPr>
            <a:picLocks noChangeAspect="1"/>
          </p:cNvPicPr>
          <p:nvPr userDrawn="1"/>
        </p:nvPicPr>
        <p:blipFill rotWithShape="1">
          <a:blip r:embed="rId15"/>
          <a:srcRect l="26460" r="26666"/>
          <a:stretch/>
        </p:blipFill>
        <p:spPr>
          <a:xfrm>
            <a:off x="0" y="30100"/>
            <a:ext cx="571500" cy="9144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875443" y="42292"/>
            <a:ext cx="6002847" cy="151401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Times New Roman" panose="02020603050405020304" pitchFamily="18" charset="0"/>
                <a:cs typeface="Times New Roman" panose="02020603050405020304" pitchFamily="18" charset="0"/>
              </a:rPr>
              <a:t>Basic Details of the Team and Problem Statement</a:t>
            </a:r>
            <a:endParaRPr dirty="0">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5761703" y="1113859"/>
            <a:ext cx="6331974" cy="570184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Ministry/Organization Name/Student Innovation: </a:t>
            </a:r>
            <a:endParaRPr lang="en-US"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IN" b="1" i="0" dirty="0">
                <a:solidFill>
                  <a:srgbClr val="212529"/>
                </a:solidFill>
                <a:effectLst/>
                <a:latin typeface="Times New Roman" panose="02020603050405020304" pitchFamily="18" charset="0"/>
                <a:cs typeface="Times New Roman" panose="02020603050405020304" pitchFamily="18" charset="0"/>
              </a:rPr>
              <a:t>AICTE, MIC-Student Innovation </a:t>
            </a: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PS Code: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SIH1484</a:t>
            </a:r>
            <a:endParaRPr lang="en-US"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Problem Statement Title: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Counterfeit Identifier Through Blockchain</a:t>
            </a:r>
            <a:br>
              <a:rPr lang="en-US" b="1" dirty="0">
                <a:latin typeface="Times New Roman" panose="02020603050405020304" pitchFamily="18" charset="0"/>
                <a:ea typeface="Franklin Gothic"/>
                <a:cs typeface="Times New Roman" panose="02020603050405020304" pitchFamily="18" charset="0"/>
                <a:sym typeface="Franklin Gothic"/>
              </a:rPr>
            </a:br>
            <a:endParaRPr lang="en-US" b="1"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Team Name: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The Blockchain Developers</a:t>
            </a:r>
          </a:p>
          <a:p>
            <a:pPr marL="0" indent="0"/>
            <a:br>
              <a:rPr lang="en-US" b="1"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Team Leader Name: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B. Mahi Sai Sujan </a:t>
            </a:r>
            <a:endParaRPr lang="en-US"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b="1"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Institute Code (AISHE):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U-0957</a:t>
            </a:r>
            <a:endParaRPr lang="en-US"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b="1"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Institute Name: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Centurion University of Technology And Management</a:t>
            </a:r>
            <a:endParaRPr lang="en-US"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lang="en-US" b="1"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Theme Name: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Blockchain &amp; Cyber Security</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5605037-3C4D-B5E5-333F-BE80AE36B49C}"/>
              </a:ext>
            </a:extLst>
          </p:cNvPr>
          <p:cNvSpPr/>
          <p:nvPr/>
        </p:nvSpPr>
        <p:spPr>
          <a:xfrm>
            <a:off x="742798" y="2242672"/>
            <a:ext cx="6355877" cy="40326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217" name="Google Shape;217;p2"/>
          <p:cNvSpPr txBox="1">
            <a:spLocks noGrp="1"/>
          </p:cNvSpPr>
          <p:nvPr>
            <p:ph type="title"/>
          </p:nvPr>
        </p:nvSpPr>
        <p:spPr>
          <a:xfrm>
            <a:off x="964023" y="1043979"/>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Idea/Approach Details</a:t>
            </a:r>
            <a:endParaRPr dirty="0">
              <a:latin typeface="Times New Roman" panose="02020603050405020304" pitchFamily="18" charset="0"/>
              <a:cs typeface="Times New Roman" panose="02020603050405020304" pitchFamily="18" charset="0"/>
            </a:endParaRPr>
          </a:p>
        </p:txBody>
      </p:sp>
      <p:sp>
        <p:nvSpPr>
          <p:cNvPr id="222" name="Google Shape;222;p2"/>
          <p:cNvSpPr txBox="1"/>
          <p:nvPr/>
        </p:nvSpPr>
        <p:spPr>
          <a:xfrm>
            <a:off x="7378699" y="3931919"/>
            <a:ext cx="4193541" cy="1554967"/>
          </a:xfrm>
          <a:prstGeom prst="rect">
            <a:avLst/>
          </a:prstGeom>
          <a:noFill/>
          <a:ln w="9525" cap="flat" cmpd="sng">
            <a:solidFill>
              <a:schemeClr val="bg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800" b="1" i="0" dirty="0">
                <a:solidFill>
                  <a:schemeClr val="lt2"/>
                </a:solidFill>
                <a:latin typeface="Times New Roman" panose="02020603050405020304" pitchFamily="18" charset="0"/>
                <a:ea typeface="Franklin Gothic"/>
                <a:cs typeface="Times New Roman" panose="02020603050405020304" pitchFamily="18" charset="0"/>
                <a:sym typeface="Franklin Gothic"/>
              </a:rPr>
              <a:t>Describe your Technology stack here</a:t>
            </a:r>
            <a:r>
              <a:rPr lang="en-US" sz="1600" b="1" i="0" dirty="0">
                <a:solidFill>
                  <a:schemeClr val="dk1"/>
                </a:solidFill>
                <a:latin typeface="Times New Roman" panose="02020603050405020304" pitchFamily="18" charset="0"/>
                <a:ea typeface="Libre Franklin"/>
                <a:cs typeface="Times New Roman" panose="02020603050405020304" pitchFamily="18" charset="0"/>
                <a:sym typeface="Libre Franklin"/>
              </a:rPr>
              <a:t>:</a:t>
            </a:r>
          </a:p>
          <a:p>
            <a:pPr marL="0" marR="0" lvl="0" indent="0" algn="just" rtl="0">
              <a:lnSpc>
                <a:spcPct val="100000"/>
              </a:lnSpc>
              <a:spcBef>
                <a:spcPts val="0"/>
              </a:spcBef>
              <a:spcAft>
                <a:spcPts val="0"/>
              </a:spcAft>
              <a:buClr>
                <a:schemeClr val="lt2"/>
              </a:buClr>
              <a:buSzPts val="1800"/>
              <a:buFont typeface="Arial"/>
              <a:buNone/>
            </a:pPr>
            <a:r>
              <a:rPr lang="en-US" sz="1600" b="1" dirty="0">
                <a:solidFill>
                  <a:schemeClr val="dk1"/>
                </a:solidFill>
                <a:latin typeface="Times New Roman" panose="02020603050405020304" pitchFamily="18" charset="0"/>
                <a:cs typeface="Times New Roman" panose="02020603050405020304" pitchFamily="18" charset="0"/>
                <a:sym typeface="Libre Franklin"/>
              </a:rPr>
              <a:t>Solidity</a:t>
            </a:r>
          </a:p>
          <a:p>
            <a:pPr marL="0" marR="0" lvl="0" indent="0" algn="just" rtl="0">
              <a:lnSpc>
                <a:spcPct val="100000"/>
              </a:lnSpc>
              <a:spcBef>
                <a:spcPts val="0"/>
              </a:spcBef>
              <a:spcAft>
                <a:spcPts val="0"/>
              </a:spcAft>
              <a:buClr>
                <a:schemeClr val="lt2"/>
              </a:buClr>
              <a:buSzPts val="1800"/>
              <a:buFont typeface="Arial"/>
              <a:buNone/>
            </a:pPr>
            <a:r>
              <a:rPr lang="en-US" sz="1600" b="1" dirty="0">
                <a:solidFill>
                  <a:schemeClr val="dk1"/>
                </a:solidFill>
                <a:latin typeface="Times New Roman" panose="02020603050405020304" pitchFamily="18" charset="0"/>
                <a:cs typeface="Times New Roman" panose="02020603050405020304" pitchFamily="18" charset="0"/>
                <a:sym typeface="Libre Franklin"/>
              </a:rPr>
              <a:t>Visual Studio</a:t>
            </a:r>
          </a:p>
          <a:p>
            <a:pPr marL="0" marR="0" lvl="0" indent="0" algn="just" rtl="0">
              <a:lnSpc>
                <a:spcPct val="100000"/>
              </a:lnSpc>
              <a:spcBef>
                <a:spcPts val="0"/>
              </a:spcBef>
              <a:spcAft>
                <a:spcPts val="0"/>
              </a:spcAft>
              <a:buClr>
                <a:schemeClr val="lt2"/>
              </a:buClr>
              <a:buSzPts val="1800"/>
              <a:buFont typeface="Arial"/>
              <a:buNone/>
            </a:pPr>
            <a:r>
              <a:rPr lang="en-US" sz="1600" b="1" dirty="0">
                <a:solidFill>
                  <a:schemeClr val="dk1"/>
                </a:solidFill>
                <a:latin typeface="Times New Roman" panose="02020603050405020304" pitchFamily="18" charset="0"/>
                <a:cs typeface="Times New Roman" panose="02020603050405020304" pitchFamily="18" charset="0"/>
                <a:sym typeface="Libre Franklin"/>
              </a:rPr>
              <a:t>Truffle Suite</a:t>
            </a:r>
          </a:p>
          <a:p>
            <a:pPr marL="0" marR="0" lvl="0" indent="0" algn="just" rtl="0">
              <a:lnSpc>
                <a:spcPct val="100000"/>
              </a:lnSpc>
              <a:spcBef>
                <a:spcPts val="0"/>
              </a:spcBef>
              <a:spcAft>
                <a:spcPts val="0"/>
              </a:spcAft>
              <a:buClr>
                <a:schemeClr val="lt2"/>
              </a:buClr>
              <a:buSzPts val="1800"/>
              <a:buFont typeface="Arial"/>
              <a:buNone/>
            </a:pPr>
            <a:r>
              <a:rPr lang="en-US" sz="1600" b="1" dirty="0">
                <a:solidFill>
                  <a:schemeClr val="dk1"/>
                </a:solidFill>
                <a:latin typeface="Times New Roman" panose="02020603050405020304" pitchFamily="18" charset="0"/>
                <a:cs typeface="Times New Roman" panose="02020603050405020304" pitchFamily="18" charset="0"/>
                <a:sym typeface="Libre Franklin"/>
              </a:rPr>
              <a:t>Ganache</a:t>
            </a:r>
          </a:p>
          <a:p>
            <a:pPr marL="0" marR="0" lvl="0" indent="0" algn="just" rtl="0">
              <a:lnSpc>
                <a:spcPct val="100000"/>
              </a:lnSpc>
              <a:spcBef>
                <a:spcPts val="0"/>
              </a:spcBef>
              <a:spcAft>
                <a:spcPts val="0"/>
              </a:spcAft>
              <a:buClr>
                <a:schemeClr val="lt2"/>
              </a:buClr>
              <a:buSzPts val="1800"/>
              <a:buFont typeface="Arial"/>
              <a:buNone/>
            </a:pPr>
            <a:r>
              <a:rPr lang="en-US" sz="1600" b="1" dirty="0">
                <a:solidFill>
                  <a:schemeClr val="dk1"/>
                </a:solidFill>
                <a:latin typeface="Times New Roman" panose="02020603050405020304" pitchFamily="18" charset="0"/>
                <a:cs typeface="Times New Roman" panose="02020603050405020304" pitchFamily="18" charset="0"/>
                <a:sym typeface="Libre Franklin"/>
              </a:rPr>
              <a:t>Meta Mask</a:t>
            </a:r>
          </a:p>
          <a:p>
            <a:pPr marL="0" marR="0" lvl="0" indent="0" algn="just" rtl="0">
              <a:lnSpc>
                <a:spcPct val="100000"/>
              </a:lnSpc>
              <a:spcBef>
                <a:spcPts val="0"/>
              </a:spcBef>
              <a:spcAft>
                <a:spcPts val="0"/>
              </a:spcAft>
              <a:buClr>
                <a:schemeClr val="lt2"/>
              </a:buClr>
              <a:buSzPts val="1800"/>
              <a:buFont typeface="Arial"/>
              <a:buNone/>
            </a:pPr>
            <a:r>
              <a:rPr lang="en-US" sz="1600" b="1" dirty="0">
                <a:solidFill>
                  <a:schemeClr val="dk1"/>
                </a:solidFill>
                <a:latin typeface="Times New Roman" panose="02020603050405020304" pitchFamily="18" charset="0"/>
                <a:cs typeface="Times New Roman" panose="02020603050405020304" pitchFamily="18" charset="0"/>
                <a:sym typeface="Libre Franklin"/>
              </a:rPr>
              <a:t>Node.js</a:t>
            </a:r>
          </a:p>
          <a:p>
            <a:pPr marL="0" marR="0" lvl="0" indent="0" algn="just" rtl="0">
              <a:lnSpc>
                <a:spcPct val="100000"/>
              </a:lnSpc>
              <a:spcBef>
                <a:spcPts val="0"/>
              </a:spcBef>
              <a:spcAft>
                <a:spcPts val="0"/>
              </a:spcAft>
              <a:buClr>
                <a:schemeClr val="lt2"/>
              </a:buClr>
              <a:buSzPts val="1800"/>
              <a:buFont typeface="Arial"/>
              <a:buNone/>
            </a:pPr>
            <a:r>
              <a:rPr lang="en-US" sz="1600" b="1" dirty="0">
                <a:solidFill>
                  <a:schemeClr val="dk1"/>
                </a:solidFill>
                <a:latin typeface="Times New Roman" panose="02020603050405020304" pitchFamily="18" charset="0"/>
                <a:cs typeface="Times New Roman" panose="02020603050405020304" pitchFamily="18" charset="0"/>
                <a:sym typeface="Libre Franklin"/>
              </a:rPr>
              <a:t>Web3.js</a:t>
            </a:r>
          </a:p>
        </p:txBody>
      </p:sp>
      <p:sp>
        <p:nvSpPr>
          <p:cNvPr id="4" name="TextBox 3">
            <a:extLst>
              <a:ext uri="{FF2B5EF4-FFF2-40B4-BE49-F238E27FC236}">
                <a16:creationId xmlns:a16="http://schemas.microsoft.com/office/drawing/2014/main" id="{4C45C23C-3339-1CD0-F2A6-C146E66F7E37}"/>
              </a:ext>
            </a:extLst>
          </p:cNvPr>
          <p:cNvSpPr txBox="1"/>
          <p:nvPr/>
        </p:nvSpPr>
        <p:spPr>
          <a:xfrm>
            <a:off x="830985" y="2336958"/>
            <a:ext cx="6355878" cy="2831544"/>
          </a:xfrm>
          <a:prstGeom prst="rect">
            <a:avLst/>
          </a:prstGeom>
          <a:noFill/>
        </p:spPr>
        <p:txBody>
          <a:bodyPr wrap="square" rtlCol="0">
            <a:spAutoFit/>
          </a:bodyPr>
          <a:lstStyle/>
          <a:p>
            <a:pPr marL="0" lvl="0" indent="0" rtl="0">
              <a:lnSpc>
                <a:spcPct val="100000"/>
              </a:lnSpc>
              <a:spcBef>
                <a:spcPts val="0"/>
              </a:spcBef>
              <a:spcAft>
                <a:spcPts val="0"/>
              </a:spcAft>
              <a:buClr>
                <a:schemeClr val="lt2"/>
              </a:buClr>
              <a:buSzPts val="1800"/>
              <a:buNone/>
            </a:pPr>
            <a:r>
              <a:rPr lang="en-US" sz="1800" b="1" dirty="0">
                <a:solidFill>
                  <a:schemeClr val="tx2"/>
                </a:solidFill>
                <a:latin typeface="Times New Roman" panose="02020603050405020304" pitchFamily="18" charset="0"/>
                <a:ea typeface="Franklin Gothic"/>
                <a:cs typeface="Times New Roman" panose="02020603050405020304" pitchFamily="18" charset="0"/>
                <a:sym typeface="Franklin Gothic"/>
              </a:rPr>
              <a:t>  Describe your idea/Solution/Prototype here:</a:t>
            </a:r>
            <a:r>
              <a:rPr lang="en-US" sz="1600" b="1" dirty="0">
                <a:solidFill>
                  <a:schemeClr val="tx2"/>
                </a:solidFill>
                <a:latin typeface="Times New Roman" panose="02020603050405020304" pitchFamily="18" charset="0"/>
                <a:cs typeface="Times New Roman" panose="02020603050405020304" pitchFamily="18" charset="0"/>
              </a:rPr>
              <a:t> </a:t>
            </a:r>
          </a:p>
          <a:p>
            <a:pPr marL="285750" lvl="0" indent="-285750" rtl="0">
              <a:lnSpc>
                <a:spcPct val="100000"/>
              </a:lnSpc>
              <a:spcAft>
                <a:spcPts val="0"/>
              </a:spcAft>
              <a:buClr>
                <a:schemeClr val="dk1"/>
              </a:buClr>
              <a:buSzPts val="1600"/>
              <a:buFont typeface="Noto Sans Symbols"/>
              <a:buChar char="⮚"/>
            </a:pPr>
            <a:r>
              <a:rPr lang="en-US" sz="1600" b="0" i="0" dirty="0">
                <a:solidFill>
                  <a:srgbClr val="374151"/>
                </a:solidFill>
                <a:effectLst/>
                <a:latin typeface="Söhne"/>
              </a:rPr>
              <a:t>The project aims to counterfeit identifier through </a:t>
            </a:r>
            <a:r>
              <a:rPr lang="en-US" sz="1600" b="0" i="0" dirty="0" err="1">
                <a:solidFill>
                  <a:srgbClr val="374151"/>
                </a:solidFill>
                <a:effectLst/>
                <a:latin typeface="Söhne"/>
              </a:rPr>
              <a:t>BlockChain</a:t>
            </a:r>
            <a:r>
              <a:rPr lang="en-US" sz="1600" b="0" i="0" dirty="0">
                <a:solidFill>
                  <a:srgbClr val="374151"/>
                </a:solidFill>
                <a:effectLst/>
                <a:latin typeface="Söhne"/>
              </a:rPr>
              <a:t>.</a:t>
            </a:r>
          </a:p>
          <a:p>
            <a:pPr marL="285750" lvl="0" indent="-285750" rtl="0">
              <a:lnSpc>
                <a:spcPct val="100000"/>
              </a:lnSpc>
              <a:spcAft>
                <a:spcPts val="0"/>
              </a:spcAft>
              <a:buClr>
                <a:schemeClr val="dk1"/>
              </a:buClr>
              <a:buSzPts val="1600"/>
              <a:buFont typeface="Noto Sans Symbols"/>
              <a:buChar char="⮚"/>
            </a:pPr>
            <a:r>
              <a:rPr lang="en-US" sz="1600" b="0" i="0" dirty="0">
                <a:solidFill>
                  <a:srgbClr val="374151"/>
                </a:solidFill>
                <a:effectLst/>
                <a:latin typeface="Söhne"/>
              </a:rPr>
              <a:t>It combines advanced technologies : </a:t>
            </a:r>
            <a:r>
              <a:rPr lang="en-US" sz="1600" b="0" i="0" dirty="0" err="1">
                <a:solidFill>
                  <a:srgbClr val="374151"/>
                </a:solidFill>
                <a:effectLst/>
                <a:latin typeface="Söhne"/>
              </a:rPr>
              <a:t>Etherum</a:t>
            </a:r>
            <a:r>
              <a:rPr lang="en-US" sz="1600" b="0" i="0" dirty="0">
                <a:solidFill>
                  <a:srgbClr val="374151"/>
                </a:solidFill>
                <a:effectLst/>
                <a:latin typeface="Söhne"/>
              </a:rPr>
              <a:t> </a:t>
            </a:r>
            <a:r>
              <a:rPr lang="en-US" sz="1600" b="0" i="0" dirty="0" err="1">
                <a:solidFill>
                  <a:srgbClr val="374151"/>
                </a:solidFill>
                <a:effectLst/>
                <a:latin typeface="Söhne"/>
              </a:rPr>
              <a:t>BlockChain</a:t>
            </a:r>
            <a:r>
              <a:rPr lang="en-US" sz="1600" b="0" i="0" dirty="0">
                <a:solidFill>
                  <a:srgbClr val="374151"/>
                </a:solidFill>
                <a:effectLst/>
                <a:latin typeface="Söhne"/>
              </a:rPr>
              <a:t>, Html, </a:t>
            </a:r>
            <a:r>
              <a:rPr lang="en-US" sz="1600" b="0" i="0" dirty="0" err="1">
                <a:solidFill>
                  <a:srgbClr val="374151"/>
                </a:solidFill>
                <a:effectLst/>
                <a:latin typeface="Söhne"/>
              </a:rPr>
              <a:t>Css</a:t>
            </a:r>
            <a:r>
              <a:rPr lang="en-US" sz="1600" b="0" i="0" dirty="0">
                <a:solidFill>
                  <a:srgbClr val="374151"/>
                </a:solidFill>
                <a:effectLst/>
                <a:latin typeface="Söhne"/>
              </a:rPr>
              <a:t>, </a:t>
            </a:r>
            <a:r>
              <a:rPr lang="en-US" sz="1600" b="0" i="0" dirty="0" err="1">
                <a:solidFill>
                  <a:srgbClr val="374151"/>
                </a:solidFill>
                <a:effectLst/>
                <a:latin typeface="Söhne"/>
              </a:rPr>
              <a:t>JavaScripit</a:t>
            </a:r>
            <a:r>
              <a:rPr lang="en-US" sz="1600" b="0" i="0" dirty="0">
                <a:solidFill>
                  <a:srgbClr val="374151"/>
                </a:solidFill>
                <a:effectLst/>
                <a:latin typeface="Söhne"/>
              </a:rPr>
              <a:t>, solidity, </a:t>
            </a:r>
            <a:r>
              <a:rPr lang="en-US" sz="1600" dirty="0">
                <a:solidFill>
                  <a:srgbClr val="374151"/>
                </a:solidFill>
                <a:latin typeface="Söhne"/>
              </a:rPr>
              <a:t>M</a:t>
            </a:r>
            <a:r>
              <a:rPr lang="en-US" sz="1600" b="0" i="0" dirty="0">
                <a:solidFill>
                  <a:srgbClr val="374151"/>
                </a:solidFill>
                <a:effectLst/>
                <a:latin typeface="Söhne"/>
              </a:rPr>
              <a:t>etaMask .</a:t>
            </a:r>
          </a:p>
          <a:p>
            <a:pPr marL="285750" lvl="0" indent="-285750" rtl="0">
              <a:lnSpc>
                <a:spcPct val="100000"/>
              </a:lnSpc>
              <a:spcAft>
                <a:spcPts val="0"/>
              </a:spcAft>
              <a:buClr>
                <a:schemeClr val="dk1"/>
              </a:buClr>
              <a:buSzPts val="1600"/>
              <a:buFont typeface="Noto Sans Symbols"/>
              <a:buChar char="⮚"/>
            </a:pPr>
            <a:r>
              <a:rPr lang="en-US" sz="1600" b="0" i="0" dirty="0">
                <a:solidFill>
                  <a:srgbClr val="374151"/>
                </a:solidFill>
                <a:effectLst/>
                <a:latin typeface="Söhne"/>
              </a:rPr>
              <a:t>The goal is to detect fake products using blockchain technology.</a:t>
            </a:r>
          </a:p>
          <a:p>
            <a:pPr marL="285750" lvl="0" indent="-285750" rtl="0">
              <a:lnSpc>
                <a:spcPct val="100000"/>
              </a:lnSpc>
              <a:spcAft>
                <a:spcPts val="0"/>
              </a:spcAft>
              <a:buClr>
                <a:schemeClr val="dk1"/>
              </a:buClr>
              <a:buSzPts val="1600"/>
              <a:buFont typeface="Noto Sans Symbols"/>
              <a:buChar char="⮚"/>
            </a:pPr>
            <a:r>
              <a:rPr lang="en-US" sz="1600" b="0" i="0" dirty="0">
                <a:solidFill>
                  <a:srgbClr val="374151"/>
                </a:solidFill>
                <a:effectLst/>
                <a:latin typeface="Söhne"/>
              </a:rPr>
              <a:t>The system uses algorithms to analyze images and videos, predict quality, identify damages, and integrate real-time sensor data.</a:t>
            </a:r>
          </a:p>
          <a:p>
            <a:pPr marL="285750" lvl="0" indent="-285750" rtl="0">
              <a:lnSpc>
                <a:spcPct val="100000"/>
              </a:lnSpc>
              <a:spcAft>
                <a:spcPts val="0"/>
              </a:spcAft>
              <a:buClr>
                <a:schemeClr val="dk1"/>
              </a:buClr>
              <a:buSzPts val="1600"/>
              <a:buFont typeface="Noto Sans Symbols"/>
              <a:buChar char="⮚"/>
            </a:pPr>
            <a:r>
              <a:rPr lang="en-US" sz="1600" b="0" i="0" dirty="0">
                <a:solidFill>
                  <a:srgbClr val="374151"/>
                </a:solidFill>
                <a:effectLst/>
                <a:latin typeface="Söhne"/>
              </a:rPr>
              <a:t>This approach  is to detecting fake products using </a:t>
            </a:r>
            <a:r>
              <a:rPr lang="en-US" sz="1600" b="0" i="0" dirty="0" err="1">
                <a:solidFill>
                  <a:srgbClr val="374151"/>
                </a:solidFill>
                <a:effectLst/>
                <a:latin typeface="Söhne"/>
              </a:rPr>
              <a:t>BlockChain</a:t>
            </a:r>
            <a:r>
              <a:rPr lang="en-US" sz="1600" b="0" i="0" dirty="0">
                <a:solidFill>
                  <a:srgbClr val="374151"/>
                </a:solidFill>
                <a:effectLst/>
                <a:latin typeface="Söhne"/>
              </a:rPr>
              <a:t> technology is an innovative promising approach as blockchain provides a secure and immutable ledger that can be used to verify the authenticity and provenance of products.</a:t>
            </a:r>
            <a:endParaRPr lang="en-IN" dirty="0"/>
          </a:p>
        </p:txBody>
      </p:sp>
      <p:pic>
        <p:nvPicPr>
          <p:cNvPr id="3" name="Picture 2">
            <a:extLst>
              <a:ext uri="{FF2B5EF4-FFF2-40B4-BE49-F238E27FC236}">
                <a16:creationId xmlns:a16="http://schemas.microsoft.com/office/drawing/2014/main" id="{9BC77015-5080-96B3-B820-FAA083E53B00}"/>
              </a:ext>
            </a:extLst>
          </p:cNvPr>
          <p:cNvPicPr>
            <a:picLocks noChangeAspect="1"/>
          </p:cNvPicPr>
          <p:nvPr/>
        </p:nvPicPr>
        <p:blipFill>
          <a:blip r:embed="rId3"/>
          <a:stretch>
            <a:fillRect/>
          </a:stretch>
        </p:blipFill>
        <p:spPr>
          <a:xfrm>
            <a:off x="7482348" y="1043979"/>
            <a:ext cx="3480620" cy="25841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Idea/Approach Details</a:t>
            </a:r>
            <a:endParaRPr dirty="0">
              <a:latin typeface="Times New Roman" panose="02020603050405020304" pitchFamily="18" charset="0"/>
              <a:cs typeface="Times New Roman" panose="02020603050405020304" pitchFamily="18" charset="0"/>
            </a:endParaRPr>
          </a:p>
        </p:txBody>
      </p:sp>
      <p:sp>
        <p:nvSpPr>
          <p:cNvPr id="228" name="Google Shape;228;p3"/>
          <p:cNvSpPr txBox="1">
            <a:spLocks noGrp="1"/>
          </p:cNvSpPr>
          <p:nvPr>
            <p:ph type="body" idx="2"/>
          </p:nvPr>
        </p:nvSpPr>
        <p:spPr>
          <a:xfrm>
            <a:off x="952499" y="2079522"/>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IN" b="1" i="0" dirty="0">
                <a:effectLst/>
                <a:latin typeface="Söhne"/>
              </a:rPr>
              <a:t>Benefits</a:t>
            </a:r>
            <a:endParaRPr b="1" dirty="0">
              <a:latin typeface="Times New Roman" panose="02020603050405020304" pitchFamily="18" charset="0"/>
              <a:cs typeface="Times New Roman" panose="02020603050405020304" pitchFamily="18" charset="0"/>
            </a:endParaRPr>
          </a:p>
        </p:txBody>
      </p:sp>
      <p:sp>
        <p:nvSpPr>
          <p:cNvPr id="229" name="Google Shape;229;p3"/>
          <p:cNvSpPr txBox="1">
            <a:spLocks noGrp="1"/>
          </p:cNvSpPr>
          <p:nvPr>
            <p:ph type="body" idx="1"/>
          </p:nvPr>
        </p:nvSpPr>
        <p:spPr>
          <a:xfrm>
            <a:off x="952499" y="2500665"/>
            <a:ext cx="5005849" cy="397879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rtl="0">
              <a:lnSpc>
                <a:spcPct val="100000"/>
              </a:lnSpc>
              <a:spcBef>
                <a:spcPts val="0"/>
              </a:spcBef>
              <a:spcAft>
                <a:spcPts val="0"/>
              </a:spcAft>
              <a:buClr>
                <a:schemeClr val="dk1"/>
              </a:buClr>
              <a:buSzPts val="1600"/>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Improved Consumer Safety</a:t>
            </a:r>
            <a:r>
              <a:rPr lang="en-US" dirty="0">
                <a:solidFill>
                  <a:schemeClr val="tx1"/>
                </a:solidFill>
                <a:latin typeface="Times New Roman" panose="02020603050405020304" pitchFamily="18" charset="0"/>
                <a:cs typeface="Times New Roman" panose="02020603050405020304" pitchFamily="18" charset="0"/>
              </a:rPr>
              <a:t>: Consumers can confidently purchase genuine products, knowing that they are protected from counterfeit and potentially dangerous goods.</a:t>
            </a:r>
          </a:p>
          <a:p>
            <a:pPr marL="285750" lvl="0" indent="-285750" rtl="0">
              <a:lnSpc>
                <a:spcPct val="100000"/>
              </a:lnSpc>
              <a:spcBef>
                <a:spcPts val="0"/>
              </a:spcBef>
              <a:spcAft>
                <a:spcPts val="0"/>
              </a:spcAft>
              <a:buClr>
                <a:schemeClr val="dk1"/>
              </a:buClr>
              <a:buSzPts val="1600"/>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Brand Protection</a:t>
            </a:r>
            <a:r>
              <a:rPr lang="en-US" dirty="0">
                <a:solidFill>
                  <a:schemeClr val="tx1"/>
                </a:solidFill>
                <a:latin typeface="Times New Roman" panose="02020603050405020304" pitchFamily="18" charset="0"/>
                <a:cs typeface="Times New Roman" panose="02020603050405020304" pitchFamily="18" charset="0"/>
              </a:rPr>
              <a:t>: Companies can safeguard their brand reputation by ensuring that only genuine products reach consumers.</a:t>
            </a:r>
          </a:p>
          <a:p>
            <a:pPr marL="285750" lvl="0" indent="-285750" rtl="0">
              <a:lnSpc>
                <a:spcPct val="100000"/>
              </a:lnSpc>
              <a:spcBef>
                <a:spcPts val="0"/>
              </a:spcBef>
              <a:spcAft>
                <a:spcPts val="0"/>
              </a:spcAft>
              <a:buClr>
                <a:schemeClr val="dk1"/>
              </a:buClr>
              <a:buSzPts val="1600"/>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Regulatory Compliance</a:t>
            </a:r>
            <a:r>
              <a:rPr lang="en-US" dirty="0">
                <a:solidFill>
                  <a:schemeClr val="tx1"/>
                </a:solidFill>
                <a:latin typeface="Times New Roman" panose="02020603050405020304" pitchFamily="18" charset="0"/>
                <a:cs typeface="Times New Roman" panose="02020603050405020304" pitchFamily="18" charset="0"/>
              </a:rPr>
              <a:t>: The system aligns with regulatory requirements for product tracking and tracing.</a:t>
            </a:r>
          </a:p>
          <a:p>
            <a:pPr marL="285750" lvl="0" indent="-285750" rtl="0">
              <a:lnSpc>
                <a:spcPct val="100000"/>
              </a:lnSpc>
              <a:spcBef>
                <a:spcPts val="0"/>
              </a:spcBef>
              <a:spcAft>
                <a:spcPts val="0"/>
              </a:spcAft>
              <a:buClr>
                <a:schemeClr val="dk1"/>
              </a:buClr>
              <a:buSzPts val="1600"/>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Reduced Counterfeiting</a:t>
            </a:r>
            <a:r>
              <a:rPr lang="en-US" dirty="0">
                <a:solidFill>
                  <a:schemeClr val="tx1"/>
                </a:solidFill>
                <a:latin typeface="Times New Roman" panose="02020603050405020304" pitchFamily="18" charset="0"/>
                <a:cs typeface="Times New Roman" panose="02020603050405020304" pitchFamily="18" charset="0"/>
              </a:rPr>
              <a:t>: As counterfeiters face greater challenges in producing fake products, the prevalence of counterfeits in the market decreases.</a:t>
            </a:r>
          </a:p>
          <a:p>
            <a:pPr marL="285750" lvl="0" indent="-285750" rtl="0">
              <a:lnSpc>
                <a:spcPct val="100000"/>
              </a:lnSpc>
              <a:spcBef>
                <a:spcPts val="0"/>
              </a:spcBef>
              <a:spcAft>
                <a:spcPts val="0"/>
              </a:spcAft>
              <a:buClr>
                <a:schemeClr val="dk1"/>
              </a:buClr>
              <a:buSzPts val="1600"/>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Enhanced Supply Chain Efficiency</a:t>
            </a:r>
            <a:r>
              <a:rPr lang="en-US" dirty="0">
                <a:solidFill>
                  <a:schemeClr val="tx1"/>
                </a:solidFill>
                <a:latin typeface="Times New Roman" panose="02020603050405020304" pitchFamily="18" charset="0"/>
                <a:cs typeface="Times New Roman" panose="02020603050405020304" pitchFamily="18" charset="0"/>
              </a:rPr>
              <a:t>: Blockchain streamlines supply chain operations and reduces fraud and errors..</a:t>
            </a:r>
          </a:p>
        </p:txBody>
      </p:sp>
      <p:sp>
        <p:nvSpPr>
          <p:cNvPr id="231" name="Google Shape;231;p3"/>
          <p:cNvSpPr txBox="1"/>
          <p:nvPr/>
        </p:nvSpPr>
        <p:spPr>
          <a:xfrm>
            <a:off x="6096000" y="2079522"/>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lt2"/>
                </a:solidFill>
                <a:latin typeface="Times New Roman" panose="02020603050405020304" pitchFamily="18" charset="0"/>
                <a:ea typeface="Franklin Gothic"/>
                <a:cs typeface="Times New Roman" panose="02020603050405020304" pitchFamily="18" charset="0"/>
                <a:sym typeface="Franklin Gothic"/>
              </a:rPr>
              <a:t> Show stopper </a:t>
            </a:r>
            <a:endParaRPr b="1" dirty="0">
              <a:latin typeface="Times New Roman" panose="02020603050405020304" pitchFamily="18" charset="0"/>
              <a:cs typeface="Times New Roman" panose="02020603050405020304" pitchFamily="18" charset="0"/>
            </a:endParaRPr>
          </a:p>
        </p:txBody>
      </p:sp>
      <p:sp>
        <p:nvSpPr>
          <p:cNvPr id="232" name="Google Shape;232;p3"/>
          <p:cNvSpPr txBox="1"/>
          <p:nvPr/>
        </p:nvSpPr>
        <p:spPr>
          <a:xfrm>
            <a:off x="6233654" y="2500665"/>
            <a:ext cx="5409585" cy="397879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just">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Counterfeit Serialization:</a:t>
            </a:r>
            <a:r>
              <a:rPr lang="en-US" sz="1600" b="0" i="0" dirty="0">
                <a:solidFill>
                  <a:schemeClr val="tx1"/>
                </a:solidFill>
                <a:effectLst/>
                <a:latin typeface="Times New Roman" panose="02020603050405020304" pitchFamily="18" charset="0"/>
                <a:cs typeface="Times New Roman" panose="02020603050405020304" pitchFamily="18" charset="0"/>
              </a:rPr>
              <a:t> If counterfeiters can obtain valid serial numbers or QR codes, they can still produce fake products that appear genuine when verified on the blockchain</a:t>
            </a:r>
          </a:p>
          <a:p>
            <a:pPr marL="285750" indent="-285750" algn="just">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Privacy Concerns:</a:t>
            </a:r>
            <a:r>
              <a:rPr lang="en-US" sz="1600" b="0" i="0" dirty="0">
                <a:solidFill>
                  <a:schemeClr val="tx1"/>
                </a:solidFill>
                <a:effectLst/>
                <a:latin typeface="Times New Roman" panose="02020603050405020304" pitchFamily="18" charset="0"/>
                <a:cs typeface="Times New Roman" panose="02020603050405020304" pitchFamily="18" charset="0"/>
              </a:rPr>
              <a:t> Blockchain's transparency can be a double-edged sword. While it ensures data integrity, it may expose sensitive information that needs to be protected, especially in industries like pharmaceuticals.</a:t>
            </a:r>
          </a:p>
          <a:p>
            <a:pPr marL="285750" indent="-285750" algn="just">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Limited Reach: </a:t>
            </a:r>
            <a:r>
              <a:rPr lang="en-US" sz="1600" b="0" i="0" dirty="0">
                <a:solidFill>
                  <a:schemeClr val="tx1"/>
                </a:solidFill>
                <a:effectLst/>
                <a:latin typeface="Times New Roman" panose="02020603050405020304" pitchFamily="18" charset="0"/>
                <a:cs typeface="Times New Roman" panose="02020603050405020304" pitchFamily="18" charset="0"/>
              </a:rPr>
              <a:t>The effectiveness of blockchain-based fake product     detection relies on widespread adoption. If only a few companies or entities in the supply chain use blockchain, it may not provide comprehensive protection against counterfeits.</a:t>
            </a:r>
          </a:p>
          <a:p>
            <a:pPr algn="just">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43AB-A61D-CE39-5BE6-7A98BC18E773}"/>
              </a:ext>
            </a:extLst>
          </p:cNvPr>
          <p:cNvSpPr>
            <a:spLocks noGrp="1"/>
          </p:cNvSpPr>
          <p:nvPr>
            <p:ph type="title"/>
          </p:nvPr>
        </p:nvSpPr>
        <p:spPr>
          <a:xfrm>
            <a:off x="964023" y="879063"/>
            <a:ext cx="6097177" cy="610863"/>
          </a:xfrm>
        </p:spPr>
        <p:txBody>
          <a:bodyPr>
            <a:normAutofit fontScale="90000"/>
          </a:bodyPr>
          <a:lstStyle/>
          <a:p>
            <a:r>
              <a:rPr lang="en-IN" dirty="0">
                <a:latin typeface="Times New Roman" panose="02020603050405020304" pitchFamily="18" charset="0"/>
                <a:cs typeface="Times New Roman" panose="02020603050405020304" pitchFamily="18" charset="0"/>
              </a:rPr>
              <a:t>Problem Statement Canvas</a:t>
            </a:r>
          </a:p>
        </p:txBody>
      </p:sp>
      <p:grpSp>
        <p:nvGrpSpPr>
          <p:cNvPr id="28" name="Group 27">
            <a:extLst>
              <a:ext uri="{FF2B5EF4-FFF2-40B4-BE49-F238E27FC236}">
                <a16:creationId xmlns:a16="http://schemas.microsoft.com/office/drawing/2014/main" id="{F578AC15-BFDF-A71D-FA9A-3142DC64B96A}"/>
              </a:ext>
            </a:extLst>
          </p:cNvPr>
          <p:cNvGrpSpPr/>
          <p:nvPr/>
        </p:nvGrpSpPr>
        <p:grpSpPr>
          <a:xfrm>
            <a:off x="235974" y="1612490"/>
            <a:ext cx="11602064" cy="5176416"/>
            <a:chOff x="905316" y="1709332"/>
            <a:chExt cx="9322719" cy="5305381"/>
          </a:xfrm>
        </p:grpSpPr>
        <p:sp>
          <p:nvSpPr>
            <p:cNvPr id="16" name="Rectangle: Rounded Corners 15">
              <a:extLst>
                <a:ext uri="{FF2B5EF4-FFF2-40B4-BE49-F238E27FC236}">
                  <a16:creationId xmlns:a16="http://schemas.microsoft.com/office/drawing/2014/main" id="{46B74584-4168-A467-DBBA-5B215B38C36E}"/>
                </a:ext>
              </a:extLst>
            </p:cNvPr>
            <p:cNvSpPr/>
            <p:nvPr/>
          </p:nvSpPr>
          <p:spPr>
            <a:xfrm>
              <a:off x="905316" y="4214631"/>
              <a:ext cx="2930013" cy="28000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USERS: </a:t>
              </a: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customers who purchase the product whether it is fake customer get loss by purchasing it so by using blockchain by scanning the product it detects and notice whether the product is fake or </a:t>
              </a:r>
              <a:r>
                <a:rPr lang="en-US"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orginal</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by this the fraud of selling fake products will be reduced.</a:t>
              </a:r>
            </a:p>
          </p:txBody>
        </p:sp>
        <p:sp>
          <p:nvSpPr>
            <p:cNvPr id="20" name="Rectangle: Rounded Corners 19">
              <a:extLst>
                <a:ext uri="{FF2B5EF4-FFF2-40B4-BE49-F238E27FC236}">
                  <a16:creationId xmlns:a16="http://schemas.microsoft.com/office/drawing/2014/main" id="{66E70B1A-D1C0-FE4D-1C16-B81DED7C44AD}"/>
                </a:ext>
              </a:extLst>
            </p:cNvPr>
            <p:cNvSpPr/>
            <p:nvPr/>
          </p:nvSpPr>
          <p:spPr>
            <a:xfrm>
              <a:off x="905316" y="1709332"/>
              <a:ext cx="2930013" cy="23808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Times New Roman" panose="02020603050405020304" pitchFamily="18" charset="0"/>
                  <a:cs typeface="Times New Roman" panose="02020603050405020304" pitchFamily="18" charset="0"/>
                </a:rPr>
                <a:t> PROBLEM STATEMENT:</a:t>
              </a:r>
            </a:p>
            <a:p>
              <a:pPr algn="just"/>
              <a:r>
                <a:rPr lang="en-US" dirty="0">
                  <a:solidFill>
                    <a:schemeClr val="tx1"/>
                  </a:solidFill>
                  <a:latin typeface="Times New Roman" panose="02020603050405020304" pitchFamily="18" charset="0"/>
                  <a:cs typeface="Times New Roman" panose="02020603050405020304" pitchFamily="18" charset="0"/>
                </a:rPr>
                <a:t>Every popular brand has fake manufacturers selling a counterfeit item with misleading and invalid labels, which are sold at cheaper rates. Even the company experts may not be able to distinguish between counterfeit and original items</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21" name="Rectangle: Rounded Corners 20">
              <a:extLst>
                <a:ext uri="{FF2B5EF4-FFF2-40B4-BE49-F238E27FC236}">
                  <a16:creationId xmlns:a16="http://schemas.microsoft.com/office/drawing/2014/main" id="{70D05A0B-2609-7F29-5999-775FD6202A80}"/>
                </a:ext>
              </a:extLst>
            </p:cNvPr>
            <p:cNvSpPr/>
            <p:nvPr/>
          </p:nvSpPr>
          <p:spPr>
            <a:xfrm>
              <a:off x="4027058" y="1709332"/>
              <a:ext cx="3024251" cy="23808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Times New Roman" panose="02020603050405020304" pitchFamily="18" charset="0"/>
                  <a:cs typeface="Times New Roman" panose="02020603050405020304" pitchFamily="18" charset="0"/>
                </a:rPr>
                <a:t>CONTEXT: </a:t>
              </a:r>
            </a:p>
            <a:p>
              <a:pPr algn="just"/>
              <a:r>
                <a:rPr lang="en-US" dirty="0">
                  <a:solidFill>
                    <a:schemeClr val="tx1"/>
                  </a:solidFill>
                  <a:latin typeface="Times New Roman" panose="02020603050405020304" pitchFamily="18" charset="0"/>
                  <a:cs typeface="Times New Roman" panose="02020603050405020304" pitchFamily="18" charset="0"/>
                </a:rPr>
                <a:t>Fake product identification using </a:t>
              </a:r>
              <a:r>
                <a:rPr lang="en-US" dirty="0" err="1">
                  <a:solidFill>
                    <a:schemeClr val="tx1"/>
                  </a:solidFill>
                  <a:latin typeface="Times New Roman" panose="02020603050405020304" pitchFamily="18" charset="0"/>
                  <a:cs typeface="Times New Roman" panose="02020603050405020304" pitchFamily="18" charset="0"/>
                </a:rPr>
                <a:t>BlockChain</a:t>
              </a:r>
              <a:r>
                <a:rPr lang="en-US" dirty="0">
                  <a:solidFill>
                    <a:schemeClr val="tx1"/>
                  </a:solidFill>
                  <a:latin typeface="Times New Roman" panose="02020603050405020304" pitchFamily="18" charset="0"/>
                  <a:cs typeface="Times New Roman" panose="02020603050405020304" pitchFamily="18" charset="0"/>
                </a:rPr>
                <a:t> technology is a context where blockchain is employed to verify and authenticity the authenticity of products counterfeit is </a:t>
              </a:r>
              <a:r>
                <a:rPr lang="en-US" dirty="0" err="1">
                  <a:solidFill>
                    <a:schemeClr val="tx1"/>
                  </a:solidFill>
                  <a:latin typeface="Times New Roman" panose="02020603050405020304" pitchFamily="18" charset="0"/>
                  <a:cs typeface="Times New Roman" panose="02020603050405020304" pitchFamily="18" charset="0"/>
                </a:rPr>
                <a:t>prevasive</a:t>
              </a:r>
              <a:r>
                <a:rPr lang="en-US" dirty="0">
                  <a:solidFill>
                    <a:schemeClr val="tx1"/>
                  </a:solidFill>
                  <a:latin typeface="Times New Roman" panose="02020603050405020304" pitchFamily="18" charset="0"/>
                  <a:cs typeface="Times New Roman" panose="02020603050405020304" pitchFamily="18" charset="0"/>
                </a:rPr>
                <a:t> problem in various sectors leads to significant risks.</a:t>
              </a:r>
            </a:p>
          </p:txBody>
        </p:sp>
        <p:sp>
          <p:nvSpPr>
            <p:cNvPr id="23" name="Rectangle: Rounded Corners 22">
              <a:extLst>
                <a:ext uri="{FF2B5EF4-FFF2-40B4-BE49-F238E27FC236}">
                  <a16:creationId xmlns:a16="http://schemas.microsoft.com/office/drawing/2014/main" id="{C5D664B0-85C7-A1ED-7C3E-8F3C84A9A959}"/>
                </a:ext>
              </a:extLst>
            </p:cNvPr>
            <p:cNvSpPr/>
            <p:nvPr/>
          </p:nvSpPr>
          <p:spPr>
            <a:xfrm>
              <a:off x="7178297" y="1709332"/>
              <a:ext cx="3024250" cy="23808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ALTERNATIVES:</a:t>
              </a:r>
            </a:p>
            <a:p>
              <a:pPr algn="just"/>
              <a:r>
                <a:rPr lang="en-US" b="1" dirty="0">
                  <a:solidFill>
                    <a:schemeClr val="tx1"/>
                  </a:solidFill>
                  <a:latin typeface="Times New Roman" panose="02020603050405020304" pitchFamily="18" charset="0"/>
                  <a:cs typeface="Times New Roman" panose="02020603050405020304" pitchFamily="18" charset="0"/>
                </a:rPr>
                <a:t> G</a:t>
              </a:r>
              <a:r>
                <a:rPr lang="en-US" dirty="0">
                  <a:solidFill>
                    <a:schemeClr val="tx1"/>
                  </a:solidFill>
                  <a:latin typeface="Times New Roman" panose="02020603050405020304" pitchFamily="18" charset="0"/>
                  <a:cs typeface="Times New Roman" panose="02020603050405020304" pitchFamily="18" charset="0"/>
                </a:rPr>
                <a:t>enerally customers detect product manually this process relies on human senses, expertise, and  judgment when process is done by block chain involves automated data collection through sensors data is recorded on a blockchain ledger . Human intervention is minimal during detection process as blockchain detects and records the data automatically.</a:t>
              </a:r>
            </a:p>
          </p:txBody>
        </p:sp>
        <p:sp>
          <p:nvSpPr>
            <p:cNvPr id="25" name="Rectangle: Rounded Corners 24">
              <a:extLst>
                <a:ext uri="{FF2B5EF4-FFF2-40B4-BE49-F238E27FC236}">
                  <a16:creationId xmlns:a16="http://schemas.microsoft.com/office/drawing/2014/main" id="{82EF86F2-335B-B601-E642-FF7E0B4508C5}"/>
                </a:ext>
              </a:extLst>
            </p:cNvPr>
            <p:cNvSpPr/>
            <p:nvPr/>
          </p:nvSpPr>
          <p:spPr>
            <a:xfrm>
              <a:off x="7203784" y="4179634"/>
              <a:ext cx="3024251" cy="28000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QUANTIFIABLE IMPACT: </a:t>
              </a: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Average time taken to get results by manually product detection .</a:t>
              </a: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Customer satisfaction ratings related to generating the results of detecting the product..</a:t>
              </a:r>
            </a:p>
          </p:txBody>
        </p:sp>
        <p:sp>
          <p:nvSpPr>
            <p:cNvPr id="27" name="Rectangle: Rounded Corners 26">
              <a:extLst>
                <a:ext uri="{FF2B5EF4-FFF2-40B4-BE49-F238E27FC236}">
                  <a16:creationId xmlns:a16="http://schemas.microsoft.com/office/drawing/2014/main" id="{1781D436-440A-4EA3-80C0-21643A5D4ACF}"/>
                </a:ext>
              </a:extLst>
            </p:cNvPr>
            <p:cNvSpPr/>
            <p:nvPr/>
          </p:nvSpPr>
          <p:spPr>
            <a:xfrm>
              <a:off x="4024376" y="4179634"/>
              <a:ext cx="3026933" cy="28000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SHORTCOMINGS:</a:t>
              </a: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Without expertise it can be challenging to accurately identify fake items.</a:t>
              </a: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Detecting the products manually can be time consuming especially if the process involves detailed examination or testing.</a:t>
              </a:r>
            </a:p>
            <a:p>
              <a:pPr marL="285750" indent="-285750" algn="just">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Subjective:manual</a:t>
              </a:r>
              <a:r>
                <a:rPr lang="en-US" dirty="0">
                  <a:solidFill>
                    <a:schemeClr val="tx1"/>
                  </a:solidFill>
                  <a:latin typeface="Times New Roman" panose="02020603050405020304" pitchFamily="18" charset="0"/>
                  <a:cs typeface="Times New Roman" panose="02020603050405020304" pitchFamily="18" charset="0"/>
                </a:rPr>
                <a:t> inspection is inherently subjective and prone to human error.</a:t>
              </a: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manual process does not utilize advanced technologies.</a:t>
              </a:r>
            </a:p>
          </p:txBody>
        </p:sp>
      </p:grpSp>
    </p:spTree>
    <p:extLst>
      <p:ext uri="{BB962C8B-B14F-4D97-AF65-F5344CB8AC3E}">
        <p14:creationId xmlns:p14="http://schemas.microsoft.com/office/powerpoint/2010/main" val="335601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1012723" y="879063"/>
            <a:ext cx="65688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Times New Roman" panose="02020603050405020304" pitchFamily="18" charset="0"/>
                <a:cs typeface="Times New Roman" panose="02020603050405020304" pitchFamily="18" charset="0"/>
              </a:rPr>
              <a:t>Team Member Details </a:t>
            </a:r>
            <a:endParaRPr dirty="0">
              <a:latin typeface="Times New Roman" panose="02020603050405020304" pitchFamily="18" charset="0"/>
              <a:cs typeface="Times New Roman" panose="02020603050405020304" pitchFamily="18" charset="0"/>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Leader Name: </a:t>
            </a:r>
            <a:r>
              <a:rPr lang="en-IN" sz="1200" b="1" dirty="0">
                <a:solidFill>
                  <a:srgbClr val="5D7C3F"/>
                </a:solidFill>
                <a:latin typeface="Times New Roman" panose="02020603050405020304" pitchFamily="18" charset="0"/>
                <a:cs typeface="Times New Roman" panose="02020603050405020304" pitchFamily="18" charset="0"/>
              </a:rPr>
              <a:t>B Mahi Sai Sujan</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):CSE		Year (I,II,III,IV): III</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1 Name: P </a:t>
            </a:r>
            <a:r>
              <a:rPr lang="en-US" sz="1200" b="1" dirty="0" err="1">
                <a:solidFill>
                  <a:srgbClr val="5D7C3F"/>
                </a:solidFill>
                <a:latin typeface="Times New Roman" panose="02020603050405020304" pitchFamily="18" charset="0"/>
                <a:cs typeface="Times New Roman" panose="02020603050405020304" pitchFamily="18" charset="0"/>
              </a:rPr>
              <a:t>Sunanditha</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):CSE		Year (I,II,III,IV): III</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2 Name: </a:t>
            </a:r>
            <a:r>
              <a:rPr lang="en-IN" sz="1200" b="1" dirty="0">
                <a:solidFill>
                  <a:srgbClr val="5D7C3F"/>
                </a:solidFill>
                <a:latin typeface="Times New Roman" panose="02020603050405020304" pitchFamily="18" charset="0"/>
                <a:cs typeface="Times New Roman" panose="02020603050405020304" pitchFamily="18" charset="0"/>
              </a:rPr>
              <a:t>P Sri Lakshmi</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):CSE		Year (I,II,III,IV):III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3 Name: </a:t>
            </a:r>
            <a:r>
              <a:rPr lang="en-IN" sz="1200" b="1" dirty="0">
                <a:solidFill>
                  <a:srgbClr val="5D7C3F"/>
                </a:solidFill>
                <a:latin typeface="Times New Roman" panose="02020603050405020304" pitchFamily="18" charset="0"/>
                <a:cs typeface="Times New Roman" panose="02020603050405020304" pitchFamily="18" charset="0"/>
              </a:rPr>
              <a:t>T Satheesh</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):CSE		Year (I,II,III,IV):III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4 Name: M Abhishek</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4 Name: V Harshith</a:t>
            </a:r>
            <a:endParaRPr lang="en-US" sz="12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):CSE		Year (I,II,III,IV): III</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imes New Roman" panose="02020603050405020304" pitchFamily="18" charset="0"/>
                <a:cs typeface="Times New Roman" panose="02020603050405020304" pitchFamily="18" charset="0"/>
              </a:rPr>
              <a:t>Team Mentor 1 Name: </a:t>
            </a:r>
            <a:r>
              <a:rPr lang="en-US" sz="1200" b="1" dirty="0" err="1">
                <a:solidFill>
                  <a:srgbClr val="804160"/>
                </a:solidFill>
                <a:latin typeface="Times New Roman" panose="02020603050405020304" pitchFamily="18" charset="0"/>
                <a:cs typeface="Times New Roman" panose="02020603050405020304" pitchFamily="18" charset="0"/>
              </a:rPr>
              <a:t>Mr</a:t>
            </a:r>
            <a:r>
              <a:rPr lang="en-US" sz="1200" b="1" dirty="0">
                <a:solidFill>
                  <a:srgbClr val="804160"/>
                </a:solidFill>
                <a:latin typeface="Times New Roman" panose="02020603050405020304" pitchFamily="18" charset="0"/>
                <a:cs typeface="Times New Roman" panose="02020603050405020304" pitchFamily="18" charset="0"/>
              </a:rPr>
              <a:t> </a:t>
            </a:r>
            <a:r>
              <a:rPr lang="en-US" sz="1200" b="1" dirty="0" err="1">
                <a:solidFill>
                  <a:srgbClr val="804160"/>
                </a:solidFill>
                <a:latin typeface="Times New Roman" panose="02020603050405020304" pitchFamily="18" charset="0"/>
                <a:cs typeface="Times New Roman" panose="02020603050405020304" pitchFamily="18" charset="0"/>
              </a:rPr>
              <a:t>Siddarath</a:t>
            </a:r>
            <a:r>
              <a:rPr lang="en-US" sz="1200" b="1" dirty="0">
                <a:solidFill>
                  <a:srgbClr val="804160"/>
                </a:solidFill>
                <a:latin typeface="Times New Roman" panose="02020603050405020304" pitchFamily="18" charset="0"/>
                <a:cs typeface="Times New Roman" panose="02020603050405020304" pitchFamily="18" charset="0"/>
              </a:rPr>
              <a:t>                                    </a:t>
            </a:r>
          </a:p>
          <a:p>
            <a:pPr marL="0" lvl="0" indent="0" algn="l" rtl="0">
              <a:lnSpc>
                <a:spcPct val="90000"/>
              </a:lnSpc>
              <a:spcBef>
                <a:spcPts val="1000"/>
              </a:spcBef>
              <a:spcAft>
                <a:spcPts val="0"/>
              </a:spcAft>
              <a:buClr>
                <a:srgbClr val="804160"/>
              </a:buClr>
              <a:buSzPts val="1200"/>
              <a:buNone/>
            </a:pPr>
            <a:r>
              <a:rPr lang="en-US" sz="1200" dirty="0">
                <a:latin typeface="Times New Roman" panose="02020603050405020304" pitchFamily="18" charset="0"/>
                <a:cs typeface="Times New Roman" panose="02020603050405020304" pitchFamily="18" charset="0"/>
              </a:rPr>
              <a:t>Category (Academic/Industry): Academic		Expertise (AI/ML/Blockchain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Blockchain	Domain Experience (in years):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imes New Roman" panose="02020603050405020304" pitchFamily="18" charset="0"/>
                <a:cs typeface="Times New Roman" panose="02020603050405020304" pitchFamily="18" charset="0"/>
              </a:rPr>
              <a:t>Team Mentor 2 Name: </a:t>
            </a:r>
            <a:r>
              <a:rPr lang="en-IN" sz="1200" b="1" dirty="0">
                <a:solidFill>
                  <a:srgbClr val="804160"/>
                </a:solidFill>
                <a:latin typeface="Times New Roman" panose="02020603050405020304" pitchFamily="18" charset="0"/>
                <a:cs typeface="Times New Roman" panose="02020603050405020304" pitchFamily="18" charset="0"/>
              </a:rPr>
              <a:t>Mr </a:t>
            </a:r>
            <a:r>
              <a:rPr lang="en-IN" sz="1200" b="1" dirty="0" err="1">
                <a:solidFill>
                  <a:srgbClr val="804160"/>
                </a:solidFill>
                <a:latin typeface="Times New Roman" panose="02020603050405020304" pitchFamily="18" charset="0"/>
                <a:cs typeface="Times New Roman" panose="02020603050405020304" pitchFamily="18" charset="0"/>
              </a:rPr>
              <a:t>Nirvan</a:t>
            </a:r>
            <a:r>
              <a:rPr lang="en-IN" sz="1200" b="1" dirty="0">
                <a:solidFill>
                  <a:srgbClr val="804160"/>
                </a:solidFill>
                <a:latin typeface="Times New Roman" panose="02020603050405020304" pitchFamily="18" charset="0"/>
                <a:cs typeface="Times New Roman" panose="02020603050405020304" pitchFamily="18" charset="0"/>
              </a:rPr>
              <a:t> Abhilash</a:t>
            </a:r>
          </a:p>
          <a:p>
            <a:pPr marL="0" lvl="0" indent="0" algn="l" rtl="0">
              <a:lnSpc>
                <a:spcPct val="90000"/>
              </a:lnSpc>
              <a:spcBef>
                <a:spcPts val="1000"/>
              </a:spcBef>
              <a:spcAft>
                <a:spcPts val="0"/>
              </a:spcAft>
              <a:buClr>
                <a:srgbClr val="804160"/>
              </a:buClr>
              <a:buSzPts val="1200"/>
              <a:buNone/>
            </a:pPr>
            <a:r>
              <a:rPr lang="en-US" sz="1200" dirty="0">
                <a:latin typeface="Times New Roman" panose="02020603050405020304" pitchFamily="18" charset="0"/>
                <a:cs typeface="Times New Roman" panose="02020603050405020304" pitchFamily="18" charset="0"/>
              </a:rPr>
              <a:t>Category (Academic/Industry):Academic		 Expertise (AI/ML/Blockchain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Blockchain 	Domain Experience (in years):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4339</TotalTime>
  <Words>992</Words>
  <Application>Microsoft Office PowerPoint</Application>
  <PresentationFormat>Widescreen</PresentationFormat>
  <Paragraphs>75</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Noto Sans Symbols</vt:lpstr>
      <vt:lpstr>Times New Roman</vt:lpstr>
      <vt:lpstr>Wingdings</vt:lpstr>
      <vt:lpstr>Söhne</vt:lpstr>
      <vt:lpstr>Franklin Gothic</vt:lpstr>
      <vt:lpstr>Arial</vt:lpstr>
      <vt:lpstr>Calibri</vt:lpstr>
      <vt:lpstr>Libre Franklin</vt:lpstr>
      <vt:lpstr>Theme1</vt:lpstr>
      <vt:lpstr>Basic Details of the Team and Problem Statement</vt:lpstr>
      <vt:lpstr>Idea/Approach Details</vt:lpstr>
      <vt:lpstr>Idea/Approach Details</vt:lpstr>
      <vt:lpstr>Problem Statement Canvas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G LAKSHMI</cp:lastModifiedBy>
  <cp:revision>13</cp:revision>
  <dcterms:created xsi:type="dcterms:W3CDTF">2022-02-11T07:14:46Z</dcterms:created>
  <dcterms:modified xsi:type="dcterms:W3CDTF">2023-09-25T04:52:54Z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