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83" r:id="rId4"/>
    <p:sldId id="262" r:id="rId5"/>
    <p:sldId id="257" r:id="rId6"/>
    <p:sldId id="275" r:id="rId7"/>
    <p:sldId id="261" r:id="rId8"/>
    <p:sldId id="259" r:id="rId9"/>
    <p:sldId id="263" r:id="rId10"/>
    <p:sldId id="264" r:id="rId11"/>
    <p:sldId id="265" r:id="rId12"/>
    <p:sldId id="276" r:id="rId13"/>
    <p:sldId id="277" r:id="rId14"/>
    <p:sldId id="278" r:id="rId15"/>
    <p:sldId id="279"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DFDF"/>
    <a:srgbClr val="0D3D59"/>
    <a:srgbClr val="C89696"/>
    <a:srgbClr val="762121"/>
    <a:srgbClr val="CAF0F8"/>
    <a:srgbClr val="03045E"/>
    <a:srgbClr val="28324B"/>
    <a:srgbClr val="001524"/>
    <a:srgbClr val="1D2840"/>
    <a:srgbClr val="03335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14"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cer\Desktop\Python\attri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doughnutChart>
        <c:varyColors val="1"/>
        <c:ser>
          <c:idx val="0"/>
          <c:order val="0"/>
          <c:dPt>
            <c:idx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spPr>
              <a:solidFill>
                <a:schemeClr val="accent2"/>
              </a:solidFill>
              <a:ln>
                <a:noFill/>
              </a:ln>
              <a:effectLst/>
              <a:scene3d>
                <a:camera prst="orthographicFront"/>
                <a:lightRig rig="brightRoom" dir="t"/>
              </a:scene3d>
              <a:sp3d prstMaterial="flat">
                <a:bevelT w="50800" h="101600" prst="angle"/>
                <a:contourClr>
                  <a:srgbClr val="000000"/>
                </a:contourClr>
              </a:sp3d>
            </c:spPr>
          </c:dPt>
          <c:dLbls>
            <c:dLbl>
              <c:idx val="0"/>
              <c:layout>
                <c:manualLayout>
                  <c:x val="2.7777777777777822E-3"/>
                  <c:y val="-9.2592592592592744E-3"/>
                </c:manualLayout>
              </c:layout>
              <c:tx>
                <c:rich>
                  <a:bodyPr/>
                  <a:lstStyle/>
                  <a:p>
                    <a:r>
                      <a:rPr lang="en-US" baseline="0" dirty="0" smtClean="0">
                        <a:solidFill>
                          <a:sysClr val="windowText" lastClr="000000"/>
                        </a:solidFill>
                      </a:rPr>
                      <a:t>16%</a:t>
                    </a:r>
                    <a:endParaRPr lang="en-IN" dirty="0"/>
                  </a:p>
                </c:rich>
              </c:tx>
              <c:showVal val="1"/>
              <c:showPercent val="1"/>
              <c:extLst>
                <c:ext xmlns:c15="http://schemas.microsoft.com/office/drawing/2012/chart" uri="{CE6537A1-D6FC-4f65-9D91-7224C49458BB}">
                  <c15:layout/>
                  <c15:dlblFieldTable/>
                  <c15:showDataLabelsRange val="0"/>
                </c:ext>
              </c:extLst>
            </c:dLbl>
            <c:dLbl>
              <c:idx val="1"/>
              <c:layout>
                <c:manualLayout>
                  <c:x val="3.333333333333334E-2"/>
                  <c:y val="1.38888888888889E-2"/>
                </c:manualLayout>
              </c:layout>
              <c:tx>
                <c:rich>
                  <a:bodyPr/>
                  <a:lstStyle/>
                  <a:p>
                    <a:r>
                      <a:rPr lang="en-US" baseline="0" dirty="0">
                        <a:solidFill>
                          <a:sysClr val="windowText" lastClr="000000"/>
                        </a:solidFill>
                      </a:rPr>
                      <a:t> </a:t>
                    </a:r>
                    <a:r>
                      <a:rPr lang="en-US" baseline="0" dirty="0" smtClean="0">
                        <a:solidFill>
                          <a:sysClr val="windowText" lastClr="000000"/>
                        </a:solidFill>
                      </a:rPr>
                      <a:t>84%</a:t>
                    </a:r>
                    <a:endParaRPr lang="en-US" baseline="0" dirty="0">
                      <a:solidFill>
                        <a:sysClr val="windowText" lastClr="000000"/>
                      </a:solidFill>
                    </a:endParaRPr>
                  </a:p>
                </c:rich>
              </c:tx>
              <c:showVal val="1"/>
              <c:showPercent val="1"/>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showVal val="1"/>
            <c:showPercent val="1"/>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Sheet1!$J$13:$J$14</c:f>
              <c:strCache>
                <c:ptCount val="2"/>
                <c:pt idx="0">
                  <c:v>left </c:v>
                </c:pt>
                <c:pt idx="1">
                  <c:v>retain</c:v>
                </c:pt>
              </c:strCache>
            </c:strRef>
          </c:cat>
          <c:val>
            <c:numRef>
              <c:f>Sheet1!$K$13:$K$14</c:f>
              <c:numCache>
                <c:formatCode>General</c:formatCode>
                <c:ptCount val="2"/>
                <c:pt idx="0">
                  <c:v>16</c:v>
                </c:pt>
                <c:pt idx="1">
                  <c:v>84</c:v>
                </c:pt>
              </c:numCache>
            </c:numRef>
          </c:val>
        </c:ser>
        <c:dLbls>
          <c:showVal val="1"/>
        </c:dLbls>
        <c:firstSliceAng val="0"/>
        <c:holeSize val="50"/>
      </c:doughnutChart>
      <c:spPr>
        <a:noFill/>
        <a:ln>
          <a:noFill/>
        </a:ln>
        <a:effectLst/>
      </c:spPr>
    </c:plotArea>
    <c:plotVisOnly val="1"/>
    <c:dispBlanksAs val="zero"/>
  </c:chart>
  <c:spPr>
    <a:noFill/>
    <a:ln>
      <a:noFill/>
    </a:ln>
    <a:effectLst/>
  </c:spPr>
  <c:txPr>
    <a:bodyPr/>
    <a:lstStyle/>
    <a:p>
      <a:pPr>
        <a:defRPr/>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8461C-FB90-45B5-BD5F-3EA624C37578}"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BD358C08-BF93-46CF-BCEE-8C5D7B3EEB63}">
      <dgm:prSet phldrT="[Text]" custT="1"/>
      <dgm:spPr/>
      <dgm:t>
        <a:bodyPr/>
        <a:lstStyle/>
        <a:p>
          <a:r>
            <a:rPr lang="en-IN" sz="1300" b="1" dirty="0" smtClean="0">
              <a:latin typeface="Bell MT" panose="02020503060305020303" pitchFamily="18" charset="0"/>
            </a:rPr>
            <a:t>Data Understanding</a:t>
          </a:r>
          <a:endParaRPr lang="en-IN" sz="1300" b="1" dirty="0">
            <a:latin typeface="Bell MT" panose="02020503060305020303" pitchFamily="18" charset="0"/>
          </a:endParaRPr>
        </a:p>
      </dgm:t>
    </dgm:pt>
    <dgm:pt modelId="{DBAF7ECB-2B69-4D4A-A6B4-1FB55E8A4749}" type="parTrans" cxnId="{8EC69AB2-4017-496B-9851-70C115D295B4}">
      <dgm:prSet/>
      <dgm:spPr/>
      <dgm:t>
        <a:bodyPr/>
        <a:lstStyle/>
        <a:p>
          <a:endParaRPr lang="en-IN" sz="2400">
            <a:latin typeface="Bell MT" panose="02020503060305020303" pitchFamily="18" charset="0"/>
          </a:endParaRPr>
        </a:p>
      </dgm:t>
    </dgm:pt>
    <dgm:pt modelId="{FA938A8E-26D8-4D3F-BF6B-7AD771DFE982}" type="sibTrans" cxnId="{8EC69AB2-4017-496B-9851-70C115D295B4}">
      <dgm:prSet/>
      <dgm:spPr/>
      <dgm:t>
        <a:bodyPr/>
        <a:lstStyle/>
        <a:p>
          <a:endParaRPr lang="en-IN" sz="2400">
            <a:latin typeface="Bell MT" panose="02020503060305020303" pitchFamily="18" charset="0"/>
          </a:endParaRPr>
        </a:p>
      </dgm:t>
    </dgm:pt>
    <dgm:pt modelId="{C07CAF2E-054D-4D77-BA6B-B4D40CA17B3A}">
      <dgm:prSet phldrT="[Text]" custT="1"/>
      <dgm:spPr/>
      <dgm:t>
        <a:bodyPr/>
        <a:lstStyle/>
        <a:p>
          <a:r>
            <a:rPr lang="en-IN" sz="1600" dirty="0" smtClean="0">
              <a:latin typeface="Bell MT" panose="02020503060305020303" pitchFamily="18" charset="0"/>
            </a:rPr>
            <a:t>Data Exploration </a:t>
          </a:r>
          <a:r>
            <a:rPr lang="en-IN" sz="1300" dirty="0" smtClean="0">
              <a:latin typeface="Bell MT" panose="02020503060305020303" pitchFamily="18" charset="0"/>
            </a:rPr>
            <a:t>&amp;</a:t>
          </a:r>
          <a:r>
            <a:rPr lang="en-IN" sz="1600" dirty="0" smtClean="0">
              <a:latin typeface="Bell MT" panose="02020503060305020303" pitchFamily="18" charset="0"/>
            </a:rPr>
            <a:t> Processing</a:t>
          </a:r>
          <a:endParaRPr lang="en-IN" sz="1600" dirty="0">
            <a:latin typeface="Bell MT" panose="02020503060305020303" pitchFamily="18" charset="0"/>
          </a:endParaRPr>
        </a:p>
      </dgm:t>
    </dgm:pt>
    <dgm:pt modelId="{85E1DEE9-9083-4F88-B373-09549E1F8091}" type="parTrans" cxnId="{3ED932F6-1F96-40DA-BB74-C879E53E72A7}">
      <dgm:prSet/>
      <dgm:spPr/>
      <dgm:t>
        <a:bodyPr/>
        <a:lstStyle/>
        <a:p>
          <a:endParaRPr lang="en-IN" sz="2400">
            <a:latin typeface="Bell MT" panose="02020503060305020303" pitchFamily="18" charset="0"/>
          </a:endParaRPr>
        </a:p>
      </dgm:t>
    </dgm:pt>
    <dgm:pt modelId="{217C6A98-8D82-4C72-8BCF-0ECFEA0C93BE}" type="sibTrans" cxnId="{3ED932F6-1F96-40DA-BB74-C879E53E72A7}">
      <dgm:prSet/>
      <dgm:spPr/>
      <dgm:t>
        <a:bodyPr/>
        <a:lstStyle/>
        <a:p>
          <a:endParaRPr lang="en-IN" sz="2400">
            <a:latin typeface="Bell MT" panose="02020503060305020303" pitchFamily="18" charset="0"/>
          </a:endParaRPr>
        </a:p>
      </dgm:t>
    </dgm:pt>
    <dgm:pt modelId="{3A929093-0FFC-4082-B871-17785B710E05}">
      <dgm:prSet phldrT="[Text]" custT="1"/>
      <dgm:spPr/>
      <dgm:t>
        <a:bodyPr/>
        <a:lstStyle/>
        <a:p>
          <a:r>
            <a:rPr lang="en-IN" sz="2000" b="1" dirty="0" smtClean="0">
              <a:latin typeface="Bell MT" panose="02020503060305020303" pitchFamily="18" charset="0"/>
            </a:rPr>
            <a:t>Analysis</a:t>
          </a:r>
          <a:endParaRPr lang="en-IN" sz="1600" b="1" dirty="0">
            <a:latin typeface="Bell MT" panose="02020503060305020303" pitchFamily="18" charset="0"/>
          </a:endParaRPr>
        </a:p>
      </dgm:t>
    </dgm:pt>
    <dgm:pt modelId="{5BB5BEF1-6DEC-4426-A932-671398758270}" type="parTrans" cxnId="{AB624036-4AF5-4200-BBAA-F50A84DE843C}">
      <dgm:prSet/>
      <dgm:spPr/>
      <dgm:t>
        <a:bodyPr/>
        <a:lstStyle/>
        <a:p>
          <a:endParaRPr lang="en-IN" sz="2400">
            <a:latin typeface="Bell MT" panose="02020503060305020303" pitchFamily="18" charset="0"/>
          </a:endParaRPr>
        </a:p>
      </dgm:t>
    </dgm:pt>
    <dgm:pt modelId="{E980C87D-991B-4D8D-BAB3-A44F157F73FC}" type="sibTrans" cxnId="{AB624036-4AF5-4200-BBAA-F50A84DE843C}">
      <dgm:prSet/>
      <dgm:spPr/>
      <dgm:t>
        <a:bodyPr/>
        <a:lstStyle/>
        <a:p>
          <a:endParaRPr lang="en-IN" sz="2400">
            <a:latin typeface="Bell MT" panose="02020503060305020303" pitchFamily="18" charset="0"/>
          </a:endParaRPr>
        </a:p>
      </dgm:t>
    </dgm:pt>
    <dgm:pt modelId="{DF870095-B54B-4D15-B1FC-C3BA4BEDE2B5}">
      <dgm:prSet phldrT="[Text]" custT="1"/>
      <dgm:spPr/>
      <dgm:t>
        <a:bodyPr/>
        <a:lstStyle/>
        <a:p>
          <a:pPr algn="l"/>
          <a:r>
            <a:rPr lang="en-IN" sz="2000" b="1" dirty="0" err="1" smtClean="0">
              <a:solidFill>
                <a:schemeClr val="tx1"/>
              </a:solidFill>
              <a:latin typeface="Bell MT" panose="02020503060305020303" pitchFamily="18" charset="0"/>
            </a:rPr>
            <a:t>Uni-Variate</a:t>
          </a:r>
          <a:endParaRPr lang="en-IN" sz="2000" b="1" dirty="0">
            <a:solidFill>
              <a:schemeClr val="tx1"/>
            </a:solidFill>
            <a:latin typeface="Bell MT" panose="02020503060305020303" pitchFamily="18" charset="0"/>
          </a:endParaRPr>
        </a:p>
      </dgm:t>
    </dgm:pt>
    <dgm:pt modelId="{86090897-5F57-4B5D-B0BD-41E5242D9B0B}" type="parTrans" cxnId="{C74AF15A-FB2F-4BA7-B7A7-23B5FC2D81CF}">
      <dgm:prSet/>
      <dgm:spPr/>
      <dgm:t>
        <a:bodyPr/>
        <a:lstStyle/>
        <a:p>
          <a:endParaRPr lang="en-IN" sz="2400">
            <a:latin typeface="Bell MT" panose="02020503060305020303" pitchFamily="18" charset="0"/>
          </a:endParaRPr>
        </a:p>
      </dgm:t>
    </dgm:pt>
    <dgm:pt modelId="{4C4792D9-3862-4875-BF0D-77332CD7F459}" type="sibTrans" cxnId="{C74AF15A-FB2F-4BA7-B7A7-23B5FC2D81CF}">
      <dgm:prSet/>
      <dgm:spPr/>
      <dgm:t>
        <a:bodyPr/>
        <a:lstStyle/>
        <a:p>
          <a:endParaRPr lang="en-IN" sz="2400">
            <a:latin typeface="Bell MT" panose="02020503060305020303" pitchFamily="18" charset="0"/>
          </a:endParaRPr>
        </a:p>
      </dgm:t>
    </dgm:pt>
    <dgm:pt modelId="{87D58C74-1A19-4B8F-890B-F9A393450F90}">
      <dgm:prSet phldrT="[Text]" custT="1"/>
      <dgm:spPr/>
      <dgm:t>
        <a:bodyPr/>
        <a:lstStyle/>
        <a:p>
          <a:r>
            <a:rPr lang="en-IN" sz="1800" b="1" dirty="0" smtClean="0">
              <a:latin typeface="Bell MT" panose="02020503060305020303" pitchFamily="18" charset="0"/>
            </a:rPr>
            <a:t>Feature Selection</a:t>
          </a:r>
          <a:endParaRPr lang="en-IN" sz="1800" b="1" dirty="0">
            <a:latin typeface="Bell MT" panose="02020503060305020303" pitchFamily="18" charset="0"/>
          </a:endParaRPr>
        </a:p>
      </dgm:t>
    </dgm:pt>
    <dgm:pt modelId="{B7BF9BC8-2F04-4B26-B4A6-E704BE5E03AE}" type="parTrans" cxnId="{37291F2A-8253-45A9-AC7A-8B088D0892BD}">
      <dgm:prSet/>
      <dgm:spPr/>
      <dgm:t>
        <a:bodyPr/>
        <a:lstStyle/>
        <a:p>
          <a:endParaRPr lang="en-IN" sz="2400">
            <a:latin typeface="Bell MT" panose="02020503060305020303" pitchFamily="18" charset="0"/>
          </a:endParaRPr>
        </a:p>
      </dgm:t>
    </dgm:pt>
    <dgm:pt modelId="{A399D60A-73A3-4C07-A709-829E1604B3CB}" type="sibTrans" cxnId="{37291F2A-8253-45A9-AC7A-8B088D0892BD}">
      <dgm:prSet/>
      <dgm:spPr/>
      <dgm:t>
        <a:bodyPr/>
        <a:lstStyle/>
        <a:p>
          <a:endParaRPr lang="en-IN" sz="2400">
            <a:latin typeface="Bell MT" panose="02020503060305020303" pitchFamily="18" charset="0"/>
          </a:endParaRPr>
        </a:p>
      </dgm:t>
    </dgm:pt>
    <dgm:pt modelId="{FA9BDACC-C984-42A1-A842-406C784FBE4C}">
      <dgm:prSet phldrT="[Text]" custT="1"/>
      <dgm:spPr/>
      <dgm:t>
        <a:bodyPr/>
        <a:lstStyle/>
        <a:p>
          <a:pPr algn="l"/>
          <a:r>
            <a:rPr lang="en-IN" sz="2000" b="1" dirty="0" smtClean="0">
              <a:solidFill>
                <a:schemeClr val="tx1"/>
              </a:solidFill>
              <a:latin typeface="Bell MT" panose="02020503060305020303" pitchFamily="18" charset="0"/>
            </a:rPr>
            <a:t>Bi-</a:t>
          </a:r>
          <a:r>
            <a:rPr lang="en-IN" sz="2000" b="1" dirty="0" err="1" smtClean="0">
              <a:solidFill>
                <a:schemeClr val="tx1"/>
              </a:solidFill>
              <a:latin typeface="Bell MT" panose="02020503060305020303" pitchFamily="18" charset="0"/>
            </a:rPr>
            <a:t>Variate</a:t>
          </a:r>
          <a:endParaRPr lang="en-IN" sz="2000" b="1" dirty="0">
            <a:solidFill>
              <a:schemeClr val="tx1"/>
            </a:solidFill>
            <a:latin typeface="Bell MT" panose="02020503060305020303" pitchFamily="18" charset="0"/>
          </a:endParaRPr>
        </a:p>
      </dgm:t>
    </dgm:pt>
    <dgm:pt modelId="{AFBE899E-1356-466E-B5D4-34C95CDBA528}" type="parTrans" cxnId="{0DE9C5A0-C35B-421C-87B3-3A930D6E79CF}">
      <dgm:prSet/>
      <dgm:spPr/>
      <dgm:t>
        <a:bodyPr/>
        <a:lstStyle/>
        <a:p>
          <a:endParaRPr lang="en-IN" sz="2400">
            <a:latin typeface="Bell MT" panose="02020503060305020303" pitchFamily="18" charset="0"/>
          </a:endParaRPr>
        </a:p>
      </dgm:t>
    </dgm:pt>
    <dgm:pt modelId="{B6275DE5-F728-4BA7-BC1F-5A3B423D0DDE}" type="sibTrans" cxnId="{0DE9C5A0-C35B-421C-87B3-3A930D6E79CF}">
      <dgm:prSet/>
      <dgm:spPr/>
      <dgm:t>
        <a:bodyPr/>
        <a:lstStyle/>
        <a:p>
          <a:endParaRPr lang="en-IN" sz="2400">
            <a:latin typeface="Bell MT" panose="02020503060305020303" pitchFamily="18" charset="0"/>
          </a:endParaRPr>
        </a:p>
      </dgm:t>
    </dgm:pt>
    <dgm:pt modelId="{72B4ED0D-B20C-4DFB-86C7-1E7BEBCBD252}">
      <dgm:prSet phldrT="[Text]" custT="1"/>
      <dgm:spPr/>
      <dgm:t>
        <a:bodyPr/>
        <a:lstStyle/>
        <a:p>
          <a:pPr algn="l"/>
          <a:r>
            <a:rPr lang="en-IN" sz="2000" b="1" dirty="0" smtClean="0">
              <a:solidFill>
                <a:schemeClr val="tx1"/>
              </a:solidFill>
              <a:latin typeface="Bell MT" panose="02020503060305020303" pitchFamily="18" charset="0"/>
            </a:rPr>
            <a:t>Multi-</a:t>
          </a:r>
          <a:r>
            <a:rPr lang="en-IN" sz="2000" b="1" dirty="0" err="1" smtClean="0">
              <a:solidFill>
                <a:schemeClr val="tx1"/>
              </a:solidFill>
              <a:latin typeface="Bell MT" panose="02020503060305020303" pitchFamily="18" charset="0"/>
            </a:rPr>
            <a:t>Variate</a:t>
          </a:r>
          <a:endParaRPr lang="en-IN" sz="2000" b="1" dirty="0">
            <a:solidFill>
              <a:schemeClr val="tx1"/>
            </a:solidFill>
            <a:latin typeface="Bell MT" panose="02020503060305020303" pitchFamily="18" charset="0"/>
          </a:endParaRPr>
        </a:p>
      </dgm:t>
    </dgm:pt>
    <dgm:pt modelId="{E564943F-0B95-47C6-9867-46836A46F261}" type="parTrans" cxnId="{2E68E441-9E27-433B-A81C-535263D96F48}">
      <dgm:prSet/>
      <dgm:spPr/>
      <dgm:t>
        <a:bodyPr/>
        <a:lstStyle/>
        <a:p>
          <a:endParaRPr lang="en-IN" sz="2400">
            <a:latin typeface="Bell MT" panose="02020503060305020303" pitchFamily="18" charset="0"/>
          </a:endParaRPr>
        </a:p>
      </dgm:t>
    </dgm:pt>
    <dgm:pt modelId="{DB179690-6950-4038-A733-714CE1992243}" type="sibTrans" cxnId="{2E68E441-9E27-433B-A81C-535263D96F48}">
      <dgm:prSet/>
      <dgm:spPr/>
      <dgm:t>
        <a:bodyPr/>
        <a:lstStyle/>
        <a:p>
          <a:endParaRPr lang="en-IN" sz="2400">
            <a:latin typeface="Bell MT" panose="02020503060305020303" pitchFamily="18" charset="0"/>
          </a:endParaRPr>
        </a:p>
      </dgm:t>
    </dgm:pt>
    <dgm:pt modelId="{DC179A87-DE1B-4499-82FC-D64CCF58AC14}">
      <dgm:prSet phldrT="[Text]" custT="1"/>
      <dgm:spPr/>
      <dgm:t>
        <a:bodyPr/>
        <a:lstStyle/>
        <a:p>
          <a:r>
            <a:rPr lang="en-IN" sz="1400" b="1" dirty="0" smtClean="0">
              <a:latin typeface="Bell MT" panose="02020503060305020303" pitchFamily="18" charset="0"/>
            </a:rPr>
            <a:t>Visualization</a:t>
          </a:r>
          <a:endParaRPr lang="en-IN" sz="1500" b="1" dirty="0">
            <a:latin typeface="Bell MT" panose="02020503060305020303" pitchFamily="18" charset="0"/>
          </a:endParaRPr>
        </a:p>
      </dgm:t>
    </dgm:pt>
    <dgm:pt modelId="{254F593A-DE8B-4F8B-B063-B172006BA6B7}" type="parTrans" cxnId="{2498662C-C62B-429D-996F-FC271E84FA6E}">
      <dgm:prSet/>
      <dgm:spPr/>
      <dgm:t>
        <a:bodyPr/>
        <a:lstStyle/>
        <a:p>
          <a:endParaRPr lang="en-IN" sz="2400">
            <a:latin typeface="Bell MT" panose="02020503060305020303" pitchFamily="18" charset="0"/>
          </a:endParaRPr>
        </a:p>
      </dgm:t>
    </dgm:pt>
    <dgm:pt modelId="{7848E696-716E-476C-9128-4620A0D6F6AB}" type="sibTrans" cxnId="{2498662C-C62B-429D-996F-FC271E84FA6E}">
      <dgm:prSet/>
      <dgm:spPr/>
      <dgm:t>
        <a:bodyPr/>
        <a:lstStyle/>
        <a:p>
          <a:endParaRPr lang="en-IN" sz="2400">
            <a:latin typeface="Bell MT" panose="02020503060305020303" pitchFamily="18" charset="0"/>
          </a:endParaRPr>
        </a:p>
      </dgm:t>
    </dgm:pt>
    <dgm:pt modelId="{3F08069D-0CD9-436E-8879-CBFB4B478760}" type="pres">
      <dgm:prSet presAssocID="{F3E8461C-FB90-45B5-BD5F-3EA624C37578}" presName="rootnode" presStyleCnt="0">
        <dgm:presLayoutVars>
          <dgm:chMax/>
          <dgm:chPref/>
          <dgm:dir/>
          <dgm:animLvl val="lvl"/>
        </dgm:presLayoutVars>
      </dgm:prSet>
      <dgm:spPr/>
      <dgm:t>
        <a:bodyPr/>
        <a:lstStyle/>
        <a:p>
          <a:endParaRPr lang="en-IN"/>
        </a:p>
      </dgm:t>
    </dgm:pt>
    <dgm:pt modelId="{3D3983F3-4994-42F8-944E-56CE27483F9A}" type="pres">
      <dgm:prSet presAssocID="{BD358C08-BF93-46CF-BCEE-8C5D7B3EEB63}" presName="composite" presStyleCnt="0"/>
      <dgm:spPr/>
    </dgm:pt>
    <dgm:pt modelId="{7B41F7ED-7CA7-40CA-BFE5-0218044A7D08}" type="pres">
      <dgm:prSet presAssocID="{BD358C08-BF93-46CF-BCEE-8C5D7B3EEB63}" presName="bentUpArrow1" presStyleLbl="alignImgPlace1" presStyleIdx="0" presStyleCnt="4"/>
      <dgm:spPr/>
    </dgm:pt>
    <dgm:pt modelId="{B8BE0A3D-75FD-48F1-AED2-2C88D16B2ABF}" type="pres">
      <dgm:prSet presAssocID="{BD358C08-BF93-46CF-BCEE-8C5D7B3EEB63}" presName="ParentText" presStyleLbl="node1" presStyleIdx="0" presStyleCnt="5">
        <dgm:presLayoutVars>
          <dgm:chMax val="1"/>
          <dgm:chPref val="1"/>
          <dgm:bulletEnabled val="1"/>
        </dgm:presLayoutVars>
      </dgm:prSet>
      <dgm:spPr/>
      <dgm:t>
        <a:bodyPr/>
        <a:lstStyle/>
        <a:p>
          <a:endParaRPr lang="en-IN"/>
        </a:p>
      </dgm:t>
    </dgm:pt>
    <dgm:pt modelId="{E721F373-0675-499A-8D9F-2F8CAD2B1ABB}" type="pres">
      <dgm:prSet presAssocID="{BD358C08-BF93-46CF-BCEE-8C5D7B3EEB63}" presName="ChildText" presStyleLbl="revTx" presStyleIdx="0" presStyleCnt="4">
        <dgm:presLayoutVars>
          <dgm:chMax val="0"/>
          <dgm:chPref val="0"/>
          <dgm:bulletEnabled val="1"/>
        </dgm:presLayoutVars>
      </dgm:prSet>
      <dgm:spPr/>
      <dgm:t>
        <a:bodyPr/>
        <a:lstStyle/>
        <a:p>
          <a:endParaRPr lang="en-IN"/>
        </a:p>
      </dgm:t>
    </dgm:pt>
    <dgm:pt modelId="{DA96489C-6528-4F74-83B6-796A175619A9}" type="pres">
      <dgm:prSet presAssocID="{FA938A8E-26D8-4D3F-BF6B-7AD771DFE982}" presName="sibTrans" presStyleCnt="0"/>
      <dgm:spPr/>
    </dgm:pt>
    <dgm:pt modelId="{BC6B85E8-BFD8-4E04-944D-89F600AC7656}" type="pres">
      <dgm:prSet presAssocID="{C07CAF2E-054D-4D77-BA6B-B4D40CA17B3A}" presName="composite" presStyleCnt="0"/>
      <dgm:spPr/>
    </dgm:pt>
    <dgm:pt modelId="{10E38485-3309-4F35-96B6-1FF74A919EEB}" type="pres">
      <dgm:prSet presAssocID="{C07CAF2E-054D-4D77-BA6B-B4D40CA17B3A}" presName="bentUpArrow1" presStyleLbl="alignImgPlace1" presStyleIdx="1" presStyleCnt="4"/>
      <dgm:spPr/>
    </dgm:pt>
    <dgm:pt modelId="{D7B53D94-3F3F-4603-9A5B-3D534C9F5545}" type="pres">
      <dgm:prSet presAssocID="{C07CAF2E-054D-4D77-BA6B-B4D40CA17B3A}" presName="ParentText" presStyleLbl="node1" presStyleIdx="1" presStyleCnt="5">
        <dgm:presLayoutVars>
          <dgm:chMax val="1"/>
          <dgm:chPref val="1"/>
          <dgm:bulletEnabled val="1"/>
        </dgm:presLayoutVars>
      </dgm:prSet>
      <dgm:spPr/>
      <dgm:t>
        <a:bodyPr/>
        <a:lstStyle/>
        <a:p>
          <a:endParaRPr lang="en-IN"/>
        </a:p>
      </dgm:t>
    </dgm:pt>
    <dgm:pt modelId="{32EA6A86-B316-4D5A-8023-161ABBA632B9}" type="pres">
      <dgm:prSet presAssocID="{C07CAF2E-054D-4D77-BA6B-B4D40CA17B3A}" presName="ChildText" presStyleLbl="revTx" presStyleIdx="1" presStyleCnt="4">
        <dgm:presLayoutVars>
          <dgm:chMax val="0"/>
          <dgm:chPref val="0"/>
          <dgm:bulletEnabled val="1"/>
        </dgm:presLayoutVars>
      </dgm:prSet>
      <dgm:spPr/>
    </dgm:pt>
    <dgm:pt modelId="{388FF0C8-1D3D-4C64-B086-443DC524D7F0}" type="pres">
      <dgm:prSet presAssocID="{217C6A98-8D82-4C72-8BCF-0ECFEA0C93BE}" presName="sibTrans" presStyleCnt="0"/>
      <dgm:spPr/>
    </dgm:pt>
    <dgm:pt modelId="{837B674C-B79F-4C77-88B0-3208412ACBFF}" type="pres">
      <dgm:prSet presAssocID="{3A929093-0FFC-4082-B871-17785B710E05}" presName="composite" presStyleCnt="0"/>
      <dgm:spPr/>
    </dgm:pt>
    <dgm:pt modelId="{4185D87B-4BCA-4678-B436-11F7C239335E}" type="pres">
      <dgm:prSet presAssocID="{3A929093-0FFC-4082-B871-17785B710E05}" presName="bentUpArrow1" presStyleLbl="alignImgPlace1" presStyleIdx="2" presStyleCnt="4"/>
      <dgm:spPr/>
    </dgm:pt>
    <dgm:pt modelId="{766B3441-EFBB-4500-B6B8-C5863BD17906}" type="pres">
      <dgm:prSet presAssocID="{3A929093-0FFC-4082-B871-17785B710E05}" presName="ParentText" presStyleLbl="node1" presStyleIdx="2" presStyleCnt="5">
        <dgm:presLayoutVars>
          <dgm:chMax val="1"/>
          <dgm:chPref val="1"/>
          <dgm:bulletEnabled val="1"/>
        </dgm:presLayoutVars>
      </dgm:prSet>
      <dgm:spPr/>
      <dgm:t>
        <a:bodyPr/>
        <a:lstStyle/>
        <a:p>
          <a:endParaRPr lang="en-IN"/>
        </a:p>
      </dgm:t>
    </dgm:pt>
    <dgm:pt modelId="{F0B53A22-57B9-46E4-8D37-81AFAECA62D5}" type="pres">
      <dgm:prSet presAssocID="{3A929093-0FFC-4082-B871-17785B710E05}" presName="ChildText" presStyleLbl="revTx" presStyleIdx="2" presStyleCnt="4" custScaleX="263602" custLinFactNeighborX="83026" custLinFactNeighborY="-1906">
        <dgm:presLayoutVars>
          <dgm:chMax val="0"/>
          <dgm:chPref val="0"/>
          <dgm:bulletEnabled val="1"/>
        </dgm:presLayoutVars>
      </dgm:prSet>
      <dgm:spPr/>
      <dgm:t>
        <a:bodyPr/>
        <a:lstStyle/>
        <a:p>
          <a:endParaRPr lang="en-IN"/>
        </a:p>
      </dgm:t>
    </dgm:pt>
    <dgm:pt modelId="{610D62DA-FFD0-4F79-848B-7C9B004BDDD7}" type="pres">
      <dgm:prSet presAssocID="{E980C87D-991B-4D8D-BAB3-A44F157F73FC}" presName="sibTrans" presStyleCnt="0"/>
      <dgm:spPr/>
    </dgm:pt>
    <dgm:pt modelId="{8D3B9FD5-422E-4FC6-B498-37898262FF45}" type="pres">
      <dgm:prSet presAssocID="{DC179A87-DE1B-4499-82FC-D64CCF58AC14}" presName="composite" presStyleCnt="0"/>
      <dgm:spPr/>
    </dgm:pt>
    <dgm:pt modelId="{0AB9BBE7-63FE-4EFB-8A69-7EE30DD648B3}" type="pres">
      <dgm:prSet presAssocID="{DC179A87-DE1B-4499-82FC-D64CCF58AC14}" presName="bentUpArrow1" presStyleLbl="alignImgPlace1" presStyleIdx="3" presStyleCnt="4"/>
      <dgm:spPr/>
    </dgm:pt>
    <dgm:pt modelId="{29E5650F-3357-4BEF-B472-3A64A37B9F9D}" type="pres">
      <dgm:prSet presAssocID="{DC179A87-DE1B-4499-82FC-D64CCF58AC14}" presName="ParentText" presStyleLbl="node1" presStyleIdx="3" presStyleCnt="5">
        <dgm:presLayoutVars>
          <dgm:chMax val="1"/>
          <dgm:chPref val="1"/>
          <dgm:bulletEnabled val="1"/>
        </dgm:presLayoutVars>
      </dgm:prSet>
      <dgm:spPr/>
      <dgm:t>
        <a:bodyPr/>
        <a:lstStyle/>
        <a:p>
          <a:endParaRPr lang="en-IN"/>
        </a:p>
      </dgm:t>
    </dgm:pt>
    <dgm:pt modelId="{B8A6F05C-E182-414F-87D7-DD8E3CC6D60D}" type="pres">
      <dgm:prSet presAssocID="{DC179A87-DE1B-4499-82FC-D64CCF58AC14}" presName="ChildText" presStyleLbl="revTx" presStyleIdx="3" presStyleCnt="4">
        <dgm:presLayoutVars>
          <dgm:chMax val="0"/>
          <dgm:chPref val="0"/>
          <dgm:bulletEnabled val="1"/>
        </dgm:presLayoutVars>
      </dgm:prSet>
      <dgm:spPr/>
    </dgm:pt>
    <dgm:pt modelId="{524A8DF4-C58F-4DEF-9426-4F5E124FBBE5}" type="pres">
      <dgm:prSet presAssocID="{7848E696-716E-476C-9128-4620A0D6F6AB}" presName="sibTrans" presStyleCnt="0"/>
      <dgm:spPr/>
    </dgm:pt>
    <dgm:pt modelId="{C90945A4-D00D-4995-A63C-10196D722A34}" type="pres">
      <dgm:prSet presAssocID="{87D58C74-1A19-4B8F-890B-F9A393450F90}" presName="composite" presStyleCnt="0"/>
      <dgm:spPr/>
    </dgm:pt>
    <dgm:pt modelId="{5F923404-FE86-4630-BC14-1CD2A5FC2F6D}" type="pres">
      <dgm:prSet presAssocID="{87D58C74-1A19-4B8F-890B-F9A393450F90}" presName="ParentText" presStyleLbl="node1" presStyleIdx="4" presStyleCnt="5">
        <dgm:presLayoutVars>
          <dgm:chMax val="1"/>
          <dgm:chPref val="1"/>
          <dgm:bulletEnabled val="1"/>
        </dgm:presLayoutVars>
      </dgm:prSet>
      <dgm:spPr/>
      <dgm:t>
        <a:bodyPr/>
        <a:lstStyle/>
        <a:p>
          <a:endParaRPr lang="en-IN"/>
        </a:p>
      </dgm:t>
    </dgm:pt>
  </dgm:ptLst>
  <dgm:cxnLst>
    <dgm:cxn modelId="{507B8961-FAD9-49D4-B6FC-1AF3644BF0DA}" type="presOf" srcId="{DC179A87-DE1B-4499-82FC-D64CCF58AC14}" destId="{29E5650F-3357-4BEF-B472-3A64A37B9F9D}" srcOrd="0" destOrd="0" presId="urn:microsoft.com/office/officeart/2005/8/layout/StepDownProcess"/>
    <dgm:cxn modelId="{37291F2A-8253-45A9-AC7A-8B088D0892BD}" srcId="{F3E8461C-FB90-45B5-BD5F-3EA624C37578}" destId="{87D58C74-1A19-4B8F-890B-F9A393450F90}" srcOrd="4" destOrd="0" parTransId="{B7BF9BC8-2F04-4B26-B4A6-E704BE5E03AE}" sibTransId="{A399D60A-73A3-4C07-A709-829E1604B3CB}"/>
    <dgm:cxn modelId="{A8B8C196-1839-4D10-B6EC-7C9DAA9FCF8E}" type="presOf" srcId="{72B4ED0D-B20C-4DFB-86C7-1E7BEBCBD252}" destId="{F0B53A22-57B9-46E4-8D37-81AFAECA62D5}" srcOrd="0" destOrd="2" presId="urn:microsoft.com/office/officeart/2005/8/layout/StepDownProcess"/>
    <dgm:cxn modelId="{C74AF15A-FB2F-4BA7-B7A7-23B5FC2D81CF}" srcId="{3A929093-0FFC-4082-B871-17785B710E05}" destId="{DF870095-B54B-4D15-B1FC-C3BA4BEDE2B5}" srcOrd="0" destOrd="0" parTransId="{86090897-5F57-4B5D-B0BD-41E5242D9B0B}" sibTransId="{4C4792D9-3862-4875-BF0D-77332CD7F459}"/>
    <dgm:cxn modelId="{1282BF65-624B-4BCC-8318-B5DCAA649544}" type="presOf" srcId="{3A929093-0FFC-4082-B871-17785B710E05}" destId="{766B3441-EFBB-4500-B6B8-C5863BD17906}" srcOrd="0" destOrd="0" presId="urn:microsoft.com/office/officeart/2005/8/layout/StepDownProcess"/>
    <dgm:cxn modelId="{8EC69AB2-4017-496B-9851-70C115D295B4}" srcId="{F3E8461C-FB90-45B5-BD5F-3EA624C37578}" destId="{BD358C08-BF93-46CF-BCEE-8C5D7B3EEB63}" srcOrd="0" destOrd="0" parTransId="{DBAF7ECB-2B69-4D4A-A6B4-1FB55E8A4749}" sibTransId="{FA938A8E-26D8-4D3F-BF6B-7AD771DFE982}"/>
    <dgm:cxn modelId="{DF402F97-D678-42A0-8431-19D7555FBAB8}" type="presOf" srcId="{87D58C74-1A19-4B8F-890B-F9A393450F90}" destId="{5F923404-FE86-4630-BC14-1CD2A5FC2F6D}" srcOrd="0" destOrd="0" presId="urn:microsoft.com/office/officeart/2005/8/layout/StepDownProcess"/>
    <dgm:cxn modelId="{0DE9C5A0-C35B-421C-87B3-3A930D6E79CF}" srcId="{3A929093-0FFC-4082-B871-17785B710E05}" destId="{FA9BDACC-C984-42A1-A842-406C784FBE4C}" srcOrd="1" destOrd="0" parTransId="{AFBE899E-1356-466E-B5D4-34C95CDBA528}" sibTransId="{B6275DE5-F728-4BA7-BC1F-5A3B423D0DDE}"/>
    <dgm:cxn modelId="{A1E2BACE-A0EB-4D7C-8DC4-9B3B0AD890F5}" type="presOf" srcId="{DF870095-B54B-4D15-B1FC-C3BA4BEDE2B5}" destId="{F0B53A22-57B9-46E4-8D37-81AFAECA62D5}" srcOrd="0" destOrd="0" presId="urn:microsoft.com/office/officeart/2005/8/layout/StepDownProcess"/>
    <dgm:cxn modelId="{4051643F-432A-415E-8395-6912840F20AD}" type="presOf" srcId="{BD358C08-BF93-46CF-BCEE-8C5D7B3EEB63}" destId="{B8BE0A3D-75FD-48F1-AED2-2C88D16B2ABF}" srcOrd="0" destOrd="0" presId="urn:microsoft.com/office/officeart/2005/8/layout/StepDownProcess"/>
    <dgm:cxn modelId="{C9F2958F-4C30-452D-8EBE-AE2C20A045A9}" type="presOf" srcId="{F3E8461C-FB90-45B5-BD5F-3EA624C37578}" destId="{3F08069D-0CD9-436E-8879-CBFB4B478760}" srcOrd="0" destOrd="0" presId="urn:microsoft.com/office/officeart/2005/8/layout/StepDownProcess"/>
    <dgm:cxn modelId="{3ED932F6-1F96-40DA-BB74-C879E53E72A7}" srcId="{F3E8461C-FB90-45B5-BD5F-3EA624C37578}" destId="{C07CAF2E-054D-4D77-BA6B-B4D40CA17B3A}" srcOrd="1" destOrd="0" parTransId="{85E1DEE9-9083-4F88-B373-09549E1F8091}" sibTransId="{217C6A98-8D82-4C72-8BCF-0ECFEA0C93BE}"/>
    <dgm:cxn modelId="{41D444BE-6E40-4DB1-A2AC-F9B6240FB316}" type="presOf" srcId="{C07CAF2E-054D-4D77-BA6B-B4D40CA17B3A}" destId="{D7B53D94-3F3F-4603-9A5B-3D534C9F5545}" srcOrd="0" destOrd="0" presId="urn:microsoft.com/office/officeart/2005/8/layout/StepDownProcess"/>
    <dgm:cxn modelId="{AB624036-4AF5-4200-BBAA-F50A84DE843C}" srcId="{F3E8461C-FB90-45B5-BD5F-3EA624C37578}" destId="{3A929093-0FFC-4082-B871-17785B710E05}" srcOrd="2" destOrd="0" parTransId="{5BB5BEF1-6DEC-4426-A932-671398758270}" sibTransId="{E980C87D-991B-4D8D-BAB3-A44F157F73FC}"/>
    <dgm:cxn modelId="{2498662C-C62B-429D-996F-FC271E84FA6E}" srcId="{F3E8461C-FB90-45B5-BD5F-3EA624C37578}" destId="{DC179A87-DE1B-4499-82FC-D64CCF58AC14}" srcOrd="3" destOrd="0" parTransId="{254F593A-DE8B-4F8B-B063-B172006BA6B7}" sibTransId="{7848E696-716E-476C-9128-4620A0D6F6AB}"/>
    <dgm:cxn modelId="{2E68E441-9E27-433B-A81C-535263D96F48}" srcId="{3A929093-0FFC-4082-B871-17785B710E05}" destId="{72B4ED0D-B20C-4DFB-86C7-1E7BEBCBD252}" srcOrd="2" destOrd="0" parTransId="{E564943F-0B95-47C6-9867-46836A46F261}" sibTransId="{DB179690-6950-4038-A733-714CE1992243}"/>
    <dgm:cxn modelId="{BFFB40BB-953B-426E-B423-0EE1CCC5B3AC}" type="presOf" srcId="{FA9BDACC-C984-42A1-A842-406C784FBE4C}" destId="{F0B53A22-57B9-46E4-8D37-81AFAECA62D5}" srcOrd="0" destOrd="1" presId="urn:microsoft.com/office/officeart/2005/8/layout/StepDownProcess"/>
    <dgm:cxn modelId="{CFBB1513-FF8F-4E41-B9C4-089BEAA77769}" type="presParOf" srcId="{3F08069D-0CD9-436E-8879-CBFB4B478760}" destId="{3D3983F3-4994-42F8-944E-56CE27483F9A}" srcOrd="0" destOrd="0" presId="urn:microsoft.com/office/officeart/2005/8/layout/StepDownProcess"/>
    <dgm:cxn modelId="{8E6399A8-1339-400F-BF5E-4A07C10C6F2A}" type="presParOf" srcId="{3D3983F3-4994-42F8-944E-56CE27483F9A}" destId="{7B41F7ED-7CA7-40CA-BFE5-0218044A7D08}" srcOrd="0" destOrd="0" presId="urn:microsoft.com/office/officeart/2005/8/layout/StepDownProcess"/>
    <dgm:cxn modelId="{64D9E44F-2FAC-4A3F-A5C1-9E0F51D84190}" type="presParOf" srcId="{3D3983F3-4994-42F8-944E-56CE27483F9A}" destId="{B8BE0A3D-75FD-48F1-AED2-2C88D16B2ABF}" srcOrd="1" destOrd="0" presId="urn:microsoft.com/office/officeart/2005/8/layout/StepDownProcess"/>
    <dgm:cxn modelId="{537BCAFF-A86B-40B8-9D9B-7282AA261F46}" type="presParOf" srcId="{3D3983F3-4994-42F8-944E-56CE27483F9A}" destId="{E721F373-0675-499A-8D9F-2F8CAD2B1ABB}" srcOrd="2" destOrd="0" presId="urn:microsoft.com/office/officeart/2005/8/layout/StepDownProcess"/>
    <dgm:cxn modelId="{E3A042C6-E96F-4B4E-AB3B-08541E1E5DE8}" type="presParOf" srcId="{3F08069D-0CD9-436E-8879-CBFB4B478760}" destId="{DA96489C-6528-4F74-83B6-796A175619A9}" srcOrd="1" destOrd="0" presId="urn:microsoft.com/office/officeart/2005/8/layout/StepDownProcess"/>
    <dgm:cxn modelId="{95D0735C-DA73-44EC-84A5-9DB1F58232F6}" type="presParOf" srcId="{3F08069D-0CD9-436E-8879-CBFB4B478760}" destId="{BC6B85E8-BFD8-4E04-944D-89F600AC7656}" srcOrd="2" destOrd="0" presId="urn:microsoft.com/office/officeart/2005/8/layout/StepDownProcess"/>
    <dgm:cxn modelId="{8A3DF3C3-4CCD-4042-81F7-C6E20CD29BA9}" type="presParOf" srcId="{BC6B85E8-BFD8-4E04-944D-89F600AC7656}" destId="{10E38485-3309-4F35-96B6-1FF74A919EEB}" srcOrd="0" destOrd="0" presId="urn:microsoft.com/office/officeart/2005/8/layout/StepDownProcess"/>
    <dgm:cxn modelId="{3BD6DCF0-C1B5-42D7-BA60-D7965FFF3321}" type="presParOf" srcId="{BC6B85E8-BFD8-4E04-944D-89F600AC7656}" destId="{D7B53D94-3F3F-4603-9A5B-3D534C9F5545}" srcOrd="1" destOrd="0" presId="urn:microsoft.com/office/officeart/2005/8/layout/StepDownProcess"/>
    <dgm:cxn modelId="{1AC877E3-3968-4B89-B99A-AFD257A329FF}" type="presParOf" srcId="{BC6B85E8-BFD8-4E04-944D-89F600AC7656}" destId="{32EA6A86-B316-4D5A-8023-161ABBA632B9}" srcOrd="2" destOrd="0" presId="urn:microsoft.com/office/officeart/2005/8/layout/StepDownProcess"/>
    <dgm:cxn modelId="{4CBB5A70-BCC0-42F5-9575-FF2FE00F580F}" type="presParOf" srcId="{3F08069D-0CD9-436E-8879-CBFB4B478760}" destId="{388FF0C8-1D3D-4C64-B086-443DC524D7F0}" srcOrd="3" destOrd="0" presId="urn:microsoft.com/office/officeart/2005/8/layout/StepDownProcess"/>
    <dgm:cxn modelId="{8E971271-A29E-460C-98EC-3C0C475D4EE5}" type="presParOf" srcId="{3F08069D-0CD9-436E-8879-CBFB4B478760}" destId="{837B674C-B79F-4C77-88B0-3208412ACBFF}" srcOrd="4" destOrd="0" presId="urn:microsoft.com/office/officeart/2005/8/layout/StepDownProcess"/>
    <dgm:cxn modelId="{18CADA34-3546-488F-8DA2-785701CBF0EB}" type="presParOf" srcId="{837B674C-B79F-4C77-88B0-3208412ACBFF}" destId="{4185D87B-4BCA-4678-B436-11F7C239335E}" srcOrd="0" destOrd="0" presId="urn:microsoft.com/office/officeart/2005/8/layout/StepDownProcess"/>
    <dgm:cxn modelId="{1248F848-1A01-4F1D-9766-3F3EF3B9CB51}" type="presParOf" srcId="{837B674C-B79F-4C77-88B0-3208412ACBFF}" destId="{766B3441-EFBB-4500-B6B8-C5863BD17906}" srcOrd="1" destOrd="0" presId="urn:microsoft.com/office/officeart/2005/8/layout/StepDownProcess"/>
    <dgm:cxn modelId="{18BB40AF-101C-4F9D-A60B-A86082EECD20}" type="presParOf" srcId="{837B674C-B79F-4C77-88B0-3208412ACBFF}" destId="{F0B53A22-57B9-46E4-8D37-81AFAECA62D5}" srcOrd="2" destOrd="0" presId="urn:microsoft.com/office/officeart/2005/8/layout/StepDownProcess"/>
    <dgm:cxn modelId="{9468EEE6-138B-4C09-9FC0-74B28128463A}" type="presParOf" srcId="{3F08069D-0CD9-436E-8879-CBFB4B478760}" destId="{610D62DA-FFD0-4F79-848B-7C9B004BDDD7}" srcOrd="5" destOrd="0" presId="urn:microsoft.com/office/officeart/2005/8/layout/StepDownProcess"/>
    <dgm:cxn modelId="{74C839A9-B1B1-40E5-A3DD-185E0D67F10A}" type="presParOf" srcId="{3F08069D-0CD9-436E-8879-CBFB4B478760}" destId="{8D3B9FD5-422E-4FC6-B498-37898262FF45}" srcOrd="6" destOrd="0" presId="urn:microsoft.com/office/officeart/2005/8/layout/StepDownProcess"/>
    <dgm:cxn modelId="{CB87B218-D2CE-48A8-BFF7-8B2758C956C0}" type="presParOf" srcId="{8D3B9FD5-422E-4FC6-B498-37898262FF45}" destId="{0AB9BBE7-63FE-4EFB-8A69-7EE30DD648B3}" srcOrd="0" destOrd="0" presId="urn:microsoft.com/office/officeart/2005/8/layout/StepDownProcess"/>
    <dgm:cxn modelId="{D13F6927-428D-4994-80E2-F835474B97DB}" type="presParOf" srcId="{8D3B9FD5-422E-4FC6-B498-37898262FF45}" destId="{29E5650F-3357-4BEF-B472-3A64A37B9F9D}" srcOrd="1" destOrd="0" presId="urn:microsoft.com/office/officeart/2005/8/layout/StepDownProcess"/>
    <dgm:cxn modelId="{24F9DB0D-EA24-4699-A681-CC4077E651AE}" type="presParOf" srcId="{8D3B9FD5-422E-4FC6-B498-37898262FF45}" destId="{B8A6F05C-E182-414F-87D7-DD8E3CC6D60D}" srcOrd="2" destOrd="0" presId="urn:microsoft.com/office/officeart/2005/8/layout/StepDownProcess"/>
    <dgm:cxn modelId="{D77F651C-6D48-4FB1-95B4-77C38F5EC667}" type="presParOf" srcId="{3F08069D-0CD9-436E-8879-CBFB4B478760}" destId="{524A8DF4-C58F-4DEF-9426-4F5E124FBBE5}" srcOrd="7" destOrd="0" presId="urn:microsoft.com/office/officeart/2005/8/layout/StepDownProcess"/>
    <dgm:cxn modelId="{CE6E19EF-7279-4833-8E97-17CEEDE91A47}" type="presParOf" srcId="{3F08069D-0CD9-436E-8879-CBFB4B478760}" destId="{C90945A4-D00D-4995-A63C-10196D722A34}" srcOrd="8" destOrd="0" presId="urn:microsoft.com/office/officeart/2005/8/layout/StepDownProcess"/>
    <dgm:cxn modelId="{741798D3-CAE8-428A-9789-8C885B163070}" type="presParOf" srcId="{C90945A4-D00D-4995-A63C-10196D722A34}" destId="{5F923404-FE86-4630-BC14-1CD2A5FC2F6D}" srcOrd="0" destOrd="0" presId="urn:microsoft.com/office/officeart/2005/8/layout/StepDownProcess"/>
  </dgm:cxnLst>
  <dgm:bg/>
  <dgm:whole/>
</dgm:dataModel>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28B62-5D91-EE9F-7A90-07AAFBD28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85EDDA8-005D-2C3D-A3D8-668243A57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8D61258-F743-8676-294F-3F60870A02B1}"/>
              </a:ext>
            </a:extLst>
          </p:cNvPr>
          <p:cNvSpPr>
            <a:spLocks noGrp="1"/>
          </p:cNvSpPr>
          <p:nvPr>
            <p:ph type="dt" sz="half" idx="10"/>
          </p:nvPr>
        </p:nvSpPr>
        <p:spPr/>
        <p:txBody>
          <a:bodyPr/>
          <a:lstStyle/>
          <a:p>
            <a:fld id="{6773BD16-1C13-48FB-8D91-8CD8F0D2CAC9}" type="datetimeFigureOut">
              <a:rPr lang="en-IN" smtClean="0"/>
              <a:pPr/>
              <a:t>03-11-2022</a:t>
            </a:fld>
            <a:endParaRPr lang="en-IN"/>
          </a:p>
        </p:txBody>
      </p:sp>
      <p:sp>
        <p:nvSpPr>
          <p:cNvPr id="5" name="Footer Placeholder 4">
            <a:extLst>
              <a:ext uri="{FF2B5EF4-FFF2-40B4-BE49-F238E27FC236}">
                <a16:creationId xmlns:a16="http://schemas.microsoft.com/office/drawing/2014/main" xmlns="" id="{F44F948C-24B5-3169-FA06-0FC6FC84B5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FFBE8E4-12AF-CD16-2C9F-EFB57A3A4CC5}"/>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199801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E73080-554C-FF24-3CEB-FD7D159099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74F867A-3180-D337-DA53-DAD4A7C88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222754A-4CEE-12CF-64DB-FB1AA302E3C7}"/>
              </a:ext>
            </a:extLst>
          </p:cNvPr>
          <p:cNvSpPr>
            <a:spLocks noGrp="1"/>
          </p:cNvSpPr>
          <p:nvPr>
            <p:ph type="dt" sz="half" idx="10"/>
          </p:nvPr>
        </p:nvSpPr>
        <p:spPr/>
        <p:txBody>
          <a:bodyPr/>
          <a:lstStyle/>
          <a:p>
            <a:fld id="{6773BD16-1C13-48FB-8D91-8CD8F0D2CAC9}" type="datetimeFigureOut">
              <a:rPr lang="en-IN" smtClean="0"/>
              <a:pPr/>
              <a:t>03-11-2022</a:t>
            </a:fld>
            <a:endParaRPr lang="en-IN"/>
          </a:p>
        </p:txBody>
      </p:sp>
      <p:sp>
        <p:nvSpPr>
          <p:cNvPr id="5" name="Footer Placeholder 4">
            <a:extLst>
              <a:ext uri="{FF2B5EF4-FFF2-40B4-BE49-F238E27FC236}">
                <a16:creationId xmlns:a16="http://schemas.microsoft.com/office/drawing/2014/main" xmlns="" id="{38437F37-6063-3EED-867F-B45C58A4B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F32A793-A870-F120-60F3-F12C589E7B70}"/>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92487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75FC648-83F1-5747-90B4-3C785EF16B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F26715C-D187-7912-0DE4-C1C02C9E3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213FD1D-9382-D9E7-708B-18FF87870ABC}"/>
              </a:ext>
            </a:extLst>
          </p:cNvPr>
          <p:cNvSpPr>
            <a:spLocks noGrp="1"/>
          </p:cNvSpPr>
          <p:nvPr>
            <p:ph type="dt" sz="half" idx="10"/>
          </p:nvPr>
        </p:nvSpPr>
        <p:spPr/>
        <p:txBody>
          <a:bodyPr/>
          <a:lstStyle/>
          <a:p>
            <a:fld id="{6773BD16-1C13-48FB-8D91-8CD8F0D2CAC9}" type="datetimeFigureOut">
              <a:rPr lang="en-IN" smtClean="0"/>
              <a:pPr/>
              <a:t>03-11-2022</a:t>
            </a:fld>
            <a:endParaRPr lang="en-IN"/>
          </a:p>
        </p:txBody>
      </p:sp>
      <p:sp>
        <p:nvSpPr>
          <p:cNvPr id="5" name="Footer Placeholder 4">
            <a:extLst>
              <a:ext uri="{FF2B5EF4-FFF2-40B4-BE49-F238E27FC236}">
                <a16:creationId xmlns:a16="http://schemas.microsoft.com/office/drawing/2014/main" xmlns="" id="{468578F0-06A3-A522-5685-66E6FE643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DE72434-772B-1CAC-20DB-E7F8D1B19862}"/>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406909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D5512-D821-E7F3-124A-8E95CA851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E08E8DA-950B-AC02-E2AE-62CFEFB38E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1D72D09-5901-59C3-0B58-DFBC2F11057A}"/>
              </a:ext>
            </a:extLst>
          </p:cNvPr>
          <p:cNvSpPr>
            <a:spLocks noGrp="1"/>
          </p:cNvSpPr>
          <p:nvPr>
            <p:ph type="dt" sz="half" idx="10"/>
          </p:nvPr>
        </p:nvSpPr>
        <p:spPr/>
        <p:txBody>
          <a:bodyPr/>
          <a:lstStyle/>
          <a:p>
            <a:fld id="{6773BD16-1C13-48FB-8D91-8CD8F0D2CAC9}" type="datetimeFigureOut">
              <a:rPr lang="en-IN" smtClean="0"/>
              <a:pPr/>
              <a:t>03-11-2022</a:t>
            </a:fld>
            <a:endParaRPr lang="en-IN"/>
          </a:p>
        </p:txBody>
      </p:sp>
      <p:sp>
        <p:nvSpPr>
          <p:cNvPr id="5" name="Footer Placeholder 4">
            <a:extLst>
              <a:ext uri="{FF2B5EF4-FFF2-40B4-BE49-F238E27FC236}">
                <a16:creationId xmlns:a16="http://schemas.microsoft.com/office/drawing/2014/main" xmlns="" id="{DC5F8C0E-49D3-A423-81A1-FC98DE8C6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081F094-F769-F524-61D3-525A3C44CD75}"/>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423058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C7FA8E-1CC5-E9DD-44B2-8762160F6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0352929-87A5-1FFC-3B35-D224E04124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F89A0F6-AEA7-4A88-2A81-3E3B5B024063}"/>
              </a:ext>
            </a:extLst>
          </p:cNvPr>
          <p:cNvSpPr>
            <a:spLocks noGrp="1"/>
          </p:cNvSpPr>
          <p:nvPr>
            <p:ph type="dt" sz="half" idx="10"/>
          </p:nvPr>
        </p:nvSpPr>
        <p:spPr/>
        <p:txBody>
          <a:bodyPr/>
          <a:lstStyle/>
          <a:p>
            <a:fld id="{6773BD16-1C13-48FB-8D91-8CD8F0D2CAC9}" type="datetimeFigureOut">
              <a:rPr lang="en-IN" smtClean="0"/>
              <a:pPr/>
              <a:t>03-11-2022</a:t>
            </a:fld>
            <a:endParaRPr lang="en-IN"/>
          </a:p>
        </p:txBody>
      </p:sp>
      <p:sp>
        <p:nvSpPr>
          <p:cNvPr id="5" name="Footer Placeholder 4">
            <a:extLst>
              <a:ext uri="{FF2B5EF4-FFF2-40B4-BE49-F238E27FC236}">
                <a16:creationId xmlns:a16="http://schemas.microsoft.com/office/drawing/2014/main" xmlns="" id="{CBD00CD2-AD3B-34EB-D82B-34867C37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A5258B3-4375-A3B7-EF29-DC69E447D51A}"/>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122799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F6CCB-2B0A-E140-35A2-DB6338911D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6E10AE-A32A-0F03-4755-F04F18E280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FADADE9-4F20-E7CB-1C8E-5E7C1537B4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59EA34D-41E6-E5B3-D397-F1C1CA4A8202}"/>
              </a:ext>
            </a:extLst>
          </p:cNvPr>
          <p:cNvSpPr>
            <a:spLocks noGrp="1"/>
          </p:cNvSpPr>
          <p:nvPr>
            <p:ph type="dt" sz="half" idx="10"/>
          </p:nvPr>
        </p:nvSpPr>
        <p:spPr/>
        <p:txBody>
          <a:bodyPr/>
          <a:lstStyle/>
          <a:p>
            <a:fld id="{6773BD16-1C13-48FB-8D91-8CD8F0D2CAC9}" type="datetimeFigureOut">
              <a:rPr lang="en-IN" smtClean="0"/>
              <a:pPr/>
              <a:t>03-11-2022</a:t>
            </a:fld>
            <a:endParaRPr lang="en-IN"/>
          </a:p>
        </p:txBody>
      </p:sp>
      <p:sp>
        <p:nvSpPr>
          <p:cNvPr id="6" name="Footer Placeholder 5">
            <a:extLst>
              <a:ext uri="{FF2B5EF4-FFF2-40B4-BE49-F238E27FC236}">
                <a16:creationId xmlns:a16="http://schemas.microsoft.com/office/drawing/2014/main" xmlns="" id="{54A272B7-B562-7F99-3794-9311EADA7F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E12C7ED-3CD7-C905-2C76-DBBE20FCB2C4}"/>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150324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A2388-EB4E-437B-C3BC-8D252A8FCB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71070CD-34AF-5C56-C499-824383EFF6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E1126EB-48CA-754A-5705-BE3E4A78D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18D8CA2-1A51-CA42-C608-F7A0DF7B2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B00F46D-3495-5583-BD7D-48ADB1EA16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4F76435-1331-7F85-73B9-C6DB4B44B165}"/>
              </a:ext>
            </a:extLst>
          </p:cNvPr>
          <p:cNvSpPr>
            <a:spLocks noGrp="1"/>
          </p:cNvSpPr>
          <p:nvPr>
            <p:ph type="dt" sz="half" idx="10"/>
          </p:nvPr>
        </p:nvSpPr>
        <p:spPr/>
        <p:txBody>
          <a:bodyPr/>
          <a:lstStyle/>
          <a:p>
            <a:fld id="{6773BD16-1C13-48FB-8D91-8CD8F0D2CAC9}" type="datetimeFigureOut">
              <a:rPr lang="en-IN" smtClean="0"/>
              <a:pPr/>
              <a:t>03-11-2022</a:t>
            </a:fld>
            <a:endParaRPr lang="en-IN"/>
          </a:p>
        </p:txBody>
      </p:sp>
      <p:sp>
        <p:nvSpPr>
          <p:cNvPr id="8" name="Footer Placeholder 7">
            <a:extLst>
              <a:ext uri="{FF2B5EF4-FFF2-40B4-BE49-F238E27FC236}">
                <a16:creationId xmlns:a16="http://schemas.microsoft.com/office/drawing/2014/main" xmlns="" id="{15A712C0-7DEB-57CF-D6E3-B2862928E3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86EE87B-CE93-24F9-8A1E-2E7B880376B3}"/>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217795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42692-AAC9-2C4A-71A8-481701BFEE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FF30FA3-9D7A-81C0-E25E-8DD1B1563B0F}"/>
              </a:ext>
            </a:extLst>
          </p:cNvPr>
          <p:cNvSpPr>
            <a:spLocks noGrp="1"/>
          </p:cNvSpPr>
          <p:nvPr>
            <p:ph type="dt" sz="half" idx="10"/>
          </p:nvPr>
        </p:nvSpPr>
        <p:spPr/>
        <p:txBody>
          <a:bodyPr/>
          <a:lstStyle/>
          <a:p>
            <a:fld id="{6773BD16-1C13-48FB-8D91-8CD8F0D2CAC9}" type="datetimeFigureOut">
              <a:rPr lang="en-IN" smtClean="0"/>
              <a:pPr/>
              <a:t>03-11-2022</a:t>
            </a:fld>
            <a:endParaRPr lang="en-IN"/>
          </a:p>
        </p:txBody>
      </p:sp>
      <p:sp>
        <p:nvSpPr>
          <p:cNvPr id="4" name="Footer Placeholder 3">
            <a:extLst>
              <a:ext uri="{FF2B5EF4-FFF2-40B4-BE49-F238E27FC236}">
                <a16:creationId xmlns:a16="http://schemas.microsoft.com/office/drawing/2014/main" xmlns="" id="{8C932F6D-D4F7-60AF-129A-E7FFE11683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11D0422-C6C4-B0E4-0BBD-549685835FBE}"/>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236394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B86AACA-9BA6-BA75-6313-7E880DC7B800}"/>
              </a:ext>
            </a:extLst>
          </p:cNvPr>
          <p:cNvSpPr>
            <a:spLocks noGrp="1"/>
          </p:cNvSpPr>
          <p:nvPr>
            <p:ph type="dt" sz="half" idx="10"/>
          </p:nvPr>
        </p:nvSpPr>
        <p:spPr/>
        <p:txBody>
          <a:bodyPr/>
          <a:lstStyle/>
          <a:p>
            <a:fld id="{6773BD16-1C13-48FB-8D91-8CD8F0D2CAC9}" type="datetimeFigureOut">
              <a:rPr lang="en-IN" smtClean="0"/>
              <a:pPr/>
              <a:t>03-11-2022</a:t>
            </a:fld>
            <a:endParaRPr lang="en-IN"/>
          </a:p>
        </p:txBody>
      </p:sp>
      <p:sp>
        <p:nvSpPr>
          <p:cNvPr id="3" name="Footer Placeholder 2">
            <a:extLst>
              <a:ext uri="{FF2B5EF4-FFF2-40B4-BE49-F238E27FC236}">
                <a16:creationId xmlns:a16="http://schemas.microsoft.com/office/drawing/2014/main" xmlns="" id="{12213B40-14F5-B1BF-94F6-0F9C6A5228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97A5D4C-D6C2-9D3D-794E-9F032959CEE4}"/>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115712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6F5AC4-510B-CD1C-83B8-5A5084537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FE5EA92-AE31-C9DD-E466-8F3E546FE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8B225F5-BB50-FC8F-8B82-6C25597B7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7D6459C-4072-4FD2-272E-B9D0C2ED293A}"/>
              </a:ext>
            </a:extLst>
          </p:cNvPr>
          <p:cNvSpPr>
            <a:spLocks noGrp="1"/>
          </p:cNvSpPr>
          <p:nvPr>
            <p:ph type="dt" sz="half" idx="10"/>
          </p:nvPr>
        </p:nvSpPr>
        <p:spPr/>
        <p:txBody>
          <a:bodyPr/>
          <a:lstStyle/>
          <a:p>
            <a:fld id="{6773BD16-1C13-48FB-8D91-8CD8F0D2CAC9}" type="datetimeFigureOut">
              <a:rPr lang="en-IN" smtClean="0"/>
              <a:pPr/>
              <a:t>03-11-2022</a:t>
            </a:fld>
            <a:endParaRPr lang="en-IN"/>
          </a:p>
        </p:txBody>
      </p:sp>
      <p:sp>
        <p:nvSpPr>
          <p:cNvPr id="6" name="Footer Placeholder 5">
            <a:extLst>
              <a:ext uri="{FF2B5EF4-FFF2-40B4-BE49-F238E27FC236}">
                <a16:creationId xmlns:a16="http://schemas.microsoft.com/office/drawing/2014/main" xmlns="" id="{9E9F6426-95B3-8867-6D06-BB36E35DC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47859F9-6876-A683-3FC9-A4757E07BF4D}"/>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399303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9A5D86-A9A9-F85A-21B8-C4CA2E912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A4B1710-18E1-8D91-BBF6-6AABAC125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5E09CFE-5DEC-73DB-DF2C-90D254D20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0A5EDB8-2104-9196-BFAE-23B4714B63D9}"/>
              </a:ext>
            </a:extLst>
          </p:cNvPr>
          <p:cNvSpPr>
            <a:spLocks noGrp="1"/>
          </p:cNvSpPr>
          <p:nvPr>
            <p:ph type="dt" sz="half" idx="10"/>
          </p:nvPr>
        </p:nvSpPr>
        <p:spPr/>
        <p:txBody>
          <a:bodyPr/>
          <a:lstStyle/>
          <a:p>
            <a:fld id="{6773BD16-1C13-48FB-8D91-8CD8F0D2CAC9}" type="datetimeFigureOut">
              <a:rPr lang="en-IN" smtClean="0"/>
              <a:pPr/>
              <a:t>03-11-2022</a:t>
            </a:fld>
            <a:endParaRPr lang="en-IN"/>
          </a:p>
        </p:txBody>
      </p:sp>
      <p:sp>
        <p:nvSpPr>
          <p:cNvPr id="6" name="Footer Placeholder 5">
            <a:extLst>
              <a:ext uri="{FF2B5EF4-FFF2-40B4-BE49-F238E27FC236}">
                <a16:creationId xmlns:a16="http://schemas.microsoft.com/office/drawing/2014/main" xmlns="" id="{B7A8B6D7-3500-B39E-F67E-1DA2AC45EE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E332A7E-04CC-E322-0958-2015C6BA4A5C}"/>
              </a:ext>
            </a:extLst>
          </p:cNvPr>
          <p:cNvSpPr>
            <a:spLocks noGrp="1"/>
          </p:cNvSpPr>
          <p:nvPr>
            <p:ph type="sldNum" sz="quarter" idx="12"/>
          </p:nvPr>
        </p:nvSpPr>
        <p:spPr/>
        <p:txBody>
          <a:body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7032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EF82579-0A3D-6D82-A020-8112917ADD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37AD6DA-C4CE-C13B-C6AB-AEC464BCF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BDB1791-9F4E-CD21-9B36-30BE0D8FB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3BD16-1C13-48FB-8D91-8CD8F0D2CAC9}" type="datetimeFigureOut">
              <a:rPr lang="en-IN" smtClean="0"/>
              <a:pPr/>
              <a:t>03-11-2022</a:t>
            </a:fld>
            <a:endParaRPr lang="en-IN"/>
          </a:p>
        </p:txBody>
      </p:sp>
      <p:sp>
        <p:nvSpPr>
          <p:cNvPr id="5" name="Footer Placeholder 4">
            <a:extLst>
              <a:ext uri="{FF2B5EF4-FFF2-40B4-BE49-F238E27FC236}">
                <a16:creationId xmlns:a16="http://schemas.microsoft.com/office/drawing/2014/main" xmlns="" id="{4AD88DC5-850B-685A-D406-9DC736C54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9D1E03E-78F8-BE88-A4FB-9712F737A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72ADE-9334-4C76-8978-00FE8625FDE5}" type="slidenum">
              <a:rPr lang="en-IN" smtClean="0"/>
              <a:pPr/>
              <a:t>‹#›</a:t>
            </a:fld>
            <a:endParaRPr lang="en-IN"/>
          </a:p>
        </p:txBody>
      </p:sp>
    </p:spTree>
    <p:extLst>
      <p:ext uri="{BB962C8B-B14F-4D97-AF65-F5344CB8AC3E}">
        <p14:creationId xmlns:p14="http://schemas.microsoft.com/office/powerpoint/2010/main" xmlns="" val="345738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654" y="457201"/>
            <a:ext cx="11416145" cy="4067076"/>
          </a:xfrm>
        </p:spPr>
        <p:txBody>
          <a:bodyPr anchor="ctr">
            <a:normAutofit/>
          </a:bodyPr>
          <a:lstStyle/>
          <a:p>
            <a:pPr algn="ctr">
              <a:lnSpc>
                <a:spcPct val="100000"/>
              </a:lnSpc>
            </a:pPr>
            <a:r>
              <a:rPr lang="en-IN" sz="6600" b="1" dirty="0" smtClean="0">
                <a:latin typeface="Copperplate Gothic Light" panose="020E0507020206020404" pitchFamily="34" charset="0"/>
              </a:rPr>
              <a:t>Exploratory Data Analysis of</a:t>
            </a:r>
            <a:r>
              <a:rPr lang="en-IN" dirty="0" smtClean="0"/>
              <a:t/>
            </a:r>
            <a:br>
              <a:rPr lang="en-IN" dirty="0" smtClean="0"/>
            </a:br>
            <a:r>
              <a:rPr lang="en-IN" sz="5400" b="1" dirty="0">
                <a:solidFill>
                  <a:srgbClr val="FF0000"/>
                </a:solidFill>
                <a:latin typeface="Copperplate Gothic Light" panose="020E0507020206020404" pitchFamily="34" charset="0"/>
              </a:rPr>
              <a:t>EMPLOYEE ATTRITION </a:t>
            </a:r>
            <a:r>
              <a:rPr lang="en-IN" sz="6600" b="1" dirty="0">
                <a:latin typeface="Copperplate Gothic Light" panose="020E0507020206020404" pitchFamily="34" charset="0"/>
              </a:rPr>
              <a:t/>
            </a:r>
            <a:br>
              <a:rPr lang="en-IN" sz="6600" b="1" dirty="0">
                <a:latin typeface="Copperplate Gothic Light" panose="020E0507020206020404" pitchFamily="34" charset="0"/>
              </a:rPr>
            </a:br>
            <a:r>
              <a:rPr lang="en-IN" sz="4400" b="1" dirty="0">
                <a:latin typeface="Copperplate Gothic Light" panose="020E0507020206020404" pitchFamily="34" charset="0"/>
              </a:rPr>
              <a:t>Using Python </a:t>
            </a:r>
            <a:endParaRPr lang="en-IN" sz="6600" b="1" dirty="0">
              <a:latin typeface="Copperplate Gothic Light" panose="020E0507020206020404" pitchFamily="34" charset="0"/>
            </a:endParaRPr>
          </a:p>
        </p:txBody>
      </p:sp>
      <p:sp>
        <p:nvSpPr>
          <p:cNvPr id="3" name="Subtitle 2"/>
          <p:cNvSpPr>
            <a:spLocks noGrp="1"/>
          </p:cNvSpPr>
          <p:nvPr>
            <p:ph type="subTitle" idx="1"/>
          </p:nvPr>
        </p:nvSpPr>
        <p:spPr>
          <a:xfrm>
            <a:off x="4087088" y="4551987"/>
            <a:ext cx="7197726" cy="1613286"/>
          </a:xfrm>
        </p:spPr>
        <p:txBody>
          <a:bodyPr>
            <a:noAutofit/>
          </a:bodyPr>
          <a:lstStyle/>
          <a:p>
            <a:pPr algn="r">
              <a:lnSpc>
                <a:spcPct val="120000"/>
              </a:lnSpc>
            </a:pPr>
            <a:r>
              <a:rPr lang="en-IN" sz="1800" dirty="0" smtClean="0">
                <a:solidFill>
                  <a:schemeClr val="tx1"/>
                </a:solidFill>
                <a:latin typeface="Bookman Old Style" pitchFamily="18" charset="0"/>
              </a:rPr>
              <a:t>By:</a:t>
            </a:r>
          </a:p>
          <a:p>
            <a:pPr algn="r">
              <a:lnSpc>
                <a:spcPct val="120000"/>
              </a:lnSpc>
            </a:pPr>
            <a:r>
              <a:rPr lang="en-IN" sz="1800" b="1" dirty="0" smtClean="0">
                <a:solidFill>
                  <a:schemeClr val="tx1"/>
                </a:solidFill>
                <a:latin typeface="Bookman Old Style" pitchFamily="18" charset="0"/>
              </a:rPr>
              <a:t>MAHESHKUMAR </a:t>
            </a:r>
            <a:r>
              <a:rPr lang="en-IN" sz="1800" dirty="0" smtClean="0">
                <a:solidFill>
                  <a:schemeClr val="tx1"/>
                </a:solidFill>
                <a:latin typeface="Bookman Old Style" pitchFamily="18" charset="0"/>
              </a:rPr>
              <a:t>– </a:t>
            </a:r>
            <a:r>
              <a:rPr lang="en-IN" sz="1800" dirty="0" smtClean="0">
                <a:solidFill>
                  <a:schemeClr val="tx1"/>
                </a:solidFill>
                <a:latin typeface="Bookman Old Style" pitchFamily="18" charset="0"/>
              </a:rPr>
              <a:t>D22027</a:t>
            </a:r>
            <a:endParaRPr lang="en-IN" sz="1800" dirty="0" smtClean="0">
              <a:solidFill>
                <a:schemeClr val="tx1"/>
              </a:solidFill>
              <a:latin typeface="Bookman Old Style" pitchFamily="18" charset="0"/>
            </a:endParaRPr>
          </a:p>
        </p:txBody>
      </p:sp>
      <p:sp>
        <p:nvSpPr>
          <p:cNvPr id="4" name="Slide Number Placeholder 3"/>
          <p:cNvSpPr>
            <a:spLocks noGrp="1"/>
          </p:cNvSpPr>
          <p:nvPr>
            <p:ph type="sldNum" sz="quarter" idx="12"/>
          </p:nvPr>
        </p:nvSpPr>
        <p:spPr/>
        <p:txBody>
          <a:bodyPr/>
          <a:lstStyle/>
          <a:p>
            <a:fld id="{2EB0B101-864A-40DE-B3FA-F90601DAD833}" type="slidenum">
              <a:rPr lang="en-IN" smtClean="0"/>
              <a:pPr/>
              <a:t>1</a:t>
            </a:fld>
            <a:endParaRPr lang="en-IN"/>
          </a:p>
        </p:txBody>
      </p:sp>
    </p:spTree>
    <p:extLst>
      <p:ext uri="{BB962C8B-B14F-4D97-AF65-F5344CB8AC3E}">
        <p14:creationId xmlns:p14="http://schemas.microsoft.com/office/powerpoint/2010/main" xmlns="" val="1598845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ECBFAB5E-63CF-0AFB-006F-8FCC51F8673E}"/>
              </a:ext>
            </a:extLst>
          </p:cNvPr>
          <p:cNvSpPr txBox="1"/>
          <p:nvPr/>
        </p:nvSpPr>
        <p:spPr>
          <a:xfrm>
            <a:off x="1215109" y="221789"/>
            <a:ext cx="3412123" cy="523220"/>
          </a:xfrm>
          <a:prstGeom prst="rect">
            <a:avLst/>
          </a:prstGeom>
          <a:noFill/>
        </p:spPr>
        <p:txBody>
          <a:bodyPr wrap="square" rtlCol="0">
            <a:spAutoFit/>
          </a:bodyPr>
          <a:lstStyle/>
          <a:p>
            <a:pPr algn="ctr"/>
            <a:r>
              <a:rPr lang="en-IN" sz="2800" b="1" dirty="0">
                <a:solidFill>
                  <a:srgbClr val="001524"/>
                </a:solidFill>
                <a:latin typeface="Arial Narrow" pitchFamily="34" charset="0"/>
              </a:rPr>
              <a:t>Bi-Variate Analysis</a:t>
            </a:r>
          </a:p>
        </p:txBody>
      </p:sp>
      <p:sp>
        <p:nvSpPr>
          <p:cNvPr id="8" name="TextBox 7">
            <a:extLst>
              <a:ext uri="{FF2B5EF4-FFF2-40B4-BE49-F238E27FC236}">
                <a16:creationId xmlns:a16="http://schemas.microsoft.com/office/drawing/2014/main" xmlns="" id="{089B212B-4000-B420-365D-7BCAB7E89512}"/>
              </a:ext>
            </a:extLst>
          </p:cNvPr>
          <p:cNvSpPr txBox="1"/>
          <p:nvPr/>
        </p:nvSpPr>
        <p:spPr>
          <a:xfrm>
            <a:off x="1827221" y="710821"/>
            <a:ext cx="2590802" cy="369332"/>
          </a:xfrm>
          <a:prstGeom prst="rect">
            <a:avLst/>
          </a:prstGeom>
          <a:noFill/>
        </p:spPr>
        <p:txBody>
          <a:bodyPr wrap="square" rtlCol="0">
            <a:spAutoFit/>
          </a:bodyPr>
          <a:lstStyle/>
          <a:p>
            <a:pPr algn="ctr"/>
            <a:r>
              <a:rPr lang="en-IN" b="1" dirty="0">
                <a:latin typeface="Arial Narrow" pitchFamily="34" charset="0"/>
              </a:rPr>
              <a:t>Over Time vs Attrition</a:t>
            </a:r>
          </a:p>
        </p:txBody>
      </p:sp>
      <p:sp>
        <p:nvSpPr>
          <p:cNvPr id="9" name="TextBox 8">
            <a:extLst>
              <a:ext uri="{FF2B5EF4-FFF2-40B4-BE49-F238E27FC236}">
                <a16:creationId xmlns:a16="http://schemas.microsoft.com/office/drawing/2014/main" xmlns="" id="{6E77290F-CC3A-5683-DA7F-514E6EFD211A}"/>
              </a:ext>
            </a:extLst>
          </p:cNvPr>
          <p:cNvSpPr txBox="1"/>
          <p:nvPr/>
        </p:nvSpPr>
        <p:spPr>
          <a:xfrm>
            <a:off x="7989310" y="716685"/>
            <a:ext cx="3362633" cy="369332"/>
          </a:xfrm>
          <a:prstGeom prst="rect">
            <a:avLst/>
          </a:prstGeom>
          <a:noFill/>
        </p:spPr>
        <p:txBody>
          <a:bodyPr wrap="square" rtlCol="0">
            <a:spAutoFit/>
          </a:bodyPr>
          <a:lstStyle/>
          <a:p>
            <a:pPr algn="ctr"/>
            <a:r>
              <a:rPr lang="en-IN" b="1" dirty="0">
                <a:latin typeface="Arial Narrow" pitchFamily="34" charset="0"/>
              </a:rPr>
              <a:t>Total Working Years vs Attrition</a:t>
            </a:r>
          </a:p>
        </p:txBody>
      </p:sp>
      <p:pic>
        <p:nvPicPr>
          <p:cNvPr id="11" name="Picture 10">
            <a:extLst>
              <a:ext uri="{FF2B5EF4-FFF2-40B4-BE49-F238E27FC236}">
                <a16:creationId xmlns:a16="http://schemas.microsoft.com/office/drawing/2014/main" xmlns="" id="{E9B84B8D-0068-879C-D471-31002B56478F}"/>
              </a:ext>
            </a:extLst>
          </p:cNvPr>
          <p:cNvPicPr>
            <a:picLocks noChangeAspect="1"/>
          </p:cNvPicPr>
          <p:nvPr/>
        </p:nvPicPr>
        <p:blipFill>
          <a:blip r:embed="rId2"/>
          <a:stretch>
            <a:fillRect/>
          </a:stretch>
        </p:blipFill>
        <p:spPr>
          <a:xfrm>
            <a:off x="116977" y="1296263"/>
            <a:ext cx="2171716" cy="1968737"/>
          </a:xfrm>
          <a:prstGeom prst="rect">
            <a:avLst/>
          </a:prstGeom>
          <a:ln w="12700">
            <a:solidFill>
              <a:schemeClr val="tx1"/>
            </a:solidFill>
          </a:ln>
        </p:spPr>
      </p:pic>
      <p:pic>
        <p:nvPicPr>
          <p:cNvPr id="13" name="Picture 12">
            <a:extLst>
              <a:ext uri="{FF2B5EF4-FFF2-40B4-BE49-F238E27FC236}">
                <a16:creationId xmlns:a16="http://schemas.microsoft.com/office/drawing/2014/main" xmlns="" id="{B7B8572B-D260-1746-BF75-67C270DB8415}"/>
              </a:ext>
            </a:extLst>
          </p:cNvPr>
          <p:cNvPicPr>
            <a:picLocks noChangeAspect="1"/>
          </p:cNvPicPr>
          <p:nvPr/>
        </p:nvPicPr>
        <p:blipFill>
          <a:blip r:embed="rId3"/>
          <a:stretch>
            <a:fillRect/>
          </a:stretch>
        </p:blipFill>
        <p:spPr>
          <a:xfrm>
            <a:off x="2454823" y="1198676"/>
            <a:ext cx="3735398" cy="2558105"/>
          </a:xfrm>
          <a:prstGeom prst="rect">
            <a:avLst/>
          </a:prstGeom>
          <a:ln w="12700">
            <a:solidFill>
              <a:schemeClr val="tx1"/>
            </a:solidFill>
          </a:ln>
        </p:spPr>
      </p:pic>
      <p:pic>
        <p:nvPicPr>
          <p:cNvPr id="19" name="Picture 18">
            <a:extLst>
              <a:ext uri="{FF2B5EF4-FFF2-40B4-BE49-F238E27FC236}">
                <a16:creationId xmlns:a16="http://schemas.microsoft.com/office/drawing/2014/main" xmlns="" id="{6E3A8186-4D5A-5617-F689-7C14486E6079}"/>
              </a:ext>
            </a:extLst>
          </p:cNvPr>
          <p:cNvPicPr>
            <a:picLocks noChangeAspect="1"/>
          </p:cNvPicPr>
          <p:nvPr/>
        </p:nvPicPr>
        <p:blipFill>
          <a:blip r:embed="rId4"/>
          <a:stretch>
            <a:fillRect/>
          </a:stretch>
        </p:blipFill>
        <p:spPr>
          <a:xfrm>
            <a:off x="7586173" y="1215658"/>
            <a:ext cx="3962429" cy="2524143"/>
          </a:xfrm>
          <a:prstGeom prst="rect">
            <a:avLst/>
          </a:prstGeom>
          <a:ln w="12700">
            <a:solidFill>
              <a:schemeClr val="tx1"/>
            </a:solidFill>
          </a:ln>
        </p:spPr>
      </p:pic>
      <p:sp>
        <p:nvSpPr>
          <p:cNvPr id="2" name="TextBox 1">
            <a:extLst>
              <a:ext uri="{FF2B5EF4-FFF2-40B4-BE49-F238E27FC236}">
                <a16:creationId xmlns:a16="http://schemas.microsoft.com/office/drawing/2014/main" xmlns="" id="{5ACFE5E0-26E4-2DB8-9B93-D14F3647F1B4}"/>
              </a:ext>
            </a:extLst>
          </p:cNvPr>
          <p:cNvSpPr txBox="1"/>
          <p:nvPr/>
        </p:nvSpPr>
        <p:spPr>
          <a:xfrm>
            <a:off x="116977" y="5482795"/>
            <a:ext cx="6741023" cy="1077218"/>
          </a:xfrm>
          <a:prstGeom prst="rect">
            <a:avLst/>
          </a:prstGeom>
          <a:noFill/>
        </p:spPr>
        <p:txBody>
          <a:bodyPr wrap="square">
            <a:spAutoFit/>
          </a:bodyPr>
          <a:lstStyle/>
          <a:p>
            <a:r>
              <a:rPr lang="en-IN" sz="1600" dirty="0">
                <a:latin typeface="Arial Narrow" pitchFamily="34" charset="0"/>
              </a:rPr>
              <a:t>Out of 30% of employees in our organization who are performing over time, 29% tend to leave their job. This may be due to:</a:t>
            </a:r>
          </a:p>
          <a:p>
            <a:pPr marL="285750" indent="-285750">
              <a:buFont typeface="Arial" panose="020B0604020202020204" pitchFamily="34" charset="0"/>
              <a:buChar char="•"/>
            </a:pPr>
            <a:r>
              <a:rPr lang="en-IN" sz="1600" dirty="0">
                <a:latin typeface="Arial Narrow" pitchFamily="34" charset="0"/>
              </a:rPr>
              <a:t>        Notion of being underpaid and at the same time being extracted more work</a:t>
            </a:r>
          </a:p>
          <a:p>
            <a:pPr marL="285750" indent="-285750">
              <a:buFont typeface="Arial" panose="020B0604020202020204" pitchFamily="34" charset="0"/>
              <a:buChar char="•"/>
            </a:pPr>
            <a:r>
              <a:rPr lang="en-IN" sz="1600" dirty="0">
                <a:latin typeface="Arial Narrow" pitchFamily="34" charset="0"/>
              </a:rPr>
              <a:t>        Being subjected to over-time under compulsion from higher authorities</a:t>
            </a:r>
          </a:p>
        </p:txBody>
      </p:sp>
      <p:sp>
        <p:nvSpPr>
          <p:cNvPr id="4" name="TextBox 3">
            <a:extLst>
              <a:ext uri="{FF2B5EF4-FFF2-40B4-BE49-F238E27FC236}">
                <a16:creationId xmlns:a16="http://schemas.microsoft.com/office/drawing/2014/main" xmlns="" id="{86CBE5EC-C65E-B511-1B9D-49136A226A35}"/>
              </a:ext>
            </a:extLst>
          </p:cNvPr>
          <p:cNvSpPr txBox="1"/>
          <p:nvPr/>
        </p:nvSpPr>
        <p:spPr>
          <a:xfrm>
            <a:off x="7148856" y="4410531"/>
            <a:ext cx="4861247" cy="584775"/>
          </a:xfrm>
          <a:prstGeom prst="rect">
            <a:avLst/>
          </a:prstGeom>
          <a:noFill/>
        </p:spPr>
        <p:txBody>
          <a:bodyPr wrap="square">
            <a:spAutoFit/>
          </a:bodyPr>
          <a:lstStyle/>
          <a:p>
            <a:r>
              <a:rPr lang="en-IN" sz="1600" dirty="0">
                <a:latin typeface="Arial Narrow" pitchFamily="34" charset="0"/>
              </a:rPr>
              <a:t>Attrition rate in our organization has a moderate negative correlation with the attrition rate</a:t>
            </a:r>
          </a:p>
        </p:txBody>
      </p:sp>
      <p:sp>
        <p:nvSpPr>
          <p:cNvPr id="3" name="TextBox 2">
            <a:extLst>
              <a:ext uri="{FF2B5EF4-FFF2-40B4-BE49-F238E27FC236}">
                <a16:creationId xmlns:a16="http://schemas.microsoft.com/office/drawing/2014/main" xmlns="" id="{A730EACD-56F7-2C9E-AA01-8DDBD519C009}"/>
              </a:ext>
            </a:extLst>
          </p:cNvPr>
          <p:cNvSpPr txBox="1"/>
          <p:nvPr/>
        </p:nvSpPr>
        <p:spPr>
          <a:xfrm>
            <a:off x="54625" y="3922927"/>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
        <p:nvSpPr>
          <p:cNvPr id="12" name="TextBox 11">
            <a:extLst>
              <a:ext uri="{FF2B5EF4-FFF2-40B4-BE49-F238E27FC236}">
                <a16:creationId xmlns:a16="http://schemas.microsoft.com/office/drawing/2014/main" xmlns="" id="{8AA3F771-8906-71BC-064A-199FF6077C22}"/>
              </a:ext>
            </a:extLst>
          </p:cNvPr>
          <p:cNvSpPr txBox="1"/>
          <p:nvPr/>
        </p:nvSpPr>
        <p:spPr>
          <a:xfrm>
            <a:off x="73392" y="4348715"/>
            <a:ext cx="6228731" cy="584775"/>
          </a:xfrm>
          <a:prstGeom prst="rect">
            <a:avLst/>
          </a:prstGeom>
          <a:noFill/>
        </p:spPr>
        <p:txBody>
          <a:bodyPr wrap="square">
            <a:spAutoFit/>
          </a:bodyPr>
          <a:lstStyle/>
          <a:p>
            <a:pPr algn="just"/>
            <a:r>
              <a:rPr lang="en-IN" sz="1600" dirty="0">
                <a:latin typeface="Arial Narrow" pitchFamily="34" charset="0"/>
              </a:rPr>
              <a:t>Attrition rate has a strong positive association with employees being subjected to overtime in our organization</a:t>
            </a:r>
          </a:p>
        </p:txBody>
      </p:sp>
      <p:sp>
        <p:nvSpPr>
          <p:cNvPr id="15" name="TextBox 14">
            <a:extLst>
              <a:ext uri="{FF2B5EF4-FFF2-40B4-BE49-F238E27FC236}">
                <a16:creationId xmlns:a16="http://schemas.microsoft.com/office/drawing/2014/main" xmlns="" id="{36AF116C-E9F4-92FA-0B53-D7C108FDC2AA}"/>
              </a:ext>
            </a:extLst>
          </p:cNvPr>
          <p:cNvSpPr txBox="1"/>
          <p:nvPr/>
        </p:nvSpPr>
        <p:spPr>
          <a:xfrm>
            <a:off x="7148856" y="4000507"/>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
        <p:nvSpPr>
          <p:cNvPr id="17" name="TextBox 16">
            <a:extLst>
              <a:ext uri="{FF2B5EF4-FFF2-40B4-BE49-F238E27FC236}">
                <a16:creationId xmlns:a16="http://schemas.microsoft.com/office/drawing/2014/main" xmlns="" id="{A4C93AD4-09F1-4AC7-D23C-305681A5D52D}"/>
              </a:ext>
            </a:extLst>
          </p:cNvPr>
          <p:cNvSpPr txBox="1"/>
          <p:nvPr/>
        </p:nvSpPr>
        <p:spPr>
          <a:xfrm>
            <a:off x="54625" y="5059837"/>
            <a:ext cx="1394953"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
        <p:nvSpPr>
          <p:cNvPr id="20" name="TextBox 19">
            <a:extLst>
              <a:ext uri="{FF2B5EF4-FFF2-40B4-BE49-F238E27FC236}">
                <a16:creationId xmlns:a16="http://schemas.microsoft.com/office/drawing/2014/main" xmlns="" id="{C58C4EF9-D6F4-E7A2-C56D-BABBA8743CF7}"/>
              </a:ext>
            </a:extLst>
          </p:cNvPr>
          <p:cNvSpPr txBox="1"/>
          <p:nvPr/>
        </p:nvSpPr>
        <p:spPr>
          <a:xfrm>
            <a:off x="7123753" y="5109815"/>
            <a:ext cx="1394953"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
        <p:nvSpPr>
          <p:cNvPr id="26" name="TextBox 25">
            <a:extLst>
              <a:ext uri="{FF2B5EF4-FFF2-40B4-BE49-F238E27FC236}">
                <a16:creationId xmlns:a16="http://schemas.microsoft.com/office/drawing/2014/main" xmlns="" id="{BD77DA28-C941-7DE8-8C73-8E072DBFF7E7}"/>
              </a:ext>
            </a:extLst>
          </p:cNvPr>
          <p:cNvSpPr txBox="1"/>
          <p:nvPr/>
        </p:nvSpPr>
        <p:spPr>
          <a:xfrm>
            <a:off x="7061120" y="5511030"/>
            <a:ext cx="5036717" cy="830997"/>
          </a:xfrm>
          <a:prstGeom prst="rect">
            <a:avLst/>
          </a:prstGeom>
          <a:noFill/>
        </p:spPr>
        <p:txBody>
          <a:bodyPr wrap="square">
            <a:spAutoFit/>
          </a:bodyPr>
          <a:lstStyle/>
          <a:p>
            <a:pPr algn="just"/>
            <a:r>
              <a:rPr lang="en-IN" sz="1600" dirty="0">
                <a:latin typeface="Arial Narrow" pitchFamily="34" charset="0"/>
              </a:rPr>
              <a:t>This can be attributed to the possibility that 0-2 years experienced will be relatively young &amp; have lesser personal commitments and therefore can take the risk of switching various jobs</a:t>
            </a:r>
          </a:p>
        </p:txBody>
      </p:sp>
    </p:spTree>
    <p:extLst>
      <p:ext uri="{BB962C8B-B14F-4D97-AF65-F5344CB8AC3E}">
        <p14:creationId xmlns:p14="http://schemas.microsoft.com/office/powerpoint/2010/main" xmlns="" val="26950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93602216-BE82-C028-BC51-816D61528E2F}"/>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latin typeface="Arial Narrow" pitchFamily="34" charset="0"/>
              </a:rPr>
              <a:t>Bi-Variate Analysis</a:t>
            </a:r>
          </a:p>
        </p:txBody>
      </p:sp>
      <p:sp>
        <p:nvSpPr>
          <p:cNvPr id="9" name="TextBox 8">
            <a:extLst>
              <a:ext uri="{FF2B5EF4-FFF2-40B4-BE49-F238E27FC236}">
                <a16:creationId xmlns:a16="http://schemas.microsoft.com/office/drawing/2014/main" xmlns="" id="{15BA6DD3-7E88-9CE6-ABF0-E00F8F104AE1}"/>
              </a:ext>
            </a:extLst>
          </p:cNvPr>
          <p:cNvSpPr txBox="1"/>
          <p:nvPr/>
        </p:nvSpPr>
        <p:spPr>
          <a:xfrm>
            <a:off x="408037" y="839604"/>
            <a:ext cx="3077498" cy="369332"/>
          </a:xfrm>
          <a:prstGeom prst="rect">
            <a:avLst/>
          </a:prstGeom>
          <a:noFill/>
        </p:spPr>
        <p:txBody>
          <a:bodyPr wrap="square" rtlCol="0">
            <a:spAutoFit/>
          </a:bodyPr>
          <a:lstStyle/>
          <a:p>
            <a:pPr algn="ctr"/>
            <a:r>
              <a:rPr lang="en-IN" b="1" dirty="0">
                <a:latin typeface="Arial Narrow" pitchFamily="34" charset="0"/>
              </a:rPr>
              <a:t>Work Life Balance vs Attrition</a:t>
            </a:r>
          </a:p>
        </p:txBody>
      </p:sp>
      <p:sp>
        <p:nvSpPr>
          <p:cNvPr id="10" name="TextBox 9">
            <a:extLst>
              <a:ext uri="{FF2B5EF4-FFF2-40B4-BE49-F238E27FC236}">
                <a16:creationId xmlns:a16="http://schemas.microsoft.com/office/drawing/2014/main" xmlns="" id="{344FD2F5-49F8-4A0B-DE1D-4FE85CB5F5EF}"/>
              </a:ext>
            </a:extLst>
          </p:cNvPr>
          <p:cNvSpPr txBox="1"/>
          <p:nvPr/>
        </p:nvSpPr>
        <p:spPr>
          <a:xfrm>
            <a:off x="7786751" y="839604"/>
            <a:ext cx="3446206" cy="369332"/>
          </a:xfrm>
          <a:prstGeom prst="rect">
            <a:avLst/>
          </a:prstGeom>
          <a:noFill/>
        </p:spPr>
        <p:txBody>
          <a:bodyPr wrap="square" rtlCol="0">
            <a:spAutoFit/>
          </a:bodyPr>
          <a:lstStyle/>
          <a:p>
            <a:pPr algn="ctr"/>
            <a:r>
              <a:rPr lang="en-IN" b="1" dirty="0">
                <a:latin typeface="Arial Narrow" pitchFamily="34" charset="0"/>
              </a:rPr>
              <a:t>Distance From Home vs Attrition</a:t>
            </a:r>
          </a:p>
        </p:txBody>
      </p:sp>
      <p:pic>
        <p:nvPicPr>
          <p:cNvPr id="12" name="Picture 11">
            <a:extLst>
              <a:ext uri="{FF2B5EF4-FFF2-40B4-BE49-F238E27FC236}">
                <a16:creationId xmlns:a16="http://schemas.microsoft.com/office/drawing/2014/main" xmlns="" id="{8362B2A8-FB60-3EA4-A904-5FD05131BC73}"/>
              </a:ext>
            </a:extLst>
          </p:cNvPr>
          <p:cNvPicPr>
            <a:picLocks noChangeAspect="1"/>
          </p:cNvPicPr>
          <p:nvPr/>
        </p:nvPicPr>
        <p:blipFill>
          <a:blip r:embed="rId2"/>
          <a:stretch>
            <a:fillRect/>
          </a:stretch>
        </p:blipFill>
        <p:spPr>
          <a:xfrm>
            <a:off x="90618" y="1328015"/>
            <a:ext cx="3190898" cy="1714513"/>
          </a:xfrm>
          <a:prstGeom prst="rect">
            <a:avLst/>
          </a:prstGeom>
          <a:ln w="12700">
            <a:solidFill>
              <a:schemeClr val="tx1"/>
            </a:solidFill>
          </a:ln>
        </p:spPr>
      </p:pic>
      <p:pic>
        <p:nvPicPr>
          <p:cNvPr id="14" name="Picture 13">
            <a:extLst>
              <a:ext uri="{FF2B5EF4-FFF2-40B4-BE49-F238E27FC236}">
                <a16:creationId xmlns:a16="http://schemas.microsoft.com/office/drawing/2014/main" xmlns="" id="{A261C0B3-7741-3DBD-BC40-52DB3D78D960}"/>
              </a:ext>
            </a:extLst>
          </p:cNvPr>
          <p:cNvPicPr>
            <a:picLocks noChangeAspect="1"/>
          </p:cNvPicPr>
          <p:nvPr/>
        </p:nvPicPr>
        <p:blipFill>
          <a:blip r:embed="rId3"/>
          <a:stretch>
            <a:fillRect/>
          </a:stretch>
        </p:blipFill>
        <p:spPr>
          <a:xfrm>
            <a:off x="3404404" y="1302305"/>
            <a:ext cx="3190898" cy="2153856"/>
          </a:xfrm>
          <a:prstGeom prst="rect">
            <a:avLst/>
          </a:prstGeom>
          <a:ln w="12700">
            <a:solidFill>
              <a:schemeClr val="tx1"/>
            </a:solidFill>
          </a:ln>
        </p:spPr>
      </p:pic>
      <p:sp>
        <p:nvSpPr>
          <p:cNvPr id="16" name="TextBox 15">
            <a:extLst>
              <a:ext uri="{FF2B5EF4-FFF2-40B4-BE49-F238E27FC236}">
                <a16:creationId xmlns:a16="http://schemas.microsoft.com/office/drawing/2014/main" xmlns="" id="{BAA4E6F2-89A0-3A46-FBB2-128C61655019}"/>
              </a:ext>
            </a:extLst>
          </p:cNvPr>
          <p:cNvSpPr txBox="1"/>
          <p:nvPr/>
        </p:nvSpPr>
        <p:spPr>
          <a:xfrm>
            <a:off x="90617" y="3955570"/>
            <a:ext cx="6570737" cy="830997"/>
          </a:xfrm>
          <a:prstGeom prst="rect">
            <a:avLst/>
          </a:prstGeom>
          <a:noFill/>
        </p:spPr>
        <p:txBody>
          <a:bodyPr wrap="square">
            <a:spAutoFit/>
          </a:bodyPr>
          <a:lstStyle/>
          <a:p>
            <a:pPr algn="just"/>
            <a:r>
              <a:rPr lang="en-IN" sz="1600" dirty="0">
                <a:latin typeface="Arial Narrow" pitchFamily="34" charset="0"/>
              </a:rPr>
              <a:t>Employees in our organization have the highest attrition rate when their work life balance is the lowest. The attrition rate for work life balance more than 1 is almost similar</a:t>
            </a:r>
          </a:p>
        </p:txBody>
      </p:sp>
      <p:pic>
        <p:nvPicPr>
          <p:cNvPr id="18" name="Picture 17">
            <a:extLst>
              <a:ext uri="{FF2B5EF4-FFF2-40B4-BE49-F238E27FC236}">
                <a16:creationId xmlns:a16="http://schemas.microsoft.com/office/drawing/2014/main" xmlns="" id="{30ED426C-784B-2F34-C8E3-692242010174}"/>
              </a:ext>
            </a:extLst>
          </p:cNvPr>
          <p:cNvPicPr>
            <a:picLocks noChangeAspect="1"/>
          </p:cNvPicPr>
          <p:nvPr/>
        </p:nvPicPr>
        <p:blipFill>
          <a:blip r:embed="rId4"/>
          <a:stretch>
            <a:fillRect/>
          </a:stretch>
        </p:blipFill>
        <p:spPr>
          <a:xfrm>
            <a:off x="7646871" y="1302305"/>
            <a:ext cx="3190898" cy="2068317"/>
          </a:xfrm>
          <a:prstGeom prst="rect">
            <a:avLst/>
          </a:prstGeom>
          <a:ln w="12700">
            <a:solidFill>
              <a:schemeClr val="tx1"/>
            </a:solidFill>
          </a:ln>
        </p:spPr>
      </p:pic>
      <p:sp>
        <p:nvSpPr>
          <p:cNvPr id="20" name="TextBox 19">
            <a:extLst>
              <a:ext uri="{FF2B5EF4-FFF2-40B4-BE49-F238E27FC236}">
                <a16:creationId xmlns:a16="http://schemas.microsoft.com/office/drawing/2014/main" xmlns="" id="{505365F7-A188-4A2F-9691-980386EB9104}"/>
              </a:ext>
            </a:extLst>
          </p:cNvPr>
          <p:cNvSpPr txBox="1"/>
          <p:nvPr/>
        </p:nvSpPr>
        <p:spPr>
          <a:xfrm>
            <a:off x="7346824" y="4051552"/>
            <a:ext cx="4798206" cy="830997"/>
          </a:xfrm>
          <a:prstGeom prst="rect">
            <a:avLst/>
          </a:prstGeom>
          <a:noFill/>
        </p:spPr>
        <p:txBody>
          <a:bodyPr wrap="square">
            <a:spAutoFit/>
          </a:bodyPr>
          <a:lstStyle/>
          <a:p>
            <a:r>
              <a:rPr lang="en-IN" sz="1600" dirty="0">
                <a:latin typeface="Arial Narrow" pitchFamily="34" charset="0"/>
              </a:rPr>
              <a:t>As per the analysis done above, there is no such association between attrition rate in our company and distance from home of employees which is quite surprising</a:t>
            </a:r>
          </a:p>
        </p:txBody>
      </p:sp>
      <p:sp>
        <p:nvSpPr>
          <p:cNvPr id="2" name="TextBox 1">
            <a:extLst>
              <a:ext uri="{FF2B5EF4-FFF2-40B4-BE49-F238E27FC236}">
                <a16:creationId xmlns:a16="http://schemas.microsoft.com/office/drawing/2014/main" xmlns="" id="{7B2160C7-21BF-B3B8-27ED-985BCA99F2DE}"/>
              </a:ext>
            </a:extLst>
          </p:cNvPr>
          <p:cNvSpPr txBox="1"/>
          <p:nvPr/>
        </p:nvSpPr>
        <p:spPr>
          <a:xfrm>
            <a:off x="90618" y="3562834"/>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
        <p:nvSpPr>
          <p:cNvPr id="4" name="TextBox 3">
            <a:extLst>
              <a:ext uri="{FF2B5EF4-FFF2-40B4-BE49-F238E27FC236}">
                <a16:creationId xmlns:a16="http://schemas.microsoft.com/office/drawing/2014/main" xmlns="" id="{9ED505AF-F3BE-A268-4A86-2B7509D6DB1C}"/>
              </a:ext>
            </a:extLst>
          </p:cNvPr>
          <p:cNvSpPr txBox="1"/>
          <p:nvPr/>
        </p:nvSpPr>
        <p:spPr>
          <a:xfrm>
            <a:off x="90618" y="4937046"/>
            <a:ext cx="1394953"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
        <p:nvSpPr>
          <p:cNvPr id="11" name="TextBox 10">
            <a:extLst>
              <a:ext uri="{FF2B5EF4-FFF2-40B4-BE49-F238E27FC236}">
                <a16:creationId xmlns:a16="http://schemas.microsoft.com/office/drawing/2014/main" xmlns="" id="{8F565723-C483-8579-730C-4B196C193BC3}"/>
              </a:ext>
            </a:extLst>
          </p:cNvPr>
          <p:cNvSpPr txBox="1"/>
          <p:nvPr/>
        </p:nvSpPr>
        <p:spPr>
          <a:xfrm>
            <a:off x="7346824" y="3669507"/>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
        <p:nvSpPr>
          <p:cNvPr id="15" name="TextBox 14">
            <a:extLst>
              <a:ext uri="{FF2B5EF4-FFF2-40B4-BE49-F238E27FC236}">
                <a16:creationId xmlns:a16="http://schemas.microsoft.com/office/drawing/2014/main" xmlns="" id="{AF5D3B2F-FFC2-0A9E-34C8-9866AB64D4D3}"/>
              </a:ext>
            </a:extLst>
          </p:cNvPr>
          <p:cNvSpPr txBox="1"/>
          <p:nvPr/>
        </p:nvSpPr>
        <p:spPr>
          <a:xfrm>
            <a:off x="7283511" y="5129824"/>
            <a:ext cx="1394953"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
        <p:nvSpPr>
          <p:cNvPr id="19" name="TextBox 18">
            <a:extLst>
              <a:ext uri="{FF2B5EF4-FFF2-40B4-BE49-F238E27FC236}">
                <a16:creationId xmlns:a16="http://schemas.microsoft.com/office/drawing/2014/main" xmlns="" id="{C77A6C6E-28A3-278C-E13F-EE58F7D7F4C7}"/>
              </a:ext>
            </a:extLst>
          </p:cNvPr>
          <p:cNvSpPr txBox="1"/>
          <p:nvPr/>
        </p:nvSpPr>
        <p:spPr>
          <a:xfrm>
            <a:off x="137652" y="5417579"/>
            <a:ext cx="6523703" cy="132343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latin typeface="Arial Narrow" pitchFamily="34" charset="0"/>
              </a:rPr>
              <a:t>This can be due to various reasons like work pressure, work after leaving the office, available 24/7</a:t>
            </a:r>
          </a:p>
          <a:p>
            <a:pPr marL="285750" indent="-285750" algn="just">
              <a:buFont typeface="Arial" panose="020B0604020202020204" pitchFamily="34" charset="0"/>
              <a:buChar char="•"/>
            </a:pPr>
            <a:r>
              <a:rPr lang="en-IN" sz="1600" dirty="0">
                <a:latin typeface="Arial Narrow" pitchFamily="34" charset="0"/>
              </a:rPr>
              <a:t>Employees also leave when they have the highest &amp; perfect work life balance possibly due to stagnation in learning &amp; getting too comfortable with their job which makes them go in search of the new thrill in their life</a:t>
            </a:r>
          </a:p>
        </p:txBody>
      </p:sp>
      <p:sp>
        <p:nvSpPr>
          <p:cNvPr id="22" name="TextBox 21">
            <a:extLst>
              <a:ext uri="{FF2B5EF4-FFF2-40B4-BE49-F238E27FC236}">
                <a16:creationId xmlns:a16="http://schemas.microsoft.com/office/drawing/2014/main" xmlns="" id="{36261CA9-6D8C-0386-E306-71E838F80A37}"/>
              </a:ext>
            </a:extLst>
          </p:cNvPr>
          <p:cNvSpPr txBox="1"/>
          <p:nvPr/>
        </p:nvSpPr>
        <p:spPr>
          <a:xfrm>
            <a:off x="7346824" y="5608717"/>
            <a:ext cx="4707524"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Narrow" pitchFamily="34" charset="0"/>
              </a:rPr>
              <a:t>Some employees may prioritise salary, learning &amp; work culture over distance</a:t>
            </a:r>
          </a:p>
          <a:p>
            <a:pPr marL="285750" indent="-285750">
              <a:buFont typeface="Arial" panose="020B0604020202020204" pitchFamily="34" charset="0"/>
              <a:buChar char="•"/>
            </a:pPr>
            <a:r>
              <a:rPr lang="en-IN" sz="1600" dirty="0">
                <a:latin typeface="Arial Narrow" pitchFamily="34" charset="0"/>
              </a:rPr>
              <a:t>Some employees may prioritise distance which ultimately leads to better work life balance</a:t>
            </a:r>
          </a:p>
        </p:txBody>
      </p:sp>
    </p:spTree>
    <p:extLst>
      <p:ext uri="{BB962C8B-B14F-4D97-AF65-F5344CB8AC3E}">
        <p14:creationId xmlns:p14="http://schemas.microsoft.com/office/powerpoint/2010/main" xmlns="" val="1596928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86592B62-57A8-6E43-4FBC-97B8B49C062F}"/>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latin typeface="Arial Narrow" pitchFamily="34" charset="0"/>
              </a:rPr>
              <a:t>Multi-Variate Analysis</a:t>
            </a:r>
          </a:p>
        </p:txBody>
      </p:sp>
      <p:pic>
        <p:nvPicPr>
          <p:cNvPr id="5" name="Picture 4">
            <a:extLst>
              <a:ext uri="{FF2B5EF4-FFF2-40B4-BE49-F238E27FC236}">
                <a16:creationId xmlns:a16="http://schemas.microsoft.com/office/drawing/2014/main" xmlns="" id="{A50E9647-A9A9-1974-4F88-6C4F621F410F}"/>
              </a:ext>
            </a:extLst>
          </p:cNvPr>
          <p:cNvPicPr>
            <a:picLocks noChangeAspect="1"/>
          </p:cNvPicPr>
          <p:nvPr/>
        </p:nvPicPr>
        <p:blipFill>
          <a:blip r:embed="rId2"/>
          <a:stretch>
            <a:fillRect/>
          </a:stretch>
        </p:blipFill>
        <p:spPr>
          <a:xfrm>
            <a:off x="235972" y="1297830"/>
            <a:ext cx="3914775" cy="2657475"/>
          </a:xfrm>
          <a:prstGeom prst="rect">
            <a:avLst/>
          </a:prstGeom>
        </p:spPr>
      </p:pic>
      <p:pic>
        <p:nvPicPr>
          <p:cNvPr id="12" name="Picture 11">
            <a:extLst>
              <a:ext uri="{FF2B5EF4-FFF2-40B4-BE49-F238E27FC236}">
                <a16:creationId xmlns:a16="http://schemas.microsoft.com/office/drawing/2014/main" xmlns="" id="{F3AC8278-831E-0B5F-4EBD-A4093A7AD41B}"/>
              </a:ext>
            </a:extLst>
          </p:cNvPr>
          <p:cNvPicPr>
            <a:picLocks noChangeAspect="1"/>
          </p:cNvPicPr>
          <p:nvPr/>
        </p:nvPicPr>
        <p:blipFill>
          <a:blip r:embed="rId3"/>
          <a:stretch>
            <a:fillRect/>
          </a:stretch>
        </p:blipFill>
        <p:spPr>
          <a:xfrm>
            <a:off x="4079033" y="1326405"/>
            <a:ext cx="3810000" cy="2628900"/>
          </a:xfrm>
          <a:prstGeom prst="rect">
            <a:avLst/>
          </a:prstGeom>
        </p:spPr>
      </p:pic>
      <p:pic>
        <p:nvPicPr>
          <p:cNvPr id="16" name="Picture 15">
            <a:extLst>
              <a:ext uri="{FF2B5EF4-FFF2-40B4-BE49-F238E27FC236}">
                <a16:creationId xmlns:a16="http://schemas.microsoft.com/office/drawing/2014/main" xmlns="" id="{E8918B00-CF38-B563-1E6B-239F7E0C05FF}"/>
              </a:ext>
            </a:extLst>
          </p:cNvPr>
          <p:cNvPicPr>
            <a:picLocks noChangeAspect="1"/>
          </p:cNvPicPr>
          <p:nvPr/>
        </p:nvPicPr>
        <p:blipFill>
          <a:blip r:embed="rId4"/>
          <a:stretch>
            <a:fillRect/>
          </a:stretch>
        </p:blipFill>
        <p:spPr>
          <a:xfrm>
            <a:off x="7889033" y="1326405"/>
            <a:ext cx="3800475" cy="2647950"/>
          </a:xfrm>
          <a:prstGeom prst="rect">
            <a:avLst/>
          </a:prstGeom>
        </p:spPr>
      </p:pic>
      <p:sp>
        <p:nvSpPr>
          <p:cNvPr id="18" name="TextBox 17">
            <a:extLst>
              <a:ext uri="{FF2B5EF4-FFF2-40B4-BE49-F238E27FC236}">
                <a16:creationId xmlns:a16="http://schemas.microsoft.com/office/drawing/2014/main" xmlns="" id="{A7C4CBC8-EF5E-5508-4018-7B2DC9BC003C}"/>
              </a:ext>
            </a:extLst>
          </p:cNvPr>
          <p:cNvSpPr txBox="1"/>
          <p:nvPr/>
        </p:nvSpPr>
        <p:spPr>
          <a:xfrm>
            <a:off x="2747337" y="799013"/>
            <a:ext cx="6097554" cy="369332"/>
          </a:xfrm>
          <a:prstGeom prst="rect">
            <a:avLst/>
          </a:prstGeom>
          <a:noFill/>
        </p:spPr>
        <p:txBody>
          <a:bodyPr wrap="square">
            <a:spAutoFit/>
          </a:bodyPr>
          <a:lstStyle/>
          <a:p>
            <a:pPr algn="ctr"/>
            <a:r>
              <a:rPr lang="en-IN" b="1" dirty="0">
                <a:latin typeface="Arial Narrow" pitchFamily="34" charset="0"/>
              </a:rPr>
              <a:t>Attrition vs Age vs Business Travel</a:t>
            </a:r>
          </a:p>
        </p:txBody>
      </p:sp>
      <p:sp>
        <p:nvSpPr>
          <p:cNvPr id="20" name="TextBox 19">
            <a:extLst>
              <a:ext uri="{FF2B5EF4-FFF2-40B4-BE49-F238E27FC236}">
                <a16:creationId xmlns:a16="http://schemas.microsoft.com/office/drawing/2014/main" xmlns="" id="{88C9DABB-99F9-D221-75CA-9D74583B511E}"/>
              </a:ext>
            </a:extLst>
          </p:cNvPr>
          <p:cNvSpPr txBox="1"/>
          <p:nvPr/>
        </p:nvSpPr>
        <p:spPr>
          <a:xfrm>
            <a:off x="121447" y="5551538"/>
            <a:ext cx="11868991" cy="1323439"/>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Arial Narrow" pitchFamily="34" charset="0"/>
              </a:rPr>
              <a:t>An older employee probably does not prefer to travel frequently or travel at all. This can be due to :</a:t>
            </a:r>
          </a:p>
          <a:p>
            <a:r>
              <a:rPr lang="en-IN" sz="1600" dirty="0">
                <a:latin typeface="Arial Narrow" pitchFamily="34" charset="0"/>
              </a:rPr>
              <a:t>       1. Physical fatigue associated with aging</a:t>
            </a:r>
          </a:p>
          <a:p>
            <a:r>
              <a:rPr lang="en-IN" sz="1600" dirty="0">
                <a:latin typeface="Arial Narrow" pitchFamily="34" charset="0"/>
              </a:rPr>
              <a:t>       2. Probably they are married and have higher commitments than younger people.</a:t>
            </a:r>
          </a:p>
          <a:p>
            <a:pPr marL="285750" indent="-285750">
              <a:buFont typeface="Arial" panose="020B0604020202020204" pitchFamily="34" charset="0"/>
              <a:buChar char="•"/>
            </a:pPr>
            <a:r>
              <a:rPr lang="en-IN" sz="1600" dirty="0">
                <a:latin typeface="Arial Narrow" pitchFamily="34" charset="0"/>
              </a:rPr>
              <a:t>    Older employees are more health conscious compared to younger ones and probably may not like being exposed to different food, drinking water &amp; other health requirements</a:t>
            </a:r>
          </a:p>
        </p:txBody>
      </p:sp>
      <p:sp>
        <p:nvSpPr>
          <p:cNvPr id="2" name="TextBox 1">
            <a:extLst>
              <a:ext uri="{FF2B5EF4-FFF2-40B4-BE49-F238E27FC236}">
                <a16:creationId xmlns:a16="http://schemas.microsoft.com/office/drawing/2014/main" xmlns="" id="{8FB48028-2985-B03F-E579-28D46491522F}"/>
              </a:ext>
            </a:extLst>
          </p:cNvPr>
          <p:cNvSpPr txBox="1"/>
          <p:nvPr/>
        </p:nvSpPr>
        <p:spPr>
          <a:xfrm>
            <a:off x="50230" y="4004001"/>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
        <p:nvSpPr>
          <p:cNvPr id="6" name="TextBox 5">
            <a:extLst>
              <a:ext uri="{FF2B5EF4-FFF2-40B4-BE49-F238E27FC236}">
                <a16:creationId xmlns:a16="http://schemas.microsoft.com/office/drawing/2014/main" xmlns="" id="{A1FF4F1D-636F-9E2A-3B37-7E68F409ED08}"/>
              </a:ext>
            </a:extLst>
          </p:cNvPr>
          <p:cNvSpPr txBox="1"/>
          <p:nvPr/>
        </p:nvSpPr>
        <p:spPr>
          <a:xfrm>
            <a:off x="50230" y="4444668"/>
            <a:ext cx="8685732" cy="584775"/>
          </a:xfrm>
          <a:prstGeom prst="rect">
            <a:avLst/>
          </a:prstGeom>
          <a:noFill/>
        </p:spPr>
        <p:txBody>
          <a:bodyPr wrap="square">
            <a:spAutoFit/>
          </a:bodyPr>
          <a:lstStyle/>
          <a:p>
            <a:pPr marL="285750" indent="-285750" algn="just">
              <a:buFont typeface="Arial" panose="020B0604020202020204" pitchFamily="34" charset="0"/>
              <a:buChar char="•"/>
            </a:pPr>
            <a:r>
              <a:rPr lang="en-IN" sz="1600" dirty="0">
                <a:latin typeface="Arial Narrow" pitchFamily="34" charset="0"/>
              </a:rPr>
              <a:t>Attrition percentage is higher among older employees who travel frequently &amp; who travel rarely </a:t>
            </a:r>
          </a:p>
          <a:p>
            <a:pPr marL="285750" indent="-285750" algn="just">
              <a:buFont typeface="Arial" panose="020B0604020202020204" pitchFamily="34" charset="0"/>
              <a:buChar char="•"/>
            </a:pPr>
            <a:r>
              <a:rPr lang="en-IN" sz="1600" dirty="0">
                <a:latin typeface="Arial Narrow" pitchFamily="34" charset="0"/>
              </a:rPr>
              <a:t>Irrespective of the level of business travel, younger employees prefer to switch jobs.</a:t>
            </a:r>
          </a:p>
        </p:txBody>
      </p:sp>
      <p:sp>
        <p:nvSpPr>
          <p:cNvPr id="7" name="TextBox 6">
            <a:extLst>
              <a:ext uri="{FF2B5EF4-FFF2-40B4-BE49-F238E27FC236}">
                <a16:creationId xmlns:a16="http://schemas.microsoft.com/office/drawing/2014/main" xmlns="" id="{BD054C24-E863-C2C9-C642-CC6EFE0C478D}"/>
              </a:ext>
            </a:extLst>
          </p:cNvPr>
          <p:cNvSpPr txBox="1"/>
          <p:nvPr/>
        </p:nvSpPr>
        <p:spPr>
          <a:xfrm>
            <a:off x="50230" y="5143088"/>
            <a:ext cx="1394953"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Tree>
    <p:extLst>
      <p:ext uri="{BB962C8B-B14F-4D97-AF65-F5344CB8AC3E}">
        <p14:creationId xmlns:p14="http://schemas.microsoft.com/office/powerpoint/2010/main" xmlns="" val="59717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81805EA-0ECA-84AB-5D31-0BBD397302FE}"/>
              </a:ext>
            </a:extLst>
          </p:cNvPr>
          <p:cNvSpPr txBox="1"/>
          <p:nvPr/>
        </p:nvSpPr>
        <p:spPr>
          <a:xfrm>
            <a:off x="349044" y="720182"/>
            <a:ext cx="4788311" cy="369332"/>
          </a:xfrm>
          <a:prstGeom prst="rect">
            <a:avLst/>
          </a:prstGeom>
          <a:noFill/>
        </p:spPr>
        <p:txBody>
          <a:bodyPr wrap="square" rtlCol="0">
            <a:spAutoFit/>
          </a:bodyPr>
          <a:lstStyle/>
          <a:p>
            <a:pPr algn="ctr"/>
            <a:r>
              <a:rPr lang="en-IN" b="1" dirty="0">
                <a:latin typeface="Arial Narrow" pitchFamily="34" charset="0"/>
              </a:rPr>
              <a:t>Department vs Gender vs Overtime vs Attrition</a:t>
            </a:r>
          </a:p>
        </p:txBody>
      </p:sp>
      <p:sp>
        <p:nvSpPr>
          <p:cNvPr id="6" name="TextBox 5">
            <a:extLst>
              <a:ext uri="{FF2B5EF4-FFF2-40B4-BE49-F238E27FC236}">
                <a16:creationId xmlns:a16="http://schemas.microsoft.com/office/drawing/2014/main" xmlns="" id="{81270EA5-32F4-AE27-2A32-721125A74DFD}"/>
              </a:ext>
            </a:extLst>
          </p:cNvPr>
          <p:cNvSpPr txBox="1"/>
          <p:nvPr/>
        </p:nvSpPr>
        <p:spPr>
          <a:xfrm>
            <a:off x="6809260" y="720182"/>
            <a:ext cx="3731342" cy="369332"/>
          </a:xfrm>
          <a:prstGeom prst="rect">
            <a:avLst/>
          </a:prstGeom>
          <a:noFill/>
        </p:spPr>
        <p:txBody>
          <a:bodyPr wrap="square" rtlCol="0">
            <a:spAutoFit/>
          </a:bodyPr>
          <a:lstStyle/>
          <a:p>
            <a:pPr algn="ctr"/>
            <a:r>
              <a:rPr lang="en-IN" b="1" dirty="0">
                <a:latin typeface="Arial Narrow" pitchFamily="34" charset="0"/>
              </a:rPr>
              <a:t>Income Bin vs Overtime vs Attrition</a:t>
            </a:r>
          </a:p>
        </p:txBody>
      </p:sp>
      <p:sp>
        <p:nvSpPr>
          <p:cNvPr id="8" name="TextBox 7">
            <a:extLst>
              <a:ext uri="{FF2B5EF4-FFF2-40B4-BE49-F238E27FC236}">
                <a16:creationId xmlns:a16="http://schemas.microsoft.com/office/drawing/2014/main" xmlns="" id="{E4EA0DE0-8299-C8C7-8EAD-F2322199B313}"/>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latin typeface="Arial Narrow" pitchFamily="34" charset="0"/>
              </a:rPr>
              <a:t>Multi-Variate Analysis</a:t>
            </a:r>
          </a:p>
        </p:txBody>
      </p:sp>
      <p:pic>
        <p:nvPicPr>
          <p:cNvPr id="10" name="Picture 9">
            <a:extLst>
              <a:ext uri="{FF2B5EF4-FFF2-40B4-BE49-F238E27FC236}">
                <a16:creationId xmlns:a16="http://schemas.microsoft.com/office/drawing/2014/main" xmlns="" id="{09134F7F-A01D-4791-6D56-381BA61590F4}"/>
              </a:ext>
            </a:extLst>
          </p:cNvPr>
          <p:cNvPicPr>
            <a:picLocks noChangeAspect="1"/>
          </p:cNvPicPr>
          <p:nvPr/>
        </p:nvPicPr>
        <p:blipFill rotWithShape="1">
          <a:blip r:embed="rId2"/>
          <a:srcRect l="3536" r="5505"/>
          <a:stretch/>
        </p:blipFill>
        <p:spPr>
          <a:xfrm>
            <a:off x="6332396" y="1224441"/>
            <a:ext cx="3386792" cy="2478244"/>
          </a:xfrm>
          <a:prstGeom prst="rect">
            <a:avLst/>
          </a:prstGeom>
          <a:ln w="12700">
            <a:solidFill>
              <a:schemeClr val="tx1"/>
            </a:solidFill>
          </a:ln>
        </p:spPr>
      </p:pic>
      <p:grpSp>
        <p:nvGrpSpPr>
          <p:cNvPr id="17" name="Group 16">
            <a:extLst>
              <a:ext uri="{FF2B5EF4-FFF2-40B4-BE49-F238E27FC236}">
                <a16:creationId xmlns:a16="http://schemas.microsoft.com/office/drawing/2014/main" xmlns="" id="{0DD562C9-5C45-A0D3-82A8-139442F6E943}"/>
              </a:ext>
            </a:extLst>
          </p:cNvPr>
          <p:cNvGrpSpPr/>
          <p:nvPr/>
        </p:nvGrpSpPr>
        <p:grpSpPr>
          <a:xfrm>
            <a:off x="553537" y="1122412"/>
            <a:ext cx="4062709" cy="2547024"/>
            <a:chOff x="580100" y="1533832"/>
            <a:chExt cx="3262687" cy="3004955"/>
          </a:xfrm>
        </p:grpSpPr>
        <p:pic>
          <p:nvPicPr>
            <p:cNvPr id="14" name="Picture 13">
              <a:extLst>
                <a:ext uri="{FF2B5EF4-FFF2-40B4-BE49-F238E27FC236}">
                  <a16:creationId xmlns:a16="http://schemas.microsoft.com/office/drawing/2014/main" xmlns="" id="{CBA41CB9-C388-A800-B6E3-CD797F8D2D84}"/>
                </a:ext>
              </a:extLst>
            </p:cNvPr>
            <p:cNvPicPr>
              <a:picLocks noChangeAspect="1"/>
            </p:cNvPicPr>
            <p:nvPr/>
          </p:nvPicPr>
          <p:blipFill>
            <a:blip r:embed="rId3"/>
            <a:stretch>
              <a:fillRect/>
            </a:stretch>
          </p:blipFill>
          <p:spPr>
            <a:xfrm>
              <a:off x="580100" y="1533832"/>
              <a:ext cx="3262687" cy="2275103"/>
            </a:xfrm>
            <a:prstGeom prst="rect">
              <a:avLst/>
            </a:prstGeom>
            <a:ln>
              <a:noFill/>
            </a:ln>
          </p:spPr>
        </p:pic>
        <p:pic>
          <p:nvPicPr>
            <p:cNvPr id="16" name="Picture 15">
              <a:extLst>
                <a:ext uri="{FF2B5EF4-FFF2-40B4-BE49-F238E27FC236}">
                  <a16:creationId xmlns:a16="http://schemas.microsoft.com/office/drawing/2014/main" xmlns="" id="{D95B0B06-277A-8365-5D4D-2DD35A8F8D02}"/>
                </a:ext>
              </a:extLst>
            </p:cNvPr>
            <p:cNvPicPr>
              <a:picLocks noChangeAspect="1"/>
            </p:cNvPicPr>
            <p:nvPr/>
          </p:nvPicPr>
          <p:blipFill>
            <a:blip r:embed="rId4"/>
            <a:stretch>
              <a:fillRect/>
            </a:stretch>
          </p:blipFill>
          <p:spPr>
            <a:xfrm>
              <a:off x="1348805" y="3808935"/>
              <a:ext cx="2343207" cy="729852"/>
            </a:xfrm>
            <a:prstGeom prst="rect">
              <a:avLst/>
            </a:prstGeom>
            <a:ln>
              <a:noFill/>
            </a:ln>
          </p:spPr>
        </p:pic>
      </p:grpSp>
      <p:sp>
        <p:nvSpPr>
          <p:cNvPr id="19" name="TextBox 18">
            <a:extLst>
              <a:ext uri="{FF2B5EF4-FFF2-40B4-BE49-F238E27FC236}">
                <a16:creationId xmlns:a16="http://schemas.microsoft.com/office/drawing/2014/main" xmlns="" id="{E00733A4-E4DC-C4C4-2AAB-716205DB99A1}"/>
              </a:ext>
            </a:extLst>
          </p:cNvPr>
          <p:cNvSpPr txBox="1"/>
          <p:nvPr/>
        </p:nvSpPr>
        <p:spPr>
          <a:xfrm>
            <a:off x="0" y="5589777"/>
            <a:ext cx="6071540" cy="1323439"/>
          </a:xfrm>
          <a:prstGeom prst="rect">
            <a:avLst/>
          </a:prstGeom>
          <a:noFill/>
        </p:spPr>
        <p:txBody>
          <a:bodyPr wrap="square">
            <a:spAutoFit/>
          </a:bodyPr>
          <a:lstStyle/>
          <a:p>
            <a:r>
              <a:rPr lang="en-US" sz="1600" dirty="0">
                <a:latin typeface="Arial Narrow" pitchFamily="34" charset="0"/>
              </a:rPr>
              <a:t>The probability of a female employee being subjected to overtime is the same across all departments, while the probability she leaves the organization given she works in the HR department is higher. This must be due to some other factors like discrimination or lower pay or gender bias which needs to be investigated.</a:t>
            </a:r>
            <a:endParaRPr lang="en-IN" sz="1600" dirty="0">
              <a:latin typeface="Arial Narrow" pitchFamily="34" charset="0"/>
            </a:endParaRPr>
          </a:p>
        </p:txBody>
      </p:sp>
      <p:sp>
        <p:nvSpPr>
          <p:cNvPr id="2" name="TextBox 1">
            <a:extLst>
              <a:ext uri="{FF2B5EF4-FFF2-40B4-BE49-F238E27FC236}">
                <a16:creationId xmlns:a16="http://schemas.microsoft.com/office/drawing/2014/main" xmlns="" id="{EED57DB0-0153-3E16-0CA2-85FC1A4C305E}"/>
              </a:ext>
            </a:extLst>
          </p:cNvPr>
          <p:cNvSpPr txBox="1"/>
          <p:nvPr/>
        </p:nvSpPr>
        <p:spPr>
          <a:xfrm>
            <a:off x="6234549" y="5459528"/>
            <a:ext cx="5908290" cy="1323439"/>
          </a:xfrm>
          <a:prstGeom prst="rect">
            <a:avLst/>
          </a:prstGeom>
          <a:noFill/>
        </p:spPr>
        <p:txBody>
          <a:bodyPr wrap="square">
            <a:spAutoFit/>
          </a:bodyPr>
          <a:lstStyle/>
          <a:p>
            <a:pPr algn="just"/>
            <a:r>
              <a:rPr lang="en-US" sz="1600" dirty="0">
                <a:latin typeface="Arial Narrow" pitchFamily="34" charset="0"/>
              </a:rPr>
              <a:t>This may be due to the following reasons:</a:t>
            </a:r>
          </a:p>
          <a:p>
            <a:pPr algn="just"/>
            <a:r>
              <a:rPr lang="en-US" sz="1600" dirty="0">
                <a:latin typeface="Arial Narrow" pitchFamily="34" charset="0"/>
              </a:rPr>
              <a:t>       1. An employee in lower pay slabs, consider themselves to be underpaid and simultaneously being exploited</a:t>
            </a:r>
            <a:endParaRPr lang="en-US" sz="1600" b="1" dirty="0">
              <a:latin typeface="Arial Narrow" pitchFamily="34" charset="0"/>
            </a:endParaRPr>
          </a:p>
          <a:p>
            <a:pPr algn="just"/>
            <a:r>
              <a:rPr lang="en-US" sz="1600" b="1" dirty="0">
                <a:latin typeface="Arial Narrow" pitchFamily="34" charset="0"/>
              </a:rPr>
              <a:t>       </a:t>
            </a:r>
            <a:r>
              <a:rPr lang="en-US" sz="1600" dirty="0">
                <a:latin typeface="Arial Narrow" pitchFamily="34" charset="0"/>
              </a:rPr>
              <a:t>2</a:t>
            </a:r>
            <a:r>
              <a:rPr lang="en-US" sz="1600" b="1" dirty="0">
                <a:latin typeface="Arial Narrow" pitchFamily="34" charset="0"/>
              </a:rPr>
              <a:t>. </a:t>
            </a:r>
            <a:r>
              <a:rPr lang="en-US" sz="1600" dirty="0">
                <a:latin typeface="Arial Narrow" pitchFamily="34" charset="0"/>
              </a:rPr>
              <a:t>Higher-paid employees preferably take remuneration as their primary consideration.</a:t>
            </a:r>
          </a:p>
        </p:txBody>
      </p:sp>
      <p:sp>
        <p:nvSpPr>
          <p:cNvPr id="4" name="TextBox 3">
            <a:extLst>
              <a:ext uri="{FF2B5EF4-FFF2-40B4-BE49-F238E27FC236}">
                <a16:creationId xmlns:a16="http://schemas.microsoft.com/office/drawing/2014/main" xmlns="" id="{99F5CEDA-C54C-C855-34EB-49245AB7EB54}"/>
              </a:ext>
            </a:extLst>
          </p:cNvPr>
          <p:cNvSpPr txBox="1"/>
          <p:nvPr/>
        </p:nvSpPr>
        <p:spPr>
          <a:xfrm>
            <a:off x="0" y="3703864"/>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
        <p:nvSpPr>
          <p:cNvPr id="11" name="TextBox 10">
            <a:extLst>
              <a:ext uri="{FF2B5EF4-FFF2-40B4-BE49-F238E27FC236}">
                <a16:creationId xmlns:a16="http://schemas.microsoft.com/office/drawing/2014/main" xmlns="" id="{AE1DA7D9-E0C6-F8A8-27D3-FEA515C5175F}"/>
              </a:ext>
            </a:extLst>
          </p:cNvPr>
          <p:cNvSpPr txBox="1"/>
          <p:nvPr/>
        </p:nvSpPr>
        <p:spPr>
          <a:xfrm>
            <a:off x="46825" y="4077461"/>
            <a:ext cx="6113206" cy="830997"/>
          </a:xfrm>
          <a:prstGeom prst="rect">
            <a:avLst/>
          </a:prstGeom>
          <a:noFill/>
        </p:spPr>
        <p:txBody>
          <a:bodyPr wrap="square">
            <a:spAutoFit/>
          </a:bodyPr>
          <a:lstStyle/>
          <a:p>
            <a:pPr algn="just"/>
            <a:r>
              <a:rPr lang="en-IN" sz="1600" dirty="0">
                <a:latin typeface="Arial Narrow" pitchFamily="34" charset="0"/>
              </a:rPr>
              <a:t>A female employee from the HR department and a male employee from Sales Department in our organization when being subjected to overtime are more likely to leave the organization compared to his/her counterparts in other departments.</a:t>
            </a:r>
          </a:p>
        </p:txBody>
      </p:sp>
      <p:sp>
        <p:nvSpPr>
          <p:cNvPr id="12" name="TextBox 11">
            <a:extLst>
              <a:ext uri="{FF2B5EF4-FFF2-40B4-BE49-F238E27FC236}">
                <a16:creationId xmlns:a16="http://schemas.microsoft.com/office/drawing/2014/main" xmlns="" id="{628F295D-F60E-3ECC-F32F-E0AB28BD2BE1}"/>
              </a:ext>
            </a:extLst>
          </p:cNvPr>
          <p:cNvSpPr txBox="1"/>
          <p:nvPr/>
        </p:nvSpPr>
        <p:spPr>
          <a:xfrm>
            <a:off x="-12290" y="5234014"/>
            <a:ext cx="1394953"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
        <p:nvSpPr>
          <p:cNvPr id="15" name="TextBox 14">
            <a:extLst>
              <a:ext uri="{FF2B5EF4-FFF2-40B4-BE49-F238E27FC236}">
                <a16:creationId xmlns:a16="http://schemas.microsoft.com/office/drawing/2014/main" xmlns="" id="{3F312266-24C5-D290-C007-78598435970E}"/>
              </a:ext>
            </a:extLst>
          </p:cNvPr>
          <p:cNvSpPr txBox="1"/>
          <p:nvPr/>
        </p:nvSpPr>
        <p:spPr>
          <a:xfrm>
            <a:off x="6234549" y="3810319"/>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
        <p:nvSpPr>
          <p:cNvPr id="22" name="TextBox 21">
            <a:extLst>
              <a:ext uri="{FF2B5EF4-FFF2-40B4-BE49-F238E27FC236}">
                <a16:creationId xmlns:a16="http://schemas.microsoft.com/office/drawing/2014/main" xmlns="" id="{7B02D3A5-9071-0CD3-0B2D-1F3B177E36BF}"/>
              </a:ext>
            </a:extLst>
          </p:cNvPr>
          <p:cNvSpPr txBox="1"/>
          <p:nvPr/>
        </p:nvSpPr>
        <p:spPr>
          <a:xfrm>
            <a:off x="6234549" y="4182227"/>
            <a:ext cx="5844380" cy="830997"/>
          </a:xfrm>
          <a:prstGeom prst="rect">
            <a:avLst/>
          </a:prstGeom>
          <a:noFill/>
        </p:spPr>
        <p:txBody>
          <a:bodyPr wrap="square">
            <a:spAutoFit/>
          </a:bodyPr>
          <a:lstStyle/>
          <a:p>
            <a:pPr algn="just"/>
            <a:r>
              <a:rPr lang="en-IN" sz="1600" dirty="0">
                <a:latin typeface="Arial Narrow" pitchFamily="34" charset="0"/>
              </a:rPr>
              <a:t>Attrition percentage of employees in our organization </a:t>
            </a:r>
          </a:p>
          <a:p>
            <a:pPr algn="just"/>
            <a:r>
              <a:rPr lang="en-IN" sz="1600" dirty="0">
                <a:latin typeface="Arial Narrow" pitchFamily="34" charset="0"/>
              </a:rPr>
              <a:t> who belong to the lower pay slab and when subjected to overtime are higher compared to those earning more</a:t>
            </a:r>
          </a:p>
        </p:txBody>
      </p:sp>
      <p:sp>
        <p:nvSpPr>
          <p:cNvPr id="23" name="TextBox 22">
            <a:extLst>
              <a:ext uri="{FF2B5EF4-FFF2-40B4-BE49-F238E27FC236}">
                <a16:creationId xmlns:a16="http://schemas.microsoft.com/office/drawing/2014/main" xmlns="" id="{4D3F0B03-8703-8D78-24E3-C0BAC5082171}"/>
              </a:ext>
            </a:extLst>
          </p:cNvPr>
          <p:cNvSpPr txBox="1"/>
          <p:nvPr/>
        </p:nvSpPr>
        <p:spPr>
          <a:xfrm>
            <a:off x="6195935" y="5159647"/>
            <a:ext cx="1432888"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Tree>
    <p:extLst>
      <p:ext uri="{BB962C8B-B14F-4D97-AF65-F5344CB8AC3E}">
        <p14:creationId xmlns:p14="http://schemas.microsoft.com/office/powerpoint/2010/main" xmlns="" val="288617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308A0B4-C887-E630-1895-9A1D54B902D4}"/>
              </a:ext>
            </a:extLst>
          </p:cNvPr>
          <p:cNvSpPr txBox="1"/>
          <p:nvPr/>
        </p:nvSpPr>
        <p:spPr>
          <a:xfrm>
            <a:off x="3527095" y="1527452"/>
            <a:ext cx="4984955" cy="369332"/>
          </a:xfrm>
          <a:prstGeom prst="rect">
            <a:avLst/>
          </a:prstGeom>
          <a:noFill/>
        </p:spPr>
        <p:txBody>
          <a:bodyPr wrap="square" rtlCol="0">
            <a:spAutoFit/>
          </a:bodyPr>
          <a:lstStyle/>
          <a:p>
            <a:pPr algn="ctr"/>
            <a:r>
              <a:rPr lang="en-IN" b="1" dirty="0">
                <a:latin typeface="Arial Narrow" pitchFamily="34" charset="0"/>
              </a:rPr>
              <a:t>Department vs Gender vs Income Bin vs Attrition</a:t>
            </a:r>
          </a:p>
        </p:txBody>
      </p:sp>
      <p:sp>
        <p:nvSpPr>
          <p:cNvPr id="8" name="TextBox 7">
            <a:extLst>
              <a:ext uri="{FF2B5EF4-FFF2-40B4-BE49-F238E27FC236}">
                <a16:creationId xmlns:a16="http://schemas.microsoft.com/office/drawing/2014/main" xmlns="" id="{FA6D9EF2-166D-19F9-3B92-8F2FDBAAFFD4}"/>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latin typeface="Arial Narrow" pitchFamily="34" charset="0"/>
              </a:rPr>
              <a:t>Multi-Variate Analysis</a:t>
            </a:r>
          </a:p>
        </p:txBody>
      </p:sp>
      <p:grpSp>
        <p:nvGrpSpPr>
          <p:cNvPr id="13" name="Group 12">
            <a:extLst>
              <a:ext uri="{FF2B5EF4-FFF2-40B4-BE49-F238E27FC236}">
                <a16:creationId xmlns:a16="http://schemas.microsoft.com/office/drawing/2014/main" xmlns="" id="{8A50639C-BC34-920D-5CF5-30665F6F9602}"/>
              </a:ext>
            </a:extLst>
          </p:cNvPr>
          <p:cNvGrpSpPr/>
          <p:nvPr/>
        </p:nvGrpSpPr>
        <p:grpSpPr>
          <a:xfrm>
            <a:off x="161753" y="736384"/>
            <a:ext cx="3102557" cy="6033126"/>
            <a:chOff x="968000" y="1150374"/>
            <a:chExt cx="2551961" cy="6015551"/>
          </a:xfrm>
        </p:grpSpPr>
        <p:pic>
          <p:nvPicPr>
            <p:cNvPr id="10" name="Picture 9">
              <a:extLst>
                <a:ext uri="{FF2B5EF4-FFF2-40B4-BE49-F238E27FC236}">
                  <a16:creationId xmlns:a16="http://schemas.microsoft.com/office/drawing/2014/main" xmlns="" id="{3A3AA82E-979E-0FF0-8727-1C219A8ABCB8}"/>
                </a:ext>
              </a:extLst>
            </p:cNvPr>
            <p:cNvPicPr>
              <a:picLocks noChangeAspect="1"/>
            </p:cNvPicPr>
            <p:nvPr/>
          </p:nvPicPr>
          <p:blipFill>
            <a:blip r:embed="rId2"/>
            <a:stretch>
              <a:fillRect/>
            </a:stretch>
          </p:blipFill>
          <p:spPr>
            <a:xfrm>
              <a:off x="968001" y="1150374"/>
              <a:ext cx="2551960" cy="3716113"/>
            </a:xfrm>
            <a:prstGeom prst="rect">
              <a:avLst/>
            </a:prstGeom>
            <a:ln w="12700">
              <a:solidFill>
                <a:schemeClr val="tx1"/>
              </a:solidFill>
            </a:ln>
          </p:spPr>
        </p:pic>
        <p:pic>
          <p:nvPicPr>
            <p:cNvPr id="12" name="Picture 11">
              <a:extLst>
                <a:ext uri="{FF2B5EF4-FFF2-40B4-BE49-F238E27FC236}">
                  <a16:creationId xmlns:a16="http://schemas.microsoft.com/office/drawing/2014/main" xmlns="" id="{F11C777A-4826-1B46-0FE2-E3B037A4F1E5}"/>
                </a:ext>
              </a:extLst>
            </p:cNvPr>
            <p:cNvPicPr>
              <a:picLocks noChangeAspect="1"/>
            </p:cNvPicPr>
            <p:nvPr/>
          </p:nvPicPr>
          <p:blipFill>
            <a:blip r:embed="rId3"/>
            <a:stretch>
              <a:fillRect/>
            </a:stretch>
          </p:blipFill>
          <p:spPr>
            <a:xfrm>
              <a:off x="968000" y="4841370"/>
              <a:ext cx="2551959" cy="2324555"/>
            </a:xfrm>
            <a:prstGeom prst="rect">
              <a:avLst/>
            </a:prstGeom>
            <a:ln w="12700">
              <a:solidFill>
                <a:schemeClr val="tx1"/>
              </a:solidFill>
            </a:ln>
          </p:spPr>
        </p:pic>
      </p:grpSp>
      <p:pic>
        <p:nvPicPr>
          <p:cNvPr id="16" name="Picture 15">
            <a:extLst>
              <a:ext uri="{FF2B5EF4-FFF2-40B4-BE49-F238E27FC236}">
                <a16:creationId xmlns:a16="http://schemas.microsoft.com/office/drawing/2014/main" xmlns="" id="{3B5E9872-1241-05A6-9EFB-168BD52E6934}"/>
              </a:ext>
            </a:extLst>
          </p:cNvPr>
          <p:cNvPicPr>
            <a:picLocks noChangeAspect="1"/>
          </p:cNvPicPr>
          <p:nvPr/>
        </p:nvPicPr>
        <p:blipFill>
          <a:blip r:embed="rId4"/>
          <a:stretch>
            <a:fillRect/>
          </a:stretch>
        </p:blipFill>
        <p:spPr>
          <a:xfrm>
            <a:off x="3527095" y="1985307"/>
            <a:ext cx="5307291" cy="1955745"/>
          </a:xfrm>
          <a:prstGeom prst="rect">
            <a:avLst/>
          </a:prstGeom>
          <a:ln w="12700">
            <a:solidFill>
              <a:schemeClr val="tx1"/>
            </a:solidFill>
          </a:ln>
        </p:spPr>
      </p:pic>
      <p:sp>
        <p:nvSpPr>
          <p:cNvPr id="18" name="TextBox 17">
            <a:extLst>
              <a:ext uri="{FF2B5EF4-FFF2-40B4-BE49-F238E27FC236}">
                <a16:creationId xmlns:a16="http://schemas.microsoft.com/office/drawing/2014/main" xmlns="" id="{D3F1A522-8935-D6ED-0756-397683F7A105}"/>
              </a:ext>
            </a:extLst>
          </p:cNvPr>
          <p:cNvSpPr txBox="1"/>
          <p:nvPr/>
        </p:nvSpPr>
        <p:spPr>
          <a:xfrm>
            <a:off x="3399253" y="4544837"/>
            <a:ext cx="8630994" cy="1815882"/>
          </a:xfrm>
          <a:prstGeom prst="rect">
            <a:avLst/>
          </a:prstGeom>
          <a:noFill/>
        </p:spPr>
        <p:txBody>
          <a:bodyPr wrap="square">
            <a:spAutoFit/>
          </a:bodyPr>
          <a:lstStyle/>
          <a:p>
            <a:r>
              <a:rPr lang="en-US" sz="1600" b="1" dirty="0">
                <a:latin typeface="Arial Narrow" pitchFamily="34" charset="0"/>
              </a:rPr>
              <a:t>Why employees working under the HR department are likely to leave the company?</a:t>
            </a:r>
          </a:p>
          <a:p>
            <a:pPr marL="285750" indent="-285750">
              <a:buFont typeface="Arial" panose="020B0604020202020204" pitchFamily="34" charset="0"/>
              <a:buChar char="•"/>
            </a:pPr>
            <a:r>
              <a:rPr lang="en-US" sz="1600" dirty="0">
                <a:latin typeface="Arial Narrow" pitchFamily="34" charset="0"/>
              </a:rPr>
              <a:t>Employees working in the HR department are paid lesser than their counterparts in the R&amp;D and Sales Department </a:t>
            </a:r>
          </a:p>
          <a:p>
            <a:pPr marL="285750" indent="-285750">
              <a:buFont typeface="Arial" panose="020B0604020202020204" pitchFamily="34" charset="0"/>
              <a:buChar char="•"/>
            </a:pPr>
            <a:r>
              <a:rPr lang="en-US" sz="1600" dirty="0">
                <a:latin typeface="Arial Narrow" pitchFamily="34" charset="0"/>
              </a:rPr>
              <a:t>The analysis shows that irrespective of gender, the majority of employees in the HR department are paid less or fall in the lowest income bin</a:t>
            </a:r>
          </a:p>
          <a:p>
            <a:pPr marL="285750" indent="-285750">
              <a:buFont typeface="Arial" panose="020B0604020202020204" pitchFamily="34" charset="0"/>
              <a:buChar char="•"/>
            </a:pPr>
            <a:r>
              <a:rPr lang="en-US" sz="1600" dirty="0">
                <a:latin typeface="Arial Narrow" pitchFamily="34" charset="0"/>
              </a:rPr>
              <a:t>Since the attrition rate is negatively associated with monthly income, there’s a higher probability of employees leaving the company.</a:t>
            </a:r>
            <a:endParaRPr lang="en-IN" sz="1600" dirty="0">
              <a:latin typeface="Arial Narrow" pitchFamily="34" charset="0"/>
            </a:endParaRPr>
          </a:p>
        </p:txBody>
      </p:sp>
      <p:pic>
        <p:nvPicPr>
          <p:cNvPr id="2" name="Picture 1">
            <a:extLst>
              <a:ext uri="{FF2B5EF4-FFF2-40B4-BE49-F238E27FC236}">
                <a16:creationId xmlns:a16="http://schemas.microsoft.com/office/drawing/2014/main" xmlns="" id="{949CD3DF-8A9D-4BC4-02F5-699F50747A72}"/>
              </a:ext>
            </a:extLst>
          </p:cNvPr>
          <p:cNvPicPr>
            <a:picLocks noChangeAspect="1"/>
          </p:cNvPicPr>
          <p:nvPr/>
        </p:nvPicPr>
        <p:blipFill>
          <a:blip r:embed="rId5"/>
          <a:stretch>
            <a:fillRect/>
          </a:stretch>
        </p:blipFill>
        <p:spPr>
          <a:xfrm>
            <a:off x="9181147" y="1963557"/>
            <a:ext cx="1894290" cy="1999243"/>
          </a:xfrm>
          <a:prstGeom prst="rect">
            <a:avLst/>
          </a:prstGeom>
          <a:ln w="12700">
            <a:solidFill>
              <a:schemeClr val="tx1"/>
            </a:solidFill>
          </a:ln>
        </p:spPr>
      </p:pic>
      <p:sp>
        <p:nvSpPr>
          <p:cNvPr id="4" name="TextBox 3">
            <a:extLst>
              <a:ext uri="{FF2B5EF4-FFF2-40B4-BE49-F238E27FC236}">
                <a16:creationId xmlns:a16="http://schemas.microsoft.com/office/drawing/2014/main" xmlns="" id="{EC6FE668-F2C6-B453-AAFA-5AD275B89F67}"/>
              </a:ext>
            </a:extLst>
          </p:cNvPr>
          <p:cNvSpPr txBox="1"/>
          <p:nvPr/>
        </p:nvSpPr>
        <p:spPr>
          <a:xfrm>
            <a:off x="3399251" y="839935"/>
            <a:ext cx="8469288" cy="461665"/>
          </a:xfrm>
          <a:prstGeom prst="rect">
            <a:avLst/>
          </a:prstGeom>
          <a:noFill/>
        </p:spPr>
        <p:txBody>
          <a:bodyPr wrap="square" rtlCol="0">
            <a:spAutoFit/>
          </a:bodyPr>
          <a:lstStyle/>
          <a:p>
            <a:r>
              <a:rPr lang="en-IN" sz="2400" b="1" dirty="0">
                <a:solidFill>
                  <a:srgbClr val="001524"/>
                </a:solidFill>
                <a:latin typeface="Arial Narrow" pitchFamily="34" charset="0"/>
              </a:rPr>
              <a:t>Analysis of Attrition in the Human Resources department</a:t>
            </a:r>
          </a:p>
        </p:txBody>
      </p:sp>
      <p:sp>
        <p:nvSpPr>
          <p:cNvPr id="5" name="TextBox 4">
            <a:extLst>
              <a:ext uri="{FF2B5EF4-FFF2-40B4-BE49-F238E27FC236}">
                <a16:creationId xmlns:a16="http://schemas.microsoft.com/office/drawing/2014/main" xmlns="" id="{938A803A-E90A-BB44-153A-CB9D52F52BE2}"/>
              </a:ext>
            </a:extLst>
          </p:cNvPr>
          <p:cNvSpPr txBox="1"/>
          <p:nvPr/>
        </p:nvSpPr>
        <p:spPr>
          <a:xfrm>
            <a:off x="3399250" y="4099610"/>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Tree>
    <p:extLst>
      <p:ext uri="{BB962C8B-B14F-4D97-AF65-F5344CB8AC3E}">
        <p14:creationId xmlns:p14="http://schemas.microsoft.com/office/powerpoint/2010/main" xmlns="" val="883063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0A5F337-80E3-46A4-C319-C912DCBE140F}"/>
              </a:ext>
            </a:extLst>
          </p:cNvPr>
          <p:cNvSpPr txBox="1"/>
          <p:nvPr/>
        </p:nvSpPr>
        <p:spPr>
          <a:xfrm>
            <a:off x="408036" y="848230"/>
            <a:ext cx="3922245" cy="369332"/>
          </a:xfrm>
          <a:prstGeom prst="rect">
            <a:avLst/>
          </a:prstGeom>
          <a:noFill/>
        </p:spPr>
        <p:txBody>
          <a:bodyPr wrap="square" rtlCol="0">
            <a:spAutoFit/>
          </a:bodyPr>
          <a:lstStyle/>
          <a:p>
            <a:r>
              <a:rPr lang="en-IN" b="1" dirty="0">
                <a:latin typeface="Arial Narrow" pitchFamily="34" charset="0"/>
              </a:rPr>
              <a:t>Age vs Marital Status vs Attrition</a:t>
            </a:r>
          </a:p>
        </p:txBody>
      </p:sp>
      <p:sp>
        <p:nvSpPr>
          <p:cNvPr id="8" name="TextBox 7">
            <a:extLst>
              <a:ext uri="{FF2B5EF4-FFF2-40B4-BE49-F238E27FC236}">
                <a16:creationId xmlns:a16="http://schemas.microsoft.com/office/drawing/2014/main" xmlns="" id="{1CFF37B9-E737-5DBB-BD92-4EAB95E3413A}"/>
              </a:ext>
            </a:extLst>
          </p:cNvPr>
          <p:cNvSpPr txBox="1"/>
          <p:nvPr/>
        </p:nvSpPr>
        <p:spPr>
          <a:xfrm>
            <a:off x="408036" y="2539580"/>
            <a:ext cx="4439264" cy="369332"/>
          </a:xfrm>
          <a:prstGeom prst="rect">
            <a:avLst/>
          </a:prstGeom>
          <a:noFill/>
        </p:spPr>
        <p:txBody>
          <a:bodyPr wrap="square" rtlCol="0">
            <a:spAutoFit/>
          </a:bodyPr>
          <a:lstStyle/>
          <a:p>
            <a:pPr algn="ctr"/>
            <a:r>
              <a:rPr lang="en-IN" b="1" dirty="0">
                <a:latin typeface="Arial Narrow" pitchFamily="34" charset="0"/>
              </a:rPr>
              <a:t>Total Working Years vs Over time vs Attrition</a:t>
            </a:r>
          </a:p>
        </p:txBody>
      </p:sp>
      <p:sp>
        <p:nvSpPr>
          <p:cNvPr id="10" name="TextBox 9">
            <a:extLst>
              <a:ext uri="{FF2B5EF4-FFF2-40B4-BE49-F238E27FC236}">
                <a16:creationId xmlns:a16="http://schemas.microsoft.com/office/drawing/2014/main" xmlns="" id="{86592B62-57A8-6E43-4FBC-97B8B49C062F}"/>
              </a:ext>
            </a:extLst>
          </p:cNvPr>
          <p:cNvSpPr txBox="1"/>
          <p:nvPr/>
        </p:nvSpPr>
        <p:spPr>
          <a:xfrm>
            <a:off x="1215109" y="221789"/>
            <a:ext cx="3922246" cy="523220"/>
          </a:xfrm>
          <a:prstGeom prst="rect">
            <a:avLst/>
          </a:prstGeom>
          <a:noFill/>
        </p:spPr>
        <p:txBody>
          <a:bodyPr wrap="square" rtlCol="0">
            <a:spAutoFit/>
          </a:bodyPr>
          <a:lstStyle/>
          <a:p>
            <a:pPr algn="ctr"/>
            <a:r>
              <a:rPr lang="en-IN" sz="2800" b="1" dirty="0">
                <a:solidFill>
                  <a:srgbClr val="001524"/>
                </a:solidFill>
                <a:latin typeface="Arial Narrow" pitchFamily="34" charset="0"/>
              </a:rPr>
              <a:t>Multi-Variate Analysis</a:t>
            </a:r>
          </a:p>
        </p:txBody>
      </p:sp>
      <p:sp>
        <p:nvSpPr>
          <p:cNvPr id="13" name="TextBox 12">
            <a:extLst>
              <a:ext uri="{FF2B5EF4-FFF2-40B4-BE49-F238E27FC236}">
                <a16:creationId xmlns:a16="http://schemas.microsoft.com/office/drawing/2014/main" xmlns="" id="{9ED348E9-A34E-6485-A910-3AC87F477B52}"/>
              </a:ext>
            </a:extLst>
          </p:cNvPr>
          <p:cNvSpPr txBox="1"/>
          <p:nvPr/>
        </p:nvSpPr>
        <p:spPr>
          <a:xfrm>
            <a:off x="408036" y="3442574"/>
            <a:ext cx="11621732" cy="830997"/>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Narrow" pitchFamily="34" charset="0"/>
              </a:rPr>
              <a:t>From the above analysis it can be observed there's a strong negative association between the total work experience and overtime in our company with respect to attrition rate. </a:t>
            </a:r>
          </a:p>
          <a:p>
            <a:pPr marL="285750" indent="-285750">
              <a:buFont typeface="Arial" panose="020B0604020202020204" pitchFamily="34" charset="0"/>
              <a:buChar char="•"/>
            </a:pPr>
            <a:r>
              <a:rPr lang="en-US" sz="1600" dirty="0">
                <a:latin typeface="Arial Narrow" pitchFamily="34" charset="0"/>
              </a:rPr>
              <a:t>The attrition rate among employees who've been subjected to overtime with lesser work experience in our organization is quite high</a:t>
            </a:r>
          </a:p>
        </p:txBody>
      </p:sp>
      <p:sp>
        <p:nvSpPr>
          <p:cNvPr id="15" name="TextBox 14">
            <a:extLst>
              <a:ext uri="{FF2B5EF4-FFF2-40B4-BE49-F238E27FC236}">
                <a16:creationId xmlns:a16="http://schemas.microsoft.com/office/drawing/2014/main" xmlns="" id="{7757C844-59E2-A33F-36F5-379800E07ED8}"/>
              </a:ext>
            </a:extLst>
          </p:cNvPr>
          <p:cNvSpPr txBox="1"/>
          <p:nvPr/>
        </p:nvSpPr>
        <p:spPr>
          <a:xfrm>
            <a:off x="408036" y="1737365"/>
            <a:ext cx="11695474" cy="584775"/>
          </a:xfrm>
          <a:prstGeom prst="rect">
            <a:avLst/>
          </a:prstGeom>
          <a:noFill/>
        </p:spPr>
        <p:txBody>
          <a:bodyPr wrap="square">
            <a:spAutoFit/>
          </a:bodyPr>
          <a:lstStyle/>
          <a:p>
            <a:r>
              <a:rPr lang="en-IN" sz="1600" dirty="0">
                <a:latin typeface="Arial Narrow" pitchFamily="34" charset="0"/>
              </a:rPr>
              <a:t>From the above analysis we can see that in majority of cases, irrespective of the age of the person, the attrition rate among single employees in our organization is on the higher side.</a:t>
            </a:r>
          </a:p>
        </p:txBody>
      </p:sp>
      <p:sp>
        <p:nvSpPr>
          <p:cNvPr id="2" name="TextBox 1">
            <a:extLst>
              <a:ext uri="{FF2B5EF4-FFF2-40B4-BE49-F238E27FC236}">
                <a16:creationId xmlns:a16="http://schemas.microsoft.com/office/drawing/2014/main" xmlns="" id="{6FA20262-62C0-7EA8-0CE1-0333E31F6D14}"/>
              </a:ext>
            </a:extLst>
          </p:cNvPr>
          <p:cNvSpPr txBox="1"/>
          <p:nvPr/>
        </p:nvSpPr>
        <p:spPr>
          <a:xfrm>
            <a:off x="408036" y="1293631"/>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
        <p:nvSpPr>
          <p:cNvPr id="5" name="TextBox 4">
            <a:extLst>
              <a:ext uri="{FF2B5EF4-FFF2-40B4-BE49-F238E27FC236}">
                <a16:creationId xmlns:a16="http://schemas.microsoft.com/office/drawing/2014/main" xmlns="" id="{168A3607-DC9D-EA13-332B-5BD29AF9B4B3}"/>
              </a:ext>
            </a:extLst>
          </p:cNvPr>
          <p:cNvSpPr txBox="1"/>
          <p:nvPr/>
        </p:nvSpPr>
        <p:spPr>
          <a:xfrm>
            <a:off x="442449" y="2975942"/>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
        <p:nvSpPr>
          <p:cNvPr id="14" name="TextBox 13">
            <a:extLst>
              <a:ext uri="{FF2B5EF4-FFF2-40B4-BE49-F238E27FC236}">
                <a16:creationId xmlns:a16="http://schemas.microsoft.com/office/drawing/2014/main" xmlns="" id="{49FCDF0B-5C04-FEC3-2D4A-509890809AF3}"/>
              </a:ext>
            </a:extLst>
          </p:cNvPr>
          <p:cNvSpPr txBox="1"/>
          <p:nvPr/>
        </p:nvSpPr>
        <p:spPr>
          <a:xfrm>
            <a:off x="444907" y="4832133"/>
            <a:ext cx="11621732" cy="830997"/>
          </a:xfrm>
          <a:prstGeom prst="rect">
            <a:avLst/>
          </a:prstGeom>
          <a:noFill/>
        </p:spPr>
        <p:txBody>
          <a:bodyPr wrap="square">
            <a:spAutoFit/>
          </a:bodyPr>
          <a:lstStyle/>
          <a:p>
            <a:r>
              <a:rPr lang="en-US" sz="1600" dirty="0">
                <a:latin typeface="Arial Narrow" pitchFamily="34" charset="0"/>
              </a:rPr>
              <a:t>Though employees having higher work experience are also being subjected to overtime, the attrition rate among these employees is comparatively less. People with lesser work experience are probably younger and are at the beginning stages of their careers. Unable to cope up with the work pressure due to overtime, they are more likely to switch jobs.</a:t>
            </a:r>
          </a:p>
        </p:txBody>
      </p:sp>
      <p:sp>
        <p:nvSpPr>
          <p:cNvPr id="18" name="TextBox 17">
            <a:extLst>
              <a:ext uri="{FF2B5EF4-FFF2-40B4-BE49-F238E27FC236}">
                <a16:creationId xmlns:a16="http://schemas.microsoft.com/office/drawing/2014/main" xmlns="" id="{54847A27-1A47-B433-2DC1-FDB2AD9171B2}"/>
              </a:ext>
            </a:extLst>
          </p:cNvPr>
          <p:cNvSpPr txBox="1"/>
          <p:nvPr/>
        </p:nvSpPr>
        <p:spPr>
          <a:xfrm>
            <a:off x="408036" y="4401649"/>
            <a:ext cx="1394953"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Tree>
    <p:extLst>
      <p:ext uri="{BB962C8B-B14F-4D97-AF65-F5344CB8AC3E}">
        <p14:creationId xmlns:p14="http://schemas.microsoft.com/office/powerpoint/2010/main" xmlns="" val="18510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AEFBB51-96AF-FE60-C3B0-C52EECD221A6}"/>
              </a:ext>
            </a:extLst>
          </p:cNvPr>
          <p:cNvSpPr txBox="1"/>
          <p:nvPr/>
        </p:nvSpPr>
        <p:spPr>
          <a:xfrm>
            <a:off x="152400" y="647730"/>
            <a:ext cx="12039600" cy="627242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Arial Narrow" pitchFamily="34" charset="0"/>
              </a:rPr>
              <a:t>After doing univariate, bivariate, and multivariate analysis of various variables in our dataset, we can conclude that there are few factors that affect the attrition rate of employees under our analysis in our organization more than other factors. </a:t>
            </a:r>
          </a:p>
          <a:p>
            <a:pPr marL="285750" indent="-285750">
              <a:lnSpc>
                <a:spcPct val="150000"/>
              </a:lnSpc>
              <a:buFont typeface="Arial" panose="020B0604020202020204" pitchFamily="34" charset="0"/>
              <a:buChar char="•"/>
            </a:pPr>
            <a:r>
              <a:rPr lang="en-IN" dirty="0">
                <a:latin typeface="Arial Narrow" pitchFamily="34" charset="0"/>
              </a:rPr>
              <a:t>Mainly the following fall under this category</a:t>
            </a:r>
          </a:p>
          <a:p>
            <a:pPr marL="800100" lvl="1" indent="-342900">
              <a:lnSpc>
                <a:spcPct val="150000"/>
              </a:lnSpc>
              <a:buFont typeface="+mj-lt"/>
              <a:buAutoNum type="arabicPeriod"/>
            </a:pPr>
            <a:r>
              <a:rPr lang="en-IN" dirty="0">
                <a:latin typeface="Arial Narrow" pitchFamily="34" charset="0"/>
              </a:rPr>
              <a:t>Overtime</a:t>
            </a:r>
          </a:p>
          <a:p>
            <a:pPr marL="800100" lvl="1" indent="-342900">
              <a:lnSpc>
                <a:spcPct val="150000"/>
              </a:lnSpc>
              <a:buFont typeface="+mj-lt"/>
              <a:buAutoNum type="arabicPeriod"/>
            </a:pPr>
            <a:r>
              <a:rPr lang="en-IN" dirty="0">
                <a:latin typeface="Arial Narrow" pitchFamily="34" charset="0"/>
              </a:rPr>
              <a:t>monthly income</a:t>
            </a:r>
          </a:p>
          <a:p>
            <a:pPr marL="800100" lvl="1" indent="-342900">
              <a:lnSpc>
                <a:spcPct val="150000"/>
              </a:lnSpc>
              <a:buFont typeface="+mj-lt"/>
              <a:buAutoNum type="arabicPeriod"/>
            </a:pPr>
            <a:r>
              <a:rPr lang="en-IN" dirty="0">
                <a:latin typeface="Arial Narrow" pitchFamily="34" charset="0"/>
              </a:rPr>
              <a:t>Age</a:t>
            </a:r>
          </a:p>
          <a:p>
            <a:pPr marL="800100" lvl="1" indent="-342900">
              <a:lnSpc>
                <a:spcPct val="150000"/>
              </a:lnSpc>
              <a:buFont typeface="+mj-lt"/>
              <a:buAutoNum type="arabicPeriod"/>
            </a:pPr>
            <a:r>
              <a:rPr lang="en-IN" dirty="0">
                <a:latin typeface="Arial Narrow" pitchFamily="34" charset="0"/>
              </a:rPr>
              <a:t>business travel</a:t>
            </a:r>
          </a:p>
          <a:p>
            <a:pPr marL="800100" lvl="1" indent="-342900">
              <a:lnSpc>
                <a:spcPct val="150000"/>
              </a:lnSpc>
              <a:buFont typeface="+mj-lt"/>
              <a:buAutoNum type="arabicPeriod"/>
            </a:pPr>
            <a:r>
              <a:rPr lang="en-IN" dirty="0">
                <a:latin typeface="Arial Narrow" pitchFamily="34" charset="0"/>
              </a:rPr>
              <a:t>Job Involvement </a:t>
            </a:r>
          </a:p>
          <a:p>
            <a:pPr marL="342900" indent="-342900">
              <a:lnSpc>
                <a:spcPct val="150000"/>
              </a:lnSpc>
              <a:buFont typeface="Arial" panose="020B0604020202020204" pitchFamily="34" charset="0"/>
              <a:buChar char="•"/>
            </a:pPr>
            <a:r>
              <a:rPr lang="en-IN" dirty="0">
                <a:latin typeface="Arial Narrow" pitchFamily="34" charset="0"/>
              </a:rPr>
              <a:t>We can say that employees under our analysis with age more than 40 do not like traveling too much as most of them are settled with their families. </a:t>
            </a:r>
          </a:p>
          <a:p>
            <a:pPr marL="285750" indent="-285750">
              <a:lnSpc>
                <a:spcPct val="150000"/>
              </a:lnSpc>
              <a:buFont typeface="Arial" panose="020B0604020202020204" pitchFamily="34" charset="0"/>
              <a:buChar char="•"/>
            </a:pPr>
            <a:r>
              <a:rPr lang="en-IN" dirty="0">
                <a:latin typeface="Arial Narrow" pitchFamily="34" charset="0"/>
              </a:rPr>
              <a:t>Unsurprisingly monthly income, age, and job level which go hand in hand with each other in most cases become important factors that strongly but negatively affect the attrition rate. Maybe employees in their 20s whose job involvement remains high can be rewarded with incentives for their hard work which may in turn help in retaining them. </a:t>
            </a:r>
          </a:p>
          <a:p>
            <a:pPr marL="285750" indent="-285750">
              <a:lnSpc>
                <a:spcPct val="150000"/>
              </a:lnSpc>
              <a:buFont typeface="Arial" panose="020B0604020202020204" pitchFamily="34" charset="0"/>
              <a:buChar char="•"/>
            </a:pPr>
            <a:r>
              <a:rPr lang="en-IN" dirty="0">
                <a:latin typeface="Arial Narrow" pitchFamily="34" charset="0"/>
              </a:rPr>
              <a:t>Monthly income for employees working in the HR department should be looked into as analysis shows that lower salaries in this department than others.</a:t>
            </a:r>
          </a:p>
        </p:txBody>
      </p:sp>
      <p:sp>
        <p:nvSpPr>
          <p:cNvPr id="7" name="TextBox 6">
            <a:extLst>
              <a:ext uri="{FF2B5EF4-FFF2-40B4-BE49-F238E27FC236}">
                <a16:creationId xmlns:a16="http://schemas.microsoft.com/office/drawing/2014/main" xmlns="" id="{E3325D2E-A09A-0132-B28A-EB6951DFF62D}"/>
              </a:ext>
            </a:extLst>
          </p:cNvPr>
          <p:cNvSpPr txBox="1"/>
          <p:nvPr/>
        </p:nvSpPr>
        <p:spPr>
          <a:xfrm>
            <a:off x="526201" y="84407"/>
            <a:ext cx="2329420" cy="523220"/>
          </a:xfrm>
          <a:prstGeom prst="rect">
            <a:avLst/>
          </a:prstGeom>
          <a:noFill/>
        </p:spPr>
        <p:txBody>
          <a:bodyPr wrap="square" rtlCol="0">
            <a:spAutoFit/>
          </a:bodyPr>
          <a:lstStyle/>
          <a:p>
            <a:pPr algn="ctr"/>
            <a:r>
              <a:rPr lang="en-IN" sz="2800" b="1" dirty="0">
                <a:solidFill>
                  <a:srgbClr val="001524"/>
                </a:solidFill>
                <a:latin typeface="Arial Narrow" pitchFamily="34" charset="0"/>
              </a:rPr>
              <a:t>Conclusion</a:t>
            </a:r>
          </a:p>
        </p:txBody>
      </p:sp>
    </p:spTree>
    <p:extLst>
      <p:ext uri="{BB962C8B-B14F-4D97-AF65-F5344CB8AC3E}">
        <p14:creationId xmlns:p14="http://schemas.microsoft.com/office/powerpoint/2010/main" xmlns="" val="39708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3" y="0"/>
            <a:ext cx="10131425" cy="1456267"/>
          </a:xfrm>
        </p:spPr>
        <p:txBody>
          <a:bodyPr>
            <a:normAutofit/>
          </a:bodyPr>
          <a:lstStyle/>
          <a:p>
            <a:r>
              <a:rPr lang="en-IN" sz="4000" b="1" dirty="0" smtClean="0">
                <a:latin typeface="Arial Narrow" pitchFamily="34" charset="0"/>
              </a:rPr>
              <a:t>Goal of this project</a:t>
            </a:r>
            <a:endParaRPr lang="en-IN" sz="4000" b="1" dirty="0">
              <a:latin typeface="Arial Narrow"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372926963"/>
              </p:ext>
            </p:extLst>
          </p:nvPr>
        </p:nvGraphicFramePr>
        <p:xfrm>
          <a:off x="3622963" y="665018"/>
          <a:ext cx="5230091" cy="3865417"/>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2EB0B101-864A-40DE-B3FA-F90601DAD833}" type="slidenum">
              <a:rPr lang="en-IN" smtClean="0">
                <a:latin typeface="Arial Narrow" pitchFamily="34" charset="0"/>
              </a:rPr>
              <a:pPr/>
              <a:t>2</a:t>
            </a:fld>
            <a:endParaRPr lang="en-IN">
              <a:latin typeface="Arial Narrow"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3987929955"/>
              </p:ext>
            </p:extLst>
          </p:nvPr>
        </p:nvGraphicFramePr>
        <p:xfrm>
          <a:off x="-263235" y="2811703"/>
          <a:ext cx="5223162" cy="1483360"/>
        </p:xfrm>
        <a:graphic>
          <a:graphicData uri="http://schemas.openxmlformats.org/drawingml/2006/table">
            <a:tbl>
              <a:tblPr firstRow="1" bandRow="1">
                <a:tableStyleId>{2D5ABB26-0587-4C30-8999-92F81FD0307C}</a:tableStyleId>
              </a:tblPr>
              <a:tblGrid>
                <a:gridCol w="3324628"/>
                <a:gridCol w="208280"/>
                <a:gridCol w="706582"/>
                <a:gridCol w="208280"/>
                <a:gridCol w="775392"/>
              </a:tblGrid>
              <a:tr h="370840">
                <a:tc>
                  <a:txBody>
                    <a:bodyPr/>
                    <a:lstStyle/>
                    <a:p>
                      <a:endParaRPr lang="en-IN" dirty="0"/>
                    </a:p>
                  </a:txBody>
                  <a:tcPr/>
                </a:tc>
                <a:tc>
                  <a:txBody>
                    <a:bodyPr/>
                    <a:lstStyle/>
                    <a:p>
                      <a:endParaRPr lang="en-IN" dirty="0"/>
                    </a:p>
                  </a:txBody>
                  <a:tcPr>
                    <a:noFill/>
                  </a:tcPr>
                </a:tc>
                <a:tc>
                  <a:txBody>
                    <a:bodyPr/>
                    <a:lstStyle/>
                    <a:p>
                      <a:endParaRPr lang="en-IN"/>
                    </a:p>
                  </a:txBody>
                  <a:tcPr/>
                </a:tc>
                <a:tc>
                  <a:txBody>
                    <a:bodyPr/>
                    <a:lstStyle/>
                    <a:p>
                      <a:endParaRPr lang="en-IN" dirty="0"/>
                    </a:p>
                  </a:txBody>
                  <a:tcPr>
                    <a:noFill/>
                  </a:tcPr>
                </a:tc>
                <a:tc>
                  <a:txBody>
                    <a:bodyPr/>
                    <a:lstStyle/>
                    <a:p>
                      <a:endParaRPr lang="en-IN"/>
                    </a:p>
                  </a:txBody>
                  <a:tcPr/>
                </a:tc>
              </a:tr>
              <a:tr h="370840">
                <a:tc>
                  <a:txBody>
                    <a:bodyPr/>
                    <a:lstStyle/>
                    <a:p>
                      <a:pPr algn="r"/>
                      <a:r>
                        <a:rPr lang="en-IN" dirty="0" smtClean="0">
                          <a:latin typeface="Footlight MT Light" panose="0204060206030A020304" pitchFamily="18" charset="0"/>
                        </a:rPr>
                        <a:t>PEOPLE WHO LEFT</a:t>
                      </a:r>
                      <a:endParaRPr lang="en-IN" dirty="0">
                        <a:latin typeface="Footlight MT Light" panose="0204060206030A020304" pitchFamily="18" charset="0"/>
                      </a:endParaRPr>
                    </a:p>
                  </a:txBody>
                  <a:tcPr/>
                </a:tc>
                <a:tc>
                  <a:txBody>
                    <a:bodyPr/>
                    <a:lstStyle/>
                    <a:p>
                      <a:endParaRPr lang="en-IN" dirty="0">
                        <a:latin typeface="Footlight MT Light" panose="0204060206030A020304" pitchFamily="18" charset="0"/>
                      </a:endParaRPr>
                    </a:p>
                  </a:txBody>
                  <a:tcPr>
                    <a:noFill/>
                  </a:tcPr>
                </a:tc>
                <a:tc>
                  <a:txBody>
                    <a:bodyPr/>
                    <a:lstStyle/>
                    <a:p>
                      <a:pPr algn="ctr"/>
                      <a:r>
                        <a:rPr lang="en-IN" dirty="0" smtClean="0">
                          <a:latin typeface="Footlight MT Light" panose="0204060206030A020304" pitchFamily="18" charset="0"/>
                        </a:rPr>
                        <a:t>237</a:t>
                      </a:r>
                      <a:endParaRPr lang="en-IN" dirty="0">
                        <a:latin typeface="Footlight MT Light" panose="0204060206030A020304" pitchFamily="18" charset="0"/>
                      </a:endParaRPr>
                    </a:p>
                  </a:txBody>
                  <a:tcPr/>
                </a:tc>
                <a:tc>
                  <a:txBody>
                    <a:bodyPr/>
                    <a:lstStyle/>
                    <a:p>
                      <a:pPr algn="ctr"/>
                      <a:endParaRPr lang="en-IN" dirty="0">
                        <a:latin typeface="Footlight MT Light" panose="0204060206030A020304" pitchFamily="18" charset="0"/>
                      </a:endParaRPr>
                    </a:p>
                  </a:txBody>
                  <a:tcPr>
                    <a:noFill/>
                  </a:tcPr>
                </a:tc>
                <a:tc>
                  <a:txBody>
                    <a:bodyPr/>
                    <a:lstStyle/>
                    <a:p>
                      <a:pPr algn="ctr"/>
                      <a:r>
                        <a:rPr lang="en-IN" dirty="0" smtClean="0">
                          <a:latin typeface="Footlight MT Light" panose="0204060206030A020304" pitchFamily="18" charset="0"/>
                        </a:rPr>
                        <a:t>16%</a:t>
                      </a:r>
                      <a:endParaRPr lang="en-IN" dirty="0">
                        <a:latin typeface="Footlight MT Light" panose="0204060206030A020304" pitchFamily="18" charset="0"/>
                      </a:endParaRPr>
                    </a:p>
                  </a:txBody>
                  <a:tcPr/>
                </a:tc>
              </a:tr>
              <a:tr h="370840">
                <a:tc>
                  <a:txBody>
                    <a:bodyPr/>
                    <a:lstStyle/>
                    <a:p>
                      <a:pPr algn="r"/>
                      <a:r>
                        <a:rPr lang="en-IN" dirty="0" smtClean="0">
                          <a:latin typeface="Footlight MT Light" panose="0204060206030A020304" pitchFamily="18" charset="0"/>
                        </a:rPr>
                        <a:t>PEOPLE</a:t>
                      </a:r>
                      <a:r>
                        <a:rPr lang="en-IN" baseline="0" dirty="0" smtClean="0">
                          <a:latin typeface="Footlight MT Light" panose="0204060206030A020304" pitchFamily="18" charset="0"/>
                        </a:rPr>
                        <a:t> WHO ARE WORKING</a:t>
                      </a:r>
                      <a:endParaRPr lang="en-IN" dirty="0">
                        <a:latin typeface="Footlight MT Light" panose="0204060206030A020304" pitchFamily="18" charset="0"/>
                      </a:endParaRPr>
                    </a:p>
                  </a:txBody>
                  <a:tcPr/>
                </a:tc>
                <a:tc>
                  <a:txBody>
                    <a:bodyPr/>
                    <a:lstStyle/>
                    <a:p>
                      <a:endParaRPr lang="en-IN" dirty="0">
                        <a:latin typeface="Footlight MT Light" panose="0204060206030A020304" pitchFamily="18" charset="0"/>
                      </a:endParaRPr>
                    </a:p>
                  </a:txBody>
                  <a:tcPr>
                    <a:noFill/>
                  </a:tcPr>
                </a:tc>
                <a:tc>
                  <a:txBody>
                    <a:bodyPr/>
                    <a:lstStyle/>
                    <a:p>
                      <a:pPr algn="ctr"/>
                      <a:r>
                        <a:rPr lang="en-IN" dirty="0" smtClean="0">
                          <a:latin typeface="Footlight MT Light" panose="0204060206030A020304" pitchFamily="18" charset="0"/>
                        </a:rPr>
                        <a:t>1233</a:t>
                      </a:r>
                      <a:endParaRPr lang="en-IN" dirty="0">
                        <a:latin typeface="Footlight MT Light" panose="0204060206030A020304" pitchFamily="18" charset="0"/>
                      </a:endParaRPr>
                    </a:p>
                  </a:txBody>
                  <a:tcPr/>
                </a:tc>
                <a:tc>
                  <a:txBody>
                    <a:bodyPr/>
                    <a:lstStyle/>
                    <a:p>
                      <a:pPr algn="ctr"/>
                      <a:endParaRPr lang="en-IN" dirty="0">
                        <a:latin typeface="Footlight MT Light" panose="0204060206030A020304" pitchFamily="18" charset="0"/>
                      </a:endParaRPr>
                    </a:p>
                  </a:txBody>
                  <a:tcPr>
                    <a:noFill/>
                  </a:tcPr>
                </a:tc>
                <a:tc>
                  <a:txBody>
                    <a:bodyPr/>
                    <a:lstStyle/>
                    <a:p>
                      <a:pPr algn="ctr"/>
                      <a:r>
                        <a:rPr lang="en-IN" dirty="0" smtClean="0">
                          <a:latin typeface="Footlight MT Light" panose="0204060206030A020304" pitchFamily="18" charset="0"/>
                        </a:rPr>
                        <a:t>84%</a:t>
                      </a:r>
                      <a:endParaRPr lang="en-IN" dirty="0">
                        <a:latin typeface="Footlight MT Light" panose="0204060206030A020304" pitchFamily="18" charset="0"/>
                      </a:endParaRPr>
                    </a:p>
                  </a:txBody>
                  <a:tcPr/>
                </a:tc>
              </a:tr>
              <a:tr h="370840">
                <a:tc>
                  <a:txBody>
                    <a:bodyPr/>
                    <a:lstStyle/>
                    <a:p>
                      <a:pPr algn="r"/>
                      <a:r>
                        <a:rPr lang="en-IN" sz="1800" kern="1200" baseline="0" dirty="0" smtClean="0">
                          <a:solidFill>
                            <a:schemeClr val="tx1"/>
                          </a:solidFill>
                          <a:latin typeface="Footlight MT Light" panose="0204060206030A020304" pitchFamily="18" charset="0"/>
                          <a:ea typeface="+mn-ea"/>
                          <a:cs typeface="+mn-cs"/>
                        </a:rPr>
                        <a:t>TOTAL</a:t>
                      </a:r>
                      <a:endParaRPr lang="en-IN" sz="1800" kern="1200" baseline="0" dirty="0">
                        <a:solidFill>
                          <a:schemeClr val="tx1"/>
                        </a:solidFill>
                        <a:latin typeface="Footlight MT Light" panose="0204060206030A020304" pitchFamily="18" charset="0"/>
                        <a:ea typeface="+mn-ea"/>
                        <a:cs typeface="+mn-cs"/>
                      </a:endParaRPr>
                    </a:p>
                  </a:txBody>
                  <a:tcPr/>
                </a:tc>
                <a:tc>
                  <a:txBody>
                    <a:bodyPr/>
                    <a:lstStyle/>
                    <a:p>
                      <a:endParaRPr lang="en-IN" dirty="0">
                        <a:latin typeface="Footlight MT Light" panose="0204060206030A020304" pitchFamily="18" charset="0"/>
                      </a:endParaRPr>
                    </a:p>
                  </a:txBody>
                  <a:tcPr>
                    <a:noFill/>
                  </a:tcPr>
                </a:tc>
                <a:tc>
                  <a:txBody>
                    <a:bodyPr/>
                    <a:lstStyle/>
                    <a:p>
                      <a:pPr algn="ctr"/>
                      <a:r>
                        <a:rPr lang="en-IN" dirty="0" smtClean="0">
                          <a:latin typeface="Footlight MT Light" panose="0204060206030A020304" pitchFamily="18" charset="0"/>
                        </a:rPr>
                        <a:t>1470</a:t>
                      </a:r>
                      <a:endParaRPr lang="en-IN" dirty="0">
                        <a:latin typeface="Footlight MT Light" panose="0204060206030A020304" pitchFamily="18" charset="0"/>
                      </a:endParaRPr>
                    </a:p>
                  </a:txBody>
                  <a:tcPr/>
                </a:tc>
                <a:tc>
                  <a:txBody>
                    <a:bodyPr/>
                    <a:lstStyle/>
                    <a:p>
                      <a:pPr algn="ctr"/>
                      <a:endParaRPr lang="en-IN" dirty="0">
                        <a:latin typeface="Footlight MT Light" panose="0204060206030A020304" pitchFamily="18" charset="0"/>
                      </a:endParaRPr>
                    </a:p>
                  </a:txBody>
                  <a:tcPr>
                    <a:noFill/>
                  </a:tcPr>
                </a:tc>
                <a:tc>
                  <a:txBody>
                    <a:bodyPr/>
                    <a:lstStyle/>
                    <a:p>
                      <a:pPr algn="ctr"/>
                      <a:r>
                        <a:rPr lang="en-IN" dirty="0" smtClean="0">
                          <a:latin typeface="Footlight MT Light" panose="0204060206030A020304" pitchFamily="18" charset="0"/>
                        </a:rPr>
                        <a:t>100%</a:t>
                      </a:r>
                      <a:endParaRPr lang="en-IN" dirty="0">
                        <a:latin typeface="Footlight MT Light" panose="0204060206030A020304" pitchFamily="18" charset="0"/>
                      </a:endParaRPr>
                    </a:p>
                  </a:txBody>
                  <a:tcPr/>
                </a:tc>
              </a:tr>
            </a:tbl>
          </a:graphicData>
        </a:graphic>
      </p:graphicFrame>
      <p:sp>
        <p:nvSpPr>
          <p:cNvPr id="6" name="TextBox 5"/>
          <p:cNvSpPr txBox="1"/>
          <p:nvPr/>
        </p:nvSpPr>
        <p:spPr>
          <a:xfrm>
            <a:off x="1385454" y="4779818"/>
            <a:ext cx="6774873" cy="584775"/>
          </a:xfrm>
          <a:prstGeom prst="rect">
            <a:avLst/>
          </a:prstGeom>
          <a:noFill/>
        </p:spPr>
        <p:txBody>
          <a:bodyPr wrap="square" rtlCol="0">
            <a:spAutoFit/>
          </a:bodyPr>
          <a:lstStyle/>
          <a:p>
            <a:r>
              <a:rPr lang="en-IN" sz="3200" b="1" dirty="0" smtClean="0">
                <a:solidFill>
                  <a:srgbClr val="FF0000"/>
                </a:solidFill>
                <a:latin typeface="Arial Narrow" pitchFamily="34" charset="0"/>
              </a:rPr>
              <a:t>Factors affecting this attrition…..????</a:t>
            </a:r>
            <a:endParaRPr lang="en-IN" sz="3200" b="1" dirty="0">
              <a:solidFill>
                <a:srgbClr val="FF0000"/>
              </a:solidFill>
              <a:latin typeface="Arial Narrow" pitchFamily="34" charset="0"/>
            </a:endParaRPr>
          </a:p>
        </p:txBody>
      </p:sp>
      <p:sp>
        <p:nvSpPr>
          <p:cNvPr id="7" name="Rounded Rectangle 6"/>
          <p:cNvSpPr/>
          <p:nvPr/>
        </p:nvSpPr>
        <p:spPr>
          <a:xfrm>
            <a:off x="3131128" y="2784763"/>
            <a:ext cx="83128" cy="1870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Narrow" pitchFamily="34" charset="0"/>
            </a:endParaRPr>
          </a:p>
        </p:txBody>
      </p:sp>
      <p:sp>
        <p:nvSpPr>
          <p:cNvPr id="8" name="Rounded Rectangle 7"/>
          <p:cNvSpPr/>
          <p:nvPr/>
        </p:nvSpPr>
        <p:spPr>
          <a:xfrm>
            <a:off x="4045528" y="2770908"/>
            <a:ext cx="83128" cy="1870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Narrow" pitchFamily="34" charset="0"/>
            </a:endParaRPr>
          </a:p>
        </p:txBody>
      </p:sp>
      <p:sp>
        <p:nvSpPr>
          <p:cNvPr id="9" name="TextBox 8"/>
          <p:cNvSpPr txBox="1"/>
          <p:nvPr/>
        </p:nvSpPr>
        <p:spPr>
          <a:xfrm>
            <a:off x="5389417" y="5597235"/>
            <a:ext cx="5888183" cy="584775"/>
          </a:xfrm>
          <a:prstGeom prst="rect">
            <a:avLst/>
          </a:prstGeom>
          <a:noFill/>
        </p:spPr>
        <p:txBody>
          <a:bodyPr wrap="square" rtlCol="0">
            <a:spAutoFit/>
          </a:bodyPr>
          <a:lstStyle/>
          <a:p>
            <a:pPr algn="ctr"/>
            <a:r>
              <a:rPr lang="en-IN" sz="3200" b="1" dirty="0" smtClean="0">
                <a:solidFill>
                  <a:srgbClr val="EB7C30"/>
                </a:solidFill>
                <a:latin typeface="Arial Narrow" pitchFamily="34" charset="0"/>
              </a:rPr>
              <a:t>Dig deeper using PYTHON</a:t>
            </a:r>
            <a:r>
              <a:rPr lang="en-IN" sz="3200" dirty="0" smtClean="0">
                <a:solidFill>
                  <a:srgbClr val="EB7C30"/>
                </a:solidFill>
                <a:latin typeface="Arial Narrow" pitchFamily="34" charset="0"/>
              </a:rPr>
              <a:t>….!!!!</a:t>
            </a:r>
            <a:endParaRPr lang="en-IN" sz="3200" dirty="0">
              <a:solidFill>
                <a:srgbClr val="EB7C30"/>
              </a:solidFill>
              <a:latin typeface="Arial Narrow" pitchFamily="34" charset="0"/>
            </a:endParaRPr>
          </a:p>
        </p:txBody>
      </p:sp>
      <p:pic>
        <p:nvPicPr>
          <p:cNvPr id="11" name="Picture 2" descr="Call Center Attrition Rates, Benchmarks, &amp; Industry Standards"/>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96012" y="1787236"/>
            <a:ext cx="3257922" cy="1706273"/>
          </a:xfrm>
          <a:prstGeom prst="roundRect">
            <a:avLst>
              <a:gd name="adj" fmla="val 16667"/>
            </a:avLst>
          </a:prstGeom>
          <a:ln>
            <a:noFill/>
          </a:ln>
          <a:effectLst>
            <a:glow rad="139700">
              <a:schemeClr val="accent6">
                <a:satMod val="175000"/>
                <a:alpha val="40000"/>
              </a:schemeClr>
            </a:glow>
            <a:innerShdw blurRad="63500" dist="50800" dir="5400000">
              <a:prstClr val="black">
                <a:alpha val="50000"/>
              </a:prstClr>
            </a:innerShdw>
            <a:reflection blurRad="6350" stA="50000" endA="275" endPos="40000" dist="1016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18655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xmlns="" val="2135855783"/>
              </p:ext>
            </p:extLst>
          </p:nvPr>
        </p:nvGraphicFramePr>
        <p:xfrm>
          <a:off x="5002213" y="1412875"/>
          <a:ext cx="6870700" cy="5002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2EB0B101-864A-40DE-B3FA-F90601DAD833}" type="slidenum">
              <a:rPr lang="en-IN" smtClean="0">
                <a:latin typeface="Arial Narrow" pitchFamily="34" charset="0"/>
              </a:rPr>
              <a:pPr/>
              <a:t>3</a:t>
            </a:fld>
            <a:endParaRPr lang="en-IN">
              <a:latin typeface="Arial Narrow" pitchFamily="34" charset="0"/>
            </a:endParaRPr>
          </a:p>
        </p:txBody>
      </p:sp>
      <p:sp>
        <p:nvSpPr>
          <p:cNvPr id="4" name="Title 1"/>
          <p:cNvSpPr txBox="1">
            <a:spLocks/>
          </p:cNvSpPr>
          <p:nvPr/>
        </p:nvSpPr>
        <p:spPr>
          <a:xfrm>
            <a:off x="1" y="0"/>
            <a:ext cx="5597236"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rial Narrow" pitchFamily="34" charset="0"/>
              </a:rPr>
              <a:t>Over view of Data</a:t>
            </a:r>
          </a:p>
        </p:txBody>
      </p:sp>
      <p:sp>
        <p:nvSpPr>
          <p:cNvPr id="6" name="Title 1"/>
          <p:cNvSpPr txBox="1">
            <a:spLocks/>
          </p:cNvSpPr>
          <p:nvPr/>
        </p:nvSpPr>
        <p:spPr>
          <a:xfrm>
            <a:off x="6172201" y="0"/>
            <a:ext cx="496685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IN" sz="4000" b="1" dirty="0" smtClean="0">
                <a:latin typeface="Arial Narrow" pitchFamily="34" charset="0"/>
              </a:rPr>
              <a:t>EDA Process</a:t>
            </a:r>
            <a:endParaRPr lang="en-IN" sz="4000" b="1" dirty="0">
              <a:latin typeface="Arial Narrow" pitchFamily="34" charset="0"/>
            </a:endParaRPr>
          </a:p>
        </p:txBody>
      </p:sp>
      <p:pic>
        <p:nvPicPr>
          <p:cNvPr id="7" name="Picture 6"/>
          <p:cNvPicPr>
            <a:picLocks noChangeAspect="1"/>
          </p:cNvPicPr>
          <p:nvPr/>
        </p:nvPicPr>
        <p:blipFill>
          <a:blip r:embed="rId6"/>
          <a:stretch>
            <a:fillRect/>
          </a:stretch>
        </p:blipFill>
        <p:spPr>
          <a:xfrm>
            <a:off x="1026783" y="1662300"/>
            <a:ext cx="3637003" cy="4849337"/>
          </a:xfrm>
          <a:prstGeom prst="rect">
            <a:avLst/>
          </a:prstGeom>
        </p:spPr>
      </p:pic>
      <p:sp>
        <p:nvSpPr>
          <p:cNvPr id="8" name="TextBox 7"/>
          <p:cNvSpPr txBox="1"/>
          <p:nvPr/>
        </p:nvSpPr>
        <p:spPr>
          <a:xfrm>
            <a:off x="1205345" y="1149927"/>
            <a:ext cx="3255819" cy="369332"/>
          </a:xfrm>
          <a:prstGeom prst="rect">
            <a:avLst/>
          </a:prstGeom>
          <a:noFill/>
        </p:spPr>
        <p:txBody>
          <a:bodyPr wrap="square" rtlCol="0">
            <a:spAutoFit/>
          </a:bodyPr>
          <a:lstStyle/>
          <a:p>
            <a:pPr algn="ctr"/>
            <a:r>
              <a:rPr lang="en-IN" dirty="0" smtClean="0">
                <a:latin typeface="Arial Narrow" pitchFamily="34" charset="0"/>
                <a:cs typeface="Times New Roman" panose="02020603050405020304" pitchFamily="18" charset="0"/>
              </a:rPr>
              <a:t>Variables in Data set</a:t>
            </a:r>
            <a:endParaRPr lang="en-IN" dirty="0">
              <a:latin typeface="Arial Narrow" pitchFamily="34" charset="0"/>
              <a:cs typeface="Times New Roman" panose="02020603050405020304" pitchFamily="18" charset="0"/>
            </a:endParaRPr>
          </a:p>
        </p:txBody>
      </p:sp>
    </p:spTree>
    <p:extLst>
      <p:ext uri="{BB962C8B-B14F-4D97-AF65-F5344CB8AC3E}">
        <p14:creationId xmlns:p14="http://schemas.microsoft.com/office/powerpoint/2010/main" xmlns="" val="2379978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xmlns="" id="{B6FD1A35-B014-CDEE-A6D6-34633EAEC000}"/>
              </a:ext>
            </a:extLst>
          </p:cNvPr>
          <p:cNvGrpSpPr/>
          <p:nvPr/>
        </p:nvGrpSpPr>
        <p:grpSpPr>
          <a:xfrm>
            <a:off x="68828" y="948609"/>
            <a:ext cx="7035873" cy="2463266"/>
            <a:chOff x="286849" y="965734"/>
            <a:chExt cx="7035873" cy="2463266"/>
          </a:xfrm>
        </p:grpSpPr>
        <p:sp>
          <p:nvSpPr>
            <p:cNvPr id="5" name="Rectangle 4">
              <a:extLst>
                <a:ext uri="{FF2B5EF4-FFF2-40B4-BE49-F238E27FC236}">
                  <a16:creationId xmlns:a16="http://schemas.microsoft.com/office/drawing/2014/main" xmlns="" id="{228738DC-61BC-2FD8-361E-927D5E2DE271}"/>
                </a:ext>
              </a:extLst>
            </p:cNvPr>
            <p:cNvSpPr/>
            <p:nvPr/>
          </p:nvSpPr>
          <p:spPr>
            <a:xfrm>
              <a:off x="286849" y="965734"/>
              <a:ext cx="4304947" cy="2463266"/>
            </a:xfrm>
            <a:prstGeom prst="rect">
              <a:avLst/>
            </a:prstGeom>
            <a:gradFill flip="none" rotWithShape="1">
              <a:gsLst>
                <a:gs pos="92000">
                  <a:srgbClr val="001524"/>
                </a:gs>
                <a:gs pos="100000">
                  <a:schemeClr val="accent1">
                    <a:lumMod val="45000"/>
                    <a:lumOff val="5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latin typeface="Arial Narrow" pitchFamily="34" charset="0"/>
              </a:endParaRPr>
            </a:p>
          </p:txBody>
        </p:sp>
        <p:sp>
          <p:nvSpPr>
            <p:cNvPr id="7" name="Oval 6">
              <a:extLst>
                <a:ext uri="{FF2B5EF4-FFF2-40B4-BE49-F238E27FC236}">
                  <a16:creationId xmlns:a16="http://schemas.microsoft.com/office/drawing/2014/main" xmlns="" id="{CF86F095-9E7D-23DF-9FD3-D3F16B9F62F8}"/>
                </a:ext>
              </a:extLst>
            </p:cNvPr>
            <p:cNvSpPr/>
            <p:nvPr/>
          </p:nvSpPr>
          <p:spPr>
            <a:xfrm>
              <a:off x="580176" y="1279489"/>
              <a:ext cx="387788" cy="366339"/>
            </a:xfrm>
            <a:prstGeom prst="ellipse">
              <a:avLst/>
            </a:prstGeom>
            <a:solidFill>
              <a:srgbClr val="001524"/>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Narrow" pitchFamily="34" charset="0"/>
                </a:rPr>
                <a:t>1</a:t>
              </a:r>
            </a:p>
          </p:txBody>
        </p:sp>
        <p:sp>
          <p:nvSpPr>
            <p:cNvPr id="8" name="Oval 7">
              <a:extLst>
                <a:ext uri="{FF2B5EF4-FFF2-40B4-BE49-F238E27FC236}">
                  <a16:creationId xmlns:a16="http://schemas.microsoft.com/office/drawing/2014/main" xmlns="" id="{653B227E-7360-A518-C3F4-C6F7077C7CE7}"/>
                </a:ext>
              </a:extLst>
            </p:cNvPr>
            <p:cNvSpPr/>
            <p:nvPr/>
          </p:nvSpPr>
          <p:spPr>
            <a:xfrm>
              <a:off x="580176" y="2018743"/>
              <a:ext cx="387788" cy="366339"/>
            </a:xfrm>
            <a:prstGeom prst="ellipse">
              <a:avLst/>
            </a:prstGeom>
            <a:solidFill>
              <a:srgbClr val="001524"/>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Narrow" pitchFamily="34" charset="0"/>
                </a:rPr>
                <a:t>2</a:t>
              </a:r>
            </a:p>
          </p:txBody>
        </p:sp>
        <p:sp>
          <p:nvSpPr>
            <p:cNvPr id="9" name="Oval 8">
              <a:extLst>
                <a:ext uri="{FF2B5EF4-FFF2-40B4-BE49-F238E27FC236}">
                  <a16:creationId xmlns:a16="http://schemas.microsoft.com/office/drawing/2014/main" xmlns="" id="{AD7A3B7D-42AC-3F6E-1CE6-CEDC6243A43E}"/>
                </a:ext>
              </a:extLst>
            </p:cNvPr>
            <p:cNvSpPr/>
            <p:nvPr/>
          </p:nvSpPr>
          <p:spPr>
            <a:xfrm>
              <a:off x="580176" y="2762937"/>
              <a:ext cx="387788" cy="366339"/>
            </a:xfrm>
            <a:prstGeom prst="ellipse">
              <a:avLst/>
            </a:prstGeom>
            <a:solidFill>
              <a:srgbClr val="001524"/>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Narrow" pitchFamily="34" charset="0"/>
                </a:rPr>
                <a:t>3</a:t>
              </a:r>
            </a:p>
          </p:txBody>
        </p:sp>
        <p:sp>
          <p:nvSpPr>
            <p:cNvPr id="10" name="TextBox 9">
              <a:extLst>
                <a:ext uri="{FF2B5EF4-FFF2-40B4-BE49-F238E27FC236}">
                  <a16:creationId xmlns:a16="http://schemas.microsoft.com/office/drawing/2014/main" xmlns="" id="{C651A953-7AFB-4108-2F86-3FC624CB3A47}"/>
                </a:ext>
              </a:extLst>
            </p:cNvPr>
            <p:cNvSpPr txBox="1"/>
            <p:nvPr/>
          </p:nvSpPr>
          <p:spPr>
            <a:xfrm>
              <a:off x="1261291" y="1278037"/>
              <a:ext cx="1700501" cy="369332"/>
            </a:xfrm>
            <a:prstGeom prst="rect">
              <a:avLst/>
            </a:prstGeom>
            <a:solidFill>
              <a:srgbClr val="001524"/>
            </a:solidFill>
          </p:spPr>
          <p:txBody>
            <a:bodyPr wrap="square" rtlCol="0">
              <a:spAutoFit/>
            </a:bodyPr>
            <a:lstStyle/>
            <a:p>
              <a:r>
                <a:rPr lang="en-IN" b="1" dirty="0">
                  <a:solidFill>
                    <a:srgbClr val="7030A0"/>
                  </a:solidFill>
                  <a:latin typeface="Arial Narrow" pitchFamily="34" charset="0"/>
                </a:rPr>
                <a:t>Who</a:t>
              </a:r>
              <a:r>
                <a:rPr lang="en-IN" dirty="0">
                  <a:solidFill>
                    <a:schemeClr val="bg1"/>
                  </a:solidFill>
                  <a:latin typeface="Arial Narrow" pitchFamily="34" charset="0"/>
                </a:rPr>
                <a:t> is leaving?</a:t>
              </a:r>
            </a:p>
          </p:txBody>
        </p:sp>
        <p:sp>
          <p:nvSpPr>
            <p:cNvPr id="11" name="TextBox 10">
              <a:extLst>
                <a:ext uri="{FF2B5EF4-FFF2-40B4-BE49-F238E27FC236}">
                  <a16:creationId xmlns:a16="http://schemas.microsoft.com/office/drawing/2014/main" xmlns="" id="{FFBD8AD2-A6C5-D929-43BD-251D56D476C9}"/>
                </a:ext>
              </a:extLst>
            </p:cNvPr>
            <p:cNvSpPr txBox="1"/>
            <p:nvPr/>
          </p:nvSpPr>
          <p:spPr>
            <a:xfrm>
              <a:off x="1261290" y="2010259"/>
              <a:ext cx="2578515" cy="369332"/>
            </a:xfrm>
            <a:prstGeom prst="rect">
              <a:avLst/>
            </a:prstGeom>
            <a:solidFill>
              <a:srgbClr val="001524"/>
            </a:solidFill>
          </p:spPr>
          <p:txBody>
            <a:bodyPr wrap="square" rtlCol="0">
              <a:spAutoFit/>
            </a:bodyPr>
            <a:lstStyle/>
            <a:p>
              <a:r>
                <a:rPr lang="en-IN" b="1" dirty="0">
                  <a:solidFill>
                    <a:srgbClr val="7030A0"/>
                  </a:solidFill>
                  <a:latin typeface="Arial Narrow" pitchFamily="34" charset="0"/>
                </a:rPr>
                <a:t>When </a:t>
              </a:r>
              <a:r>
                <a:rPr lang="en-IN" dirty="0">
                  <a:solidFill>
                    <a:schemeClr val="bg1"/>
                  </a:solidFill>
                  <a:latin typeface="Arial Narrow" pitchFamily="34" charset="0"/>
                </a:rPr>
                <a:t>they are leaving?</a:t>
              </a:r>
            </a:p>
          </p:txBody>
        </p:sp>
        <p:sp>
          <p:nvSpPr>
            <p:cNvPr id="12" name="TextBox 11">
              <a:extLst>
                <a:ext uri="{FF2B5EF4-FFF2-40B4-BE49-F238E27FC236}">
                  <a16:creationId xmlns:a16="http://schemas.microsoft.com/office/drawing/2014/main" xmlns="" id="{1CBA4DAF-97F4-8557-3667-215F7C49340F}"/>
                </a:ext>
              </a:extLst>
            </p:cNvPr>
            <p:cNvSpPr txBox="1"/>
            <p:nvPr/>
          </p:nvSpPr>
          <p:spPr>
            <a:xfrm>
              <a:off x="1261291" y="2758685"/>
              <a:ext cx="2299233" cy="369332"/>
            </a:xfrm>
            <a:prstGeom prst="rect">
              <a:avLst/>
            </a:prstGeom>
            <a:solidFill>
              <a:srgbClr val="001524"/>
            </a:solidFill>
          </p:spPr>
          <p:txBody>
            <a:bodyPr wrap="square" rtlCol="0">
              <a:spAutoFit/>
            </a:bodyPr>
            <a:lstStyle/>
            <a:p>
              <a:r>
                <a:rPr lang="en-IN" b="1" dirty="0">
                  <a:solidFill>
                    <a:srgbClr val="7030A0"/>
                  </a:solidFill>
                  <a:latin typeface="Arial Narrow" pitchFamily="34" charset="0"/>
                </a:rPr>
                <a:t>Why </a:t>
              </a:r>
              <a:r>
                <a:rPr lang="en-IN" dirty="0">
                  <a:solidFill>
                    <a:schemeClr val="bg1"/>
                  </a:solidFill>
                  <a:latin typeface="Arial Narrow" pitchFamily="34" charset="0"/>
                </a:rPr>
                <a:t>they are leaving?</a:t>
              </a:r>
            </a:p>
          </p:txBody>
        </p:sp>
        <p:pic>
          <p:nvPicPr>
            <p:cNvPr id="14" name="Picture 13">
              <a:extLst>
                <a:ext uri="{FF2B5EF4-FFF2-40B4-BE49-F238E27FC236}">
                  <a16:creationId xmlns:a16="http://schemas.microsoft.com/office/drawing/2014/main" xmlns="" id="{4386C790-51BB-3624-8DEE-3B576AB0D444}"/>
                </a:ext>
              </a:extLst>
            </p:cNvPr>
            <p:cNvPicPr>
              <a:picLocks noChangeAspect="1"/>
            </p:cNvPicPr>
            <p:nvPr/>
          </p:nvPicPr>
          <p:blipFill rotWithShape="1">
            <a:blip r:embed="rId2"/>
            <a:srcRect l="9479" b="9977"/>
            <a:stretch/>
          </p:blipFill>
          <p:spPr>
            <a:xfrm>
              <a:off x="4534966" y="975566"/>
              <a:ext cx="2787756" cy="2408033"/>
            </a:xfrm>
            <a:prstGeom prst="rect">
              <a:avLst/>
            </a:prstGeom>
            <a:noFill/>
            <a:effectLst>
              <a:outerShdw dist="50800" dir="5400000" algn="ctr" rotWithShape="0">
                <a:srgbClr val="000000"/>
              </a:outerShdw>
            </a:effectLst>
          </p:spPr>
        </p:pic>
      </p:grpSp>
      <p:sp>
        <p:nvSpPr>
          <p:cNvPr id="20" name="TextBox 19">
            <a:extLst>
              <a:ext uri="{FF2B5EF4-FFF2-40B4-BE49-F238E27FC236}">
                <a16:creationId xmlns:a16="http://schemas.microsoft.com/office/drawing/2014/main" xmlns="" id="{B69F03CE-5E67-5EE9-E3E9-C83694C76AF4}"/>
              </a:ext>
            </a:extLst>
          </p:cNvPr>
          <p:cNvSpPr txBox="1"/>
          <p:nvPr/>
        </p:nvSpPr>
        <p:spPr>
          <a:xfrm>
            <a:off x="76678" y="3625403"/>
            <a:ext cx="7028024" cy="830997"/>
          </a:xfrm>
          <a:prstGeom prst="rect">
            <a:avLst/>
          </a:prstGeom>
          <a:noFill/>
        </p:spPr>
        <p:txBody>
          <a:bodyPr wrap="square">
            <a:spAutoFit/>
          </a:bodyPr>
          <a:lstStyle/>
          <a:p>
            <a:pPr algn="just"/>
            <a:r>
              <a:rPr lang="en-US" sz="1600" dirty="0">
                <a:latin typeface="Arial Narrow" pitchFamily="34" charset="0"/>
              </a:rPr>
              <a:t>Employee attrition analytics is specifically focused on identifying why employees voluntarily leave, what might have prevented them from leaving, and how we can use data to predict attrition risk</a:t>
            </a:r>
          </a:p>
        </p:txBody>
      </p:sp>
      <p:sp>
        <p:nvSpPr>
          <p:cNvPr id="22" name="TextBox 21">
            <a:extLst>
              <a:ext uri="{FF2B5EF4-FFF2-40B4-BE49-F238E27FC236}">
                <a16:creationId xmlns:a16="http://schemas.microsoft.com/office/drawing/2014/main" xmlns="" id="{1F9141F1-FE6B-EF1A-87D8-0D8BCCB0F243}"/>
              </a:ext>
            </a:extLst>
          </p:cNvPr>
          <p:cNvSpPr txBox="1"/>
          <p:nvPr/>
        </p:nvSpPr>
        <p:spPr>
          <a:xfrm>
            <a:off x="8175525" y="934706"/>
            <a:ext cx="3859160" cy="1077218"/>
          </a:xfrm>
          <a:prstGeom prst="rect">
            <a:avLst/>
          </a:prstGeom>
          <a:noFill/>
        </p:spPr>
        <p:txBody>
          <a:bodyPr wrap="square">
            <a:spAutoFit/>
          </a:bodyPr>
          <a:lstStyle/>
          <a:p>
            <a:r>
              <a:rPr lang="en-US" sz="1600" dirty="0">
                <a:latin typeface="Arial Narrow" pitchFamily="34" charset="0"/>
              </a:rPr>
              <a:t>Top talent, in particular, can be very difficult and expensive to replace </a:t>
            </a:r>
          </a:p>
          <a:p>
            <a:r>
              <a:rPr lang="en-US" sz="1600" dirty="0">
                <a:latin typeface="Arial Narrow" pitchFamily="34" charset="0"/>
              </a:rPr>
              <a:t>The more talented the worker, the greater the consequences of attrition</a:t>
            </a:r>
          </a:p>
        </p:txBody>
      </p:sp>
      <p:sp>
        <p:nvSpPr>
          <p:cNvPr id="24" name="TextBox 23">
            <a:extLst>
              <a:ext uri="{FF2B5EF4-FFF2-40B4-BE49-F238E27FC236}">
                <a16:creationId xmlns:a16="http://schemas.microsoft.com/office/drawing/2014/main" xmlns="" id="{D2648689-EAAC-24C7-17F5-4EA42E5A82D2}"/>
              </a:ext>
            </a:extLst>
          </p:cNvPr>
          <p:cNvSpPr txBox="1"/>
          <p:nvPr/>
        </p:nvSpPr>
        <p:spPr>
          <a:xfrm>
            <a:off x="8143049" y="2595690"/>
            <a:ext cx="3980123" cy="830997"/>
          </a:xfrm>
          <a:prstGeom prst="rect">
            <a:avLst/>
          </a:prstGeom>
          <a:noFill/>
        </p:spPr>
        <p:txBody>
          <a:bodyPr wrap="square">
            <a:spAutoFit/>
          </a:bodyPr>
          <a:lstStyle/>
          <a:p>
            <a:r>
              <a:rPr lang="en-US" sz="1600" dirty="0">
                <a:latin typeface="Arial Narrow" pitchFamily="34" charset="0"/>
              </a:rPr>
              <a:t>Businesses are better off when they can retain good employees &amp; the organizational knowledge they possess</a:t>
            </a:r>
          </a:p>
        </p:txBody>
      </p:sp>
      <p:sp>
        <p:nvSpPr>
          <p:cNvPr id="26" name="TextBox 25">
            <a:extLst>
              <a:ext uri="{FF2B5EF4-FFF2-40B4-BE49-F238E27FC236}">
                <a16:creationId xmlns:a16="http://schemas.microsoft.com/office/drawing/2014/main" xmlns="" id="{DE09E89F-7A6D-44E8-C3BB-ED8142847796}"/>
              </a:ext>
            </a:extLst>
          </p:cNvPr>
          <p:cNvSpPr txBox="1"/>
          <p:nvPr/>
        </p:nvSpPr>
        <p:spPr>
          <a:xfrm>
            <a:off x="2743771" y="4782864"/>
            <a:ext cx="3829664" cy="1323439"/>
          </a:xfrm>
          <a:prstGeom prst="rect">
            <a:avLst/>
          </a:prstGeom>
          <a:noFill/>
        </p:spPr>
        <p:txBody>
          <a:bodyPr wrap="square">
            <a:spAutoFit/>
          </a:bodyPr>
          <a:lstStyle/>
          <a:p>
            <a:pPr algn="just"/>
            <a:r>
              <a:rPr lang="en-US" sz="1600" dirty="0">
                <a:latin typeface="Arial Narrow" pitchFamily="34" charset="0"/>
              </a:rPr>
              <a:t>The goal with employee attrition &amp; retention is to strike the right balance of holding on to top talent while accepting that some level of attrition is healthy; employee attrition analytics enables organizations to find that balance</a:t>
            </a:r>
            <a:endParaRPr lang="en-IN" sz="1600" dirty="0">
              <a:latin typeface="Arial Narrow" pitchFamily="34" charset="0"/>
            </a:endParaRPr>
          </a:p>
        </p:txBody>
      </p:sp>
      <p:sp>
        <p:nvSpPr>
          <p:cNvPr id="27" name="TextBox 26">
            <a:extLst>
              <a:ext uri="{FF2B5EF4-FFF2-40B4-BE49-F238E27FC236}">
                <a16:creationId xmlns:a16="http://schemas.microsoft.com/office/drawing/2014/main" xmlns="" id="{0A2EB4CF-79CD-F4E2-215D-EDBD83A05D24}"/>
              </a:ext>
            </a:extLst>
          </p:cNvPr>
          <p:cNvSpPr txBox="1"/>
          <p:nvPr/>
        </p:nvSpPr>
        <p:spPr>
          <a:xfrm>
            <a:off x="1202835" y="213163"/>
            <a:ext cx="4390104" cy="523220"/>
          </a:xfrm>
          <a:prstGeom prst="rect">
            <a:avLst/>
          </a:prstGeom>
          <a:noFill/>
        </p:spPr>
        <p:txBody>
          <a:bodyPr wrap="square" rtlCol="0">
            <a:spAutoFit/>
          </a:bodyPr>
          <a:lstStyle/>
          <a:p>
            <a:pPr algn="ctr"/>
            <a:r>
              <a:rPr lang="en-IN" sz="2800" b="1" dirty="0">
                <a:solidFill>
                  <a:srgbClr val="001524"/>
                </a:solidFill>
                <a:latin typeface="Arial Narrow" pitchFamily="34" charset="0"/>
              </a:rPr>
              <a:t>What we are trying to find?</a:t>
            </a:r>
          </a:p>
        </p:txBody>
      </p:sp>
      <p:sp>
        <p:nvSpPr>
          <p:cNvPr id="30" name="TextBox 29">
            <a:extLst>
              <a:ext uri="{FF2B5EF4-FFF2-40B4-BE49-F238E27FC236}">
                <a16:creationId xmlns:a16="http://schemas.microsoft.com/office/drawing/2014/main" xmlns="" id="{7F599E46-E317-2066-CC00-2DB378F8D7B1}"/>
              </a:ext>
            </a:extLst>
          </p:cNvPr>
          <p:cNvSpPr txBox="1"/>
          <p:nvPr/>
        </p:nvSpPr>
        <p:spPr>
          <a:xfrm>
            <a:off x="7409833" y="214147"/>
            <a:ext cx="4390104" cy="523220"/>
          </a:xfrm>
          <a:prstGeom prst="rect">
            <a:avLst/>
          </a:prstGeom>
          <a:noFill/>
        </p:spPr>
        <p:txBody>
          <a:bodyPr wrap="square" rtlCol="0">
            <a:spAutoFit/>
          </a:bodyPr>
          <a:lstStyle/>
          <a:p>
            <a:pPr algn="ctr"/>
            <a:r>
              <a:rPr lang="en-IN" sz="2800" b="1" dirty="0">
                <a:solidFill>
                  <a:srgbClr val="001524"/>
                </a:solidFill>
                <a:latin typeface="Arial Narrow" pitchFamily="34" charset="0"/>
              </a:rPr>
              <a:t>Why we are trying to find?</a:t>
            </a:r>
          </a:p>
        </p:txBody>
      </p:sp>
      <p:pic>
        <p:nvPicPr>
          <p:cNvPr id="31" name="Picture 30">
            <a:extLst>
              <a:ext uri="{FF2B5EF4-FFF2-40B4-BE49-F238E27FC236}">
                <a16:creationId xmlns:a16="http://schemas.microsoft.com/office/drawing/2014/main" xmlns="" id="{9B136125-E799-1180-4A64-A2177C9CEBF6}"/>
              </a:ext>
            </a:extLst>
          </p:cNvPr>
          <p:cNvPicPr>
            <a:picLocks noChangeAspect="1"/>
          </p:cNvPicPr>
          <p:nvPr/>
        </p:nvPicPr>
        <p:blipFill rotWithShape="1">
          <a:blip r:embed="rId3" cstate="print"/>
          <a:srcRect r="21375"/>
          <a:stretch/>
        </p:blipFill>
        <p:spPr>
          <a:xfrm>
            <a:off x="95685" y="4782864"/>
            <a:ext cx="2271397" cy="1625544"/>
          </a:xfrm>
          <a:prstGeom prst="rect">
            <a:avLst/>
          </a:prstGeom>
        </p:spPr>
      </p:pic>
      <p:pic>
        <p:nvPicPr>
          <p:cNvPr id="32" name="Picture 31">
            <a:extLst>
              <a:ext uri="{FF2B5EF4-FFF2-40B4-BE49-F238E27FC236}">
                <a16:creationId xmlns:a16="http://schemas.microsoft.com/office/drawing/2014/main" xmlns="" id="{7CBDF578-409E-A1E7-0B9B-90959A0467EB}"/>
              </a:ext>
            </a:extLst>
          </p:cNvPr>
          <p:cNvPicPr>
            <a:picLocks noChangeAspect="1"/>
          </p:cNvPicPr>
          <p:nvPr/>
        </p:nvPicPr>
        <p:blipFill>
          <a:blip r:embed="rId4"/>
          <a:stretch>
            <a:fillRect/>
          </a:stretch>
        </p:blipFill>
        <p:spPr>
          <a:xfrm>
            <a:off x="7379644" y="1142509"/>
            <a:ext cx="651633" cy="651633"/>
          </a:xfrm>
          <a:prstGeom prst="rect">
            <a:avLst/>
          </a:prstGeom>
        </p:spPr>
      </p:pic>
      <p:pic>
        <p:nvPicPr>
          <p:cNvPr id="33" name="Picture 32">
            <a:extLst>
              <a:ext uri="{FF2B5EF4-FFF2-40B4-BE49-F238E27FC236}">
                <a16:creationId xmlns:a16="http://schemas.microsoft.com/office/drawing/2014/main" xmlns="" id="{34902703-83A8-8A58-BFF5-3AE4FFB1D512}"/>
              </a:ext>
            </a:extLst>
          </p:cNvPr>
          <p:cNvPicPr>
            <a:picLocks noChangeAspect="1"/>
          </p:cNvPicPr>
          <p:nvPr/>
        </p:nvPicPr>
        <p:blipFill>
          <a:blip r:embed="rId5" cstate="print"/>
          <a:stretch>
            <a:fillRect/>
          </a:stretch>
        </p:blipFill>
        <p:spPr>
          <a:xfrm>
            <a:off x="7374728" y="2339924"/>
            <a:ext cx="756553" cy="756553"/>
          </a:xfrm>
          <a:prstGeom prst="rect">
            <a:avLst/>
          </a:prstGeom>
        </p:spPr>
      </p:pic>
      <p:sp>
        <p:nvSpPr>
          <p:cNvPr id="35" name="TextBox 34">
            <a:extLst>
              <a:ext uri="{FF2B5EF4-FFF2-40B4-BE49-F238E27FC236}">
                <a16:creationId xmlns:a16="http://schemas.microsoft.com/office/drawing/2014/main" xmlns="" id="{2288B7CF-F8A7-EBCA-32B3-8D9E760F6B4D}"/>
              </a:ext>
            </a:extLst>
          </p:cNvPr>
          <p:cNvSpPr txBox="1"/>
          <p:nvPr/>
        </p:nvSpPr>
        <p:spPr>
          <a:xfrm>
            <a:off x="8128302" y="2046739"/>
            <a:ext cx="4021391" cy="584775"/>
          </a:xfrm>
          <a:prstGeom prst="rect">
            <a:avLst/>
          </a:prstGeom>
          <a:noFill/>
        </p:spPr>
        <p:txBody>
          <a:bodyPr wrap="square">
            <a:spAutoFit/>
          </a:bodyPr>
          <a:lstStyle/>
          <a:p>
            <a:pPr algn="just"/>
            <a:r>
              <a:rPr lang="en-US" sz="1600" dirty="0">
                <a:latin typeface="Arial Narrow" pitchFamily="34" charset="0"/>
              </a:rPr>
              <a:t>Replacing an individual employee typically costs 1.5 to 2 times the worker’s annual salary</a:t>
            </a:r>
          </a:p>
        </p:txBody>
      </p:sp>
      <p:pic>
        <p:nvPicPr>
          <p:cNvPr id="37" name="Picture 36">
            <a:extLst>
              <a:ext uri="{FF2B5EF4-FFF2-40B4-BE49-F238E27FC236}">
                <a16:creationId xmlns:a16="http://schemas.microsoft.com/office/drawing/2014/main" xmlns="" id="{6170855C-B88D-D7D3-833E-A2460337BD7B}"/>
              </a:ext>
            </a:extLst>
          </p:cNvPr>
          <p:cNvPicPr>
            <a:picLocks noChangeAspect="1"/>
          </p:cNvPicPr>
          <p:nvPr/>
        </p:nvPicPr>
        <p:blipFill rotWithShape="1">
          <a:blip r:embed="rId6">
            <a:extLst>
              <a:ext uri="{BEBA8EAE-BF5A-486C-A8C5-ECC9F3942E4B}">
                <a14:imgProps xmlns:a14="http://schemas.microsoft.com/office/drawing/2010/main" xmlns="">
                  <a14:imgLayer r:embed="rId7">
                    <a14:imgEffect>
                      <a14:backgroundRemoval t="9220" b="82980" l="4794" r="43146"/>
                    </a14:imgEffect>
                  </a14:imgLayer>
                </a14:imgProps>
              </a:ext>
            </a:extLst>
          </a:blip>
          <a:srcRect l="-1" r="52060" b="7800"/>
          <a:stretch/>
        </p:blipFill>
        <p:spPr>
          <a:xfrm>
            <a:off x="7132462" y="3850304"/>
            <a:ext cx="1046865" cy="1032479"/>
          </a:xfrm>
          <a:prstGeom prst="ellipse">
            <a:avLst/>
          </a:prstGeom>
        </p:spPr>
      </p:pic>
      <p:sp>
        <p:nvSpPr>
          <p:cNvPr id="40" name="TextBox 39">
            <a:extLst>
              <a:ext uri="{FF2B5EF4-FFF2-40B4-BE49-F238E27FC236}">
                <a16:creationId xmlns:a16="http://schemas.microsoft.com/office/drawing/2014/main" xmlns="" id="{BEB36E61-BEF1-252B-C627-3FED0663F899}"/>
              </a:ext>
            </a:extLst>
          </p:cNvPr>
          <p:cNvSpPr txBox="1"/>
          <p:nvPr/>
        </p:nvSpPr>
        <p:spPr>
          <a:xfrm>
            <a:off x="8175525" y="3505045"/>
            <a:ext cx="3859160" cy="1673150"/>
          </a:xfrm>
          <a:prstGeom prst="rect">
            <a:avLst/>
          </a:prstGeom>
          <a:noFill/>
        </p:spPr>
        <p:txBody>
          <a:bodyPr wrap="square">
            <a:spAutoFit/>
          </a:bodyPr>
          <a:lstStyle/>
          <a:p>
            <a:pPr algn="just">
              <a:lnSpc>
                <a:spcPct val="107000"/>
              </a:lnSpc>
              <a:spcAft>
                <a:spcPts val="800"/>
              </a:spcAft>
            </a:pPr>
            <a:r>
              <a:rPr lang="en-US" sz="1600" dirty="0">
                <a:effectLst/>
                <a:latin typeface="Arial Narrow" pitchFamily="34" charset="0"/>
                <a:ea typeface="Calibri" panose="020F0502020204030204" pitchFamily="34" charset="0"/>
                <a:cs typeface="Calibri" panose="020F0502020204030204" pitchFamily="34" charset="0"/>
              </a:rPr>
              <a:t>The accepted standard attrition rate for an organization across the world is considered to be 10%. But here we see that the attrition rate for our organization to be 16%. Since the attrition rate far exceeds the accepted standard, therefore we are performing this analysis.</a:t>
            </a:r>
            <a:endParaRPr lang="en-IN" sz="1600" dirty="0">
              <a:effectLst/>
              <a:latin typeface="Arial Narrow"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85915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B41C9931-C923-680B-2BCA-3F089E18A5E9}"/>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latin typeface="Arial Narrow" pitchFamily="34" charset="0"/>
              </a:rPr>
              <a:t>Univariate Analysis</a:t>
            </a:r>
          </a:p>
        </p:txBody>
      </p:sp>
      <p:sp>
        <p:nvSpPr>
          <p:cNvPr id="19" name="TextBox 18">
            <a:extLst>
              <a:ext uri="{FF2B5EF4-FFF2-40B4-BE49-F238E27FC236}">
                <a16:creationId xmlns:a16="http://schemas.microsoft.com/office/drawing/2014/main" xmlns="" id="{9926B45D-5D12-666F-36C5-227E8B2816A7}"/>
              </a:ext>
            </a:extLst>
          </p:cNvPr>
          <p:cNvSpPr txBox="1"/>
          <p:nvPr/>
        </p:nvSpPr>
        <p:spPr>
          <a:xfrm>
            <a:off x="930375" y="3544797"/>
            <a:ext cx="5234559" cy="1237070"/>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sz="1600" dirty="0" smtClean="0">
                <a:effectLst/>
                <a:latin typeface="Arial Narrow" pitchFamily="34" charset="0"/>
                <a:ea typeface="Calibri" panose="020F0502020204030204" pitchFamily="34" charset="0"/>
                <a:cs typeface="Times New Roman" panose="02020603050405020304" pitchFamily="18" charset="0"/>
              </a:rPr>
              <a:t>The median salary is much lower than the mean salary of the employees under our analysis. </a:t>
            </a:r>
          </a:p>
          <a:p>
            <a:pPr marL="285750" indent="-285750" algn="just">
              <a:lnSpc>
                <a:spcPct val="107000"/>
              </a:lnSpc>
              <a:spcAft>
                <a:spcPts val="800"/>
              </a:spcAft>
              <a:buFont typeface="Arial" panose="020B0604020202020204" pitchFamily="34" charset="0"/>
              <a:buChar char="•"/>
            </a:pPr>
            <a:r>
              <a:rPr lang="en-US" sz="1600" dirty="0" smtClean="0">
                <a:effectLst/>
                <a:latin typeface="Arial Narrow" pitchFamily="34" charset="0"/>
                <a:ea typeface="Calibri" panose="020F0502020204030204" pitchFamily="34" charset="0"/>
                <a:cs typeface="Times New Roman" panose="02020603050405020304" pitchFamily="18" charset="0"/>
              </a:rPr>
              <a:t>Therefore majority of the people in our organization earn less than the mean salary</a:t>
            </a:r>
            <a:endParaRPr lang="en-IN" sz="1600" dirty="0">
              <a:effectLst/>
              <a:latin typeface="Arial Narrow"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xmlns="" id="{9A7B9EBA-AAF2-D0E0-4D0E-207CF674474A}"/>
              </a:ext>
            </a:extLst>
          </p:cNvPr>
          <p:cNvSpPr txBox="1"/>
          <p:nvPr/>
        </p:nvSpPr>
        <p:spPr>
          <a:xfrm>
            <a:off x="7337539" y="3639285"/>
            <a:ext cx="4746306" cy="619272"/>
          </a:xfrm>
          <a:prstGeom prst="rect">
            <a:avLst/>
          </a:prstGeom>
          <a:noFill/>
        </p:spPr>
        <p:txBody>
          <a:bodyPr wrap="square">
            <a:spAutoFit/>
          </a:bodyPr>
          <a:lstStyle/>
          <a:p>
            <a:pPr algn="just">
              <a:lnSpc>
                <a:spcPct val="107000"/>
              </a:lnSpc>
              <a:spcAft>
                <a:spcPts val="800"/>
              </a:spcAft>
            </a:pPr>
            <a:r>
              <a:rPr lang="en-US" sz="1600" dirty="0">
                <a:effectLst/>
                <a:latin typeface="Arial Narrow" pitchFamily="34" charset="0"/>
                <a:ea typeface="Calibri" panose="020F0502020204030204" pitchFamily="34" charset="0"/>
                <a:cs typeface="Times New Roman" panose="02020603050405020304" pitchFamily="18" charset="0"/>
              </a:rPr>
              <a:t>More than 70 </a:t>
            </a:r>
            <a:r>
              <a:rPr lang="en-US" sz="1600" dirty="0">
                <a:latin typeface="Arial Narrow" pitchFamily="34" charset="0"/>
                <a:ea typeface="Calibri" panose="020F0502020204030204" pitchFamily="34" charset="0"/>
                <a:cs typeface="Times New Roman" panose="02020603050405020304" pitchFamily="18" charset="0"/>
              </a:rPr>
              <a:t>%</a:t>
            </a:r>
            <a:r>
              <a:rPr lang="en-US" sz="1600" dirty="0">
                <a:effectLst/>
                <a:latin typeface="Arial Narrow" pitchFamily="34" charset="0"/>
                <a:ea typeface="Calibri" panose="020F0502020204030204" pitchFamily="34" charset="0"/>
                <a:cs typeface="Times New Roman" panose="02020603050405020304" pitchFamily="18" charset="0"/>
              </a:rPr>
              <a:t> of the people in our organization do not do overtime, the reason of which is subject to further analysis</a:t>
            </a:r>
            <a:endParaRPr lang="en-IN" sz="1600" dirty="0">
              <a:effectLst/>
              <a:latin typeface="Arial Narrow"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xmlns="" id="{F72E412F-1FF9-ECDB-F753-31B3E5F20E64}"/>
              </a:ext>
            </a:extLst>
          </p:cNvPr>
          <p:cNvSpPr txBox="1"/>
          <p:nvPr/>
        </p:nvSpPr>
        <p:spPr>
          <a:xfrm>
            <a:off x="966926" y="5234143"/>
            <a:ext cx="4915444" cy="619272"/>
          </a:xfrm>
          <a:prstGeom prst="rect">
            <a:avLst/>
          </a:prstGeom>
          <a:noFill/>
        </p:spPr>
        <p:txBody>
          <a:bodyPr wrap="square">
            <a:spAutoFit/>
          </a:bodyPr>
          <a:lstStyle/>
          <a:p>
            <a:pPr algn="just">
              <a:lnSpc>
                <a:spcPct val="107000"/>
              </a:lnSpc>
              <a:spcAft>
                <a:spcPts val="800"/>
              </a:spcAft>
            </a:pPr>
            <a:r>
              <a:rPr lang="en-US" sz="1600" dirty="0">
                <a:effectLst/>
                <a:latin typeface="Arial Narrow" pitchFamily="34" charset="0"/>
                <a:ea typeface="Calibri" panose="020F0502020204030204" pitchFamily="34" charset="0"/>
                <a:cs typeface="Times New Roman" panose="02020603050405020304" pitchFamily="18" charset="0"/>
              </a:rPr>
              <a:t>More than 80 </a:t>
            </a:r>
            <a:r>
              <a:rPr lang="en-US" sz="1600" dirty="0">
                <a:latin typeface="Arial Narrow" pitchFamily="34" charset="0"/>
                <a:ea typeface="Calibri" panose="020F0502020204030204" pitchFamily="34" charset="0"/>
                <a:cs typeface="Times New Roman" panose="02020603050405020304" pitchFamily="18" charset="0"/>
              </a:rPr>
              <a:t>%</a:t>
            </a:r>
            <a:r>
              <a:rPr lang="en-US" sz="1600" dirty="0">
                <a:effectLst/>
                <a:latin typeface="Arial Narrow" pitchFamily="34" charset="0"/>
                <a:ea typeface="Calibri" panose="020F0502020204030204" pitchFamily="34" charset="0"/>
                <a:cs typeface="Times New Roman" panose="02020603050405020304" pitchFamily="18" charset="0"/>
              </a:rPr>
              <a:t> of the employees in our organization either do not travel or travel less frequently</a:t>
            </a:r>
            <a:endParaRPr lang="en-IN" sz="1600" dirty="0">
              <a:effectLst/>
              <a:latin typeface="Arial Narrow" pitchFamily="34" charset="0"/>
              <a:ea typeface="Calibri" panose="020F050202020403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xmlns="" id="{4B6FA417-71FF-07F3-3817-F447F421F16A}"/>
              </a:ext>
            </a:extLst>
          </p:cNvPr>
          <p:cNvSpPr txBox="1"/>
          <p:nvPr/>
        </p:nvSpPr>
        <p:spPr>
          <a:xfrm>
            <a:off x="7137501" y="4999303"/>
            <a:ext cx="5008308" cy="1077218"/>
          </a:xfrm>
          <a:prstGeom prst="rect">
            <a:avLst/>
          </a:prstGeom>
          <a:noFill/>
        </p:spPr>
        <p:txBody>
          <a:bodyPr wrap="square">
            <a:spAutoFit/>
          </a:bodyPr>
          <a:lstStyle/>
          <a:p>
            <a:pPr marL="285750" indent="-285750" algn="just">
              <a:buFont typeface="Arial" panose="020B0604020202020204" pitchFamily="34" charset="0"/>
              <a:buChar char="•"/>
            </a:pPr>
            <a:r>
              <a:rPr lang="en-US" sz="1600" dirty="0">
                <a:effectLst/>
                <a:latin typeface="Arial Narrow" pitchFamily="34" charset="0"/>
                <a:ea typeface="Calibri" panose="020F0502020204030204" pitchFamily="34" charset="0"/>
                <a:cs typeface="Times New Roman" panose="02020603050405020304" pitchFamily="18" charset="0"/>
              </a:rPr>
              <a:t>Married </a:t>
            </a:r>
            <a:r>
              <a:rPr lang="en-US" sz="1600" dirty="0">
                <a:latin typeface="Arial Narrow" pitchFamily="34" charset="0"/>
                <a:ea typeface="Calibri" panose="020F0502020204030204" pitchFamily="34" charset="0"/>
                <a:cs typeface="Times New Roman" panose="02020603050405020304" pitchFamily="18" charset="0"/>
              </a:rPr>
              <a:t>&amp;</a:t>
            </a:r>
            <a:r>
              <a:rPr lang="en-US" sz="1600" dirty="0">
                <a:effectLst/>
                <a:latin typeface="Arial Narrow" pitchFamily="34" charset="0"/>
                <a:ea typeface="Calibri" panose="020F0502020204030204" pitchFamily="34" charset="0"/>
                <a:cs typeface="Times New Roman" panose="02020603050405020304" pitchFamily="18" charset="0"/>
              </a:rPr>
              <a:t> divorced people make more than two thirds of the employees in the organization</a:t>
            </a:r>
            <a:endParaRPr lang="en-US" sz="1600" dirty="0">
              <a:latin typeface="Arial Narrow"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600" dirty="0">
                <a:effectLst/>
                <a:latin typeface="Arial Narrow" pitchFamily="34" charset="0"/>
                <a:ea typeface="Calibri" panose="020F0502020204030204" pitchFamily="34" charset="0"/>
                <a:cs typeface="Times New Roman" panose="02020603050405020304" pitchFamily="18" charset="0"/>
              </a:rPr>
              <a:t>This may affect the number of people doing overtime or travelling less frequently in our company</a:t>
            </a:r>
            <a:endParaRPr lang="en-IN" sz="1600" dirty="0">
              <a:latin typeface="Arial Narrow" pitchFamily="34" charset="0"/>
            </a:endParaRPr>
          </a:p>
        </p:txBody>
      </p:sp>
      <p:grpSp>
        <p:nvGrpSpPr>
          <p:cNvPr id="33" name="Group 32">
            <a:extLst>
              <a:ext uri="{FF2B5EF4-FFF2-40B4-BE49-F238E27FC236}">
                <a16:creationId xmlns:a16="http://schemas.microsoft.com/office/drawing/2014/main" xmlns="" id="{D83BD2E4-061A-6339-3CEE-F3C762007807}"/>
              </a:ext>
            </a:extLst>
          </p:cNvPr>
          <p:cNvGrpSpPr/>
          <p:nvPr/>
        </p:nvGrpSpPr>
        <p:grpSpPr>
          <a:xfrm>
            <a:off x="5145" y="1086043"/>
            <a:ext cx="12078700" cy="2345826"/>
            <a:chOff x="5145" y="1086043"/>
            <a:chExt cx="12078700" cy="2345826"/>
          </a:xfrm>
        </p:grpSpPr>
        <p:pic>
          <p:nvPicPr>
            <p:cNvPr id="30" name="Picture 29">
              <a:extLst>
                <a:ext uri="{FF2B5EF4-FFF2-40B4-BE49-F238E27FC236}">
                  <a16:creationId xmlns:a16="http://schemas.microsoft.com/office/drawing/2014/main" xmlns="" id="{09C76E31-229C-8AD0-1C31-E95882176C91}"/>
                </a:ext>
              </a:extLst>
            </p:cNvPr>
            <p:cNvPicPr>
              <a:picLocks noChangeAspect="1"/>
            </p:cNvPicPr>
            <p:nvPr/>
          </p:nvPicPr>
          <p:blipFill>
            <a:blip r:embed="rId2"/>
            <a:stretch>
              <a:fillRect/>
            </a:stretch>
          </p:blipFill>
          <p:spPr>
            <a:xfrm>
              <a:off x="5145" y="1086043"/>
              <a:ext cx="5862778" cy="2345826"/>
            </a:xfrm>
            <a:prstGeom prst="rect">
              <a:avLst/>
            </a:prstGeom>
          </p:spPr>
        </p:pic>
        <p:pic>
          <p:nvPicPr>
            <p:cNvPr id="32" name="Picture 31">
              <a:extLst>
                <a:ext uri="{FF2B5EF4-FFF2-40B4-BE49-F238E27FC236}">
                  <a16:creationId xmlns:a16="http://schemas.microsoft.com/office/drawing/2014/main" xmlns="" id="{923FA2AC-2BFB-7257-F9DE-5FD1848C1320}"/>
                </a:ext>
              </a:extLst>
            </p:cNvPr>
            <p:cNvPicPr>
              <a:picLocks noChangeAspect="1"/>
            </p:cNvPicPr>
            <p:nvPr/>
          </p:nvPicPr>
          <p:blipFill>
            <a:blip r:embed="rId3"/>
            <a:stretch>
              <a:fillRect/>
            </a:stretch>
          </p:blipFill>
          <p:spPr>
            <a:xfrm>
              <a:off x="5867923" y="1145459"/>
              <a:ext cx="6215922" cy="2280199"/>
            </a:xfrm>
            <a:prstGeom prst="rect">
              <a:avLst/>
            </a:prstGeom>
          </p:spPr>
        </p:pic>
      </p:grpSp>
    </p:spTree>
    <p:extLst>
      <p:ext uri="{BB962C8B-B14F-4D97-AF65-F5344CB8AC3E}">
        <p14:creationId xmlns:p14="http://schemas.microsoft.com/office/powerpoint/2010/main" xmlns="" val="226909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B62BA392-6CC5-BA29-D662-6374BEB41A82}"/>
              </a:ext>
            </a:extLst>
          </p:cNvPr>
          <p:cNvSpPr txBox="1"/>
          <p:nvPr/>
        </p:nvSpPr>
        <p:spPr>
          <a:xfrm>
            <a:off x="1215109" y="213163"/>
            <a:ext cx="341212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001524"/>
                </a:solidFill>
                <a:effectLst/>
                <a:uLnTx/>
                <a:uFillTx/>
                <a:latin typeface="Arial Narrow" pitchFamily="34" charset="0"/>
              </a:rPr>
              <a:t>Bi-Variate Analysis</a:t>
            </a:r>
          </a:p>
        </p:txBody>
      </p:sp>
      <p:pic>
        <p:nvPicPr>
          <p:cNvPr id="12" name="Picture 11">
            <a:extLst>
              <a:ext uri="{FF2B5EF4-FFF2-40B4-BE49-F238E27FC236}">
                <a16:creationId xmlns:a16="http://schemas.microsoft.com/office/drawing/2014/main" xmlns="" id="{36EFDDEA-B398-6106-1093-E14C2C53A5BE}"/>
              </a:ext>
            </a:extLst>
          </p:cNvPr>
          <p:cNvPicPr>
            <a:picLocks noChangeAspect="1"/>
          </p:cNvPicPr>
          <p:nvPr/>
        </p:nvPicPr>
        <p:blipFill>
          <a:blip r:embed="rId2"/>
          <a:stretch>
            <a:fillRect/>
          </a:stretch>
        </p:blipFill>
        <p:spPr>
          <a:xfrm>
            <a:off x="117987" y="1262773"/>
            <a:ext cx="3258635" cy="2141389"/>
          </a:xfrm>
          <a:prstGeom prst="rect">
            <a:avLst/>
          </a:prstGeom>
          <a:ln w="12700">
            <a:solidFill>
              <a:schemeClr val="tx1"/>
            </a:solidFill>
          </a:ln>
        </p:spPr>
      </p:pic>
      <p:sp>
        <p:nvSpPr>
          <p:cNvPr id="14" name="TextBox 13">
            <a:extLst>
              <a:ext uri="{FF2B5EF4-FFF2-40B4-BE49-F238E27FC236}">
                <a16:creationId xmlns:a16="http://schemas.microsoft.com/office/drawing/2014/main" xmlns="" id="{CDD9C7B9-6DCB-4476-DB91-83FE51A321ED}"/>
              </a:ext>
            </a:extLst>
          </p:cNvPr>
          <p:cNvSpPr txBox="1"/>
          <p:nvPr/>
        </p:nvSpPr>
        <p:spPr>
          <a:xfrm>
            <a:off x="119365" y="3841705"/>
            <a:ext cx="4732854" cy="1077218"/>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Narrow" pitchFamily="34" charset="0"/>
              </a:rPr>
              <a:t>Higher attrition rate is strongly associated with lower age group &amp; decreases with increasing age</a:t>
            </a:r>
            <a:endParaRPr lang="en-US" sz="1600" dirty="0">
              <a:solidFill>
                <a:prstClr val="black"/>
              </a:solidFill>
              <a:latin typeface="Arial Narrow"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Narrow" pitchFamily="34" charset="0"/>
              </a:rPr>
              <a:t>Age 18 to age 26 have exceedingly higher rate of attrition compared to other age groups</a:t>
            </a:r>
            <a:endParaRPr kumimoji="0" lang="en-IN" sz="1600" b="0" i="0" u="none" strike="noStrike" kern="1200" cap="none" spc="0" normalizeH="0" baseline="0" noProof="0" dirty="0">
              <a:ln>
                <a:noFill/>
              </a:ln>
              <a:solidFill>
                <a:prstClr val="black"/>
              </a:solidFill>
              <a:effectLst/>
              <a:uLnTx/>
              <a:uFillTx/>
              <a:latin typeface="Arial Narrow" pitchFamily="34" charset="0"/>
            </a:endParaRPr>
          </a:p>
        </p:txBody>
      </p:sp>
      <p:sp>
        <p:nvSpPr>
          <p:cNvPr id="15" name="TextBox 14">
            <a:extLst>
              <a:ext uri="{FF2B5EF4-FFF2-40B4-BE49-F238E27FC236}">
                <a16:creationId xmlns:a16="http://schemas.microsoft.com/office/drawing/2014/main" xmlns="" id="{4B28F8F4-FD96-C882-1F53-C8C3C19650BE}"/>
              </a:ext>
            </a:extLst>
          </p:cNvPr>
          <p:cNvSpPr txBox="1"/>
          <p:nvPr/>
        </p:nvSpPr>
        <p:spPr>
          <a:xfrm>
            <a:off x="408037" y="839604"/>
            <a:ext cx="190745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Arial Narrow" pitchFamily="34" charset="0"/>
              </a:rPr>
              <a:t>Age vs Attrition</a:t>
            </a:r>
          </a:p>
        </p:txBody>
      </p:sp>
      <p:pic>
        <p:nvPicPr>
          <p:cNvPr id="17" name="Picture 16">
            <a:extLst>
              <a:ext uri="{FF2B5EF4-FFF2-40B4-BE49-F238E27FC236}">
                <a16:creationId xmlns:a16="http://schemas.microsoft.com/office/drawing/2014/main" xmlns="" id="{7124F952-3081-38C9-B42D-5C283A45F1CD}"/>
              </a:ext>
            </a:extLst>
          </p:cNvPr>
          <p:cNvPicPr>
            <a:picLocks noChangeAspect="1"/>
          </p:cNvPicPr>
          <p:nvPr/>
        </p:nvPicPr>
        <p:blipFill rotWithShape="1">
          <a:blip r:embed="rId3"/>
          <a:srcRect l="2796" r="8979"/>
          <a:stretch/>
        </p:blipFill>
        <p:spPr>
          <a:xfrm>
            <a:off x="5030147" y="1262772"/>
            <a:ext cx="2772699" cy="1713979"/>
          </a:xfrm>
          <a:prstGeom prst="rect">
            <a:avLst/>
          </a:prstGeom>
          <a:ln w="12700">
            <a:solidFill>
              <a:schemeClr val="tx1"/>
            </a:solidFill>
          </a:ln>
        </p:spPr>
      </p:pic>
      <p:sp>
        <p:nvSpPr>
          <p:cNvPr id="18" name="TextBox 17">
            <a:extLst>
              <a:ext uri="{FF2B5EF4-FFF2-40B4-BE49-F238E27FC236}">
                <a16:creationId xmlns:a16="http://schemas.microsoft.com/office/drawing/2014/main" xmlns="" id="{474EA9D2-D538-FAB0-4F9C-0F0C8D279C0D}"/>
              </a:ext>
            </a:extLst>
          </p:cNvPr>
          <p:cNvSpPr txBox="1"/>
          <p:nvPr/>
        </p:nvSpPr>
        <p:spPr>
          <a:xfrm>
            <a:off x="7359741" y="839604"/>
            <a:ext cx="296413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Arial Narrow" pitchFamily="34" charset="0"/>
              </a:rPr>
              <a:t>Business Travel vs Attrition</a:t>
            </a:r>
          </a:p>
        </p:txBody>
      </p:sp>
      <p:pic>
        <p:nvPicPr>
          <p:cNvPr id="20" name="Picture 19">
            <a:extLst>
              <a:ext uri="{FF2B5EF4-FFF2-40B4-BE49-F238E27FC236}">
                <a16:creationId xmlns:a16="http://schemas.microsoft.com/office/drawing/2014/main" xmlns="" id="{408E4218-DD06-70A5-0427-E2CD63BCA4D3}"/>
              </a:ext>
            </a:extLst>
          </p:cNvPr>
          <p:cNvPicPr>
            <a:picLocks noChangeAspect="1"/>
          </p:cNvPicPr>
          <p:nvPr/>
        </p:nvPicPr>
        <p:blipFill>
          <a:blip r:embed="rId4" cstate="print"/>
          <a:stretch>
            <a:fillRect/>
          </a:stretch>
        </p:blipFill>
        <p:spPr>
          <a:xfrm>
            <a:off x="8146026" y="1262773"/>
            <a:ext cx="3927987" cy="1994795"/>
          </a:xfrm>
          <a:prstGeom prst="rect">
            <a:avLst/>
          </a:prstGeom>
          <a:ln w="12700">
            <a:solidFill>
              <a:schemeClr val="tx1"/>
            </a:solidFill>
          </a:ln>
        </p:spPr>
      </p:pic>
      <p:sp>
        <p:nvSpPr>
          <p:cNvPr id="22" name="TextBox 21">
            <a:extLst>
              <a:ext uri="{FF2B5EF4-FFF2-40B4-BE49-F238E27FC236}">
                <a16:creationId xmlns:a16="http://schemas.microsoft.com/office/drawing/2014/main" xmlns="" id="{C387DE2F-945F-4895-2730-1A6DF25162B8}"/>
              </a:ext>
            </a:extLst>
          </p:cNvPr>
          <p:cNvSpPr txBox="1"/>
          <p:nvPr/>
        </p:nvSpPr>
        <p:spPr>
          <a:xfrm>
            <a:off x="5174850" y="3848683"/>
            <a:ext cx="6871369"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Narrow" pitchFamily="34" charset="0"/>
              </a:rPr>
              <a:t>The attrition rate among employees in our company who travel frequently is comparatively higher than those who travel less or don't travel at all</a:t>
            </a:r>
            <a:endParaRPr kumimoji="0" lang="en-IN" sz="1600" b="0" i="0" u="none" strike="noStrike" kern="1200" cap="none" spc="0" normalizeH="0" baseline="0" noProof="0" dirty="0">
              <a:ln>
                <a:noFill/>
              </a:ln>
              <a:solidFill>
                <a:prstClr val="black"/>
              </a:solidFill>
              <a:effectLst/>
              <a:uLnTx/>
              <a:uFillTx/>
              <a:latin typeface="Arial Narrow" pitchFamily="34" charset="0"/>
            </a:endParaRPr>
          </a:p>
        </p:txBody>
      </p:sp>
      <p:sp>
        <p:nvSpPr>
          <p:cNvPr id="2" name="TextBox 1">
            <a:extLst>
              <a:ext uri="{FF2B5EF4-FFF2-40B4-BE49-F238E27FC236}">
                <a16:creationId xmlns:a16="http://schemas.microsoft.com/office/drawing/2014/main" xmlns="" id="{7A820ECD-3ADD-9EB0-6D56-AA42BD535801}"/>
              </a:ext>
            </a:extLst>
          </p:cNvPr>
          <p:cNvSpPr txBox="1"/>
          <p:nvPr/>
        </p:nvSpPr>
        <p:spPr>
          <a:xfrm>
            <a:off x="31180" y="3503291"/>
            <a:ext cx="117165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itchFamily="34" charset="0"/>
              </a:rPr>
              <a:t>Inference</a:t>
            </a:r>
          </a:p>
        </p:txBody>
      </p:sp>
      <p:sp>
        <p:nvSpPr>
          <p:cNvPr id="3" name="TextBox 2">
            <a:extLst>
              <a:ext uri="{FF2B5EF4-FFF2-40B4-BE49-F238E27FC236}">
                <a16:creationId xmlns:a16="http://schemas.microsoft.com/office/drawing/2014/main" xmlns="" id="{A8A15228-FFCE-E8E7-4F03-E65387C7C909}"/>
              </a:ext>
            </a:extLst>
          </p:cNvPr>
          <p:cNvSpPr txBox="1"/>
          <p:nvPr/>
        </p:nvSpPr>
        <p:spPr>
          <a:xfrm>
            <a:off x="117987" y="5007513"/>
            <a:ext cx="142567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itchFamily="34" charset="0"/>
              </a:rPr>
              <a:t>Interpretation</a:t>
            </a:r>
          </a:p>
        </p:txBody>
      </p:sp>
      <p:sp>
        <p:nvSpPr>
          <p:cNvPr id="4" name="TextBox 3">
            <a:extLst>
              <a:ext uri="{FF2B5EF4-FFF2-40B4-BE49-F238E27FC236}">
                <a16:creationId xmlns:a16="http://schemas.microsoft.com/office/drawing/2014/main" xmlns="" id="{B730DDD6-82D8-C469-D0DD-166A4D81B3C6}"/>
              </a:ext>
            </a:extLst>
          </p:cNvPr>
          <p:cNvSpPr txBox="1"/>
          <p:nvPr/>
        </p:nvSpPr>
        <p:spPr>
          <a:xfrm>
            <a:off x="5088043" y="3510129"/>
            <a:ext cx="117165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itchFamily="34" charset="0"/>
              </a:rPr>
              <a:t>Inference</a:t>
            </a:r>
          </a:p>
        </p:txBody>
      </p:sp>
      <p:sp>
        <p:nvSpPr>
          <p:cNvPr id="5" name="TextBox 4">
            <a:extLst>
              <a:ext uri="{FF2B5EF4-FFF2-40B4-BE49-F238E27FC236}">
                <a16:creationId xmlns:a16="http://schemas.microsoft.com/office/drawing/2014/main" xmlns="" id="{A1489A4E-1673-F8F5-ABEC-94FEC1D2D60D}"/>
              </a:ext>
            </a:extLst>
          </p:cNvPr>
          <p:cNvSpPr txBox="1"/>
          <p:nvPr/>
        </p:nvSpPr>
        <p:spPr>
          <a:xfrm>
            <a:off x="5174850" y="5004218"/>
            <a:ext cx="142567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itchFamily="34" charset="0"/>
              </a:rPr>
              <a:t>Interpretation</a:t>
            </a:r>
          </a:p>
        </p:txBody>
      </p:sp>
      <p:sp>
        <p:nvSpPr>
          <p:cNvPr id="6" name="TextBox 5">
            <a:extLst>
              <a:ext uri="{FF2B5EF4-FFF2-40B4-BE49-F238E27FC236}">
                <a16:creationId xmlns:a16="http://schemas.microsoft.com/office/drawing/2014/main" xmlns="" id="{E791F39C-539C-A3A7-1F1E-2784BFE0CF15}"/>
              </a:ext>
            </a:extLst>
          </p:cNvPr>
          <p:cNvSpPr txBox="1"/>
          <p:nvPr/>
        </p:nvSpPr>
        <p:spPr>
          <a:xfrm>
            <a:off x="172065" y="5356466"/>
            <a:ext cx="4680154"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Arial Narrow" pitchFamily="34" charset="0"/>
              </a:rPr>
              <a:t>Employees who are younger are less likely to be married &amp; so have lesser commitments. So they are open to taking risks </a:t>
            </a:r>
          </a:p>
        </p:txBody>
      </p:sp>
      <p:sp>
        <p:nvSpPr>
          <p:cNvPr id="7" name="TextBox 6">
            <a:extLst>
              <a:ext uri="{FF2B5EF4-FFF2-40B4-BE49-F238E27FC236}">
                <a16:creationId xmlns:a16="http://schemas.microsoft.com/office/drawing/2014/main" xmlns="" id="{ED3F4A24-A0D4-55A3-8FF1-32BA029E88C0}"/>
              </a:ext>
            </a:extLst>
          </p:cNvPr>
          <p:cNvSpPr txBox="1"/>
          <p:nvPr/>
        </p:nvSpPr>
        <p:spPr>
          <a:xfrm>
            <a:off x="5240594" y="5356466"/>
            <a:ext cx="6951406" cy="107721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Arial Narrow" pitchFamily="34" charset="0"/>
              </a:rPr>
              <a:t>Employees who travel frequently are getting exposed to several opportunities &amp; so they are more likely to switch jobs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Arial Narrow" pitchFamily="34" charset="0"/>
              </a:rPr>
              <a:t>Employees who travel frequently have an impact in their work life balance, health &amp; so they shift towards lesser taxing jobs</a:t>
            </a:r>
          </a:p>
        </p:txBody>
      </p:sp>
    </p:spTree>
    <p:extLst>
      <p:ext uri="{BB962C8B-B14F-4D97-AF65-F5344CB8AC3E}">
        <p14:creationId xmlns:p14="http://schemas.microsoft.com/office/powerpoint/2010/main" xmlns="" val="367809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D2C8D6D8-7564-74DE-A14B-8A1A1A7085A9}"/>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latin typeface="Arial Narrow" pitchFamily="34" charset="0"/>
              </a:rPr>
              <a:t>Bi-Variate Analysis</a:t>
            </a:r>
          </a:p>
        </p:txBody>
      </p:sp>
      <p:sp>
        <p:nvSpPr>
          <p:cNvPr id="8" name="TextBox 7">
            <a:extLst>
              <a:ext uri="{FF2B5EF4-FFF2-40B4-BE49-F238E27FC236}">
                <a16:creationId xmlns:a16="http://schemas.microsoft.com/office/drawing/2014/main" xmlns="" id="{323A92E8-0F34-419B-0BC3-DA792623E970}"/>
              </a:ext>
            </a:extLst>
          </p:cNvPr>
          <p:cNvSpPr txBox="1"/>
          <p:nvPr/>
        </p:nvSpPr>
        <p:spPr>
          <a:xfrm>
            <a:off x="804407" y="969588"/>
            <a:ext cx="4119718" cy="369332"/>
          </a:xfrm>
          <a:prstGeom prst="rect">
            <a:avLst/>
          </a:prstGeom>
          <a:noFill/>
        </p:spPr>
        <p:txBody>
          <a:bodyPr wrap="square" rtlCol="0">
            <a:spAutoFit/>
          </a:bodyPr>
          <a:lstStyle/>
          <a:p>
            <a:pPr algn="ctr"/>
            <a:r>
              <a:rPr lang="en-IN" b="1" dirty="0">
                <a:latin typeface="Arial Narrow" pitchFamily="34" charset="0"/>
              </a:rPr>
              <a:t>Environmental Satisfaction vs Attrition</a:t>
            </a:r>
          </a:p>
        </p:txBody>
      </p:sp>
      <p:sp>
        <p:nvSpPr>
          <p:cNvPr id="9" name="TextBox 8">
            <a:extLst>
              <a:ext uri="{FF2B5EF4-FFF2-40B4-BE49-F238E27FC236}">
                <a16:creationId xmlns:a16="http://schemas.microsoft.com/office/drawing/2014/main" xmlns="" id="{20FB6D38-89F5-ABCB-7A30-EF6BCA518AC2}"/>
              </a:ext>
            </a:extLst>
          </p:cNvPr>
          <p:cNvSpPr txBox="1"/>
          <p:nvPr/>
        </p:nvSpPr>
        <p:spPr>
          <a:xfrm>
            <a:off x="7306431" y="969011"/>
            <a:ext cx="2925099" cy="369332"/>
          </a:xfrm>
          <a:prstGeom prst="rect">
            <a:avLst/>
          </a:prstGeom>
          <a:noFill/>
        </p:spPr>
        <p:txBody>
          <a:bodyPr wrap="square" rtlCol="0">
            <a:spAutoFit/>
          </a:bodyPr>
          <a:lstStyle/>
          <a:p>
            <a:pPr algn="ctr"/>
            <a:r>
              <a:rPr lang="en-IN" b="1" dirty="0">
                <a:latin typeface="Arial Narrow" pitchFamily="34" charset="0"/>
              </a:rPr>
              <a:t>Job Involvement vs Attrition</a:t>
            </a:r>
          </a:p>
        </p:txBody>
      </p:sp>
      <p:pic>
        <p:nvPicPr>
          <p:cNvPr id="13" name="Picture 12">
            <a:extLst>
              <a:ext uri="{FF2B5EF4-FFF2-40B4-BE49-F238E27FC236}">
                <a16:creationId xmlns:a16="http://schemas.microsoft.com/office/drawing/2014/main" xmlns="" id="{C62B5A12-B3D6-466D-4DA9-10F86E0A4B71}"/>
              </a:ext>
            </a:extLst>
          </p:cNvPr>
          <p:cNvPicPr>
            <a:picLocks noChangeAspect="1"/>
          </p:cNvPicPr>
          <p:nvPr/>
        </p:nvPicPr>
        <p:blipFill>
          <a:blip r:embed="rId2"/>
          <a:stretch>
            <a:fillRect/>
          </a:stretch>
        </p:blipFill>
        <p:spPr>
          <a:xfrm>
            <a:off x="153628" y="1515596"/>
            <a:ext cx="2235009" cy="2294890"/>
          </a:xfrm>
          <a:prstGeom prst="rect">
            <a:avLst/>
          </a:prstGeom>
          <a:ln w="12700">
            <a:solidFill>
              <a:schemeClr val="tx1"/>
            </a:solidFill>
          </a:ln>
        </p:spPr>
      </p:pic>
      <p:pic>
        <p:nvPicPr>
          <p:cNvPr id="15" name="Picture 14">
            <a:extLst>
              <a:ext uri="{FF2B5EF4-FFF2-40B4-BE49-F238E27FC236}">
                <a16:creationId xmlns:a16="http://schemas.microsoft.com/office/drawing/2014/main" xmlns="" id="{78D6F5E6-1E6F-31F9-B6F3-86CFCDDB8394}"/>
              </a:ext>
            </a:extLst>
          </p:cNvPr>
          <p:cNvPicPr>
            <a:picLocks noChangeAspect="1"/>
          </p:cNvPicPr>
          <p:nvPr/>
        </p:nvPicPr>
        <p:blipFill>
          <a:blip r:embed="rId3"/>
          <a:stretch>
            <a:fillRect/>
          </a:stretch>
        </p:blipFill>
        <p:spPr>
          <a:xfrm>
            <a:off x="2467896" y="1520513"/>
            <a:ext cx="3102480" cy="2294890"/>
          </a:xfrm>
          <a:prstGeom prst="rect">
            <a:avLst/>
          </a:prstGeom>
          <a:ln w="12700">
            <a:solidFill>
              <a:schemeClr val="tx1"/>
            </a:solidFill>
          </a:ln>
        </p:spPr>
      </p:pic>
      <p:sp>
        <p:nvSpPr>
          <p:cNvPr id="17" name="TextBox 16">
            <a:extLst>
              <a:ext uri="{FF2B5EF4-FFF2-40B4-BE49-F238E27FC236}">
                <a16:creationId xmlns:a16="http://schemas.microsoft.com/office/drawing/2014/main" xmlns="" id="{4A40D16E-ED31-2035-077C-F1A2720E1819}"/>
              </a:ext>
            </a:extLst>
          </p:cNvPr>
          <p:cNvSpPr txBox="1"/>
          <p:nvPr/>
        </p:nvSpPr>
        <p:spPr>
          <a:xfrm>
            <a:off x="153627" y="3952802"/>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pic>
        <p:nvPicPr>
          <p:cNvPr id="19" name="Picture 18">
            <a:extLst>
              <a:ext uri="{FF2B5EF4-FFF2-40B4-BE49-F238E27FC236}">
                <a16:creationId xmlns:a16="http://schemas.microsoft.com/office/drawing/2014/main" xmlns="" id="{9E152D68-BB47-4D1D-D202-8AF8461D2368}"/>
              </a:ext>
            </a:extLst>
          </p:cNvPr>
          <p:cNvPicPr>
            <a:picLocks noChangeAspect="1"/>
          </p:cNvPicPr>
          <p:nvPr/>
        </p:nvPicPr>
        <p:blipFill>
          <a:blip r:embed="rId4"/>
          <a:stretch>
            <a:fillRect/>
          </a:stretch>
        </p:blipFill>
        <p:spPr>
          <a:xfrm>
            <a:off x="6096000" y="1520513"/>
            <a:ext cx="2572139" cy="2294890"/>
          </a:xfrm>
          <a:prstGeom prst="rect">
            <a:avLst/>
          </a:prstGeom>
          <a:ln w="12700">
            <a:solidFill>
              <a:schemeClr val="tx1"/>
            </a:solidFill>
          </a:ln>
        </p:spPr>
      </p:pic>
      <p:pic>
        <p:nvPicPr>
          <p:cNvPr id="21" name="Picture 20">
            <a:extLst>
              <a:ext uri="{FF2B5EF4-FFF2-40B4-BE49-F238E27FC236}">
                <a16:creationId xmlns:a16="http://schemas.microsoft.com/office/drawing/2014/main" xmlns="" id="{B35ACB6A-FCBC-EE92-C841-F4ADC221E08B}"/>
              </a:ext>
            </a:extLst>
          </p:cNvPr>
          <p:cNvPicPr>
            <a:picLocks noChangeAspect="1"/>
          </p:cNvPicPr>
          <p:nvPr/>
        </p:nvPicPr>
        <p:blipFill>
          <a:blip r:embed="rId5"/>
          <a:stretch>
            <a:fillRect/>
          </a:stretch>
        </p:blipFill>
        <p:spPr>
          <a:xfrm>
            <a:off x="8768981" y="1522178"/>
            <a:ext cx="3192863" cy="2298139"/>
          </a:xfrm>
          <a:prstGeom prst="rect">
            <a:avLst/>
          </a:prstGeom>
          <a:ln w="12700">
            <a:solidFill>
              <a:schemeClr val="tx1"/>
            </a:solidFill>
          </a:ln>
        </p:spPr>
      </p:pic>
      <p:sp>
        <p:nvSpPr>
          <p:cNvPr id="23" name="TextBox 22">
            <a:extLst>
              <a:ext uri="{FF2B5EF4-FFF2-40B4-BE49-F238E27FC236}">
                <a16:creationId xmlns:a16="http://schemas.microsoft.com/office/drawing/2014/main" xmlns="" id="{2CA6C902-819D-0EBD-81A9-FD36D49E5706}"/>
              </a:ext>
            </a:extLst>
          </p:cNvPr>
          <p:cNvSpPr txBox="1"/>
          <p:nvPr/>
        </p:nvSpPr>
        <p:spPr>
          <a:xfrm>
            <a:off x="5974327" y="4030051"/>
            <a:ext cx="1045905" cy="338554"/>
          </a:xfrm>
          <a:prstGeom prst="rect">
            <a:avLst/>
          </a:prstGeom>
          <a:noFill/>
        </p:spPr>
        <p:txBody>
          <a:bodyPr wrap="square">
            <a:spAutoFit/>
          </a:bodyPr>
          <a:lstStyle/>
          <a:p>
            <a:pPr algn="ctr"/>
            <a:r>
              <a:rPr lang="en-IN" sz="1600" b="1" dirty="0">
                <a:latin typeface="Arial Narrow" pitchFamily="34" charset="0"/>
              </a:rPr>
              <a:t>Inference</a:t>
            </a:r>
            <a:r>
              <a:rPr lang="en-IN" sz="1600" dirty="0">
                <a:latin typeface="Arial Narrow" pitchFamily="34" charset="0"/>
              </a:rPr>
              <a:t> </a:t>
            </a:r>
          </a:p>
        </p:txBody>
      </p:sp>
      <p:sp>
        <p:nvSpPr>
          <p:cNvPr id="2" name="TextBox 1">
            <a:extLst>
              <a:ext uri="{FF2B5EF4-FFF2-40B4-BE49-F238E27FC236}">
                <a16:creationId xmlns:a16="http://schemas.microsoft.com/office/drawing/2014/main" xmlns="" id="{B44A3BA3-431B-28EF-D9ED-D14AA46BC9E6}"/>
              </a:ext>
            </a:extLst>
          </p:cNvPr>
          <p:cNvSpPr txBox="1"/>
          <p:nvPr/>
        </p:nvSpPr>
        <p:spPr>
          <a:xfrm>
            <a:off x="153628" y="5022859"/>
            <a:ext cx="1394953"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
        <p:nvSpPr>
          <p:cNvPr id="14" name="TextBox 13">
            <a:extLst>
              <a:ext uri="{FF2B5EF4-FFF2-40B4-BE49-F238E27FC236}">
                <a16:creationId xmlns:a16="http://schemas.microsoft.com/office/drawing/2014/main" xmlns="" id="{04CDE90B-BF03-567C-8F98-9E3EEE947B4B}"/>
              </a:ext>
            </a:extLst>
          </p:cNvPr>
          <p:cNvSpPr txBox="1"/>
          <p:nvPr/>
        </p:nvSpPr>
        <p:spPr>
          <a:xfrm>
            <a:off x="153627" y="4325718"/>
            <a:ext cx="5637573" cy="584775"/>
          </a:xfrm>
          <a:prstGeom prst="rect">
            <a:avLst/>
          </a:prstGeom>
          <a:noFill/>
        </p:spPr>
        <p:txBody>
          <a:bodyPr wrap="square">
            <a:spAutoFit/>
          </a:bodyPr>
          <a:lstStyle/>
          <a:p>
            <a:pPr algn="just"/>
            <a:r>
              <a:rPr lang="en-IN" sz="1600" dirty="0">
                <a:latin typeface="Arial Narrow" pitchFamily="34" charset="0"/>
              </a:rPr>
              <a:t>Higher attrition rate is associated with lower Environment Satisfaction in our organization</a:t>
            </a:r>
          </a:p>
        </p:txBody>
      </p:sp>
      <p:sp>
        <p:nvSpPr>
          <p:cNvPr id="18" name="TextBox 17">
            <a:extLst>
              <a:ext uri="{FF2B5EF4-FFF2-40B4-BE49-F238E27FC236}">
                <a16:creationId xmlns:a16="http://schemas.microsoft.com/office/drawing/2014/main" xmlns="" id="{A493B916-F8F3-F44C-A6C1-C3E13FBF5220}"/>
              </a:ext>
            </a:extLst>
          </p:cNvPr>
          <p:cNvSpPr txBox="1"/>
          <p:nvPr/>
        </p:nvSpPr>
        <p:spPr>
          <a:xfrm>
            <a:off x="153627" y="5425725"/>
            <a:ext cx="5750642" cy="1323439"/>
          </a:xfrm>
          <a:prstGeom prst="rect">
            <a:avLst/>
          </a:prstGeom>
          <a:noFill/>
        </p:spPr>
        <p:txBody>
          <a:bodyPr wrap="square">
            <a:spAutoFit/>
          </a:bodyPr>
          <a:lstStyle/>
          <a:p>
            <a:r>
              <a:rPr lang="en-US" sz="1600" dirty="0">
                <a:latin typeface="Arial Narrow" pitchFamily="34" charset="0"/>
              </a:rPr>
              <a:t>Employees tend to leave the company when their work environment is absolutely the lowest. </a:t>
            </a:r>
            <a:r>
              <a:rPr lang="en-IN" sz="1600" dirty="0">
                <a:latin typeface="Arial Narrow" pitchFamily="34" charset="0"/>
              </a:rPr>
              <a:t>This may be due to:</a:t>
            </a:r>
          </a:p>
          <a:p>
            <a:pPr marL="285750" indent="-285750">
              <a:buFont typeface="Arial" panose="020B0604020202020204" pitchFamily="34" charset="0"/>
              <a:buChar char="•"/>
            </a:pPr>
            <a:r>
              <a:rPr lang="en-IN" sz="1600" dirty="0">
                <a:latin typeface="Arial Narrow" pitchFamily="34" charset="0"/>
              </a:rPr>
              <a:t>Poor work culture</a:t>
            </a:r>
          </a:p>
          <a:p>
            <a:pPr marL="285750" indent="-285750">
              <a:buFont typeface="Arial" panose="020B0604020202020204" pitchFamily="34" charset="0"/>
              <a:buChar char="•"/>
            </a:pPr>
            <a:r>
              <a:rPr lang="en-IN" sz="1600" dirty="0">
                <a:latin typeface="Arial Narrow" pitchFamily="34" charset="0"/>
              </a:rPr>
              <a:t>Discrimination &amp; bias of any form </a:t>
            </a:r>
          </a:p>
          <a:p>
            <a:pPr marL="285750" indent="-285750">
              <a:buFont typeface="Arial" panose="020B0604020202020204" pitchFamily="34" charset="0"/>
              <a:buChar char="•"/>
            </a:pPr>
            <a:r>
              <a:rPr lang="en-IN" sz="1600" dirty="0">
                <a:latin typeface="Arial Narrow" pitchFamily="34" charset="0"/>
              </a:rPr>
              <a:t>Poor hospitality</a:t>
            </a:r>
          </a:p>
        </p:txBody>
      </p:sp>
      <p:sp>
        <p:nvSpPr>
          <p:cNvPr id="27" name="TextBox 26">
            <a:extLst>
              <a:ext uri="{FF2B5EF4-FFF2-40B4-BE49-F238E27FC236}">
                <a16:creationId xmlns:a16="http://schemas.microsoft.com/office/drawing/2014/main" xmlns="" id="{A576767B-19D1-858B-1893-BB3E6241C929}"/>
              </a:ext>
            </a:extLst>
          </p:cNvPr>
          <p:cNvSpPr txBox="1"/>
          <p:nvPr/>
        </p:nvSpPr>
        <p:spPr>
          <a:xfrm>
            <a:off x="5939914" y="4362941"/>
            <a:ext cx="6252086" cy="584775"/>
          </a:xfrm>
          <a:prstGeom prst="rect">
            <a:avLst/>
          </a:prstGeom>
          <a:noFill/>
        </p:spPr>
        <p:txBody>
          <a:bodyPr wrap="square">
            <a:spAutoFit/>
          </a:bodyPr>
          <a:lstStyle/>
          <a:p>
            <a:r>
              <a:rPr lang="en-IN" sz="1600" dirty="0">
                <a:latin typeface="Arial Narrow" pitchFamily="34" charset="0"/>
              </a:rPr>
              <a:t>Job Involvement has a strong negative association with attrition rate in our organization</a:t>
            </a:r>
          </a:p>
        </p:txBody>
      </p:sp>
      <p:sp>
        <p:nvSpPr>
          <p:cNvPr id="29" name="TextBox 28">
            <a:extLst>
              <a:ext uri="{FF2B5EF4-FFF2-40B4-BE49-F238E27FC236}">
                <a16:creationId xmlns:a16="http://schemas.microsoft.com/office/drawing/2014/main" xmlns="" id="{E5A47B7A-19BE-4416-C276-8BB19C4B1D63}"/>
              </a:ext>
            </a:extLst>
          </p:cNvPr>
          <p:cNvSpPr txBox="1"/>
          <p:nvPr/>
        </p:nvSpPr>
        <p:spPr>
          <a:xfrm>
            <a:off x="5939914" y="5455799"/>
            <a:ext cx="6211528" cy="1077218"/>
          </a:xfrm>
          <a:prstGeom prst="rect">
            <a:avLst/>
          </a:prstGeom>
          <a:noFill/>
        </p:spPr>
        <p:txBody>
          <a:bodyPr wrap="square">
            <a:spAutoFit/>
          </a:bodyPr>
          <a:lstStyle/>
          <a:p>
            <a:pPr algn="just"/>
            <a:r>
              <a:rPr lang="en-US" sz="1600" dirty="0">
                <a:latin typeface="Arial Narrow" pitchFamily="34" charset="0"/>
              </a:rPr>
              <a:t>Job involvement is a rating given by managers to their employees. 	             1. So it's not quite surprising to see employees leaving our company or getting fired due to low job involvement</a:t>
            </a:r>
            <a:r>
              <a:rPr lang="en-IN" sz="1600" dirty="0">
                <a:latin typeface="Arial Narrow" pitchFamily="34" charset="0"/>
              </a:rPr>
              <a:t>  </a:t>
            </a:r>
          </a:p>
          <a:p>
            <a:pPr algn="just"/>
            <a:r>
              <a:rPr lang="en-IN" sz="1600" dirty="0">
                <a:latin typeface="Arial Narrow" pitchFamily="34" charset="0"/>
              </a:rPr>
              <a:t> 2. Weak hiring process – mismatch of  employee skillset to the job requirement</a:t>
            </a:r>
          </a:p>
        </p:txBody>
      </p:sp>
      <p:sp>
        <p:nvSpPr>
          <p:cNvPr id="30" name="TextBox 29">
            <a:extLst>
              <a:ext uri="{FF2B5EF4-FFF2-40B4-BE49-F238E27FC236}">
                <a16:creationId xmlns:a16="http://schemas.microsoft.com/office/drawing/2014/main" xmlns="" id="{893B1FC2-96D8-DF69-C576-47780B54EB33}"/>
              </a:ext>
            </a:extLst>
          </p:cNvPr>
          <p:cNvSpPr txBox="1"/>
          <p:nvPr/>
        </p:nvSpPr>
        <p:spPr>
          <a:xfrm>
            <a:off x="5974327" y="5076246"/>
            <a:ext cx="1394953"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Tree>
    <p:extLst>
      <p:ext uri="{BB962C8B-B14F-4D97-AF65-F5344CB8AC3E}">
        <p14:creationId xmlns:p14="http://schemas.microsoft.com/office/powerpoint/2010/main" xmlns="" val="193622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4070FF0B-A98B-D401-F263-E292CAD3F4B0}"/>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latin typeface="Arial Narrow" pitchFamily="34" charset="0"/>
              </a:rPr>
              <a:t>Bi-Variate Analysis</a:t>
            </a:r>
          </a:p>
        </p:txBody>
      </p:sp>
      <p:sp>
        <p:nvSpPr>
          <p:cNvPr id="9" name="TextBox 8">
            <a:extLst>
              <a:ext uri="{FF2B5EF4-FFF2-40B4-BE49-F238E27FC236}">
                <a16:creationId xmlns:a16="http://schemas.microsoft.com/office/drawing/2014/main" xmlns="" id="{26585321-CB6C-CF96-81A4-1705AF42BC69}"/>
              </a:ext>
            </a:extLst>
          </p:cNvPr>
          <p:cNvSpPr txBox="1"/>
          <p:nvPr/>
        </p:nvSpPr>
        <p:spPr>
          <a:xfrm>
            <a:off x="1696064" y="820894"/>
            <a:ext cx="2389240" cy="369332"/>
          </a:xfrm>
          <a:prstGeom prst="rect">
            <a:avLst/>
          </a:prstGeom>
          <a:noFill/>
        </p:spPr>
        <p:txBody>
          <a:bodyPr wrap="square" rtlCol="0">
            <a:spAutoFit/>
          </a:bodyPr>
          <a:lstStyle/>
          <a:p>
            <a:pPr algn="ctr"/>
            <a:r>
              <a:rPr lang="en-IN" b="1" dirty="0">
                <a:latin typeface="Arial Narrow" pitchFamily="34" charset="0"/>
              </a:rPr>
              <a:t>Job Level vs Attrition</a:t>
            </a:r>
          </a:p>
        </p:txBody>
      </p:sp>
      <p:sp>
        <p:nvSpPr>
          <p:cNvPr id="10" name="TextBox 9">
            <a:extLst>
              <a:ext uri="{FF2B5EF4-FFF2-40B4-BE49-F238E27FC236}">
                <a16:creationId xmlns:a16="http://schemas.microsoft.com/office/drawing/2014/main" xmlns="" id="{F66B6489-22EF-FA92-B67C-7117B60A169D}"/>
              </a:ext>
            </a:extLst>
          </p:cNvPr>
          <p:cNvSpPr txBox="1"/>
          <p:nvPr/>
        </p:nvSpPr>
        <p:spPr>
          <a:xfrm>
            <a:off x="7805882" y="820894"/>
            <a:ext cx="2807109" cy="369332"/>
          </a:xfrm>
          <a:prstGeom prst="rect">
            <a:avLst/>
          </a:prstGeom>
          <a:noFill/>
        </p:spPr>
        <p:txBody>
          <a:bodyPr wrap="square" rtlCol="0">
            <a:spAutoFit/>
          </a:bodyPr>
          <a:lstStyle/>
          <a:p>
            <a:pPr algn="ctr"/>
            <a:r>
              <a:rPr lang="en-IN" b="1" dirty="0">
                <a:latin typeface="Arial Narrow" pitchFamily="34" charset="0"/>
              </a:rPr>
              <a:t>Job Satisfaction vs Attrition</a:t>
            </a:r>
          </a:p>
        </p:txBody>
      </p:sp>
      <p:pic>
        <p:nvPicPr>
          <p:cNvPr id="12" name="Picture 11">
            <a:extLst>
              <a:ext uri="{FF2B5EF4-FFF2-40B4-BE49-F238E27FC236}">
                <a16:creationId xmlns:a16="http://schemas.microsoft.com/office/drawing/2014/main" xmlns="" id="{D6B97656-D48B-8EAD-536D-287E9C065929}"/>
              </a:ext>
            </a:extLst>
          </p:cNvPr>
          <p:cNvPicPr>
            <a:picLocks noChangeAspect="1"/>
          </p:cNvPicPr>
          <p:nvPr/>
        </p:nvPicPr>
        <p:blipFill>
          <a:blip r:embed="rId2"/>
          <a:stretch>
            <a:fillRect/>
          </a:stretch>
        </p:blipFill>
        <p:spPr>
          <a:xfrm>
            <a:off x="221522" y="1297588"/>
            <a:ext cx="2762270" cy="1990740"/>
          </a:xfrm>
          <a:prstGeom prst="rect">
            <a:avLst/>
          </a:prstGeom>
          <a:ln w="12700">
            <a:solidFill>
              <a:schemeClr val="tx1"/>
            </a:solidFill>
          </a:ln>
        </p:spPr>
      </p:pic>
      <p:pic>
        <p:nvPicPr>
          <p:cNvPr id="14" name="Picture 13">
            <a:extLst>
              <a:ext uri="{FF2B5EF4-FFF2-40B4-BE49-F238E27FC236}">
                <a16:creationId xmlns:a16="http://schemas.microsoft.com/office/drawing/2014/main" xmlns="" id="{E0B79F5D-4350-6962-2B7E-74C3E87540FB}"/>
              </a:ext>
            </a:extLst>
          </p:cNvPr>
          <p:cNvPicPr>
            <a:picLocks noChangeAspect="1"/>
          </p:cNvPicPr>
          <p:nvPr/>
        </p:nvPicPr>
        <p:blipFill>
          <a:blip r:embed="rId3"/>
          <a:stretch>
            <a:fillRect/>
          </a:stretch>
        </p:blipFill>
        <p:spPr>
          <a:xfrm>
            <a:off x="3113452" y="1297588"/>
            <a:ext cx="2762270" cy="1990740"/>
          </a:xfrm>
          <a:prstGeom prst="rect">
            <a:avLst/>
          </a:prstGeom>
          <a:ln w="12700">
            <a:solidFill>
              <a:schemeClr val="tx1"/>
            </a:solidFill>
          </a:ln>
        </p:spPr>
      </p:pic>
      <p:pic>
        <p:nvPicPr>
          <p:cNvPr id="18" name="Picture 17">
            <a:extLst>
              <a:ext uri="{FF2B5EF4-FFF2-40B4-BE49-F238E27FC236}">
                <a16:creationId xmlns:a16="http://schemas.microsoft.com/office/drawing/2014/main" xmlns="" id="{D5D46CA6-914B-F90B-A443-12640DD5F631}"/>
              </a:ext>
            </a:extLst>
          </p:cNvPr>
          <p:cNvPicPr>
            <a:picLocks noChangeAspect="1"/>
          </p:cNvPicPr>
          <p:nvPr/>
        </p:nvPicPr>
        <p:blipFill>
          <a:blip r:embed="rId4"/>
          <a:stretch>
            <a:fillRect/>
          </a:stretch>
        </p:blipFill>
        <p:spPr>
          <a:xfrm>
            <a:off x="6375643" y="1297588"/>
            <a:ext cx="2762270" cy="1990740"/>
          </a:xfrm>
          <a:prstGeom prst="rect">
            <a:avLst/>
          </a:prstGeom>
          <a:ln w="12700">
            <a:solidFill>
              <a:schemeClr val="tx1"/>
            </a:solidFill>
          </a:ln>
        </p:spPr>
      </p:pic>
      <p:pic>
        <p:nvPicPr>
          <p:cNvPr id="20" name="Picture 19">
            <a:extLst>
              <a:ext uri="{FF2B5EF4-FFF2-40B4-BE49-F238E27FC236}">
                <a16:creationId xmlns:a16="http://schemas.microsoft.com/office/drawing/2014/main" xmlns="" id="{1487E747-7B20-183C-A007-9D4BE1128EF7}"/>
              </a:ext>
            </a:extLst>
          </p:cNvPr>
          <p:cNvPicPr>
            <a:picLocks noChangeAspect="1"/>
          </p:cNvPicPr>
          <p:nvPr/>
        </p:nvPicPr>
        <p:blipFill>
          <a:blip r:embed="rId5"/>
          <a:stretch>
            <a:fillRect/>
          </a:stretch>
        </p:blipFill>
        <p:spPr>
          <a:xfrm>
            <a:off x="9231856" y="1297588"/>
            <a:ext cx="2762270" cy="1983853"/>
          </a:xfrm>
          <a:prstGeom prst="rect">
            <a:avLst/>
          </a:prstGeom>
          <a:ln w="12700">
            <a:solidFill>
              <a:schemeClr val="tx1"/>
            </a:solidFill>
          </a:ln>
        </p:spPr>
      </p:pic>
      <p:sp>
        <p:nvSpPr>
          <p:cNvPr id="2" name="TextBox 1">
            <a:extLst>
              <a:ext uri="{FF2B5EF4-FFF2-40B4-BE49-F238E27FC236}">
                <a16:creationId xmlns:a16="http://schemas.microsoft.com/office/drawing/2014/main" xmlns="" id="{C456497A-B83C-FEB3-7012-E29EC4149929}"/>
              </a:ext>
            </a:extLst>
          </p:cNvPr>
          <p:cNvSpPr txBox="1"/>
          <p:nvPr/>
        </p:nvSpPr>
        <p:spPr>
          <a:xfrm>
            <a:off x="197874" y="3847069"/>
            <a:ext cx="5677848" cy="584775"/>
          </a:xfrm>
          <a:prstGeom prst="rect">
            <a:avLst/>
          </a:prstGeom>
          <a:noFill/>
        </p:spPr>
        <p:txBody>
          <a:bodyPr wrap="square">
            <a:spAutoFit/>
          </a:bodyPr>
          <a:lstStyle/>
          <a:p>
            <a:r>
              <a:rPr lang="en-IN" sz="1600" dirty="0">
                <a:latin typeface="Arial Narrow" pitchFamily="34" charset="0"/>
              </a:rPr>
              <a:t>Attrition rate has a negative association with Job Level of employees in our organization i.e. Higher the job level lower the rate of attrition</a:t>
            </a:r>
            <a:endParaRPr lang="en-US" sz="1600" dirty="0">
              <a:latin typeface="Arial Narrow" pitchFamily="34" charset="0"/>
            </a:endParaRPr>
          </a:p>
        </p:txBody>
      </p:sp>
      <p:sp>
        <p:nvSpPr>
          <p:cNvPr id="3" name="TextBox 2">
            <a:extLst>
              <a:ext uri="{FF2B5EF4-FFF2-40B4-BE49-F238E27FC236}">
                <a16:creationId xmlns:a16="http://schemas.microsoft.com/office/drawing/2014/main" xmlns="" id="{CEE88C1E-3CC7-D13B-1FA8-4C5F20E9B872}"/>
              </a:ext>
            </a:extLst>
          </p:cNvPr>
          <p:cNvSpPr txBox="1"/>
          <p:nvPr/>
        </p:nvSpPr>
        <p:spPr>
          <a:xfrm>
            <a:off x="241921" y="5042118"/>
            <a:ext cx="5809833" cy="1815882"/>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Narrow" pitchFamily="34" charset="0"/>
              </a:rPr>
              <a:t>Employees beginning their careers typically tend to be single &amp; without any family commitments. So they can take the risk of going after better opportunities &amp; change in domain or sector as this is possible only at the early career stage</a:t>
            </a:r>
          </a:p>
          <a:p>
            <a:pPr marL="285750" indent="-285750">
              <a:buFont typeface="Arial" panose="020B0604020202020204" pitchFamily="34" charset="0"/>
              <a:buChar char="•"/>
            </a:pPr>
            <a:r>
              <a:rPr lang="en-US" sz="1600" dirty="0">
                <a:latin typeface="Arial Narrow" pitchFamily="34" charset="0"/>
              </a:rPr>
              <a:t>Employees at Job level 3 are those who probably leave after gaining enough experience &amp; skillset as they have higher job opportunities in the outside market</a:t>
            </a:r>
            <a:endParaRPr lang="en-IN" sz="1600" dirty="0">
              <a:latin typeface="Arial Narrow" pitchFamily="34" charset="0"/>
            </a:endParaRPr>
          </a:p>
        </p:txBody>
      </p:sp>
      <p:sp>
        <p:nvSpPr>
          <p:cNvPr id="4" name="TextBox 3">
            <a:extLst>
              <a:ext uri="{FF2B5EF4-FFF2-40B4-BE49-F238E27FC236}">
                <a16:creationId xmlns:a16="http://schemas.microsoft.com/office/drawing/2014/main" xmlns="" id="{D3E219EB-D915-09E6-B491-EBAB65488B2A}"/>
              </a:ext>
            </a:extLst>
          </p:cNvPr>
          <p:cNvSpPr txBox="1"/>
          <p:nvPr/>
        </p:nvSpPr>
        <p:spPr>
          <a:xfrm>
            <a:off x="6190437" y="3847069"/>
            <a:ext cx="5839332" cy="584775"/>
          </a:xfrm>
          <a:prstGeom prst="rect">
            <a:avLst/>
          </a:prstGeom>
          <a:noFill/>
        </p:spPr>
        <p:txBody>
          <a:bodyPr wrap="square">
            <a:spAutoFit/>
          </a:bodyPr>
          <a:lstStyle/>
          <a:p>
            <a:r>
              <a:rPr lang="en-IN" sz="1600" dirty="0">
                <a:latin typeface="Arial Narrow" pitchFamily="34" charset="0"/>
              </a:rPr>
              <a:t>Attrition rate has a negative association with Job Satisfaction of employees in our organization</a:t>
            </a:r>
            <a:endParaRPr lang="en-US" sz="1600" dirty="0">
              <a:latin typeface="Arial Narrow" pitchFamily="34" charset="0"/>
            </a:endParaRPr>
          </a:p>
        </p:txBody>
      </p:sp>
      <p:sp>
        <p:nvSpPr>
          <p:cNvPr id="5" name="TextBox 4">
            <a:extLst>
              <a:ext uri="{FF2B5EF4-FFF2-40B4-BE49-F238E27FC236}">
                <a16:creationId xmlns:a16="http://schemas.microsoft.com/office/drawing/2014/main" xmlns="" id="{497B5C54-2FFE-2CBB-A517-A7A1366D3E24}"/>
              </a:ext>
            </a:extLst>
          </p:cNvPr>
          <p:cNvSpPr txBox="1"/>
          <p:nvPr/>
        </p:nvSpPr>
        <p:spPr>
          <a:xfrm>
            <a:off x="6184293" y="5035629"/>
            <a:ext cx="5809833" cy="1569660"/>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Narrow" pitchFamily="34" charset="0"/>
              </a:rPr>
              <a:t>Employees in our organization are less satisfied with their jobs due to several reasons. Some may be:</a:t>
            </a:r>
          </a:p>
          <a:p>
            <a:r>
              <a:rPr lang="en-IN" sz="1600" dirty="0">
                <a:latin typeface="Arial Narrow" pitchFamily="34" charset="0"/>
              </a:rPr>
              <a:t>        1. Lower Monthly Income</a:t>
            </a:r>
          </a:p>
          <a:p>
            <a:r>
              <a:rPr lang="en-IN" sz="1600" dirty="0">
                <a:latin typeface="Arial Narrow" pitchFamily="34" charset="0"/>
              </a:rPr>
              <a:t>        2. Over Time </a:t>
            </a:r>
          </a:p>
          <a:p>
            <a:r>
              <a:rPr lang="en-IN" sz="1600" dirty="0">
                <a:latin typeface="Arial Narrow" pitchFamily="34" charset="0"/>
              </a:rPr>
              <a:t>        3. Poor Work Environment</a:t>
            </a:r>
          </a:p>
          <a:p>
            <a:r>
              <a:rPr lang="en-IN" sz="1600" dirty="0">
                <a:latin typeface="Arial Narrow" pitchFamily="34" charset="0"/>
              </a:rPr>
              <a:t>        4. Mismatch of personal interest  and current job profile</a:t>
            </a:r>
          </a:p>
        </p:txBody>
      </p:sp>
      <p:sp>
        <p:nvSpPr>
          <p:cNvPr id="6" name="TextBox 5">
            <a:extLst>
              <a:ext uri="{FF2B5EF4-FFF2-40B4-BE49-F238E27FC236}">
                <a16:creationId xmlns:a16="http://schemas.microsoft.com/office/drawing/2014/main" xmlns="" id="{0D5801F6-F6D1-895D-0050-EF7BFDDE10F1}"/>
              </a:ext>
            </a:extLst>
          </p:cNvPr>
          <p:cNvSpPr txBox="1"/>
          <p:nvPr/>
        </p:nvSpPr>
        <p:spPr>
          <a:xfrm>
            <a:off x="221522" y="3508759"/>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
        <p:nvSpPr>
          <p:cNvPr id="15" name="TextBox 14">
            <a:extLst>
              <a:ext uri="{FF2B5EF4-FFF2-40B4-BE49-F238E27FC236}">
                <a16:creationId xmlns:a16="http://schemas.microsoft.com/office/drawing/2014/main" xmlns="" id="{A3AA29B1-06FD-CD39-6C6B-ECECE5EB29B6}"/>
              </a:ext>
            </a:extLst>
          </p:cNvPr>
          <p:cNvSpPr txBox="1"/>
          <p:nvPr/>
        </p:nvSpPr>
        <p:spPr>
          <a:xfrm>
            <a:off x="6165122" y="3535673"/>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
        <p:nvSpPr>
          <p:cNvPr id="17" name="TextBox 16">
            <a:extLst>
              <a:ext uri="{FF2B5EF4-FFF2-40B4-BE49-F238E27FC236}">
                <a16:creationId xmlns:a16="http://schemas.microsoft.com/office/drawing/2014/main" xmlns="" id="{BEA0E558-D9B2-B300-B749-544B743EB9CF}"/>
              </a:ext>
            </a:extLst>
          </p:cNvPr>
          <p:cNvSpPr txBox="1"/>
          <p:nvPr/>
        </p:nvSpPr>
        <p:spPr>
          <a:xfrm>
            <a:off x="221522" y="4654152"/>
            <a:ext cx="1394953"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
        <p:nvSpPr>
          <p:cNvPr id="21" name="TextBox 20">
            <a:extLst>
              <a:ext uri="{FF2B5EF4-FFF2-40B4-BE49-F238E27FC236}">
                <a16:creationId xmlns:a16="http://schemas.microsoft.com/office/drawing/2014/main" xmlns="" id="{C69DA025-3F8B-666A-3759-B5F420BEC33C}"/>
              </a:ext>
            </a:extLst>
          </p:cNvPr>
          <p:cNvSpPr txBox="1"/>
          <p:nvPr/>
        </p:nvSpPr>
        <p:spPr>
          <a:xfrm>
            <a:off x="6160449" y="4678066"/>
            <a:ext cx="1394953"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Tree>
    <p:extLst>
      <p:ext uri="{BB962C8B-B14F-4D97-AF65-F5344CB8AC3E}">
        <p14:creationId xmlns:p14="http://schemas.microsoft.com/office/powerpoint/2010/main" xmlns="" val="64133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13A264EB-0063-59C7-B659-773CA21E3170}"/>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latin typeface="Arial Narrow" pitchFamily="34" charset="0"/>
              </a:rPr>
              <a:t>Bi-Variate Analysis</a:t>
            </a:r>
          </a:p>
        </p:txBody>
      </p:sp>
      <p:sp>
        <p:nvSpPr>
          <p:cNvPr id="8" name="TextBox 7">
            <a:extLst>
              <a:ext uri="{FF2B5EF4-FFF2-40B4-BE49-F238E27FC236}">
                <a16:creationId xmlns:a16="http://schemas.microsoft.com/office/drawing/2014/main" xmlns="" id="{34EA13FA-D902-BF96-50C2-CC03045FCE96}"/>
              </a:ext>
            </a:extLst>
          </p:cNvPr>
          <p:cNvSpPr txBox="1"/>
          <p:nvPr/>
        </p:nvSpPr>
        <p:spPr>
          <a:xfrm>
            <a:off x="65740" y="699202"/>
            <a:ext cx="2816944" cy="369332"/>
          </a:xfrm>
          <a:prstGeom prst="rect">
            <a:avLst/>
          </a:prstGeom>
          <a:noFill/>
        </p:spPr>
        <p:txBody>
          <a:bodyPr wrap="square" rtlCol="0">
            <a:spAutoFit/>
          </a:bodyPr>
          <a:lstStyle/>
          <a:p>
            <a:pPr algn="ctr"/>
            <a:r>
              <a:rPr lang="en-IN" b="1" dirty="0">
                <a:latin typeface="Arial Narrow" pitchFamily="34" charset="0"/>
              </a:rPr>
              <a:t>Marital Status vs Attrition</a:t>
            </a:r>
          </a:p>
        </p:txBody>
      </p:sp>
      <p:sp>
        <p:nvSpPr>
          <p:cNvPr id="9" name="TextBox 8">
            <a:extLst>
              <a:ext uri="{FF2B5EF4-FFF2-40B4-BE49-F238E27FC236}">
                <a16:creationId xmlns:a16="http://schemas.microsoft.com/office/drawing/2014/main" xmlns="" id="{3EF9538D-4217-28E3-6727-59D71AAB6AFE}"/>
              </a:ext>
            </a:extLst>
          </p:cNvPr>
          <p:cNvSpPr txBox="1"/>
          <p:nvPr/>
        </p:nvSpPr>
        <p:spPr>
          <a:xfrm>
            <a:off x="7516424" y="630373"/>
            <a:ext cx="3062749" cy="369332"/>
          </a:xfrm>
          <a:prstGeom prst="rect">
            <a:avLst/>
          </a:prstGeom>
          <a:noFill/>
        </p:spPr>
        <p:txBody>
          <a:bodyPr wrap="square" rtlCol="0">
            <a:spAutoFit/>
          </a:bodyPr>
          <a:lstStyle/>
          <a:p>
            <a:pPr algn="ctr"/>
            <a:r>
              <a:rPr lang="en-IN" b="1" dirty="0">
                <a:latin typeface="Arial Narrow" pitchFamily="34" charset="0"/>
              </a:rPr>
              <a:t>Monthly Income vs Attrition</a:t>
            </a:r>
          </a:p>
        </p:txBody>
      </p:sp>
      <p:pic>
        <p:nvPicPr>
          <p:cNvPr id="11" name="Picture 10">
            <a:extLst>
              <a:ext uri="{FF2B5EF4-FFF2-40B4-BE49-F238E27FC236}">
                <a16:creationId xmlns:a16="http://schemas.microsoft.com/office/drawing/2014/main" xmlns="" id="{EF56F746-3839-AFE6-AB52-3724EDBF8D48}"/>
              </a:ext>
            </a:extLst>
          </p:cNvPr>
          <p:cNvPicPr>
            <a:picLocks noChangeAspect="1"/>
          </p:cNvPicPr>
          <p:nvPr/>
        </p:nvPicPr>
        <p:blipFill>
          <a:blip r:embed="rId2"/>
          <a:stretch>
            <a:fillRect/>
          </a:stretch>
        </p:blipFill>
        <p:spPr>
          <a:xfrm>
            <a:off x="66564" y="1170953"/>
            <a:ext cx="2734364" cy="1741966"/>
          </a:xfrm>
          <a:prstGeom prst="rect">
            <a:avLst/>
          </a:prstGeom>
          <a:ln w="12700">
            <a:solidFill>
              <a:schemeClr val="tx1"/>
            </a:solidFill>
          </a:ln>
        </p:spPr>
      </p:pic>
      <p:pic>
        <p:nvPicPr>
          <p:cNvPr id="13" name="Picture 12">
            <a:extLst>
              <a:ext uri="{FF2B5EF4-FFF2-40B4-BE49-F238E27FC236}">
                <a16:creationId xmlns:a16="http://schemas.microsoft.com/office/drawing/2014/main" xmlns="" id="{FA566155-15ED-DB83-AC6E-DA5F1110160D}"/>
              </a:ext>
            </a:extLst>
          </p:cNvPr>
          <p:cNvPicPr>
            <a:picLocks noChangeAspect="1"/>
          </p:cNvPicPr>
          <p:nvPr/>
        </p:nvPicPr>
        <p:blipFill>
          <a:blip r:embed="rId3" cstate="print"/>
          <a:stretch>
            <a:fillRect/>
          </a:stretch>
        </p:blipFill>
        <p:spPr>
          <a:xfrm>
            <a:off x="65739" y="3019592"/>
            <a:ext cx="3637147" cy="2116352"/>
          </a:xfrm>
          <a:prstGeom prst="rect">
            <a:avLst/>
          </a:prstGeom>
          <a:ln w="12700">
            <a:solidFill>
              <a:schemeClr val="tx1"/>
            </a:solidFill>
          </a:ln>
        </p:spPr>
      </p:pic>
      <p:sp>
        <p:nvSpPr>
          <p:cNvPr id="15" name="TextBox 14">
            <a:extLst>
              <a:ext uri="{FF2B5EF4-FFF2-40B4-BE49-F238E27FC236}">
                <a16:creationId xmlns:a16="http://schemas.microsoft.com/office/drawing/2014/main" xmlns="" id="{A52C7485-F010-CB31-2532-1E01095E3135}"/>
              </a:ext>
            </a:extLst>
          </p:cNvPr>
          <p:cNvSpPr txBox="1"/>
          <p:nvPr/>
        </p:nvSpPr>
        <p:spPr>
          <a:xfrm>
            <a:off x="57728" y="5767879"/>
            <a:ext cx="2743200" cy="830997"/>
          </a:xfrm>
          <a:prstGeom prst="rect">
            <a:avLst/>
          </a:prstGeom>
          <a:noFill/>
        </p:spPr>
        <p:txBody>
          <a:bodyPr wrap="square">
            <a:spAutoFit/>
          </a:bodyPr>
          <a:lstStyle/>
          <a:p>
            <a:r>
              <a:rPr lang="en-IN" sz="1600" dirty="0">
                <a:latin typeface="Arial Narrow" pitchFamily="34" charset="0"/>
              </a:rPr>
              <a:t>Attrition rate has a strong association with single employees in our organization</a:t>
            </a:r>
          </a:p>
        </p:txBody>
      </p:sp>
      <p:pic>
        <p:nvPicPr>
          <p:cNvPr id="17" name="Picture 16">
            <a:extLst>
              <a:ext uri="{FF2B5EF4-FFF2-40B4-BE49-F238E27FC236}">
                <a16:creationId xmlns:a16="http://schemas.microsoft.com/office/drawing/2014/main" xmlns="" id="{2D770422-1E36-8335-4914-F051D8FA86AC}"/>
              </a:ext>
            </a:extLst>
          </p:cNvPr>
          <p:cNvPicPr>
            <a:picLocks noChangeAspect="1"/>
          </p:cNvPicPr>
          <p:nvPr/>
        </p:nvPicPr>
        <p:blipFill>
          <a:blip r:embed="rId4"/>
          <a:stretch>
            <a:fillRect/>
          </a:stretch>
        </p:blipFill>
        <p:spPr>
          <a:xfrm>
            <a:off x="5091971" y="1068534"/>
            <a:ext cx="1598881" cy="1797618"/>
          </a:xfrm>
          <a:prstGeom prst="rect">
            <a:avLst/>
          </a:prstGeom>
          <a:ln w="12700">
            <a:solidFill>
              <a:schemeClr val="tx1"/>
            </a:solidFill>
          </a:ln>
        </p:spPr>
      </p:pic>
      <p:pic>
        <p:nvPicPr>
          <p:cNvPr id="19" name="Picture 18">
            <a:extLst>
              <a:ext uri="{FF2B5EF4-FFF2-40B4-BE49-F238E27FC236}">
                <a16:creationId xmlns:a16="http://schemas.microsoft.com/office/drawing/2014/main" xmlns="" id="{8395A7AE-2ADA-C9BF-6B11-D0ED9BA59B4D}"/>
              </a:ext>
            </a:extLst>
          </p:cNvPr>
          <p:cNvPicPr>
            <a:picLocks noChangeAspect="1"/>
          </p:cNvPicPr>
          <p:nvPr/>
        </p:nvPicPr>
        <p:blipFill>
          <a:blip r:embed="rId5"/>
          <a:stretch>
            <a:fillRect/>
          </a:stretch>
        </p:blipFill>
        <p:spPr>
          <a:xfrm>
            <a:off x="6774627" y="1068533"/>
            <a:ext cx="2462779" cy="1794181"/>
          </a:xfrm>
          <a:prstGeom prst="rect">
            <a:avLst/>
          </a:prstGeom>
          <a:ln w="12700">
            <a:solidFill>
              <a:schemeClr val="tx1"/>
            </a:solidFill>
          </a:ln>
        </p:spPr>
      </p:pic>
      <p:pic>
        <p:nvPicPr>
          <p:cNvPr id="21" name="Picture 20">
            <a:extLst>
              <a:ext uri="{FF2B5EF4-FFF2-40B4-BE49-F238E27FC236}">
                <a16:creationId xmlns:a16="http://schemas.microsoft.com/office/drawing/2014/main" xmlns="" id="{8DCA6F56-BDF1-B910-A62A-90FE51649937}"/>
              </a:ext>
            </a:extLst>
          </p:cNvPr>
          <p:cNvPicPr>
            <a:picLocks noChangeAspect="1"/>
          </p:cNvPicPr>
          <p:nvPr/>
        </p:nvPicPr>
        <p:blipFill>
          <a:blip r:embed="rId6" cstate="print"/>
          <a:stretch>
            <a:fillRect/>
          </a:stretch>
        </p:blipFill>
        <p:spPr>
          <a:xfrm>
            <a:off x="9321181" y="1068534"/>
            <a:ext cx="2787018" cy="1794180"/>
          </a:xfrm>
          <a:prstGeom prst="rect">
            <a:avLst/>
          </a:prstGeom>
          <a:ln w="12700">
            <a:solidFill>
              <a:schemeClr val="tx1"/>
            </a:solidFill>
          </a:ln>
        </p:spPr>
      </p:pic>
      <p:sp>
        <p:nvSpPr>
          <p:cNvPr id="2" name="TextBox 1">
            <a:extLst>
              <a:ext uri="{FF2B5EF4-FFF2-40B4-BE49-F238E27FC236}">
                <a16:creationId xmlns:a16="http://schemas.microsoft.com/office/drawing/2014/main" xmlns="" id="{1C69AED3-F90C-CB39-DF40-220302E37C59}"/>
              </a:ext>
            </a:extLst>
          </p:cNvPr>
          <p:cNvSpPr txBox="1"/>
          <p:nvPr/>
        </p:nvSpPr>
        <p:spPr>
          <a:xfrm>
            <a:off x="6179574" y="4744167"/>
            <a:ext cx="5928625" cy="1323439"/>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Narrow" pitchFamily="34" charset="0"/>
              </a:rPr>
              <a:t>Employees with mid-level income tend to leave the company so as to get higher pay before settling down</a:t>
            </a:r>
          </a:p>
          <a:p>
            <a:pPr marL="285750" indent="-285750">
              <a:buFont typeface="Arial" panose="020B0604020202020204" pitchFamily="34" charset="0"/>
              <a:buChar char="•"/>
            </a:pPr>
            <a:r>
              <a:rPr lang="en-US" sz="1600" dirty="0">
                <a:latin typeface="Arial Narrow" pitchFamily="34" charset="0"/>
              </a:rPr>
              <a:t>Typically employees at a higher pay slab will also be at a higher job level &amp; job opportunities will be saturated compared to lower-paying jobs. So they don’t switch jobs that easily</a:t>
            </a:r>
          </a:p>
        </p:txBody>
      </p:sp>
      <p:sp>
        <p:nvSpPr>
          <p:cNvPr id="3" name="TextBox 2">
            <a:extLst>
              <a:ext uri="{FF2B5EF4-FFF2-40B4-BE49-F238E27FC236}">
                <a16:creationId xmlns:a16="http://schemas.microsoft.com/office/drawing/2014/main" xmlns="" id="{BEC10A5C-41EF-ECF6-BE0E-2610DD1F440B}"/>
              </a:ext>
            </a:extLst>
          </p:cNvPr>
          <p:cNvSpPr txBox="1"/>
          <p:nvPr/>
        </p:nvSpPr>
        <p:spPr>
          <a:xfrm>
            <a:off x="54625" y="5335971"/>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
        <p:nvSpPr>
          <p:cNvPr id="10" name="TextBox 9">
            <a:extLst>
              <a:ext uri="{FF2B5EF4-FFF2-40B4-BE49-F238E27FC236}">
                <a16:creationId xmlns:a16="http://schemas.microsoft.com/office/drawing/2014/main" xmlns="" id="{06CEDD2E-6D03-567D-D301-74D92320A435}"/>
              </a:ext>
            </a:extLst>
          </p:cNvPr>
          <p:cNvSpPr txBox="1"/>
          <p:nvPr/>
        </p:nvSpPr>
        <p:spPr>
          <a:xfrm>
            <a:off x="2702605" y="5704642"/>
            <a:ext cx="3476969" cy="1077218"/>
          </a:xfrm>
          <a:prstGeom prst="rect">
            <a:avLst/>
          </a:prstGeom>
          <a:noFill/>
        </p:spPr>
        <p:txBody>
          <a:bodyPr wrap="square">
            <a:spAutoFit/>
          </a:bodyPr>
          <a:lstStyle/>
          <a:p>
            <a:pPr algn="just"/>
            <a:r>
              <a:rPr lang="en-IN" sz="1600" dirty="0">
                <a:latin typeface="Arial Narrow" pitchFamily="34" charset="0"/>
              </a:rPr>
              <a:t>This can be attributed to the possibility that single people have lesser personal commitments and therefore can take the risk of switching various jobs</a:t>
            </a:r>
          </a:p>
        </p:txBody>
      </p:sp>
      <p:sp>
        <p:nvSpPr>
          <p:cNvPr id="12" name="TextBox 11">
            <a:extLst>
              <a:ext uri="{FF2B5EF4-FFF2-40B4-BE49-F238E27FC236}">
                <a16:creationId xmlns:a16="http://schemas.microsoft.com/office/drawing/2014/main" xmlns="" id="{F83A96DB-3A11-DDCA-29CB-926DA51DB85C}"/>
              </a:ext>
            </a:extLst>
          </p:cNvPr>
          <p:cNvSpPr txBox="1"/>
          <p:nvPr/>
        </p:nvSpPr>
        <p:spPr>
          <a:xfrm>
            <a:off x="2752187" y="5355374"/>
            <a:ext cx="1394953"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
        <p:nvSpPr>
          <p:cNvPr id="23" name="TextBox 22">
            <a:extLst>
              <a:ext uri="{FF2B5EF4-FFF2-40B4-BE49-F238E27FC236}">
                <a16:creationId xmlns:a16="http://schemas.microsoft.com/office/drawing/2014/main" xmlns="" id="{2C2A4321-5924-83D5-5ACA-41072B497512}"/>
              </a:ext>
            </a:extLst>
          </p:cNvPr>
          <p:cNvSpPr txBox="1"/>
          <p:nvPr/>
        </p:nvSpPr>
        <p:spPr>
          <a:xfrm>
            <a:off x="6179574" y="3099957"/>
            <a:ext cx="997841" cy="338554"/>
          </a:xfrm>
          <a:prstGeom prst="rect">
            <a:avLst/>
          </a:prstGeom>
          <a:noFill/>
        </p:spPr>
        <p:txBody>
          <a:bodyPr wrap="square">
            <a:spAutoFit/>
          </a:bodyPr>
          <a:lstStyle/>
          <a:p>
            <a:r>
              <a:rPr lang="en-IN" sz="1600" b="1" dirty="0">
                <a:latin typeface="Arial Narrow" pitchFamily="34" charset="0"/>
              </a:rPr>
              <a:t>Inference</a:t>
            </a:r>
            <a:endParaRPr lang="en-IN" sz="1600" dirty="0">
              <a:latin typeface="Arial Narrow" pitchFamily="34" charset="0"/>
            </a:endParaRPr>
          </a:p>
        </p:txBody>
      </p:sp>
      <p:sp>
        <p:nvSpPr>
          <p:cNvPr id="26" name="TextBox 25">
            <a:extLst>
              <a:ext uri="{FF2B5EF4-FFF2-40B4-BE49-F238E27FC236}">
                <a16:creationId xmlns:a16="http://schemas.microsoft.com/office/drawing/2014/main" xmlns="" id="{853DD961-F9CD-E126-8D6F-57159AA6F140}"/>
              </a:ext>
            </a:extLst>
          </p:cNvPr>
          <p:cNvSpPr txBox="1"/>
          <p:nvPr/>
        </p:nvSpPr>
        <p:spPr>
          <a:xfrm>
            <a:off x="6175887" y="3483587"/>
            <a:ext cx="5950374" cy="584775"/>
          </a:xfrm>
          <a:prstGeom prst="rect">
            <a:avLst/>
          </a:prstGeom>
          <a:noFill/>
        </p:spPr>
        <p:txBody>
          <a:bodyPr wrap="square">
            <a:spAutoFit/>
          </a:bodyPr>
          <a:lstStyle/>
          <a:p>
            <a:pPr algn="just"/>
            <a:r>
              <a:rPr lang="en-IN" sz="1600" dirty="0">
                <a:latin typeface="Arial Narrow" pitchFamily="34" charset="0"/>
              </a:rPr>
              <a:t>Attrition rate has a strong association with the monthly income of employees in our organization</a:t>
            </a:r>
          </a:p>
        </p:txBody>
      </p:sp>
      <p:sp>
        <p:nvSpPr>
          <p:cNvPr id="27" name="TextBox 26">
            <a:extLst>
              <a:ext uri="{FF2B5EF4-FFF2-40B4-BE49-F238E27FC236}">
                <a16:creationId xmlns:a16="http://schemas.microsoft.com/office/drawing/2014/main" xmlns="" id="{15059A0A-D339-6D14-6716-2EC85AA06265}"/>
              </a:ext>
            </a:extLst>
          </p:cNvPr>
          <p:cNvSpPr txBox="1"/>
          <p:nvPr/>
        </p:nvSpPr>
        <p:spPr>
          <a:xfrm>
            <a:off x="6172397" y="4275044"/>
            <a:ext cx="1394953" cy="338554"/>
          </a:xfrm>
          <a:prstGeom prst="rect">
            <a:avLst/>
          </a:prstGeom>
          <a:noFill/>
        </p:spPr>
        <p:txBody>
          <a:bodyPr wrap="square">
            <a:spAutoFit/>
          </a:bodyPr>
          <a:lstStyle/>
          <a:p>
            <a:r>
              <a:rPr lang="en-IN" sz="1600" b="1" dirty="0">
                <a:latin typeface="Arial Narrow" pitchFamily="34" charset="0"/>
              </a:rPr>
              <a:t>Interpretation</a:t>
            </a:r>
            <a:endParaRPr lang="en-IN" sz="1600" dirty="0">
              <a:latin typeface="Arial Narrow" pitchFamily="34" charset="0"/>
            </a:endParaRPr>
          </a:p>
        </p:txBody>
      </p:sp>
    </p:spTree>
    <p:extLst>
      <p:ext uri="{BB962C8B-B14F-4D97-AF65-F5344CB8AC3E}">
        <p14:creationId xmlns:p14="http://schemas.microsoft.com/office/powerpoint/2010/main" xmlns="" val="4137579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2647</TotalTime>
  <Words>1893</Words>
  <Application>Microsoft Office PowerPoint</Application>
  <PresentationFormat>Custom</PresentationFormat>
  <Paragraphs>188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Exploratory Data Analysis of EMPLOYEE ATTRITION  Using Python </vt:lpstr>
      <vt:lpstr>Goal of this project</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Magesh</dc:creator>
  <cp:lastModifiedBy>Magesh</cp:lastModifiedBy>
  <cp:revision>65</cp:revision>
  <dcterms:created xsi:type="dcterms:W3CDTF">2022-10-07T16:51:14Z</dcterms:created>
  <dcterms:modified xsi:type="dcterms:W3CDTF">2022-11-03T18:08:15Z</dcterms:modified>
</cp:coreProperties>
</file>