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notesMasterIdLst>
    <p:notesMasterId r:id="rId23"/>
  </p:notesMasterIdLst>
  <p:sldIdLst>
    <p:sldId id="256" r:id="rId2"/>
    <p:sldId id="257" r:id="rId3"/>
    <p:sldId id="258" r:id="rId4"/>
    <p:sldId id="273" r:id="rId5"/>
    <p:sldId id="266" r:id="rId6"/>
    <p:sldId id="268" r:id="rId7"/>
    <p:sldId id="261" r:id="rId8"/>
    <p:sldId id="264" r:id="rId9"/>
    <p:sldId id="271" r:id="rId10"/>
    <p:sldId id="272" r:id="rId11"/>
    <p:sldId id="267" r:id="rId12"/>
    <p:sldId id="276" r:id="rId13"/>
    <p:sldId id="275" r:id="rId14"/>
    <p:sldId id="280" r:id="rId15"/>
    <p:sldId id="277" r:id="rId16"/>
    <p:sldId id="281" r:id="rId17"/>
    <p:sldId id="282" r:id="rId18"/>
    <p:sldId id="283" r:id="rId19"/>
    <p:sldId id="285" r:id="rId20"/>
    <p:sldId id="274"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CC"/>
    <a:srgbClr val="EB7C30"/>
    <a:srgbClr val="ACD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er\Desktop\Python\attri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Lbls>
            <c:dLbl>
              <c:idx val="0"/>
              <c:layout>
                <c:manualLayout>
                  <c:x val="2.7777777777777779E-3"/>
                  <c:y val="-9.2592592592592587E-3"/>
                </c:manualLayout>
              </c:layout>
              <c:tx>
                <c:rich>
                  <a:bodyPr/>
                  <a:lstStyle/>
                  <a:p>
                    <a:fld id="{9D3B81D4-7428-4E10-B8E9-1909C8F8F261}" type="PERCENTAGE">
                      <a:rPr lang="en-US" baseline="0">
                        <a:solidFill>
                          <a:sysClr val="windowText" lastClr="000000"/>
                        </a:solidFill>
                      </a:rPr>
                      <a:pPr/>
                      <a:t>[PERCENTAGE]</a:t>
                    </a:fld>
                    <a:endParaRPr lang="en-IN"/>
                  </a:p>
                </c:rich>
              </c:tx>
              <c:showLegendKey val="0"/>
              <c:showVal val="1"/>
              <c:showCatName val="0"/>
              <c:showSerName val="0"/>
              <c:showPercent val="1"/>
              <c:showBubbleSize val="0"/>
              <c:extLst>
                <c:ext xmlns:c15="http://schemas.microsoft.com/office/drawing/2012/chart" uri="{CE6537A1-D6FC-4f65-9D91-7224C49458BB}">
                  <c15:layout/>
                  <c15:dlblFieldTable/>
                  <c15:showDataLabelsRange val="0"/>
                </c:ext>
              </c:extLst>
            </c:dLbl>
            <c:dLbl>
              <c:idx val="1"/>
              <c:layout>
                <c:manualLayout>
                  <c:x val="3.3333333333333333E-2"/>
                  <c:y val="1.3888888888888888E-2"/>
                </c:manualLayout>
              </c:layout>
              <c:tx>
                <c:rich>
                  <a:bodyPr/>
                  <a:lstStyle/>
                  <a:p>
                    <a:r>
                      <a:rPr lang="en-US" baseline="0">
                        <a:solidFill>
                          <a:sysClr val="windowText" lastClr="000000"/>
                        </a:solidFill>
                      </a:rPr>
                      <a:t> </a:t>
                    </a:r>
                    <a:fld id="{70FD6EFA-AE40-49DC-B8D1-583E379A5876}" type="PERCENTAGE">
                      <a:rPr lang="en-US" baseline="0">
                        <a:solidFill>
                          <a:sysClr val="windowText" lastClr="000000"/>
                        </a:solidFill>
                      </a:rPr>
                      <a:pPr/>
                      <a:t>[PERCENTAGE]</a:t>
                    </a:fld>
                    <a:endParaRPr lang="en-US" baseline="0">
                      <a:solidFill>
                        <a:sysClr val="windowText" lastClr="000000"/>
                      </a:solidFill>
                    </a:endParaRPr>
                  </a:p>
                </c:rich>
              </c:tx>
              <c:showLegendKey val="0"/>
              <c:showVal val="1"/>
              <c:showCatName val="0"/>
              <c:showSerName val="0"/>
              <c:showPercent val="1"/>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Sheet1!$J$13:$J$14</c:f>
              <c:strCache>
                <c:ptCount val="2"/>
                <c:pt idx="0">
                  <c:v>left </c:v>
                </c:pt>
                <c:pt idx="1">
                  <c:v>retain</c:v>
                </c:pt>
              </c:strCache>
            </c:strRef>
          </c:cat>
          <c:val>
            <c:numRef>
              <c:f>Sheet1!$K$13:$K$14</c:f>
              <c:numCache>
                <c:formatCode>General</c:formatCode>
                <c:ptCount val="2"/>
                <c:pt idx="0">
                  <c:v>16</c:v>
                </c:pt>
                <c:pt idx="1">
                  <c:v>84</c:v>
                </c:pt>
              </c:numCache>
            </c:numRef>
          </c:val>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8461C-FB90-45B5-BD5F-3EA624C37578}"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BD358C08-BF93-46CF-BCEE-8C5D7B3EEB63}">
      <dgm:prSet phldrT="[Text]" custT="1"/>
      <dgm:spPr/>
      <dgm:t>
        <a:bodyPr/>
        <a:lstStyle/>
        <a:p>
          <a:r>
            <a:rPr lang="en-IN" sz="1300" b="1" dirty="0" smtClean="0">
              <a:latin typeface="Bell MT" panose="02020503060305020303" pitchFamily="18" charset="0"/>
            </a:rPr>
            <a:t>Data Understanding</a:t>
          </a:r>
          <a:endParaRPr lang="en-IN" sz="1300" b="1" dirty="0">
            <a:latin typeface="Bell MT" panose="02020503060305020303" pitchFamily="18" charset="0"/>
          </a:endParaRPr>
        </a:p>
      </dgm:t>
    </dgm:pt>
    <dgm:pt modelId="{DBAF7ECB-2B69-4D4A-A6B4-1FB55E8A4749}" type="parTrans" cxnId="{8EC69AB2-4017-496B-9851-70C115D295B4}">
      <dgm:prSet/>
      <dgm:spPr/>
      <dgm:t>
        <a:bodyPr/>
        <a:lstStyle/>
        <a:p>
          <a:endParaRPr lang="en-IN" sz="2400">
            <a:latin typeface="Bell MT" panose="02020503060305020303" pitchFamily="18" charset="0"/>
          </a:endParaRPr>
        </a:p>
      </dgm:t>
    </dgm:pt>
    <dgm:pt modelId="{FA938A8E-26D8-4D3F-BF6B-7AD771DFE982}" type="sibTrans" cxnId="{8EC69AB2-4017-496B-9851-70C115D295B4}">
      <dgm:prSet/>
      <dgm:spPr/>
      <dgm:t>
        <a:bodyPr/>
        <a:lstStyle/>
        <a:p>
          <a:endParaRPr lang="en-IN" sz="2400">
            <a:latin typeface="Bell MT" panose="02020503060305020303" pitchFamily="18" charset="0"/>
          </a:endParaRPr>
        </a:p>
      </dgm:t>
    </dgm:pt>
    <dgm:pt modelId="{C07CAF2E-054D-4D77-BA6B-B4D40CA17B3A}">
      <dgm:prSet phldrT="[Text]" custT="1"/>
      <dgm:spPr/>
      <dgm:t>
        <a:bodyPr/>
        <a:lstStyle/>
        <a:p>
          <a:r>
            <a:rPr lang="en-IN" sz="1600" dirty="0" smtClean="0">
              <a:latin typeface="Bell MT" panose="02020503060305020303" pitchFamily="18" charset="0"/>
            </a:rPr>
            <a:t>Data Exploration </a:t>
          </a:r>
          <a:r>
            <a:rPr lang="en-IN" sz="1300" dirty="0" smtClean="0">
              <a:latin typeface="Bell MT" panose="02020503060305020303" pitchFamily="18" charset="0"/>
            </a:rPr>
            <a:t>&amp;</a:t>
          </a:r>
          <a:r>
            <a:rPr lang="en-IN" sz="1600" dirty="0" smtClean="0">
              <a:latin typeface="Bell MT" panose="02020503060305020303" pitchFamily="18" charset="0"/>
            </a:rPr>
            <a:t> Processing</a:t>
          </a:r>
          <a:endParaRPr lang="en-IN" sz="1600" dirty="0">
            <a:latin typeface="Bell MT" panose="02020503060305020303" pitchFamily="18" charset="0"/>
          </a:endParaRPr>
        </a:p>
      </dgm:t>
    </dgm:pt>
    <dgm:pt modelId="{85E1DEE9-9083-4F88-B373-09549E1F8091}" type="parTrans" cxnId="{3ED932F6-1F96-40DA-BB74-C879E53E72A7}">
      <dgm:prSet/>
      <dgm:spPr/>
      <dgm:t>
        <a:bodyPr/>
        <a:lstStyle/>
        <a:p>
          <a:endParaRPr lang="en-IN" sz="2400">
            <a:latin typeface="Bell MT" panose="02020503060305020303" pitchFamily="18" charset="0"/>
          </a:endParaRPr>
        </a:p>
      </dgm:t>
    </dgm:pt>
    <dgm:pt modelId="{217C6A98-8D82-4C72-8BCF-0ECFEA0C93BE}" type="sibTrans" cxnId="{3ED932F6-1F96-40DA-BB74-C879E53E72A7}">
      <dgm:prSet/>
      <dgm:spPr/>
      <dgm:t>
        <a:bodyPr/>
        <a:lstStyle/>
        <a:p>
          <a:endParaRPr lang="en-IN" sz="2400">
            <a:latin typeface="Bell MT" panose="02020503060305020303" pitchFamily="18" charset="0"/>
          </a:endParaRPr>
        </a:p>
      </dgm:t>
    </dgm:pt>
    <dgm:pt modelId="{3A929093-0FFC-4082-B871-17785B710E05}">
      <dgm:prSet phldrT="[Text]" custT="1"/>
      <dgm:spPr/>
      <dgm:t>
        <a:bodyPr/>
        <a:lstStyle/>
        <a:p>
          <a:r>
            <a:rPr lang="en-IN" sz="2000" b="1" dirty="0" smtClean="0">
              <a:latin typeface="Bell MT" panose="02020503060305020303" pitchFamily="18" charset="0"/>
            </a:rPr>
            <a:t>Analysis</a:t>
          </a:r>
          <a:endParaRPr lang="en-IN" sz="1600" b="1" dirty="0">
            <a:latin typeface="Bell MT" panose="02020503060305020303" pitchFamily="18" charset="0"/>
          </a:endParaRPr>
        </a:p>
      </dgm:t>
    </dgm:pt>
    <dgm:pt modelId="{5BB5BEF1-6DEC-4426-A932-671398758270}" type="parTrans" cxnId="{AB624036-4AF5-4200-BBAA-F50A84DE843C}">
      <dgm:prSet/>
      <dgm:spPr/>
      <dgm:t>
        <a:bodyPr/>
        <a:lstStyle/>
        <a:p>
          <a:endParaRPr lang="en-IN" sz="2400">
            <a:latin typeface="Bell MT" panose="02020503060305020303" pitchFamily="18" charset="0"/>
          </a:endParaRPr>
        </a:p>
      </dgm:t>
    </dgm:pt>
    <dgm:pt modelId="{E980C87D-991B-4D8D-BAB3-A44F157F73FC}" type="sibTrans" cxnId="{AB624036-4AF5-4200-BBAA-F50A84DE843C}">
      <dgm:prSet/>
      <dgm:spPr/>
      <dgm:t>
        <a:bodyPr/>
        <a:lstStyle/>
        <a:p>
          <a:endParaRPr lang="en-IN" sz="2400">
            <a:latin typeface="Bell MT" panose="02020503060305020303" pitchFamily="18" charset="0"/>
          </a:endParaRPr>
        </a:p>
      </dgm:t>
    </dgm:pt>
    <dgm:pt modelId="{DF870095-B54B-4D15-B1FC-C3BA4BEDE2B5}">
      <dgm:prSet phldrT="[Text]" custT="1"/>
      <dgm:spPr/>
      <dgm:t>
        <a:bodyPr/>
        <a:lstStyle/>
        <a:p>
          <a:pPr algn="l"/>
          <a:r>
            <a:rPr lang="en-IN" sz="2000" b="1" dirty="0" smtClean="0">
              <a:solidFill>
                <a:schemeClr val="tx1"/>
              </a:solidFill>
              <a:latin typeface="Bell MT" panose="02020503060305020303" pitchFamily="18" charset="0"/>
            </a:rPr>
            <a:t>Uni Variant </a:t>
          </a:r>
          <a:endParaRPr lang="en-IN" sz="2000" b="1" dirty="0">
            <a:solidFill>
              <a:schemeClr val="tx1"/>
            </a:solidFill>
            <a:latin typeface="Bell MT" panose="02020503060305020303" pitchFamily="18" charset="0"/>
          </a:endParaRPr>
        </a:p>
      </dgm:t>
    </dgm:pt>
    <dgm:pt modelId="{86090897-5F57-4B5D-B0BD-41E5242D9B0B}" type="parTrans" cxnId="{C74AF15A-FB2F-4BA7-B7A7-23B5FC2D81CF}">
      <dgm:prSet/>
      <dgm:spPr/>
      <dgm:t>
        <a:bodyPr/>
        <a:lstStyle/>
        <a:p>
          <a:endParaRPr lang="en-IN" sz="2400">
            <a:latin typeface="Bell MT" panose="02020503060305020303" pitchFamily="18" charset="0"/>
          </a:endParaRPr>
        </a:p>
      </dgm:t>
    </dgm:pt>
    <dgm:pt modelId="{4C4792D9-3862-4875-BF0D-77332CD7F459}" type="sibTrans" cxnId="{C74AF15A-FB2F-4BA7-B7A7-23B5FC2D81CF}">
      <dgm:prSet/>
      <dgm:spPr/>
      <dgm:t>
        <a:bodyPr/>
        <a:lstStyle/>
        <a:p>
          <a:endParaRPr lang="en-IN" sz="2400">
            <a:latin typeface="Bell MT" panose="02020503060305020303" pitchFamily="18" charset="0"/>
          </a:endParaRPr>
        </a:p>
      </dgm:t>
    </dgm:pt>
    <dgm:pt modelId="{87D58C74-1A19-4B8F-890B-F9A393450F90}">
      <dgm:prSet phldrT="[Text]" custT="1"/>
      <dgm:spPr/>
      <dgm:t>
        <a:bodyPr/>
        <a:lstStyle/>
        <a:p>
          <a:r>
            <a:rPr lang="en-IN" sz="1800" b="1" dirty="0" smtClean="0">
              <a:latin typeface="Bell MT" panose="02020503060305020303" pitchFamily="18" charset="0"/>
            </a:rPr>
            <a:t>Feature Selection</a:t>
          </a:r>
          <a:endParaRPr lang="en-IN" sz="1800" b="1" dirty="0">
            <a:latin typeface="Bell MT" panose="02020503060305020303" pitchFamily="18" charset="0"/>
          </a:endParaRPr>
        </a:p>
      </dgm:t>
    </dgm:pt>
    <dgm:pt modelId="{B7BF9BC8-2F04-4B26-B4A6-E704BE5E03AE}" type="parTrans" cxnId="{37291F2A-8253-45A9-AC7A-8B088D0892BD}">
      <dgm:prSet/>
      <dgm:spPr/>
      <dgm:t>
        <a:bodyPr/>
        <a:lstStyle/>
        <a:p>
          <a:endParaRPr lang="en-IN" sz="2400">
            <a:latin typeface="Bell MT" panose="02020503060305020303" pitchFamily="18" charset="0"/>
          </a:endParaRPr>
        </a:p>
      </dgm:t>
    </dgm:pt>
    <dgm:pt modelId="{A399D60A-73A3-4C07-A709-829E1604B3CB}" type="sibTrans" cxnId="{37291F2A-8253-45A9-AC7A-8B088D0892BD}">
      <dgm:prSet/>
      <dgm:spPr/>
      <dgm:t>
        <a:bodyPr/>
        <a:lstStyle/>
        <a:p>
          <a:endParaRPr lang="en-IN" sz="2400">
            <a:latin typeface="Bell MT" panose="02020503060305020303" pitchFamily="18" charset="0"/>
          </a:endParaRPr>
        </a:p>
      </dgm:t>
    </dgm:pt>
    <dgm:pt modelId="{FA9BDACC-C984-42A1-A842-406C784FBE4C}">
      <dgm:prSet phldrT="[Text]" custT="1"/>
      <dgm:spPr/>
      <dgm:t>
        <a:bodyPr/>
        <a:lstStyle/>
        <a:p>
          <a:pPr algn="l"/>
          <a:r>
            <a:rPr lang="en-IN" sz="2000" b="1" dirty="0" smtClean="0">
              <a:solidFill>
                <a:schemeClr val="tx1"/>
              </a:solidFill>
              <a:latin typeface="Bell MT" panose="02020503060305020303" pitchFamily="18" charset="0"/>
            </a:rPr>
            <a:t>Bi Variant</a:t>
          </a:r>
          <a:endParaRPr lang="en-IN" sz="2000" b="1" dirty="0">
            <a:solidFill>
              <a:schemeClr val="tx1"/>
            </a:solidFill>
            <a:latin typeface="Bell MT" panose="02020503060305020303" pitchFamily="18" charset="0"/>
          </a:endParaRPr>
        </a:p>
      </dgm:t>
    </dgm:pt>
    <dgm:pt modelId="{AFBE899E-1356-466E-B5D4-34C95CDBA528}" type="parTrans" cxnId="{0DE9C5A0-C35B-421C-87B3-3A930D6E79CF}">
      <dgm:prSet/>
      <dgm:spPr/>
      <dgm:t>
        <a:bodyPr/>
        <a:lstStyle/>
        <a:p>
          <a:endParaRPr lang="en-IN" sz="2400">
            <a:latin typeface="Bell MT" panose="02020503060305020303" pitchFamily="18" charset="0"/>
          </a:endParaRPr>
        </a:p>
      </dgm:t>
    </dgm:pt>
    <dgm:pt modelId="{B6275DE5-F728-4BA7-BC1F-5A3B423D0DDE}" type="sibTrans" cxnId="{0DE9C5A0-C35B-421C-87B3-3A930D6E79CF}">
      <dgm:prSet/>
      <dgm:spPr/>
      <dgm:t>
        <a:bodyPr/>
        <a:lstStyle/>
        <a:p>
          <a:endParaRPr lang="en-IN" sz="2400">
            <a:latin typeface="Bell MT" panose="02020503060305020303" pitchFamily="18" charset="0"/>
          </a:endParaRPr>
        </a:p>
      </dgm:t>
    </dgm:pt>
    <dgm:pt modelId="{72B4ED0D-B20C-4DFB-86C7-1E7BEBCBD252}">
      <dgm:prSet phldrT="[Text]" custT="1"/>
      <dgm:spPr/>
      <dgm:t>
        <a:bodyPr/>
        <a:lstStyle/>
        <a:p>
          <a:pPr algn="l"/>
          <a:r>
            <a:rPr lang="en-IN" sz="2000" b="1" dirty="0" smtClean="0">
              <a:solidFill>
                <a:schemeClr val="tx1"/>
              </a:solidFill>
              <a:latin typeface="Bell MT" panose="02020503060305020303" pitchFamily="18" charset="0"/>
            </a:rPr>
            <a:t>Multi Variant</a:t>
          </a:r>
          <a:endParaRPr lang="en-IN" sz="2000" b="1" dirty="0">
            <a:solidFill>
              <a:schemeClr val="tx1"/>
            </a:solidFill>
            <a:latin typeface="Bell MT" panose="02020503060305020303" pitchFamily="18" charset="0"/>
          </a:endParaRPr>
        </a:p>
      </dgm:t>
    </dgm:pt>
    <dgm:pt modelId="{E564943F-0B95-47C6-9867-46836A46F261}" type="parTrans" cxnId="{2E68E441-9E27-433B-A81C-535263D96F48}">
      <dgm:prSet/>
      <dgm:spPr/>
      <dgm:t>
        <a:bodyPr/>
        <a:lstStyle/>
        <a:p>
          <a:endParaRPr lang="en-IN" sz="2400">
            <a:latin typeface="Bell MT" panose="02020503060305020303" pitchFamily="18" charset="0"/>
          </a:endParaRPr>
        </a:p>
      </dgm:t>
    </dgm:pt>
    <dgm:pt modelId="{DB179690-6950-4038-A733-714CE1992243}" type="sibTrans" cxnId="{2E68E441-9E27-433B-A81C-535263D96F48}">
      <dgm:prSet/>
      <dgm:spPr/>
      <dgm:t>
        <a:bodyPr/>
        <a:lstStyle/>
        <a:p>
          <a:endParaRPr lang="en-IN" sz="2400">
            <a:latin typeface="Bell MT" panose="02020503060305020303" pitchFamily="18" charset="0"/>
          </a:endParaRPr>
        </a:p>
      </dgm:t>
    </dgm:pt>
    <dgm:pt modelId="{DC179A87-DE1B-4499-82FC-D64CCF58AC14}">
      <dgm:prSet phldrT="[Text]" custT="1"/>
      <dgm:spPr/>
      <dgm:t>
        <a:bodyPr/>
        <a:lstStyle/>
        <a:p>
          <a:r>
            <a:rPr lang="en-IN" sz="1400" b="1" dirty="0" smtClean="0">
              <a:latin typeface="Bell MT" panose="02020503060305020303" pitchFamily="18" charset="0"/>
            </a:rPr>
            <a:t>Visualization</a:t>
          </a:r>
          <a:endParaRPr lang="en-IN" sz="1500" b="1" dirty="0">
            <a:latin typeface="Bell MT" panose="02020503060305020303" pitchFamily="18" charset="0"/>
          </a:endParaRPr>
        </a:p>
      </dgm:t>
    </dgm:pt>
    <dgm:pt modelId="{254F593A-DE8B-4F8B-B063-B172006BA6B7}" type="parTrans" cxnId="{2498662C-C62B-429D-996F-FC271E84FA6E}">
      <dgm:prSet/>
      <dgm:spPr/>
      <dgm:t>
        <a:bodyPr/>
        <a:lstStyle/>
        <a:p>
          <a:endParaRPr lang="en-IN" sz="2400">
            <a:latin typeface="Bell MT" panose="02020503060305020303" pitchFamily="18" charset="0"/>
          </a:endParaRPr>
        </a:p>
      </dgm:t>
    </dgm:pt>
    <dgm:pt modelId="{7848E696-716E-476C-9128-4620A0D6F6AB}" type="sibTrans" cxnId="{2498662C-C62B-429D-996F-FC271E84FA6E}">
      <dgm:prSet/>
      <dgm:spPr/>
      <dgm:t>
        <a:bodyPr/>
        <a:lstStyle/>
        <a:p>
          <a:endParaRPr lang="en-IN" sz="2400">
            <a:latin typeface="Bell MT" panose="02020503060305020303" pitchFamily="18" charset="0"/>
          </a:endParaRPr>
        </a:p>
      </dgm:t>
    </dgm:pt>
    <dgm:pt modelId="{3F08069D-0CD9-436E-8879-CBFB4B478760}" type="pres">
      <dgm:prSet presAssocID="{F3E8461C-FB90-45B5-BD5F-3EA624C37578}" presName="rootnode" presStyleCnt="0">
        <dgm:presLayoutVars>
          <dgm:chMax/>
          <dgm:chPref/>
          <dgm:dir/>
          <dgm:animLvl val="lvl"/>
        </dgm:presLayoutVars>
      </dgm:prSet>
      <dgm:spPr/>
      <dgm:t>
        <a:bodyPr/>
        <a:lstStyle/>
        <a:p>
          <a:endParaRPr lang="en-IN"/>
        </a:p>
      </dgm:t>
    </dgm:pt>
    <dgm:pt modelId="{3D3983F3-4994-42F8-944E-56CE27483F9A}" type="pres">
      <dgm:prSet presAssocID="{BD358C08-BF93-46CF-BCEE-8C5D7B3EEB63}" presName="composite" presStyleCnt="0"/>
      <dgm:spPr/>
    </dgm:pt>
    <dgm:pt modelId="{7B41F7ED-7CA7-40CA-BFE5-0218044A7D08}" type="pres">
      <dgm:prSet presAssocID="{BD358C08-BF93-46CF-BCEE-8C5D7B3EEB63}" presName="bentUpArrow1" presStyleLbl="alignImgPlace1" presStyleIdx="0" presStyleCnt="4"/>
      <dgm:spPr/>
    </dgm:pt>
    <dgm:pt modelId="{B8BE0A3D-75FD-48F1-AED2-2C88D16B2ABF}" type="pres">
      <dgm:prSet presAssocID="{BD358C08-BF93-46CF-BCEE-8C5D7B3EEB63}" presName="ParentText" presStyleLbl="node1" presStyleIdx="0" presStyleCnt="5">
        <dgm:presLayoutVars>
          <dgm:chMax val="1"/>
          <dgm:chPref val="1"/>
          <dgm:bulletEnabled val="1"/>
        </dgm:presLayoutVars>
      </dgm:prSet>
      <dgm:spPr/>
      <dgm:t>
        <a:bodyPr/>
        <a:lstStyle/>
        <a:p>
          <a:endParaRPr lang="en-IN"/>
        </a:p>
      </dgm:t>
    </dgm:pt>
    <dgm:pt modelId="{E721F373-0675-499A-8D9F-2F8CAD2B1ABB}" type="pres">
      <dgm:prSet presAssocID="{BD358C08-BF93-46CF-BCEE-8C5D7B3EEB63}" presName="ChildText" presStyleLbl="revTx" presStyleIdx="0" presStyleCnt="4">
        <dgm:presLayoutVars>
          <dgm:chMax val="0"/>
          <dgm:chPref val="0"/>
          <dgm:bulletEnabled val="1"/>
        </dgm:presLayoutVars>
      </dgm:prSet>
      <dgm:spPr/>
      <dgm:t>
        <a:bodyPr/>
        <a:lstStyle/>
        <a:p>
          <a:endParaRPr lang="en-IN"/>
        </a:p>
      </dgm:t>
    </dgm:pt>
    <dgm:pt modelId="{DA96489C-6528-4F74-83B6-796A175619A9}" type="pres">
      <dgm:prSet presAssocID="{FA938A8E-26D8-4D3F-BF6B-7AD771DFE982}" presName="sibTrans" presStyleCnt="0"/>
      <dgm:spPr/>
    </dgm:pt>
    <dgm:pt modelId="{BC6B85E8-BFD8-4E04-944D-89F600AC7656}" type="pres">
      <dgm:prSet presAssocID="{C07CAF2E-054D-4D77-BA6B-B4D40CA17B3A}" presName="composite" presStyleCnt="0"/>
      <dgm:spPr/>
    </dgm:pt>
    <dgm:pt modelId="{10E38485-3309-4F35-96B6-1FF74A919EEB}" type="pres">
      <dgm:prSet presAssocID="{C07CAF2E-054D-4D77-BA6B-B4D40CA17B3A}" presName="bentUpArrow1" presStyleLbl="alignImgPlace1" presStyleIdx="1" presStyleCnt="4"/>
      <dgm:spPr/>
    </dgm:pt>
    <dgm:pt modelId="{D7B53D94-3F3F-4603-9A5B-3D534C9F5545}" type="pres">
      <dgm:prSet presAssocID="{C07CAF2E-054D-4D77-BA6B-B4D40CA17B3A}" presName="ParentText" presStyleLbl="node1" presStyleIdx="1" presStyleCnt="5">
        <dgm:presLayoutVars>
          <dgm:chMax val="1"/>
          <dgm:chPref val="1"/>
          <dgm:bulletEnabled val="1"/>
        </dgm:presLayoutVars>
      </dgm:prSet>
      <dgm:spPr/>
      <dgm:t>
        <a:bodyPr/>
        <a:lstStyle/>
        <a:p>
          <a:endParaRPr lang="en-IN"/>
        </a:p>
      </dgm:t>
    </dgm:pt>
    <dgm:pt modelId="{32EA6A86-B316-4D5A-8023-161ABBA632B9}" type="pres">
      <dgm:prSet presAssocID="{C07CAF2E-054D-4D77-BA6B-B4D40CA17B3A}" presName="ChildText" presStyleLbl="revTx" presStyleIdx="1" presStyleCnt="4">
        <dgm:presLayoutVars>
          <dgm:chMax val="0"/>
          <dgm:chPref val="0"/>
          <dgm:bulletEnabled val="1"/>
        </dgm:presLayoutVars>
      </dgm:prSet>
      <dgm:spPr/>
    </dgm:pt>
    <dgm:pt modelId="{388FF0C8-1D3D-4C64-B086-443DC524D7F0}" type="pres">
      <dgm:prSet presAssocID="{217C6A98-8D82-4C72-8BCF-0ECFEA0C93BE}" presName="sibTrans" presStyleCnt="0"/>
      <dgm:spPr/>
    </dgm:pt>
    <dgm:pt modelId="{837B674C-B79F-4C77-88B0-3208412ACBFF}" type="pres">
      <dgm:prSet presAssocID="{3A929093-0FFC-4082-B871-17785B710E05}" presName="composite" presStyleCnt="0"/>
      <dgm:spPr/>
    </dgm:pt>
    <dgm:pt modelId="{4185D87B-4BCA-4678-B436-11F7C239335E}" type="pres">
      <dgm:prSet presAssocID="{3A929093-0FFC-4082-B871-17785B710E05}" presName="bentUpArrow1" presStyleLbl="alignImgPlace1" presStyleIdx="2" presStyleCnt="4"/>
      <dgm:spPr/>
    </dgm:pt>
    <dgm:pt modelId="{766B3441-EFBB-4500-B6B8-C5863BD17906}" type="pres">
      <dgm:prSet presAssocID="{3A929093-0FFC-4082-B871-17785B710E05}" presName="ParentText" presStyleLbl="node1" presStyleIdx="2" presStyleCnt="5">
        <dgm:presLayoutVars>
          <dgm:chMax val="1"/>
          <dgm:chPref val="1"/>
          <dgm:bulletEnabled val="1"/>
        </dgm:presLayoutVars>
      </dgm:prSet>
      <dgm:spPr/>
      <dgm:t>
        <a:bodyPr/>
        <a:lstStyle/>
        <a:p>
          <a:endParaRPr lang="en-IN"/>
        </a:p>
      </dgm:t>
    </dgm:pt>
    <dgm:pt modelId="{F0B53A22-57B9-46E4-8D37-81AFAECA62D5}" type="pres">
      <dgm:prSet presAssocID="{3A929093-0FFC-4082-B871-17785B710E05}" presName="ChildText" presStyleLbl="revTx" presStyleIdx="2" presStyleCnt="4" custScaleX="263602" custLinFactNeighborX="83026" custLinFactNeighborY="-1906">
        <dgm:presLayoutVars>
          <dgm:chMax val="0"/>
          <dgm:chPref val="0"/>
          <dgm:bulletEnabled val="1"/>
        </dgm:presLayoutVars>
      </dgm:prSet>
      <dgm:spPr/>
      <dgm:t>
        <a:bodyPr/>
        <a:lstStyle/>
        <a:p>
          <a:endParaRPr lang="en-IN"/>
        </a:p>
      </dgm:t>
    </dgm:pt>
    <dgm:pt modelId="{610D62DA-FFD0-4F79-848B-7C9B004BDDD7}" type="pres">
      <dgm:prSet presAssocID="{E980C87D-991B-4D8D-BAB3-A44F157F73FC}" presName="sibTrans" presStyleCnt="0"/>
      <dgm:spPr/>
    </dgm:pt>
    <dgm:pt modelId="{8D3B9FD5-422E-4FC6-B498-37898262FF45}" type="pres">
      <dgm:prSet presAssocID="{DC179A87-DE1B-4499-82FC-D64CCF58AC14}" presName="composite" presStyleCnt="0"/>
      <dgm:spPr/>
    </dgm:pt>
    <dgm:pt modelId="{0AB9BBE7-63FE-4EFB-8A69-7EE30DD648B3}" type="pres">
      <dgm:prSet presAssocID="{DC179A87-DE1B-4499-82FC-D64CCF58AC14}" presName="bentUpArrow1" presStyleLbl="alignImgPlace1" presStyleIdx="3" presStyleCnt="4"/>
      <dgm:spPr/>
    </dgm:pt>
    <dgm:pt modelId="{29E5650F-3357-4BEF-B472-3A64A37B9F9D}" type="pres">
      <dgm:prSet presAssocID="{DC179A87-DE1B-4499-82FC-D64CCF58AC14}" presName="ParentText" presStyleLbl="node1" presStyleIdx="3" presStyleCnt="5">
        <dgm:presLayoutVars>
          <dgm:chMax val="1"/>
          <dgm:chPref val="1"/>
          <dgm:bulletEnabled val="1"/>
        </dgm:presLayoutVars>
      </dgm:prSet>
      <dgm:spPr/>
      <dgm:t>
        <a:bodyPr/>
        <a:lstStyle/>
        <a:p>
          <a:endParaRPr lang="en-IN"/>
        </a:p>
      </dgm:t>
    </dgm:pt>
    <dgm:pt modelId="{B8A6F05C-E182-414F-87D7-DD8E3CC6D60D}" type="pres">
      <dgm:prSet presAssocID="{DC179A87-DE1B-4499-82FC-D64CCF58AC14}" presName="ChildText" presStyleLbl="revTx" presStyleIdx="3" presStyleCnt="4">
        <dgm:presLayoutVars>
          <dgm:chMax val="0"/>
          <dgm:chPref val="0"/>
          <dgm:bulletEnabled val="1"/>
        </dgm:presLayoutVars>
      </dgm:prSet>
      <dgm:spPr/>
    </dgm:pt>
    <dgm:pt modelId="{524A8DF4-C58F-4DEF-9426-4F5E124FBBE5}" type="pres">
      <dgm:prSet presAssocID="{7848E696-716E-476C-9128-4620A0D6F6AB}" presName="sibTrans" presStyleCnt="0"/>
      <dgm:spPr/>
    </dgm:pt>
    <dgm:pt modelId="{C90945A4-D00D-4995-A63C-10196D722A34}" type="pres">
      <dgm:prSet presAssocID="{87D58C74-1A19-4B8F-890B-F9A393450F90}" presName="composite" presStyleCnt="0"/>
      <dgm:spPr/>
    </dgm:pt>
    <dgm:pt modelId="{5F923404-FE86-4630-BC14-1CD2A5FC2F6D}" type="pres">
      <dgm:prSet presAssocID="{87D58C74-1A19-4B8F-890B-F9A393450F90}" presName="ParentText" presStyleLbl="node1" presStyleIdx="4" presStyleCnt="5">
        <dgm:presLayoutVars>
          <dgm:chMax val="1"/>
          <dgm:chPref val="1"/>
          <dgm:bulletEnabled val="1"/>
        </dgm:presLayoutVars>
      </dgm:prSet>
      <dgm:spPr/>
      <dgm:t>
        <a:bodyPr/>
        <a:lstStyle/>
        <a:p>
          <a:endParaRPr lang="en-IN"/>
        </a:p>
      </dgm:t>
    </dgm:pt>
  </dgm:ptLst>
  <dgm:cxnLst>
    <dgm:cxn modelId="{2E68E441-9E27-433B-A81C-535263D96F48}" srcId="{3A929093-0FFC-4082-B871-17785B710E05}" destId="{72B4ED0D-B20C-4DFB-86C7-1E7BEBCBD252}" srcOrd="2" destOrd="0" parTransId="{E564943F-0B95-47C6-9867-46836A46F261}" sibTransId="{DB179690-6950-4038-A733-714CE1992243}"/>
    <dgm:cxn modelId="{3ED932F6-1F96-40DA-BB74-C879E53E72A7}" srcId="{F3E8461C-FB90-45B5-BD5F-3EA624C37578}" destId="{C07CAF2E-054D-4D77-BA6B-B4D40CA17B3A}" srcOrd="1" destOrd="0" parTransId="{85E1DEE9-9083-4F88-B373-09549E1F8091}" sibTransId="{217C6A98-8D82-4C72-8BCF-0ECFEA0C93BE}"/>
    <dgm:cxn modelId="{37291F2A-8253-45A9-AC7A-8B088D0892BD}" srcId="{F3E8461C-FB90-45B5-BD5F-3EA624C37578}" destId="{87D58C74-1A19-4B8F-890B-F9A393450F90}" srcOrd="4" destOrd="0" parTransId="{B7BF9BC8-2F04-4B26-B4A6-E704BE5E03AE}" sibTransId="{A399D60A-73A3-4C07-A709-829E1604B3CB}"/>
    <dgm:cxn modelId="{D66129FA-0149-48E8-8FD0-DC361354FA23}" type="presOf" srcId="{87D58C74-1A19-4B8F-890B-F9A393450F90}" destId="{5F923404-FE86-4630-BC14-1CD2A5FC2F6D}" srcOrd="0" destOrd="0" presId="urn:microsoft.com/office/officeart/2005/8/layout/StepDownProcess"/>
    <dgm:cxn modelId="{4D3642C4-428B-4B3E-912B-C5E89EE525C9}" type="presOf" srcId="{C07CAF2E-054D-4D77-BA6B-B4D40CA17B3A}" destId="{D7B53D94-3F3F-4603-9A5B-3D534C9F5545}" srcOrd="0" destOrd="0" presId="urn:microsoft.com/office/officeart/2005/8/layout/StepDownProcess"/>
    <dgm:cxn modelId="{F47D9B8B-3933-48E9-8A68-12BBAE857459}" type="presOf" srcId="{DF870095-B54B-4D15-B1FC-C3BA4BEDE2B5}" destId="{F0B53A22-57B9-46E4-8D37-81AFAECA62D5}" srcOrd="0" destOrd="0" presId="urn:microsoft.com/office/officeart/2005/8/layout/StepDownProcess"/>
    <dgm:cxn modelId="{E97BF03B-BE55-4A41-8601-4CFE69C904A2}" type="presOf" srcId="{BD358C08-BF93-46CF-BCEE-8C5D7B3EEB63}" destId="{B8BE0A3D-75FD-48F1-AED2-2C88D16B2ABF}" srcOrd="0" destOrd="0" presId="urn:microsoft.com/office/officeart/2005/8/layout/StepDownProcess"/>
    <dgm:cxn modelId="{663A2F5E-C6D9-4F26-8DB5-27DCA9E913E9}" type="presOf" srcId="{F3E8461C-FB90-45B5-BD5F-3EA624C37578}" destId="{3F08069D-0CD9-436E-8879-CBFB4B478760}" srcOrd="0" destOrd="0" presId="urn:microsoft.com/office/officeart/2005/8/layout/StepDownProcess"/>
    <dgm:cxn modelId="{1A1BFC40-ECBA-45BA-BB6B-FA7209629214}" type="presOf" srcId="{FA9BDACC-C984-42A1-A842-406C784FBE4C}" destId="{F0B53A22-57B9-46E4-8D37-81AFAECA62D5}" srcOrd="0" destOrd="1" presId="urn:microsoft.com/office/officeart/2005/8/layout/StepDownProcess"/>
    <dgm:cxn modelId="{27757F23-0F67-4BE5-8B39-9B35BF28F5F0}" type="presOf" srcId="{DC179A87-DE1B-4499-82FC-D64CCF58AC14}" destId="{29E5650F-3357-4BEF-B472-3A64A37B9F9D}" srcOrd="0" destOrd="0" presId="urn:microsoft.com/office/officeart/2005/8/layout/StepDownProcess"/>
    <dgm:cxn modelId="{5820269F-4887-4451-B159-A41E291F5A7E}" type="presOf" srcId="{72B4ED0D-B20C-4DFB-86C7-1E7BEBCBD252}" destId="{F0B53A22-57B9-46E4-8D37-81AFAECA62D5}" srcOrd="0" destOrd="2" presId="urn:microsoft.com/office/officeart/2005/8/layout/StepDownProcess"/>
    <dgm:cxn modelId="{AB624036-4AF5-4200-BBAA-F50A84DE843C}" srcId="{F3E8461C-FB90-45B5-BD5F-3EA624C37578}" destId="{3A929093-0FFC-4082-B871-17785B710E05}" srcOrd="2" destOrd="0" parTransId="{5BB5BEF1-6DEC-4426-A932-671398758270}" sibTransId="{E980C87D-991B-4D8D-BAB3-A44F157F73FC}"/>
    <dgm:cxn modelId="{2498662C-C62B-429D-996F-FC271E84FA6E}" srcId="{F3E8461C-FB90-45B5-BD5F-3EA624C37578}" destId="{DC179A87-DE1B-4499-82FC-D64CCF58AC14}" srcOrd="3" destOrd="0" parTransId="{254F593A-DE8B-4F8B-B063-B172006BA6B7}" sibTransId="{7848E696-716E-476C-9128-4620A0D6F6AB}"/>
    <dgm:cxn modelId="{C74AF15A-FB2F-4BA7-B7A7-23B5FC2D81CF}" srcId="{3A929093-0FFC-4082-B871-17785B710E05}" destId="{DF870095-B54B-4D15-B1FC-C3BA4BEDE2B5}" srcOrd="0" destOrd="0" parTransId="{86090897-5F57-4B5D-B0BD-41E5242D9B0B}" sibTransId="{4C4792D9-3862-4875-BF0D-77332CD7F459}"/>
    <dgm:cxn modelId="{0DE9C5A0-C35B-421C-87B3-3A930D6E79CF}" srcId="{3A929093-0FFC-4082-B871-17785B710E05}" destId="{FA9BDACC-C984-42A1-A842-406C784FBE4C}" srcOrd="1" destOrd="0" parTransId="{AFBE899E-1356-466E-B5D4-34C95CDBA528}" sibTransId="{B6275DE5-F728-4BA7-BC1F-5A3B423D0DDE}"/>
    <dgm:cxn modelId="{26705DFC-E9B7-4176-98EF-6EB868D263EF}" type="presOf" srcId="{3A929093-0FFC-4082-B871-17785B710E05}" destId="{766B3441-EFBB-4500-B6B8-C5863BD17906}" srcOrd="0" destOrd="0" presId="urn:microsoft.com/office/officeart/2005/8/layout/StepDownProcess"/>
    <dgm:cxn modelId="{8EC69AB2-4017-496B-9851-70C115D295B4}" srcId="{F3E8461C-FB90-45B5-BD5F-3EA624C37578}" destId="{BD358C08-BF93-46CF-BCEE-8C5D7B3EEB63}" srcOrd="0" destOrd="0" parTransId="{DBAF7ECB-2B69-4D4A-A6B4-1FB55E8A4749}" sibTransId="{FA938A8E-26D8-4D3F-BF6B-7AD771DFE982}"/>
    <dgm:cxn modelId="{C55D73CB-2963-4BFA-809F-3922EEBFC4B6}" type="presParOf" srcId="{3F08069D-0CD9-436E-8879-CBFB4B478760}" destId="{3D3983F3-4994-42F8-944E-56CE27483F9A}" srcOrd="0" destOrd="0" presId="urn:microsoft.com/office/officeart/2005/8/layout/StepDownProcess"/>
    <dgm:cxn modelId="{2630AE1B-5BFB-4BC1-8A0E-8360F25F8394}" type="presParOf" srcId="{3D3983F3-4994-42F8-944E-56CE27483F9A}" destId="{7B41F7ED-7CA7-40CA-BFE5-0218044A7D08}" srcOrd="0" destOrd="0" presId="urn:microsoft.com/office/officeart/2005/8/layout/StepDownProcess"/>
    <dgm:cxn modelId="{C9F84CAF-BC67-4E54-927A-183239E5482A}" type="presParOf" srcId="{3D3983F3-4994-42F8-944E-56CE27483F9A}" destId="{B8BE0A3D-75FD-48F1-AED2-2C88D16B2ABF}" srcOrd="1" destOrd="0" presId="urn:microsoft.com/office/officeart/2005/8/layout/StepDownProcess"/>
    <dgm:cxn modelId="{DF4D5F4C-73AD-49C6-A254-1A953B02D014}" type="presParOf" srcId="{3D3983F3-4994-42F8-944E-56CE27483F9A}" destId="{E721F373-0675-499A-8D9F-2F8CAD2B1ABB}" srcOrd="2" destOrd="0" presId="urn:microsoft.com/office/officeart/2005/8/layout/StepDownProcess"/>
    <dgm:cxn modelId="{0B6FBFC9-EB71-4E65-9878-82ADB2C8149F}" type="presParOf" srcId="{3F08069D-0CD9-436E-8879-CBFB4B478760}" destId="{DA96489C-6528-4F74-83B6-796A175619A9}" srcOrd="1" destOrd="0" presId="urn:microsoft.com/office/officeart/2005/8/layout/StepDownProcess"/>
    <dgm:cxn modelId="{D311091B-144C-4D46-8967-BEDAE03E3900}" type="presParOf" srcId="{3F08069D-0CD9-436E-8879-CBFB4B478760}" destId="{BC6B85E8-BFD8-4E04-944D-89F600AC7656}" srcOrd="2" destOrd="0" presId="urn:microsoft.com/office/officeart/2005/8/layout/StepDownProcess"/>
    <dgm:cxn modelId="{09DDD762-9A1A-4CAA-B8E0-452B00B80547}" type="presParOf" srcId="{BC6B85E8-BFD8-4E04-944D-89F600AC7656}" destId="{10E38485-3309-4F35-96B6-1FF74A919EEB}" srcOrd="0" destOrd="0" presId="urn:microsoft.com/office/officeart/2005/8/layout/StepDownProcess"/>
    <dgm:cxn modelId="{A6A33CF0-FB5B-410A-BE07-B71F7BC9C140}" type="presParOf" srcId="{BC6B85E8-BFD8-4E04-944D-89F600AC7656}" destId="{D7B53D94-3F3F-4603-9A5B-3D534C9F5545}" srcOrd="1" destOrd="0" presId="urn:microsoft.com/office/officeart/2005/8/layout/StepDownProcess"/>
    <dgm:cxn modelId="{7201DD7F-1813-4C05-BAD6-17B9E5F714C1}" type="presParOf" srcId="{BC6B85E8-BFD8-4E04-944D-89F600AC7656}" destId="{32EA6A86-B316-4D5A-8023-161ABBA632B9}" srcOrd="2" destOrd="0" presId="urn:microsoft.com/office/officeart/2005/8/layout/StepDownProcess"/>
    <dgm:cxn modelId="{A0DDCBF6-A828-418B-82FA-59C91B78BFFE}" type="presParOf" srcId="{3F08069D-0CD9-436E-8879-CBFB4B478760}" destId="{388FF0C8-1D3D-4C64-B086-443DC524D7F0}" srcOrd="3" destOrd="0" presId="urn:microsoft.com/office/officeart/2005/8/layout/StepDownProcess"/>
    <dgm:cxn modelId="{D1ADCEDE-C768-48D3-A44B-89E45B5CF2C6}" type="presParOf" srcId="{3F08069D-0CD9-436E-8879-CBFB4B478760}" destId="{837B674C-B79F-4C77-88B0-3208412ACBFF}" srcOrd="4" destOrd="0" presId="urn:microsoft.com/office/officeart/2005/8/layout/StepDownProcess"/>
    <dgm:cxn modelId="{0FBC8510-39D5-407D-BEA1-5A5646F5973C}" type="presParOf" srcId="{837B674C-B79F-4C77-88B0-3208412ACBFF}" destId="{4185D87B-4BCA-4678-B436-11F7C239335E}" srcOrd="0" destOrd="0" presId="urn:microsoft.com/office/officeart/2005/8/layout/StepDownProcess"/>
    <dgm:cxn modelId="{335DA324-222D-4400-BBA4-A6A4BDE7D375}" type="presParOf" srcId="{837B674C-B79F-4C77-88B0-3208412ACBFF}" destId="{766B3441-EFBB-4500-B6B8-C5863BD17906}" srcOrd="1" destOrd="0" presId="urn:microsoft.com/office/officeart/2005/8/layout/StepDownProcess"/>
    <dgm:cxn modelId="{E39D9D39-991E-401D-B297-C66335120F86}" type="presParOf" srcId="{837B674C-B79F-4C77-88B0-3208412ACBFF}" destId="{F0B53A22-57B9-46E4-8D37-81AFAECA62D5}" srcOrd="2" destOrd="0" presId="urn:microsoft.com/office/officeart/2005/8/layout/StepDownProcess"/>
    <dgm:cxn modelId="{09E76191-410F-40BF-9A8F-CE1A2C033DE2}" type="presParOf" srcId="{3F08069D-0CD9-436E-8879-CBFB4B478760}" destId="{610D62DA-FFD0-4F79-848B-7C9B004BDDD7}" srcOrd="5" destOrd="0" presId="urn:microsoft.com/office/officeart/2005/8/layout/StepDownProcess"/>
    <dgm:cxn modelId="{F2A2B300-860C-4CF1-9EFE-C6DD839984B2}" type="presParOf" srcId="{3F08069D-0CD9-436E-8879-CBFB4B478760}" destId="{8D3B9FD5-422E-4FC6-B498-37898262FF45}" srcOrd="6" destOrd="0" presId="urn:microsoft.com/office/officeart/2005/8/layout/StepDownProcess"/>
    <dgm:cxn modelId="{C9FDD315-78AA-4B40-8615-8E816B53E83C}" type="presParOf" srcId="{8D3B9FD5-422E-4FC6-B498-37898262FF45}" destId="{0AB9BBE7-63FE-4EFB-8A69-7EE30DD648B3}" srcOrd="0" destOrd="0" presId="urn:microsoft.com/office/officeart/2005/8/layout/StepDownProcess"/>
    <dgm:cxn modelId="{B72983EB-A59A-47F6-80AF-4DA09D3BEAAB}" type="presParOf" srcId="{8D3B9FD5-422E-4FC6-B498-37898262FF45}" destId="{29E5650F-3357-4BEF-B472-3A64A37B9F9D}" srcOrd="1" destOrd="0" presId="urn:microsoft.com/office/officeart/2005/8/layout/StepDownProcess"/>
    <dgm:cxn modelId="{9ED5AE93-4B1B-45D5-B795-41E331D69868}" type="presParOf" srcId="{8D3B9FD5-422E-4FC6-B498-37898262FF45}" destId="{B8A6F05C-E182-414F-87D7-DD8E3CC6D60D}" srcOrd="2" destOrd="0" presId="urn:microsoft.com/office/officeart/2005/8/layout/StepDownProcess"/>
    <dgm:cxn modelId="{8C7E0EC8-6FB0-4E5F-8FA2-0322725823F9}" type="presParOf" srcId="{3F08069D-0CD9-436E-8879-CBFB4B478760}" destId="{524A8DF4-C58F-4DEF-9426-4F5E124FBBE5}" srcOrd="7" destOrd="0" presId="urn:microsoft.com/office/officeart/2005/8/layout/StepDownProcess"/>
    <dgm:cxn modelId="{E9262108-CD40-40D7-9AB5-3403662269B3}" type="presParOf" srcId="{3F08069D-0CD9-436E-8879-CBFB4B478760}" destId="{C90945A4-D00D-4995-A63C-10196D722A34}" srcOrd="8" destOrd="0" presId="urn:microsoft.com/office/officeart/2005/8/layout/StepDownProcess"/>
    <dgm:cxn modelId="{1D7F368E-2E49-45AB-88F6-2CAC1EB9ED96}" type="presParOf" srcId="{C90945A4-D00D-4995-A63C-10196D722A34}" destId="{5F923404-FE86-4630-BC14-1CD2A5FC2F6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1F7ED-7CA7-40CA-BFE5-0218044A7D08}">
      <dsp:nvSpPr>
        <dsp:cNvPr id="0" name=""/>
        <dsp:cNvSpPr/>
      </dsp:nvSpPr>
      <dsp:spPr>
        <a:xfrm rot="5400000">
          <a:off x="864629" y="876986"/>
          <a:ext cx="763228" cy="86890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BE0A3D-75FD-48F1-AED2-2C88D16B2ABF}">
      <dsp:nvSpPr>
        <dsp:cNvPr id="0" name=""/>
        <dsp:cNvSpPr/>
      </dsp:nvSpPr>
      <dsp:spPr>
        <a:xfrm>
          <a:off x="662419" y="30932"/>
          <a:ext cx="1284827" cy="89933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b="1" kern="1200" dirty="0" smtClean="0">
              <a:latin typeface="Bell MT" panose="02020503060305020303" pitchFamily="18" charset="0"/>
            </a:rPr>
            <a:t>Data Understanding</a:t>
          </a:r>
          <a:endParaRPr lang="en-IN" sz="1300" b="1" kern="1200" dirty="0">
            <a:latin typeface="Bell MT" panose="02020503060305020303" pitchFamily="18" charset="0"/>
          </a:endParaRPr>
        </a:p>
      </dsp:txBody>
      <dsp:txXfrm>
        <a:off x="706329" y="74842"/>
        <a:ext cx="1197007" cy="811517"/>
      </dsp:txXfrm>
    </dsp:sp>
    <dsp:sp modelId="{E721F373-0675-499A-8D9F-2F8CAD2B1ABB}">
      <dsp:nvSpPr>
        <dsp:cNvPr id="0" name=""/>
        <dsp:cNvSpPr/>
      </dsp:nvSpPr>
      <dsp:spPr>
        <a:xfrm>
          <a:off x="1947247" y="116705"/>
          <a:ext cx="934460" cy="726884"/>
        </a:xfrm>
        <a:prstGeom prst="rect">
          <a:avLst/>
        </a:prstGeom>
        <a:noFill/>
        <a:ln>
          <a:noFill/>
        </a:ln>
        <a:effectLst/>
      </dsp:spPr>
      <dsp:style>
        <a:lnRef idx="0">
          <a:scrgbClr r="0" g="0" b="0"/>
        </a:lnRef>
        <a:fillRef idx="0">
          <a:scrgbClr r="0" g="0" b="0"/>
        </a:fillRef>
        <a:effectRef idx="0">
          <a:scrgbClr r="0" g="0" b="0"/>
        </a:effectRef>
        <a:fontRef idx="minor"/>
      </dsp:style>
    </dsp:sp>
    <dsp:sp modelId="{10E38485-3309-4F35-96B6-1FF74A919EEB}">
      <dsp:nvSpPr>
        <dsp:cNvPr id="0" name=""/>
        <dsp:cNvSpPr/>
      </dsp:nvSpPr>
      <dsp:spPr>
        <a:xfrm rot="5400000">
          <a:off x="1929887" y="1887239"/>
          <a:ext cx="763228" cy="86890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53D94-3F3F-4603-9A5B-3D534C9F5545}">
      <dsp:nvSpPr>
        <dsp:cNvPr id="0" name=""/>
        <dsp:cNvSpPr/>
      </dsp:nvSpPr>
      <dsp:spPr>
        <a:xfrm>
          <a:off x="1727678" y="1041185"/>
          <a:ext cx="1284827" cy="89933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latin typeface="Bell MT" panose="02020503060305020303" pitchFamily="18" charset="0"/>
            </a:rPr>
            <a:t>Data Exploration </a:t>
          </a:r>
          <a:r>
            <a:rPr lang="en-IN" sz="1300" kern="1200" dirty="0" smtClean="0">
              <a:latin typeface="Bell MT" panose="02020503060305020303" pitchFamily="18" charset="0"/>
            </a:rPr>
            <a:t>&amp;</a:t>
          </a:r>
          <a:r>
            <a:rPr lang="en-IN" sz="1600" kern="1200" dirty="0" smtClean="0">
              <a:latin typeface="Bell MT" panose="02020503060305020303" pitchFamily="18" charset="0"/>
            </a:rPr>
            <a:t> Processing</a:t>
          </a:r>
          <a:endParaRPr lang="en-IN" sz="1600" kern="1200" dirty="0">
            <a:latin typeface="Bell MT" panose="02020503060305020303" pitchFamily="18" charset="0"/>
          </a:endParaRPr>
        </a:p>
      </dsp:txBody>
      <dsp:txXfrm>
        <a:off x="1771588" y="1085095"/>
        <a:ext cx="1197007" cy="811517"/>
      </dsp:txXfrm>
    </dsp:sp>
    <dsp:sp modelId="{32EA6A86-B316-4D5A-8023-161ABBA632B9}">
      <dsp:nvSpPr>
        <dsp:cNvPr id="0" name=""/>
        <dsp:cNvSpPr/>
      </dsp:nvSpPr>
      <dsp:spPr>
        <a:xfrm>
          <a:off x="3012505" y="1126957"/>
          <a:ext cx="934460" cy="726884"/>
        </a:xfrm>
        <a:prstGeom prst="rect">
          <a:avLst/>
        </a:prstGeom>
        <a:noFill/>
        <a:ln>
          <a:noFill/>
        </a:ln>
        <a:effectLst/>
      </dsp:spPr>
      <dsp:style>
        <a:lnRef idx="0">
          <a:scrgbClr r="0" g="0" b="0"/>
        </a:lnRef>
        <a:fillRef idx="0">
          <a:scrgbClr r="0" g="0" b="0"/>
        </a:fillRef>
        <a:effectRef idx="0">
          <a:scrgbClr r="0" g="0" b="0"/>
        </a:effectRef>
        <a:fontRef idx="minor"/>
      </dsp:style>
    </dsp:sp>
    <dsp:sp modelId="{4185D87B-4BCA-4678-B436-11F7C239335E}">
      <dsp:nvSpPr>
        <dsp:cNvPr id="0" name=""/>
        <dsp:cNvSpPr/>
      </dsp:nvSpPr>
      <dsp:spPr>
        <a:xfrm rot="5400000">
          <a:off x="2995145" y="2897491"/>
          <a:ext cx="763228" cy="86890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6B3441-EFBB-4500-B6B8-C5863BD17906}">
      <dsp:nvSpPr>
        <dsp:cNvPr id="0" name=""/>
        <dsp:cNvSpPr/>
      </dsp:nvSpPr>
      <dsp:spPr>
        <a:xfrm>
          <a:off x="2792936" y="2051437"/>
          <a:ext cx="1284827" cy="89933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latin typeface="Bell MT" panose="02020503060305020303" pitchFamily="18" charset="0"/>
            </a:rPr>
            <a:t>Analysis</a:t>
          </a:r>
          <a:endParaRPr lang="en-IN" sz="1600" b="1" kern="1200" dirty="0">
            <a:latin typeface="Bell MT" panose="02020503060305020303" pitchFamily="18" charset="0"/>
          </a:endParaRPr>
        </a:p>
      </dsp:txBody>
      <dsp:txXfrm>
        <a:off x="2836846" y="2095347"/>
        <a:ext cx="1197007" cy="811517"/>
      </dsp:txXfrm>
    </dsp:sp>
    <dsp:sp modelId="{F0B53A22-57B9-46E4-8D37-81AFAECA62D5}">
      <dsp:nvSpPr>
        <dsp:cNvPr id="0" name=""/>
        <dsp:cNvSpPr/>
      </dsp:nvSpPr>
      <dsp:spPr>
        <a:xfrm>
          <a:off x="4089210" y="2123355"/>
          <a:ext cx="2463257" cy="72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smtClean="0">
              <a:solidFill>
                <a:schemeClr val="tx1"/>
              </a:solidFill>
              <a:latin typeface="Bell MT" panose="02020503060305020303" pitchFamily="18" charset="0"/>
            </a:rPr>
            <a:t>Uni Variant </a:t>
          </a:r>
          <a:endParaRPr lang="en-IN" sz="2000" b="1" kern="1200" dirty="0">
            <a:solidFill>
              <a:schemeClr val="tx1"/>
            </a:solidFill>
            <a:latin typeface="Bell MT" panose="02020503060305020303" pitchFamily="18" charset="0"/>
          </a:endParaRPr>
        </a:p>
        <a:p>
          <a:pPr marL="228600" lvl="1" indent="-228600" algn="l" defTabSz="889000">
            <a:lnSpc>
              <a:spcPct val="90000"/>
            </a:lnSpc>
            <a:spcBef>
              <a:spcPct val="0"/>
            </a:spcBef>
            <a:spcAft>
              <a:spcPct val="15000"/>
            </a:spcAft>
            <a:buChar char="••"/>
          </a:pPr>
          <a:r>
            <a:rPr lang="en-IN" sz="2000" b="1" kern="1200" dirty="0" smtClean="0">
              <a:solidFill>
                <a:schemeClr val="tx1"/>
              </a:solidFill>
              <a:latin typeface="Bell MT" panose="02020503060305020303" pitchFamily="18" charset="0"/>
            </a:rPr>
            <a:t>Bi Variant</a:t>
          </a:r>
          <a:endParaRPr lang="en-IN" sz="2000" b="1" kern="1200" dirty="0">
            <a:solidFill>
              <a:schemeClr val="tx1"/>
            </a:solidFill>
            <a:latin typeface="Bell MT" panose="02020503060305020303" pitchFamily="18" charset="0"/>
          </a:endParaRPr>
        </a:p>
        <a:p>
          <a:pPr marL="228600" lvl="1" indent="-228600" algn="l" defTabSz="889000">
            <a:lnSpc>
              <a:spcPct val="90000"/>
            </a:lnSpc>
            <a:spcBef>
              <a:spcPct val="0"/>
            </a:spcBef>
            <a:spcAft>
              <a:spcPct val="15000"/>
            </a:spcAft>
            <a:buChar char="••"/>
          </a:pPr>
          <a:r>
            <a:rPr lang="en-IN" sz="2000" b="1" kern="1200" dirty="0" smtClean="0">
              <a:solidFill>
                <a:schemeClr val="tx1"/>
              </a:solidFill>
              <a:latin typeface="Bell MT" panose="02020503060305020303" pitchFamily="18" charset="0"/>
            </a:rPr>
            <a:t>Multi Variant</a:t>
          </a:r>
          <a:endParaRPr lang="en-IN" sz="2000" b="1" kern="1200" dirty="0">
            <a:solidFill>
              <a:schemeClr val="tx1"/>
            </a:solidFill>
            <a:latin typeface="Bell MT" panose="02020503060305020303" pitchFamily="18" charset="0"/>
          </a:endParaRPr>
        </a:p>
      </dsp:txBody>
      <dsp:txXfrm>
        <a:off x="4089210" y="2123355"/>
        <a:ext cx="2463257" cy="726884"/>
      </dsp:txXfrm>
    </dsp:sp>
    <dsp:sp modelId="{0AB9BBE7-63FE-4EFB-8A69-7EE30DD648B3}">
      <dsp:nvSpPr>
        <dsp:cNvPr id="0" name=""/>
        <dsp:cNvSpPr/>
      </dsp:nvSpPr>
      <dsp:spPr>
        <a:xfrm rot="5400000">
          <a:off x="4060403" y="3907744"/>
          <a:ext cx="763228" cy="86890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E5650F-3357-4BEF-B472-3A64A37B9F9D}">
      <dsp:nvSpPr>
        <dsp:cNvPr id="0" name=""/>
        <dsp:cNvSpPr/>
      </dsp:nvSpPr>
      <dsp:spPr>
        <a:xfrm>
          <a:off x="3858194" y="3061690"/>
          <a:ext cx="1284827" cy="89933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latin typeface="Bell MT" panose="02020503060305020303" pitchFamily="18" charset="0"/>
            </a:rPr>
            <a:t>Visualization</a:t>
          </a:r>
          <a:endParaRPr lang="en-IN" sz="1500" b="1" kern="1200" dirty="0">
            <a:latin typeface="Bell MT" panose="02020503060305020303" pitchFamily="18" charset="0"/>
          </a:endParaRPr>
        </a:p>
      </dsp:txBody>
      <dsp:txXfrm>
        <a:off x="3902104" y="3105600"/>
        <a:ext cx="1197007" cy="811517"/>
      </dsp:txXfrm>
    </dsp:sp>
    <dsp:sp modelId="{B8A6F05C-E182-414F-87D7-DD8E3CC6D60D}">
      <dsp:nvSpPr>
        <dsp:cNvPr id="0" name=""/>
        <dsp:cNvSpPr/>
      </dsp:nvSpPr>
      <dsp:spPr>
        <a:xfrm>
          <a:off x="5143021" y="3147462"/>
          <a:ext cx="934460" cy="726884"/>
        </a:xfrm>
        <a:prstGeom prst="rect">
          <a:avLst/>
        </a:prstGeom>
        <a:noFill/>
        <a:ln>
          <a:noFill/>
        </a:ln>
        <a:effectLst/>
      </dsp:spPr>
      <dsp:style>
        <a:lnRef idx="0">
          <a:scrgbClr r="0" g="0" b="0"/>
        </a:lnRef>
        <a:fillRef idx="0">
          <a:scrgbClr r="0" g="0" b="0"/>
        </a:fillRef>
        <a:effectRef idx="0">
          <a:scrgbClr r="0" g="0" b="0"/>
        </a:effectRef>
        <a:fontRef idx="minor"/>
      </dsp:style>
    </dsp:sp>
    <dsp:sp modelId="{5F923404-FE86-4630-BC14-1CD2A5FC2F6D}">
      <dsp:nvSpPr>
        <dsp:cNvPr id="0" name=""/>
        <dsp:cNvSpPr/>
      </dsp:nvSpPr>
      <dsp:spPr>
        <a:xfrm>
          <a:off x="4923452" y="4071942"/>
          <a:ext cx="1284827" cy="89933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smtClean="0">
              <a:latin typeface="Bell MT" panose="02020503060305020303" pitchFamily="18" charset="0"/>
            </a:rPr>
            <a:t>Feature Selection</a:t>
          </a:r>
          <a:endParaRPr lang="en-IN" sz="1800" b="1" kern="1200" dirty="0">
            <a:latin typeface="Bell MT" panose="02020503060305020303" pitchFamily="18" charset="0"/>
          </a:endParaRPr>
        </a:p>
      </dsp:txBody>
      <dsp:txXfrm>
        <a:off x="4967362" y="4115852"/>
        <a:ext cx="1197007" cy="81151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F8583-8998-42ED-86F0-BC525DAE8597}" type="datetimeFigureOut">
              <a:rPr lang="en-IN" smtClean="0"/>
              <a:t>09-10-2022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02D6C-E663-42AA-BB0E-F4BC5F5DA5FC}" type="slidenum">
              <a:rPr lang="en-IN" smtClean="0"/>
              <a:t>‹#›</a:t>
            </a:fld>
            <a:endParaRPr lang="en-IN"/>
          </a:p>
        </p:txBody>
      </p:sp>
    </p:spTree>
    <p:extLst>
      <p:ext uri="{BB962C8B-B14F-4D97-AF65-F5344CB8AC3E}">
        <p14:creationId xmlns:p14="http://schemas.microsoft.com/office/powerpoint/2010/main" val="1456896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1F02D6C-E663-42AA-BB0E-F4BC5F5DA5FC}" type="slidenum">
              <a:rPr lang="en-IN" smtClean="0"/>
              <a:t>5</a:t>
            </a:fld>
            <a:endParaRPr lang="en-IN"/>
          </a:p>
        </p:txBody>
      </p:sp>
    </p:spTree>
    <p:extLst>
      <p:ext uri="{BB962C8B-B14F-4D97-AF65-F5344CB8AC3E}">
        <p14:creationId xmlns:p14="http://schemas.microsoft.com/office/powerpoint/2010/main" val="186175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1F02D6C-E663-42AA-BB0E-F4BC5F5DA5FC}" type="slidenum">
              <a:rPr lang="en-IN" smtClean="0"/>
              <a:t>6</a:t>
            </a:fld>
            <a:endParaRPr lang="en-IN"/>
          </a:p>
        </p:txBody>
      </p:sp>
    </p:spTree>
    <p:extLst>
      <p:ext uri="{BB962C8B-B14F-4D97-AF65-F5344CB8AC3E}">
        <p14:creationId xmlns:p14="http://schemas.microsoft.com/office/powerpoint/2010/main" val="361847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543EB7-2A8D-479B-A231-9F358C5CDD30}" type="datetime1">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424763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C76399-FCFF-429D-89CA-0904EBE2FB74}" type="datetime1">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62302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8B91C5-AF28-450D-886D-F27636C69D6F}" type="datetime1">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391931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C87A69-7BEB-410F-BA17-5AF3AB2739E9}" type="datetime1">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412195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73E23-B644-42F0-9A25-B27580E003D3}" type="datetime1">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298264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03112E-777D-404A-BBF8-406D325A6E7D}" type="datetime1">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147392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28985E-1AD1-413E-A626-CE1D8F72DB33}" type="datetime1">
              <a:rPr lang="en-IN" smtClean="0"/>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201036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D72A85-3BB7-4D21-9A75-612D637C52C0}" type="datetime1">
              <a:rPr lang="en-IN" smtClean="0"/>
              <a:t>09-10-2022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97842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13A97-B7B6-47B3-BAD3-EE6D6EDA70F2}" type="datetime1">
              <a:rPr lang="en-IN" smtClean="0"/>
              <a:t>09-10-2022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178931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F5A72-9E35-491E-B39E-6C855A4911F6}" type="datetime1">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161388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11119-F7E4-4BE8-8AA9-47893E57D6F6}" type="datetime1">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0B101-864A-40DE-B3FA-F90601DAD833}" type="slidenum">
              <a:rPr lang="en-IN" smtClean="0"/>
              <a:t>‹#›</a:t>
            </a:fld>
            <a:endParaRPr lang="en-IN"/>
          </a:p>
        </p:txBody>
      </p:sp>
    </p:spTree>
    <p:extLst>
      <p:ext uri="{BB962C8B-B14F-4D97-AF65-F5344CB8AC3E}">
        <p14:creationId xmlns:p14="http://schemas.microsoft.com/office/powerpoint/2010/main" val="170051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B7C8C-29B9-4C37-BBBC-14F7C3BDCE38}" type="datetime1">
              <a:rPr lang="en-IN" smtClean="0"/>
              <a:t>09-10-2022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0B101-864A-40DE-B3FA-F90601DAD833}" type="slidenum">
              <a:rPr lang="en-IN" smtClean="0"/>
              <a:t>‹#›</a:t>
            </a:fld>
            <a:endParaRPr lang="en-IN"/>
          </a:p>
        </p:txBody>
      </p:sp>
    </p:spTree>
    <p:extLst>
      <p:ext uri="{BB962C8B-B14F-4D97-AF65-F5344CB8AC3E}">
        <p14:creationId xmlns:p14="http://schemas.microsoft.com/office/powerpoint/2010/main" val="2354890085"/>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8gDNm7soCCcaf2xyTQCteAwheBTFVtu0?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654" y="457201"/>
            <a:ext cx="11416145" cy="4067076"/>
          </a:xfrm>
        </p:spPr>
        <p:txBody>
          <a:bodyPr anchor="ctr">
            <a:normAutofit/>
          </a:bodyPr>
          <a:lstStyle/>
          <a:p>
            <a:pPr algn="ctr">
              <a:lnSpc>
                <a:spcPct val="100000"/>
              </a:lnSpc>
            </a:pPr>
            <a:r>
              <a:rPr lang="en-IN" sz="6600" b="1" dirty="0" smtClean="0">
                <a:latin typeface="Copperplate Gothic Light" panose="020E0507020206020404" pitchFamily="34" charset="0"/>
              </a:rPr>
              <a:t>Exploratory Data Analysis of</a:t>
            </a:r>
            <a:r>
              <a:rPr lang="en-IN" dirty="0" smtClean="0"/>
              <a:t/>
            </a:r>
            <a:br>
              <a:rPr lang="en-IN" dirty="0" smtClean="0"/>
            </a:br>
            <a:r>
              <a:rPr lang="en-IN" sz="5400" b="1" dirty="0">
                <a:solidFill>
                  <a:srgbClr val="FF0000"/>
                </a:solidFill>
                <a:latin typeface="Copperplate Gothic Light" panose="020E0507020206020404" pitchFamily="34" charset="0"/>
              </a:rPr>
              <a:t>EMPLOYEE ATTRITION </a:t>
            </a:r>
            <a:r>
              <a:rPr lang="en-IN" sz="6600" b="1" dirty="0">
                <a:latin typeface="Copperplate Gothic Light" panose="020E0507020206020404" pitchFamily="34" charset="0"/>
              </a:rPr>
              <a:t/>
            </a:r>
            <a:br>
              <a:rPr lang="en-IN" sz="6600" b="1" dirty="0">
                <a:latin typeface="Copperplate Gothic Light" panose="020E0507020206020404" pitchFamily="34" charset="0"/>
              </a:rPr>
            </a:br>
            <a:r>
              <a:rPr lang="en-IN" sz="4400" b="1" dirty="0">
                <a:latin typeface="Copperplate Gothic Light" panose="020E0507020206020404" pitchFamily="34" charset="0"/>
              </a:rPr>
              <a:t>Using Python </a:t>
            </a:r>
            <a:endParaRPr lang="en-IN" sz="6600" b="1" dirty="0">
              <a:latin typeface="Copperplate Gothic Light" panose="020E0507020206020404" pitchFamily="34" charset="0"/>
            </a:endParaRPr>
          </a:p>
        </p:txBody>
      </p:sp>
      <p:sp>
        <p:nvSpPr>
          <p:cNvPr id="3" name="Subtitle 2"/>
          <p:cNvSpPr>
            <a:spLocks noGrp="1"/>
          </p:cNvSpPr>
          <p:nvPr>
            <p:ph type="subTitle" idx="1"/>
          </p:nvPr>
        </p:nvSpPr>
        <p:spPr>
          <a:xfrm>
            <a:off x="4087088" y="4551987"/>
            <a:ext cx="7197726" cy="1613286"/>
          </a:xfrm>
        </p:spPr>
        <p:txBody>
          <a:bodyPr>
            <a:noAutofit/>
          </a:bodyPr>
          <a:lstStyle/>
          <a:p>
            <a:pPr algn="r">
              <a:lnSpc>
                <a:spcPct val="120000"/>
              </a:lnSpc>
            </a:pPr>
            <a:r>
              <a:rPr lang="en-IN" sz="1800" dirty="0" smtClean="0">
                <a:solidFill>
                  <a:schemeClr val="tx1"/>
                </a:solidFill>
              </a:rPr>
              <a:t>By:</a:t>
            </a:r>
          </a:p>
          <a:p>
            <a:pPr algn="r">
              <a:lnSpc>
                <a:spcPct val="120000"/>
              </a:lnSpc>
            </a:pPr>
            <a:r>
              <a:rPr lang="en-IN" sz="1800" b="1" dirty="0" smtClean="0">
                <a:solidFill>
                  <a:schemeClr val="tx1"/>
                </a:solidFill>
              </a:rPr>
              <a:t>KAPARTHY ADIYOGESH </a:t>
            </a:r>
            <a:r>
              <a:rPr lang="en-IN" sz="1800" dirty="0" smtClean="0">
                <a:solidFill>
                  <a:schemeClr val="tx1"/>
                </a:solidFill>
              </a:rPr>
              <a:t>– D22021</a:t>
            </a:r>
          </a:p>
          <a:p>
            <a:pPr algn="r">
              <a:lnSpc>
                <a:spcPct val="120000"/>
              </a:lnSpc>
            </a:pPr>
            <a:r>
              <a:rPr lang="en-IN" sz="1800" b="1" dirty="0" smtClean="0">
                <a:solidFill>
                  <a:schemeClr val="tx1"/>
                </a:solidFill>
              </a:rPr>
              <a:t>MAHESHKUMAR </a:t>
            </a:r>
            <a:r>
              <a:rPr lang="en-IN" sz="1800" dirty="0" smtClean="0">
                <a:solidFill>
                  <a:schemeClr val="tx1"/>
                </a:solidFill>
              </a:rPr>
              <a:t>– D22027</a:t>
            </a:r>
          </a:p>
          <a:p>
            <a:pPr algn="r">
              <a:lnSpc>
                <a:spcPct val="120000"/>
              </a:lnSpc>
            </a:pPr>
            <a:r>
              <a:rPr lang="en-IN" sz="1800" b="1" dirty="0" smtClean="0">
                <a:solidFill>
                  <a:schemeClr val="tx1"/>
                </a:solidFill>
              </a:rPr>
              <a:t>MANALI </a:t>
            </a:r>
            <a:r>
              <a:rPr lang="en-IN" sz="1800" b="1" dirty="0" smtClean="0">
                <a:solidFill>
                  <a:schemeClr val="tx1"/>
                </a:solidFill>
              </a:rPr>
              <a:t>SANDEEP PARAB </a:t>
            </a:r>
            <a:r>
              <a:rPr lang="en-IN" sz="1800" dirty="0" smtClean="0">
                <a:solidFill>
                  <a:schemeClr val="tx1"/>
                </a:solidFill>
              </a:rPr>
              <a:t>– </a:t>
            </a:r>
            <a:r>
              <a:rPr lang="en-IN" sz="1800" dirty="0" smtClean="0">
                <a:solidFill>
                  <a:schemeClr val="tx1"/>
                </a:solidFill>
              </a:rPr>
              <a:t>D22028</a:t>
            </a:r>
            <a:endParaRPr lang="en-IN" sz="1800" dirty="0">
              <a:solidFill>
                <a:schemeClr val="tx1"/>
              </a:solidFill>
            </a:endParaRPr>
          </a:p>
        </p:txBody>
      </p:sp>
      <p:sp>
        <p:nvSpPr>
          <p:cNvPr id="4" name="Slide Number Placeholder 3"/>
          <p:cNvSpPr>
            <a:spLocks noGrp="1"/>
          </p:cNvSpPr>
          <p:nvPr>
            <p:ph type="sldNum" sz="quarter" idx="12"/>
          </p:nvPr>
        </p:nvSpPr>
        <p:spPr/>
        <p:txBody>
          <a:bodyPr/>
          <a:lstStyle/>
          <a:p>
            <a:fld id="{2EB0B101-864A-40DE-B3FA-F90601DAD833}" type="slidenum">
              <a:rPr lang="en-IN" smtClean="0"/>
              <a:t>1</a:t>
            </a:fld>
            <a:endParaRPr lang="en-IN"/>
          </a:p>
        </p:txBody>
      </p:sp>
    </p:spTree>
    <p:extLst>
      <p:ext uri="{BB962C8B-B14F-4D97-AF65-F5344CB8AC3E}">
        <p14:creationId xmlns:p14="http://schemas.microsoft.com/office/powerpoint/2010/main" val="1598845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8255"/>
            <a:ext cx="10515600" cy="5248708"/>
          </a:xfrm>
        </p:spPr>
        <p:txBody>
          <a:bodyPr>
            <a:normAutofit/>
          </a:bodyPr>
          <a:lstStyle/>
          <a:p>
            <a:pPr lvl="1" algn="just">
              <a:lnSpc>
                <a:spcPct val="150000"/>
              </a:lnSpc>
              <a:buFont typeface="Courier New" panose="02070309020205020404" pitchFamily="49" charset="0"/>
              <a:buChar char="o"/>
            </a:pPr>
            <a:r>
              <a:rPr lang="en-IN" sz="1800" dirty="0" smtClean="0">
                <a:latin typeface="Bookman Old Style" panose="02050604050505020204" pitchFamily="18" charset="0"/>
              </a:rPr>
              <a:t>There are 882 Males and 588 Females are </a:t>
            </a:r>
            <a:r>
              <a:rPr lang="en-US" sz="1800" dirty="0" smtClean="0">
                <a:latin typeface="Bookman Old Style" panose="02050604050505020204" pitchFamily="18" charset="0"/>
              </a:rPr>
              <a:t>either working or left.</a:t>
            </a:r>
            <a:endParaRPr lang="en-IN" sz="1800" dirty="0">
              <a:latin typeface="Bookman Old Style" panose="02050604050505020204" pitchFamily="18" charset="0"/>
            </a:endParaRPr>
          </a:p>
          <a:p>
            <a:pPr lvl="1" algn="just">
              <a:lnSpc>
                <a:spcPct val="150000"/>
              </a:lnSpc>
              <a:buFont typeface="Courier New" panose="02070309020205020404" pitchFamily="49" charset="0"/>
              <a:buChar char="o"/>
            </a:pPr>
            <a:r>
              <a:rPr lang="en-IN" sz="1800" dirty="0" smtClean="0">
                <a:latin typeface="Bookman Old Style" panose="02050604050505020204" pitchFamily="18" charset="0"/>
              </a:rPr>
              <a:t>It is found that, 50% of the employees are within 7 km radius to the company</a:t>
            </a:r>
          </a:p>
          <a:p>
            <a:pPr lvl="1" algn="just">
              <a:lnSpc>
                <a:spcPct val="150000"/>
              </a:lnSpc>
              <a:buFont typeface="Courier New" panose="02070309020205020404" pitchFamily="49" charset="0"/>
              <a:buChar char="o"/>
            </a:pPr>
            <a:r>
              <a:rPr lang="en-US" sz="1800" dirty="0">
                <a:latin typeface="Bookman Old Style" panose="02050604050505020204" pitchFamily="18" charset="0"/>
              </a:rPr>
              <a:t>In this company it is observed that only a very few employee do business travel regularly.</a:t>
            </a:r>
          </a:p>
          <a:p>
            <a:pPr lvl="1" algn="just">
              <a:lnSpc>
                <a:spcPct val="150000"/>
              </a:lnSpc>
              <a:buFont typeface="Courier New" panose="02070309020205020404" pitchFamily="49" charset="0"/>
              <a:buChar char="o"/>
            </a:pPr>
            <a:r>
              <a:rPr lang="en-US" sz="1800" dirty="0">
                <a:latin typeface="Bookman Old Style" panose="02050604050505020204" pitchFamily="18" charset="0"/>
              </a:rPr>
              <a:t> In this company it is observed that majority of employee work in Research &amp; Development.</a:t>
            </a:r>
          </a:p>
          <a:p>
            <a:pPr lvl="1" algn="just">
              <a:lnSpc>
                <a:spcPct val="150000"/>
              </a:lnSpc>
              <a:buFont typeface="Courier New" panose="02070309020205020404" pitchFamily="49" charset="0"/>
              <a:buChar char="o"/>
            </a:pPr>
            <a:r>
              <a:rPr lang="en-US" sz="1800" dirty="0">
                <a:latin typeface="Bookman Old Style" panose="02050604050505020204" pitchFamily="18" charset="0"/>
              </a:rPr>
              <a:t>In this company it is observed that majority of employee have an educational qualification in life sciences .</a:t>
            </a:r>
          </a:p>
          <a:p>
            <a:pPr lvl="1" algn="just">
              <a:lnSpc>
                <a:spcPct val="150000"/>
              </a:lnSpc>
              <a:buFont typeface="Courier New" panose="02070309020205020404" pitchFamily="49" charset="0"/>
              <a:buChar char="o"/>
            </a:pPr>
            <a:endParaRPr lang="en-IN" sz="1800" dirty="0" smtClean="0">
              <a:latin typeface="Bookman Old Style" panose="02050604050505020204" pitchFamily="18" charset="0"/>
            </a:endParaRPr>
          </a:p>
          <a:p>
            <a:endParaRPr lang="en-IN" dirty="0"/>
          </a:p>
        </p:txBody>
      </p:sp>
      <p:sp>
        <p:nvSpPr>
          <p:cNvPr id="4" name="Slide Number Placeholder 3"/>
          <p:cNvSpPr>
            <a:spLocks noGrp="1"/>
          </p:cNvSpPr>
          <p:nvPr>
            <p:ph type="sldNum" sz="quarter" idx="12"/>
          </p:nvPr>
        </p:nvSpPr>
        <p:spPr/>
        <p:txBody>
          <a:bodyPr/>
          <a:lstStyle/>
          <a:p>
            <a:fld id="{2EB0B101-864A-40DE-B3FA-F90601DAD833}" type="slidenum">
              <a:rPr lang="en-IN" smtClean="0"/>
              <a:t>10</a:t>
            </a:fld>
            <a:endParaRPr lang="en-IN"/>
          </a:p>
        </p:txBody>
      </p:sp>
      <p:sp>
        <p:nvSpPr>
          <p:cNvPr id="6"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Univariate analysis </a:t>
            </a:r>
            <a:r>
              <a:rPr lang="en-IN" sz="2400" b="1" dirty="0" smtClean="0">
                <a:solidFill>
                  <a:srgbClr val="002060"/>
                </a:solidFill>
                <a:latin typeface="Castellar" panose="020A0402060406010301" pitchFamily="18" charset="0"/>
              </a:rPr>
              <a:t>insights</a:t>
            </a:r>
            <a:endParaRPr lang="en-IN" sz="2400" b="1" dirty="0">
              <a:solidFill>
                <a:srgbClr val="002060"/>
              </a:solidFill>
              <a:latin typeface="Castellar" panose="020A0402060406010301" pitchFamily="18" charset="0"/>
            </a:endParaRPr>
          </a:p>
        </p:txBody>
      </p:sp>
    </p:spTree>
    <p:extLst>
      <p:ext uri="{BB962C8B-B14F-4D97-AF65-F5344CB8AC3E}">
        <p14:creationId xmlns:p14="http://schemas.microsoft.com/office/powerpoint/2010/main" val="202534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0B101-864A-40DE-B3FA-F90601DAD833}" type="slidenum">
              <a:rPr lang="en-IN" smtClean="0"/>
              <a:t>11</a:t>
            </a:fld>
            <a:endParaRPr lang="en-IN"/>
          </a:p>
        </p:txBody>
      </p:sp>
      <p:sp>
        <p:nvSpPr>
          <p:cNvPr id="7"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Bivariate analysis</a:t>
            </a:r>
            <a:endParaRPr lang="en-IN" b="1" dirty="0">
              <a:solidFill>
                <a:srgbClr val="002060"/>
              </a:solidFill>
              <a:latin typeface="Castellar" panose="020A0402060406010301"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2" y="1867766"/>
            <a:ext cx="5560088" cy="2371725"/>
          </a:xfrm>
          <a:prstGeom prst="rect">
            <a:avLst/>
          </a:prstGeom>
        </p:spPr>
      </p:pic>
      <p:sp>
        <p:nvSpPr>
          <p:cNvPr id="5" name="Rectangle 4"/>
          <p:cNvSpPr/>
          <p:nvPr/>
        </p:nvSpPr>
        <p:spPr>
          <a:xfrm>
            <a:off x="628558" y="891540"/>
            <a:ext cx="4636170" cy="701731"/>
          </a:xfrm>
          <a:prstGeom prst="rect">
            <a:avLst/>
          </a:prstGeom>
        </p:spPr>
        <p:txBody>
          <a:bodyPr vert="horz" lIns="91440" tIns="45720" rIns="91440" bIns="45720" rtlCol="0" anchor="ctr">
            <a:noAutofit/>
          </a:bodyPr>
          <a:lstStyle/>
          <a:p>
            <a:pPr algn="ctr">
              <a:lnSpc>
                <a:spcPct val="90000"/>
              </a:lnSpc>
              <a:spcBef>
                <a:spcPct val="0"/>
              </a:spcBef>
            </a:pPr>
            <a:r>
              <a:rPr lang="en-US" sz="2800" b="1" dirty="0" smtClean="0">
                <a:solidFill>
                  <a:srgbClr val="002060"/>
                </a:solidFill>
                <a:latin typeface="Book Antiqua" panose="02040602050305030304" pitchFamily="18" charset="0"/>
                <a:ea typeface="+mj-ea"/>
                <a:cs typeface="+mj-cs"/>
              </a:rPr>
              <a:t>AGE vs. Attrition</a:t>
            </a:r>
            <a:endParaRPr lang="en-US" sz="4400" b="1" dirty="0">
              <a:solidFill>
                <a:srgbClr val="002060"/>
              </a:solidFill>
              <a:latin typeface="Book Antiqua" panose="02040602050305030304" pitchFamily="18" charset="0"/>
              <a:ea typeface="+mj-ea"/>
              <a:cs typeface="+mj-cs"/>
            </a:endParaRPr>
          </a:p>
        </p:txBody>
      </p:sp>
      <p:sp>
        <p:nvSpPr>
          <p:cNvPr id="10" name="Rectangle 9"/>
          <p:cNvSpPr/>
          <p:nvPr/>
        </p:nvSpPr>
        <p:spPr>
          <a:xfrm>
            <a:off x="254484" y="4549142"/>
            <a:ext cx="5509006" cy="1879368"/>
          </a:xfrm>
          <a:prstGeom prst="rect">
            <a:avLst/>
          </a:prstGeom>
        </p:spPr>
        <p:txBody>
          <a:bodyPr vert="horz" lIns="91440" tIns="45720" rIns="91440" bIns="45720" rtlCol="0" anchor="ctr">
            <a:noAutofit/>
          </a:bodyPr>
          <a:lstStyle/>
          <a:p>
            <a:pPr algn="just"/>
            <a:r>
              <a:rPr lang="en-IN" dirty="0">
                <a:latin typeface="Bookman Old Style" panose="02050604050505020204" pitchFamily="18" charset="0"/>
              </a:rPr>
              <a:t>Under our analysis, it is found that proportion of employees who left was high in young employees whose age ranges from </a:t>
            </a:r>
            <a:r>
              <a:rPr lang="en-IN" dirty="0">
                <a:latin typeface="Bookman Old Style" panose="02050604050505020204" pitchFamily="18" charset="0"/>
              </a:rPr>
              <a:t>18-30 years. The employees who are nearing their retirement age are more likely to stay in the company.</a:t>
            </a:r>
          </a:p>
        </p:txBody>
      </p:sp>
      <p:sp>
        <p:nvSpPr>
          <p:cNvPr id="11" name="Rectangle 10"/>
          <p:cNvSpPr/>
          <p:nvPr/>
        </p:nvSpPr>
        <p:spPr>
          <a:xfrm>
            <a:off x="6289964" y="877686"/>
            <a:ext cx="5292436" cy="701731"/>
          </a:xfrm>
          <a:prstGeom prst="rect">
            <a:avLst/>
          </a:prstGeom>
        </p:spPr>
        <p:txBody>
          <a:bodyPr vert="horz" lIns="91440" tIns="45720" rIns="91440" bIns="45720" rtlCol="0" anchor="ctr">
            <a:noAutofit/>
          </a:bodyPr>
          <a:lstStyle/>
          <a:p>
            <a:pPr algn="ctr">
              <a:lnSpc>
                <a:spcPct val="90000"/>
              </a:lnSpc>
              <a:spcBef>
                <a:spcPct val="0"/>
              </a:spcBef>
            </a:pPr>
            <a:r>
              <a:rPr lang="en-US" sz="2800" b="1" dirty="0" smtClean="0">
                <a:solidFill>
                  <a:srgbClr val="002060"/>
                </a:solidFill>
                <a:latin typeface="Book Antiqua" panose="02040602050305030304" pitchFamily="18" charset="0"/>
                <a:ea typeface="+mj-ea"/>
                <a:cs typeface="+mj-cs"/>
              </a:rPr>
              <a:t>Business Travel vs. Attrition</a:t>
            </a:r>
            <a:endParaRPr lang="en-US" sz="4400" b="1" dirty="0">
              <a:solidFill>
                <a:srgbClr val="002060"/>
              </a:solidFill>
              <a:latin typeface="Book Antiqua" panose="02040602050305030304" pitchFamily="18" charset="0"/>
              <a:ea typeface="+mj-ea"/>
              <a:cs typeface="+mj-cs"/>
            </a:endParaRPr>
          </a:p>
        </p:txBody>
      </p:sp>
      <p:pic>
        <p:nvPicPr>
          <p:cNvPr id="12" name="Picture 11"/>
          <p:cNvPicPr>
            <a:picLocks noChangeAspect="1"/>
          </p:cNvPicPr>
          <p:nvPr/>
        </p:nvPicPr>
        <p:blipFill>
          <a:blip r:embed="rId3"/>
          <a:stretch>
            <a:fillRect/>
          </a:stretch>
        </p:blipFill>
        <p:spPr>
          <a:xfrm>
            <a:off x="6412203" y="1663668"/>
            <a:ext cx="5045506" cy="3078813"/>
          </a:xfrm>
          <a:prstGeom prst="rect">
            <a:avLst/>
          </a:prstGeom>
        </p:spPr>
      </p:pic>
      <p:sp>
        <p:nvSpPr>
          <p:cNvPr id="13" name="Rectangle 12"/>
          <p:cNvSpPr/>
          <p:nvPr/>
        </p:nvSpPr>
        <p:spPr>
          <a:xfrm>
            <a:off x="6359235" y="4934635"/>
            <a:ext cx="5140037" cy="923330"/>
          </a:xfrm>
          <a:prstGeom prst="rect">
            <a:avLst/>
          </a:prstGeom>
        </p:spPr>
        <p:txBody>
          <a:bodyPr wrap="square">
            <a:spAutoFit/>
          </a:bodyPr>
          <a:lstStyle/>
          <a:p>
            <a:pPr algn="just"/>
            <a:r>
              <a:rPr lang="en-IN" dirty="0">
                <a:latin typeface="Bookman Old Style" panose="02050604050505020204" pitchFamily="18" charset="0"/>
              </a:rPr>
              <a:t>As per our analysis, it is found that employees those who travel frequently are more likely to leave the company</a:t>
            </a:r>
          </a:p>
        </p:txBody>
      </p:sp>
    </p:spTree>
    <p:extLst>
      <p:ext uri="{BB962C8B-B14F-4D97-AF65-F5344CB8AC3E}">
        <p14:creationId xmlns:p14="http://schemas.microsoft.com/office/powerpoint/2010/main" val="2000593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0B101-864A-40DE-B3FA-F90601DAD833}" type="slidenum">
              <a:rPr lang="en-IN" smtClean="0"/>
              <a:t>12</a:t>
            </a:fld>
            <a:endParaRPr lang="en-IN"/>
          </a:p>
        </p:txBody>
      </p:sp>
      <p:sp>
        <p:nvSpPr>
          <p:cNvPr id="7"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Bivariate analysis</a:t>
            </a:r>
            <a:endParaRPr lang="en-IN" b="1" dirty="0">
              <a:solidFill>
                <a:srgbClr val="002060"/>
              </a:solidFill>
              <a:latin typeface="Castellar" panose="020A0402060406010301" pitchFamily="18" charset="0"/>
            </a:endParaRPr>
          </a:p>
        </p:txBody>
      </p:sp>
      <p:sp>
        <p:nvSpPr>
          <p:cNvPr id="5" name="Rectangle 4"/>
          <p:cNvSpPr/>
          <p:nvPr/>
        </p:nvSpPr>
        <p:spPr>
          <a:xfrm>
            <a:off x="628558" y="891540"/>
            <a:ext cx="4636170" cy="701731"/>
          </a:xfrm>
          <a:prstGeom prst="rect">
            <a:avLst/>
          </a:prstGeom>
        </p:spPr>
        <p:txBody>
          <a:bodyPr vert="horz" lIns="91440" tIns="45720" rIns="91440" bIns="45720" rtlCol="0" anchor="ctr">
            <a:noAutofit/>
          </a:bodyPr>
          <a:lstStyle/>
          <a:p>
            <a:pPr algn="ctr">
              <a:lnSpc>
                <a:spcPct val="90000"/>
              </a:lnSpc>
              <a:spcBef>
                <a:spcPct val="0"/>
              </a:spcBef>
            </a:pPr>
            <a:r>
              <a:rPr lang="en-US" sz="2800" b="1" dirty="0" smtClean="0">
                <a:solidFill>
                  <a:srgbClr val="002060"/>
                </a:solidFill>
                <a:latin typeface="Book Antiqua" panose="02040602050305030304" pitchFamily="18" charset="0"/>
                <a:ea typeface="+mj-ea"/>
                <a:cs typeface="+mj-cs"/>
              </a:rPr>
              <a:t>Department vs. Attrition</a:t>
            </a:r>
            <a:endParaRPr lang="en-US" sz="4400" b="1" dirty="0">
              <a:solidFill>
                <a:srgbClr val="002060"/>
              </a:solidFill>
              <a:latin typeface="Book Antiqua" panose="02040602050305030304" pitchFamily="18" charset="0"/>
              <a:ea typeface="+mj-ea"/>
              <a:cs typeface="+mj-cs"/>
            </a:endParaRPr>
          </a:p>
        </p:txBody>
      </p:sp>
      <p:sp>
        <p:nvSpPr>
          <p:cNvPr id="10" name="Rectangle 9"/>
          <p:cNvSpPr/>
          <p:nvPr/>
        </p:nvSpPr>
        <p:spPr>
          <a:xfrm>
            <a:off x="268338" y="4798524"/>
            <a:ext cx="5509006" cy="1879368"/>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From our analysis, it is found that the attrition rate is almost same for HR Department and Sales Department. Hence it seems that there is no significant relation between department and attrition.</a:t>
            </a:r>
            <a:endParaRPr lang="en-US" dirty="0">
              <a:latin typeface="Bookman Old Style" panose="02050604050505020204" pitchFamily="18" charset="0"/>
            </a:endParaRPr>
          </a:p>
        </p:txBody>
      </p:sp>
      <p:sp>
        <p:nvSpPr>
          <p:cNvPr id="11" name="Rectangle 10"/>
          <p:cNvSpPr/>
          <p:nvPr/>
        </p:nvSpPr>
        <p:spPr>
          <a:xfrm>
            <a:off x="6289964" y="877686"/>
            <a:ext cx="5292436" cy="701731"/>
          </a:xfrm>
          <a:prstGeom prst="rect">
            <a:avLst/>
          </a:prstGeom>
        </p:spPr>
        <p:txBody>
          <a:bodyPr vert="horz" lIns="91440" tIns="45720" rIns="91440" bIns="45720" rtlCol="0" anchor="ctr">
            <a:noAutofit/>
          </a:bodyPr>
          <a:lstStyle/>
          <a:p>
            <a:pPr algn="ctr">
              <a:lnSpc>
                <a:spcPct val="90000"/>
              </a:lnSpc>
              <a:spcBef>
                <a:spcPct val="0"/>
              </a:spcBef>
            </a:pPr>
            <a:r>
              <a:rPr lang="en-US" sz="2800" b="1" dirty="0" smtClean="0">
                <a:solidFill>
                  <a:srgbClr val="002060"/>
                </a:solidFill>
                <a:latin typeface="Book Antiqua" panose="02040602050305030304" pitchFamily="18" charset="0"/>
                <a:ea typeface="+mj-ea"/>
                <a:cs typeface="+mj-cs"/>
              </a:rPr>
              <a:t>Education Field vs. Attrition</a:t>
            </a:r>
            <a:endParaRPr lang="en-US" sz="4400" b="1" dirty="0">
              <a:solidFill>
                <a:srgbClr val="002060"/>
              </a:solidFill>
              <a:latin typeface="Book Antiqua" panose="02040602050305030304" pitchFamily="18" charset="0"/>
              <a:ea typeface="+mj-ea"/>
              <a:cs typeface="+mj-cs"/>
            </a:endParaRPr>
          </a:p>
        </p:txBody>
      </p:sp>
      <p:sp>
        <p:nvSpPr>
          <p:cNvPr id="13" name="Rectangle 12"/>
          <p:cNvSpPr/>
          <p:nvPr/>
        </p:nvSpPr>
        <p:spPr>
          <a:xfrm>
            <a:off x="6359235" y="4990053"/>
            <a:ext cx="5140037" cy="369332"/>
          </a:xfrm>
          <a:prstGeom prst="rect">
            <a:avLst/>
          </a:prstGeom>
        </p:spPr>
        <p:txBody>
          <a:bodyPr wrap="square">
            <a:spAutoFit/>
          </a:bodyPr>
          <a:lstStyle/>
          <a:p>
            <a:pPr algn="just"/>
            <a:r>
              <a:rPr lang="en-US" dirty="0">
                <a:latin typeface="Bookman Old Style" panose="02050604050505020204" pitchFamily="18" charset="0"/>
              </a:rPr>
              <a:t>From our analysis, it is found </a:t>
            </a:r>
            <a:r>
              <a:rPr lang="en-US" dirty="0" smtClean="0">
                <a:latin typeface="Bookman Old Style" panose="02050604050505020204" pitchFamily="18" charset="0"/>
              </a:rPr>
              <a:t>that </a:t>
            </a:r>
            <a:endParaRPr lang="en-US" dirty="0">
              <a:latin typeface="Bookman Old Style" panose="02050604050505020204" pitchFamily="18" charset="0"/>
            </a:endParaRPr>
          </a:p>
        </p:txBody>
      </p:sp>
      <p:pic>
        <p:nvPicPr>
          <p:cNvPr id="2" name="Picture 1"/>
          <p:cNvPicPr>
            <a:picLocks noChangeAspect="1"/>
          </p:cNvPicPr>
          <p:nvPr/>
        </p:nvPicPr>
        <p:blipFill>
          <a:blip r:embed="rId2"/>
          <a:stretch>
            <a:fillRect/>
          </a:stretch>
        </p:blipFill>
        <p:spPr>
          <a:xfrm>
            <a:off x="598057" y="1620365"/>
            <a:ext cx="4874488" cy="311740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656" y="1642628"/>
            <a:ext cx="5324908" cy="3137189"/>
          </a:xfrm>
          <a:prstGeom prst="rect">
            <a:avLst/>
          </a:prstGeom>
        </p:spPr>
      </p:pic>
    </p:spTree>
    <p:extLst>
      <p:ext uri="{BB962C8B-B14F-4D97-AF65-F5344CB8AC3E}">
        <p14:creationId xmlns:p14="http://schemas.microsoft.com/office/powerpoint/2010/main" val="4122869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0B101-864A-40DE-B3FA-F90601DAD833}" type="slidenum">
              <a:rPr lang="en-IN" smtClean="0"/>
              <a:t>13</a:t>
            </a:fld>
            <a:endParaRPr lang="en-IN"/>
          </a:p>
        </p:txBody>
      </p:sp>
      <p:sp>
        <p:nvSpPr>
          <p:cNvPr id="7"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Bivariate analysis</a:t>
            </a:r>
            <a:endParaRPr lang="en-IN" b="1" dirty="0">
              <a:solidFill>
                <a:srgbClr val="002060"/>
              </a:solidFill>
              <a:latin typeface="Castellar" panose="020A0402060406010301" pitchFamily="18" charset="0"/>
            </a:endParaRPr>
          </a:p>
        </p:txBody>
      </p:sp>
      <p:sp>
        <p:nvSpPr>
          <p:cNvPr id="5" name="Rectangle 4"/>
          <p:cNvSpPr/>
          <p:nvPr/>
        </p:nvSpPr>
        <p:spPr>
          <a:xfrm>
            <a:off x="628558" y="891540"/>
            <a:ext cx="4636170" cy="701731"/>
          </a:xfrm>
          <a:prstGeom prst="rect">
            <a:avLst/>
          </a:prstGeom>
        </p:spPr>
        <p:txBody>
          <a:bodyPr vert="horz" lIns="91440" tIns="45720" rIns="91440" bIns="45720" rtlCol="0" anchor="ctr">
            <a:noAutofit/>
          </a:bodyPr>
          <a:lstStyle/>
          <a:p>
            <a:pPr algn="ctr">
              <a:lnSpc>
                <a:spcPct val="90000"/>
              </a:lnSpc>
              <a:spcBef>
                <a:spcPct val="0"/>
              </a:spcBef>
            </a:pPr>
            <a:r>
              <a:rPr lang="en-US" sz="2800" b="1" dirty="0" smtClean="0">
                <a:solidFill>
                  <a:srgbClr val="002060"/>
                </a:solidFill>
                <a:latin typeface="Book Antiqua" panose="02040602050305030304" pitchFamily="18" charset="0"/>
                <a:ea typeface="+mj-ea"/>
                <a:cs typeface="+mj-cs"/>
              </a:rPr>
              <a:t>Gender vs. Attrition</a:t>
            </a:r>
            <a:endParaRPr lang="en-US" sz="4400" b="1" dirty="0">
              <a:solidFill>
                <a:srgbClr val="002060"/>
              </a:solidFill>
              <a:latin typeface="Book Antiqua" panose="02040602050305030304" pitchFamily="18" charset="0"/>
              <a:ea typeface="+mj-ea"/>
              <a:cs typeface="+mj-cs"/>
            </a:endParaRPr>
          </a:p>
        </p:txBody>
      </p:sp>
      <p:sp>
        <p:nvSpPr>
          <p:cNvPr id="10" name="Rectangle 9"/>
          <p:cNvSpPr/>
          <p:nvPr/>
        </p:nvSpPr>
        <p:spPr>
          <a:xfrm>
            <a:off x="268338" y="4798524"/>
            <a:ext cx="5509006" cy="1879368"/>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As per our analysis, it is found that </a:t>
            </a:r>
            <a:r>
              <a:rPr lang="en-US" dirty="0" smtClean="0">
                <a:latin typeface="Bookman Old Style" panose="02050604050505020204" pitchFamily="18" charset="0"/>
              </a:rPr>
              <a:t>gender is not affecting attrition</a:t>
            </a:r>
            <a:endParaRPr lang="en-US" dirty="0">
              <a:latin typeface="Bookman Old Style" panose="02050604050505020204" pitchFamily="18" charset="0"/>
            </a:endParaRPr>
          </a:p>
        </p:txBody>
      </p:sp>
      <p:sp>
        <p:nvSpPr>
          <p:cNvPr id="11" name="Rectangle 10"/>
          <p:cNvSpPr/>
          <p:nvPr/>
        </p:nvSpPr>
        <p:spPr>
          <a:xfrm>
            <a:off x="5763491" y="863831"/>
            <a:ext cx="6428509" cy="701731"/>
          </a:xfrm>
          <a:prstGeom prst="rect">
            <a:avLst/>
          </a:prstGeom>
        </p:spPr>
        <p:txBody>
          <a:bodyPr vert="horz" lIns="91440" tIns="45720" rIns="91440" bIns="45720" rtlCol="0" anchor="ctr">
            <a:noAutofit/>
          </a:bodyPr>
          <a:lstStyle/>
          <a:p>
            <a:pPr algn="ctr">
              <a:lnSpc>
                <a:spcPct val="90000"/>
              </a:lnSpc>
              <a:spcBef>
                <a:spcPct val="0"/>
              </a:spcBef>
            </a:pPr>
            <a:r>
              <a:rPr lang="en-US" sz="2800" b="1" dirty="0" smtClean="0">
                <a:solidFill>
                  <a:srgbClr val="002060"/>
                </a:solidFill>
                <a:latin typeface="Book Antiqua" panose="02040602050305030304" pitchFamily="18" charset="0"/>
                <a:ea typeface="+mj-ea"/>
                <a:cs typeface="+mj-cs"/>
              </a:rPr>
              <a:t>Environment satisfaction vs. Attrition</a:t>
            </a:r>
            <a:endParaRPr lang="en-US" sz="4400" b="1" dirty="0">
              <a:solidFill>
                <a:srgbClr val="002060"/>
              </a:solidFill>
              <a:latin typeface="Book Antiqua" panose="02040602050305030304" pitchFamily="18" charset="0"/>
              <a:ea typeface="+mj-ea"/>
              <a:cs typeface="+mj-cs"/>
            </a:endParaRPr>
          </a:p>
        </p:txBody>
      </p:sp>
      <p:sp>
        <p:nvSpPr>
          <p:cNvPr id="13" name="Rectangle 12"/>
          <p:cNvSpPr/>
          <p:nvPr/>
        </p:nvSpPr>
        <p:spPr>
          <a:xfrm>
            <a:off x="6373089" y="5377980"/>
            <a:ext cx="5140037" cy="646331"/>
          </a:xfrm>
          <a:prstGeom prst="rect">
            <a:avLst/>
          </a:prstGeom>
        </p:spPr>
        <p:txBody>
          <a:bodyPr wrap="square">
            <a:spAutoFit/>
          </a:bodyPr>
          <a:lstStyle/>
          <a:p>
            <a:pPr algn="just"/>
            <a:r>
              <a:rPr lang="en-US" dirty="0">
                <a:latin typeface="Bookman Old Style" panose="02050604050505020204" pitchFamily="18" charset="0"/>
              </a:rPr>
              <a:t>From our analysis, it is found that </a:t>
            </a:r>
            <a:r>
              <a:rPr lang="en-US" dirty="0" smtClean="0">
                <a:latin typeface="Bookman Old Style" panose="02050604050505020204" pitchFamily="18" charset="0"/>
              </a:rPr>
              <a:t>lower the</a:t>
            </a:r>
          </a:p>
          <a:p>
            <a:pPr algn="just"/>
            <a:r>
              <a:rPr lang="en-US" dirty="0" smtClean="0">
                <a:latin typeface="Bookman Old Style" panose="02050604050505020204" pitchFamily="18" charset="0"/>
              </a:rPr>
              <a:t>Environment satisfaction more the attrition. </a:t>
            </a:r>
            <a:endParaRPr lang="en-US" dirty="0">
              <a:latin typeface="Bookman Old Style" panose="02050604050505020204" pitchFamily="18" charset="0"/>
            </a:endParaRPr>
          </a:p>
        </p:txBody>
      </p:sp>
      <p:pic>
        <p:nvPicPr>
          <p:cNvPr id="3" name="Picture 2"/>
          <p:cNvPicPr>
            <a:picLocks noChangeAspect="1"/>
          </p:cNvPicPr>
          <p:nvPr/>
        </p:nvPicPr>
        <p:blipFill>
          <a:blip r:embed="rId2"/>
          <a:stretch>
            <a:fillRect/>
          </a:stretch>
        </p:blipFill>
        <p:spPr>
          <a:xfrm>
            <a:off x="401504" y="1589198"/>
            <a:ext cx="5294943" cy="3398437"/>
          </a:xfrm>
          <a:prstGeom prst="rect">
            <a:avLst/>
          </a:prstGeom>
        </p:spPr>
      </p:pic>
      <p:pic>
        <p:nvPicPr>
          <p:cNvPr id="4" name="Picture 3"/>
          <p:cNvPicPr>
            <a:picLocks noChangeAspect="1"/>
          </p:cNvPicPr>
          <p:nvPr/>
        </p:nvPicPr>
        <p:blipFill>
          <a:blip r:embed="rId3"/>
          <a:stretch>
            <a:fillRect/>
          </a:stretch>
        </p:blipFill>
        <p:spPr>
          <a:xfrm>
            <a:off x="6349433" y="1547199"/>
            <a:ext cx="5343803" cy="3451739"/>
          </a:xfrm>
          <a:prstGeom prst="rect">
            <a:avLst/>
          </a:prstGeom>
        </p:spPr>
      </p:pic>
    </p:spTree>
    <p:extLst>
      <p:ext uri="{BB962C8B-B14F-4D97-AF65-F5344CB8AC3E}">
        <p14:creationId xmlns:p14="http://schemas.microsoft.com/office/powerpoint/2010/main" val="407763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0B101-864A-40DE-B3FA-F90601DAD833}" type="slidenum">
              <a:rPr lang="en-IN" smtClean="0"/>
              <a:t>14</a:t>
            </a:fld>
            <a:endParaRPr lang="en-IN"/>
          </a:p>
        </p:txBody>
      </p:sp>
      <p:sp>
        <p:nvSpPr>
          <p:cNvPr id="7"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Bivariate analysis</a:t>
            </a:r>
            <a:endParaRPr lang="en-IN" b="1" dirty="0">
              <a:solidFill>
                <a:srgbClr val="002060"/>
              </a:solidFill>
              <a:latin typeface="Castellar" panose="020A0402060406010301" pitchFamily="18" charset="0"/>
            </a:endParaRPr>
          </a:p>
        </p:txBody>
      </p:sp>
      <p:sp>
        <p:nvSpPr>
          <p:cNvPr id="5" name="Rectangle 4"/>
          <p:cNvSpPr/>
          <p:nvPr/>
        </p:nvSpPr>
        <p:spPr>
          <a:xfrm>
            <a:off x="498764" y="863832"/>
            <a:ext cx="11194473" cy="701731"/>
          </a:xfrm>
          <a:prstGeom prst="rect">
            <a:avLst/>
          </a:prstGeom>
        </p:spPr>
        <p:txBody>
          <a:bodyPr vert="horz" lIns="91440" tIns="45720" rIns="91440" bIns="45720" rtlCol="0" anchor="ctr">
            <a:noAutofit/>
          </a:bodyPr>
          <a:lstStyle/>
          <a:p>
            <a:pPr algn="ctr">
              <a:lnSpc>
                <a:spcPct val="90000"/>
              </a:lnSpc>
              <a:spcBef>
                <a:spcPct val="0"/>
              </a:spcBef>
            </a:pPr>
            <a:r>
              <a:rPr lang="en-US" sz="2800" b="1" dirty="0" smtClean="0">
                <a:solidFill>
                  <a:srgbClr val="002060"/>
                </a:solidFill>
                <a:latin typeface="Book Antiqua" panose="02040602050305030304" pitchFamily="18" charset="0"/>
                <a:ea typeface="+mj-ea"/>
                <a:cs typeface="+mj-cs"/>
              </a:rPr>
              <a:t>Job Involvement, Job Level, Work life balance vs. Attrition</a:t>
            </a:r>
            <a:endParaRPr lang="en-US" sz="4400" b="1" dirty="0">
              <a:solidFill>
                <a:srgbClr val="002060"/>
              </a:solidFill>
              <a:latin typeface="Book Antiqua" panose="02040602050305030304" pitchFamily="18" charset="0"/>
              <a:ea typeface="+mj-ea"/>
              <a:cs typeface="+mj-cs"/>
            </a:endParaRPr>
          </a:p>
        </p:txBody>
      </p:sp>
      <p:sp>
        <p:nvSpPr>
          <p:cNvPr id="13" name="Rectangle 12"/>
          <p:cNvSpPr/>
          <p:nvPr/>
        </p:nvSpPr>
        <p:spPr>
          <a:xfrm>
            <a:off x="581889" y="5530380"/>
            <a:ext cx="11236038" cy="769441"/>
          </a:xfrm>
          <a:prstGeom prst="rect">
            <a:avLst/>
          </a:prstGeom>
        </p:spPr>
        <p:txBody>
          <a:bodyPr wrap="square">
            <a:spAutoFit/>
          </a:bodyPr>
          <a:lstStyle/>
          <a:p>
            <a:pPr algn="just"/>
            <a:r>
              <a:rPr lang="en-US" sz="2200" dirty="0">
                <a:latin typeface="Bookman Old Style" panose="02050604050505020204" pitchFamily="18" charset="0"/>
              </a:rPr>
              <a:t>From our analysis, it is found </a:t>
            </a:r>
            <a:r>
              <a:rPr lang="en-US" sz="2200" dirty="0" smtClean="0">
                <a:latin typeface="Bookman Old Style" panose="02050604050505020204" pitchFamily="18" charset="0"/>
              </a:rPr>
              <a:t>that </a:t>
            </a:r>
            <a:r>
              <a:rPr lang="en-US" sz="2200" dirty="0"/>
              <a:t>lower job involvement, lower job satisfaction and lower work-life balance of employees leads to higher attrition rate</a:t>
            </a:r>
            <a:r>
              <a:rPr lang="en-US" sz="2200" dirty="0" smtClean="0"/>
              <a:t>.</a:t>
            </a:r>
            <a:endParaRPr lang="en-IN" sz="2200" dirty="0"/>
          </a:p>
        </p:txBody>
      </p:sp>
      <p:pic>
        <p:nvPicPr>
          <p:cNvPr id="2" name="Picture 1"/>
          <p:cNvPicPr>
            <a:picLocks noChangeAspect="1"/>
          </p:cNvPicPr>
          <p:nvPr/>
        </p:nvPicPr>
        <p:blipFill>
          <a:blip r:embed="rId2"/>
          <a:stretch>
            <a:fillRect/>
          </a:stretch>
        </p:blipFill>
        <p:spPr>
          <a:xfrm>
            <a:off x="189794" y="1560184"/>
            <a:ext cx="3911152" cy="3621416"/>
          </a:xfrm>
          <a:prstGeom prst="rect">
            <a:avLst/>
          </a:prstGeom>
        </p:spPr>
      </p:pic>
      <p:pic>
        <p:nvPicPr>
          <p:cNvPr id="8" name="Picture 7"/>
          <p:cNvPicPr>
            <a:picLocks noChangeAspect="1"/>
          </p:cNvPicPr>
          <p:nvPr/>
        </p:nvPicPr>
        <p:blipFill>
          <a:blip r:embed="rId3"/>
          <a:stretch>
            <a:fillRect/>
          </a:stretch>
        </p:blipFill>
        <p:spPr>
          <a:xfrm>
            <a:off x="4156362" y="1519491"/>
            <a:ext cx="3962399" cy="3689820"/>
          </a:xfrm>
          <a:prstGeom prst="rect">
            <a:avLst/>
          </a:prstGeom>
        </p:spPr>
      </p:pic>
      <p:pic>
        <p:nvPicPr>
          <p:cNvPr id="4" name="Picture 3"/>
          <p:cNvPicPr>
            <a:picLocks noChangeAspect="1"/>
          </p:cNvPicPr>
          <p:nvPr/>
        </p:nvPicPr>
        <p:blipFill>
          <a:blip r:embed="rId4"/>
          <a:stretch>
            <a:fillRect/>
          </a:stretch>
        </p:blipFill>
        <p:spPr>
          <a:xfrm>
            <a:off x="8194422" y="1509529"/>
            <a:ext cx="3886742" cy="3699780"/>
          </a:xfrm>
          <a:prstGeom prst="rect">
            <a:avLst/>
          </a:prstGeom>
        </p:spPr>
      </p:pic>
    </p:spTree>
    <p:extLst>
      <p:ext uri="{BB962C8B-B14F-4D97-AF65-F5344CB8AC3E}">
        <p14:creationId xmlns:p14="http://schemas.microsoft.com/office/powerpoint/2010/main" val="3115823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0B101-864A-40DE-B3FA-F90601DAD833}" type="slidenum">
              <a:rPr lang="en-IN" smtClean="0"/>
              <a:t>15</a:t>
            </a:fld>
            <a:endParaRPr lang="en-IN"/>
          </a:p>
        </p:txBody>
      </p:sp>
      <p:sp>
        <p:nvSpPr>
          <p:cNvPr id="7"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Bivariate analysis</a:t>
            </a:r>
            <a:endParaRPr lang="en-IN" b="1" dirty="0">
              <a:solidFill>
                <a:srgbClr val="002060"/>
              </a:solidFill>
              <a:latin typeface="Castellar" panose="020A0402060406010301" pitchFamily="18" charset="0"/>
            </a:endParaRPr>
          </a:p>
        </p:txBody>
      </p:sp>
      <p:sp>
        <p:nvSpPr>
          <p:cNvPr id="5" name="Rectangle 4"/>
          <p:cNvSpPr/>
          <p:nvPr/>
        </p:nvSpPr>
        <p:spPr>
          <a:xfrm>
            <a:off x="568035" y="780704"/>
            <a:ext cx="11291455" cy="701731"/>
          </a:xfrm>
          <a:prstGeom prst="rect">
            <a:avLst/>
          </a:prstGeom>
        </p:spPr>
        <p:txBody>
          <a:bodyPr vert="horz" lIns="91440" tIns="45720" rIns="91440" bIns="45720" rtlCol="0" anchor="ctr">
            <a:noAutofit/>
          </a:bodyPr>
          <a:lstStyle/>
          <a:p>
            <a:pPr algn="ctr">
              <a:lnSpc>
                <a:spcPct val="90000"/>
              </a:lnSpc>
              <a:spcBef>
                <a:spcPct val="0"/>
              </a:spcBef>
            </a:pPr>
            <a:r>
              <a:rPr lang="en-US" sz="2800" b="1" dirty="0" smtClean="0">
                <a:solidFill>
                  <a:srgbClr val="002060"/>
                </a:solidFill>
                <a:latin typeface="Book Antiqua" panose="02040602050305030304" pitchFamily="18" charset="0"/>
                <a:ea typeface="+mj-ea"/>
                <a:cs typeface="+mj-cs"/>
              </a:rPr>
              <a:t>Job Satisfaction, Over time, Marital Status vs. Attrition</a:t>
            </a:r>
            <a:endParaRPr lang="en-US" sz="4400" b="1" dirty="0">
              <a:solidFill>
                <a:srgbClr val="002060"/>
              </a:solidFill>
              <a:latin typeface="Book Antiqua" panose="02040602050305030304" pitchFamily="18" charset="0"/>
              <a:ea typeface="+mj-ea"/>
              <a:cs typeface="+mj-cs"/>
            </a:endParaRPr>
          </a:p>
        </p:txBody>
      </p:sp>
      <p:sp>
        <p:nvSpPr>
          <p:cNvPr id="10" name="Rectangle 9"/>
          <p:cNvSpPr/>
          <p:nvPr/>
        </p:nvSpPr>
        <p:spPr>
          <a:xfrm>
            <a:off x="337611" y="5283433"/>
            <a:ext cx="3472389" cy="618603"/>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As per our analysis, it is found </a:t>
            </a:r>
            <a:r>
              <a:rPr lang="en-US" dirty="0" smtClean="0">
                <a:latin typeface="Bookman Old Style" panose="02050604050505020204" pitchFamily="18" charset="0"/>
              </a:rPr>
              <a:t>that </a:t>
            </a:r>
            <a:endParaRPr lang="en-US" dirty="0">
              <a:latin typeface="Bookman Old Style" panose="02050604050505020204" pitchFamily="18" charset="0"/>
            </a:endParaRPr>
          </a:p>
        </p:txBody>
      </p:sp>
      <p:pic>
        <p:nvPicPr>
          <p:cNvPr id="9" name="Picture 8"/>
          <p:cNvPicPr>
            <a:picLocks noChangeAspect="1"/>
          </p:cNvPicPr>
          <p:nvPr/>
        </p:nvPicPr>
        <p:blipFill>
          <a:blip r:embed="rId2"/>
          <a:stretch>
            <a:fillRect/>
          </a:stretch>
        </p:blipFill>
        <p:spPr>
          <a:xfrm>
            <a:off x="281576" y="1603054"/>
            <a:ext cx="3597697" cy="3633964"/>
          </a:xfrm>
          <a:prstGeom prst="rect">
            <a:avLst/>
          </a:prstGeom>
        </p:spPr>
      </p:pic>
      <p:pic>
        <p:nvPicPr>
          <p:cNvPr id="14" name="Picture 13"/>
          <p:cNvPicPr>
            <a:picLocks noChangeAspect="1"/>
          </p:cNvPicPr>
          <p:nvPr/>
        </p:nvPicPr>
        <p:blipFill>
          <a:blip r:embed="rId3"/>
          <a:stretch>
            <a:fillRect/>
          </a:stretch>
        </p:blipFill>
        <p:spPr>
          <a:xfrm>
            <a:off x="7633854" y="1611711"/>
            <a:ext cx="4281054" cy="3611453"/>
          </a:xfrm>
          <a:prstGeom prst="rect">
            <a:avLst/>
          </a:prstGeom>
        </p:spPr>
      </p:pic>
      <p:sp>
        <p:nvSpPr>
          <p:cNvPr id="15" name="Rectangle 14"/>
          <p:cNvSpPr/>
          <p:nvPr/>
        </p:nvSpPr>
        <p:spPr>
          <a:xfrm>
            <a:off x="7661562" y="5324997"/>
            <a:ext cx="4322620" cy="618603"/>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As per our analysis, it is found </a:t>
            </a:r>
            <a:r>
              <a:rPr lang="en-US" dirty="0" smtClean="0">
                <a:latin typeface="Bookman Old Style" panose="02050604050505020204" pitchFamily="18" charset="0"/>
              </a:rPr>
              <a:t>that </a:t>
            </a:r>
            <a:endParaRPr lang="en-US" dirty="0">
              <a:latin typeface="Bookman Old Style" panose="02050604050505020204" pitchFamily="18" charset="0"/>
            </a:endParaRPr>
          </a:p>
        </p:txBody>
      </p:sp>
      <p:pic>
        <p:nvPicPr>
          <p:cNvPr id="16" name="Picture 15"/>
          <p:cNvPicPr>
            <a:picLocks noChangeAspect="1"/>
          </p:cNvPicPr>
          <p:nvPr/>
        </p:nvPicPr>
        <p:blipFill>
          <a:blip r:embed="rId4"/>
          <a:stretch>
            <a:fillRect/>
          </a:stretch>
        </p:blipFill>
        <p:spPr>
          <a:xfrm>
            <a:off x="3962400" y="1593527"/>
            <a:ext cx="3574473" cy="3643491"/>
          </a:xfrm>
          <a:prstGeom prst="rect">
            <a:avLst/>
          </a:prstGeom>
        </p:spPr>
      </p:pic>
      <p:sp>
        <p:nvSpPr>
          <p:cNvPr id="17" name="Rectangle 16"/>
          <p:cNvSpPr/>
          <p:nvPr/>
        </p:nvSpPr>
        <p:spPr>
          <a:xfrm>
            <a:off x="3920836" y="5297289"/>
            <a:ext cx="3602182" cy="1283620"/>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As per our analysis, it is found </a:t>
            </a:r>
            <a:r>
              <a:rPr lang="en-US" dirty="0" smtClean="0">
                <a:latin typeface="Bookman Old Style" panose="02050604050505020204" pitchFamily="18" charset="0"/>
              </a:rPr>
              <a:t>that people doing over time are likely to leave the company </a:t>
            </a:r>
            <a:endParaRPr lang="en-US" dirty="0">
              <a:latin typeface="Bookman Old Style" panose="02050604050505020204" pitchFamily="18" charset="0"/>
            </a:endParaRPr>
          </a:p>
        </p:txBody>
      </p:sp>
    </p:spTree>
    <p:extLst>
      <p:ext uri="{BB962C8B-B14F-4D97-AF65-F5344CB8AC3E}">
        <p14:creationId xmlns:p14="http://schemas.microsoft.com/office/powerpoint/2010/main" val="3766609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0B101-864A-40DE-B3FA-F90601DAD833}" type="slidenum">
              <a:rPr lang="en-IN" smtClean="0"/>
              <a:t>16</a:t>
            </a:fld>
            <a:endParaRPr lang="en-IN"/>
          </a:p>
        </p:txBody>
      </p:sp>
      <p:sp>
        <p:nvSpPr>
          <p:cNvPr id="7"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Bivariate analysis</a:t>
            </a:r>
            <a:endParaRPr lang="en-IN" b="1" dirty="0">
              <a:solidFill>
                <a:srgbClr val="002060"/>
              </a:solidFill>
              <a:latin typeface="Castellar" panose="020A0402060406010301" pitchFamily="18" charset="0"/>
            </a:endParaRPr>
          </a:p>
        </p:txBody>
      </p:sp>
      <p:sp>
        <p:nvSpPr>
          <p:cNvPr id="5" name="Rectangle 4"/>
          <p:cNvSpPr/>
          <p:nvPr/>
        </p:nvSpPr>
        <p:spPr>
          <a:xfrm>
            <a:off x="0" y="780704"/>
            <a:ext cx="12191999" cy="701731"/>
          </a:xfrm>
          <a:prstGeom prst="rect">
            <a:avLst/>
          </a:prstGeom>
        </p:spPr>
        <p:txBody>
          <a:bodyPr vert="horz" lIns="91440" tIns="45720" rIns="91440" bIns="45720" rtlCol="0" anchor="ctr">
            <a:noAutofit/>
          </a:bodyPr>
          <a:lstStyle/>
          <a:p>
            <a:pPr algn="ctr">
              <a:lnSpc>
                <a:spcPct val="90000"/>
              </a:lnSpc>
              <a:spcBef>
                <a:spcPct val="0"/>
              </a:spcBef>
            </a:pPr>
            <a:r>
              <a:rPr lang="en-US" sz="2800" b="1" dirty="0" smtClean="0">
                <a:solidFill>
                  <a:srgbClr val="002060"/>
                </a:solidFill>
                <a:latin typeface="Book Antiqua" panose="02040602050305030304" pitchFamily="18" charset="0"/>
                <a:ea typeface="+mj-ea"/>
                <a:cs typeface="+mj-cs"/>
              </a:rPr>
              <a:t>Monthly Income, Years in Company, Years in Current Role vs. Attrition</a:t>
            </a:r>
            <a:endParaRPr lang="en-US" sz="4400" b="1" dirty="0">
              <a:solidFill>
                <a:srgbClr val="002060"/>
              </a:solidFill>
              <a:latin typeface="Book Antiqua" panose="02040602050305030304" pitchFamily="18" charset="0"/>
              <a:ea typeface="+mj-ea"/>
              <a:cs typeface="+mj-cs"/>
            </a:endParaRPr>
          </a:p>
        </p:txBody>
      </p:sp>
      <p:sp>
        <p:nvSpPr>
          <p:cNvPr id="10" name="Rectangle 9"/>
          <p:cNvSpPr/>
          <p:nvPr/>
        </p:nvSpPr>
        <p:spPr>
          <a:xfrm>
            <a:off x="199065" y="5740633"/>
            <a:ext cx="3472389" cy="618603"/>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As per our analysis, it is found that 75 % of employees who left the company are getting salary less than 6000.</a:t>
            </a:r>
          </a:p>
        </p:txBody>
      </p:sp>
      <p:sp>
        <p:nvSpPr>
          <p:cNvPr id="15" name="Rectangle 14"/>
          <p:cNvSpPr/>
          <p:nvPr/>
        </p:nvSpPr>
        <p:spPr>
          <a:xfrm>
            <a:off x="7869380" y="5324997"/>
            <a:ext cx="4322620" cy="618603"/>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As per our analysis, it is found </a:t>
            </a:r>
            <a:r>
              <a:rPr lang="en-US" dirty="0" smtClean="0">
                <a:latin typeface="Bookman Old Style" panose="02050604050505020204" pitchFamily="18" charset="0"/>
              </a:rPr>
              <a:t>that </a:t>
            </a:r>
            <a:endParaRPr lang="en-US" dirty="0">
              <a:latin typeface="Bookman Old Style" panose="02050604050505020204" pitchFamily="18" charset="0"/>
            </a:endParaRPr>
          </a:p>
        </p:txBody>
      </p:sp>
      <p:sp>
        <p:nvSpPr>
          <p:cNvPr id="17" name="Rectangle 16"/>
          <p:cNvSpPr/>
          <p:nvPr/>
        </p:nvSpPr>
        <p:spPr>
          <a:xfrm>
            <a:off x="3920836" y="5297289"/>
            <a:ext cx="3893128" cy="1283620"/>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As per our analysis, it is found </a:t>
            </a:r>
            <a:r>
              <a:rPr lang="en-US" dirty="0" smtClean="0">
                <a:latin typeface="Bookman Old Style" panose="02050604050505020204" pitchFamily="18" charset="0"/>
              </a:rPr>
              <a:t>that</a:t>
            </a:r>
            <a:endParaRPr lang="en-US" dirty="0">
              <a:latin typeface="Bookman Old Style" panose="02050604050505020204" pitchFamily="18" charset="0"/>
            </a:endParaRPr>
          </a:p>
        </p:txBody>
      </p:sp>
      <p:pic>
        <p:nvPicPr>
          <p:cNvPr id="2" name="Picture 1"/>
          <p:cNvPicPr>
            <a:picLocks noChangeAspect="1"/>
          </p:cNvPicPr>
          <p:nvPr/>
        </p:nvPicPr>
        <p:blipFill>
          <a:blip r:embed="rId2"/>
          <a:stretch>
            <a:fillRect/>
          </a:stretch>
        </p:blipFill>
        <p:spPr>
          <a:xfrm>
            <a:off x="111430" y="1398174"/>
            <a:ext cx="3629297" cy="3867690"/>
          </a:xfrm>
          <a:prstGeom prst="rect">
            <a:avLst/>
          </a:prstGeom>
        </p:spPr>
      </p:pic>
      <p:pic>
        <p:nvPicPr>
          <p:cNvPr id="3" name="Picture 2"/>
          <p:cNvPicPr>
            <a:picLocks noChangeAspect="1"/>
          </p:cNvPicPr>
          <p:nvPr/>
        </p:nvPicPr>
        <p:blipFill>
          <a:blip r:embed="rId3"/>
          <a:stretch>
            <a:fillRect/>
          </a:stretch>
        </p:blipFill>
        <p:spPr>
          <a:xfrm>
            <a:off x="3959091" y="1392973"/>
            <a:ext cx="3858163" cy="3905795"/>
          </a:xfrm>
          <a:prstGeom prst="rect">
            <a:avLst/>
          </a:prstGeom>
        </p:spPr>
      </p:pic>
      <p:pic>
        <p:nvPicPr>
          <p:cNvPr id="4" name="Picture 3"/>
          <p:cNvPicPr>
            <a:picLocks noChangeAspect="1"/>
          </p:cNvPicPr>
          <p:nvPr/>
        </p:nvPicPr>
        <p:blipFill>
          <a:blip r:embed="rId4"/>
          <a:stretch>
            <a:fillRect/>
          </a:stretch>
        </p:blipFill>
        <p:spPr>
          <a:xfrm>
            <a:off x="8028443" y="1383883"/>
            <a:ext cx="3810532" cy="3896269"/>
          </a:xfrm>
          <a:prstGeom prst="rect">
            <a:avLst/>
          </a:prstGeom>
        </p:spPr>
      </p:pic>
    </p:spTree>
    <p:extLst>
      <p:ext uri="{BB962C8B-B14F-4D97-AF65-F5344CB8AC3E}">
        <p14:creationId xmlns:p14="http://schemas.microsoft.com/office/powerpoint/2010/main" val="4170906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0B101-864A-40DE-B3FA-F90601DAD833}" type="slidenum">
              <a:rPr lang="en-IN" smtClean="0"/>
              <a:t>17</a:t>
            </a:fld>
            <a:endParaRPr lang="en-IN"/>
          </a:p>
        </p:txBody>
      </p:sp>
      <p:sp>
        <p:nvSpPr>
          <p:cNvPr id="7"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Bivariate analysis</a:t>
            </a:r>
            <a:endParaRPr lang="en-IN" b="1" dirty="0">
              <a:solidFill>
                <a:srgbClr val="002060"/>
              </a:solidFill>
              <a:latin typeface="Castellar" panose="020A0402060406010301" pitchFamily="18" charset="0"/>
            </a:endParaRPr>
          </a:p>
        </p:txBody>
      </p:sp>
      <p:sp>
        <p:nvSpPr>
          <p:cNvPr id="5" name="Rectangle 4"/>
          <p:cNvSpPr/>
          <p:nvPr/>
        </p:nvSpPr>
        <p:spPr>
          <a:xfrm>
            <a:off x="0" y="780704"/>
            <a:ext cx="12191999" cy="701731"/>
          </a:xfrm>
          <a:prstGeom prst="rect">
            <a:avLst/>
          </a:prstGeom>
        </p:spPr>
        <p:txBody>
          <a:bodyPr vert="horz" lIns="91440" tIns="45720" rIns="91440" bIns="45720" rtlCol="0" anchor="ctr">
            <a:noAutofit/>
          </a:bodyPr>
          <a:lstStyle/>
          <a:p>
            <a:pPr algn="ctr">
              <a:lnSpc>
                <a:spcPct val="90000"/>
              </a:lnSpc>
              <a:spcBef>
                <a:spcPct val="0"/>
              </a:spcBef>
            </a:pPr>
            <a:r>
              <a:rPr lang="en-US" sz="2800" b="1" dirty="0" smtClean="0">
                <a:solidFill>
                  <a:srgbClr val="002060"/>
                </a:solidFill>
                <a:latin typeface="Book Antiqua" panose="02040602050305030304" pitchFamily="18" charset="0"/>
                <a:ea typeface="+mj-ea"/>
                <a:cs typeface="+mj-cs"/>
              </a:rPr>
              <a:t>Last Promotion, Working Years, Distance from Home vs. Attrition</a:t>
            </a:r>
            <a:endParaRPr lang="en-US" sz="4400" b="1" dirty="0">
              <a:solidFill>
                <a:srgbClr val="002060"/>
              </a:solidFill>
              <a:latin typeface="Book Antiqua" panose="02040602050305030304" pitchFamily="18" charset="0"/>
              <a:ea typeface="+mj-ea"/>
              <a:cs typeface="+mj-cs"/>
            </a:endParaRPr>
          </a:p>
        </p:txBody>
      </p:sp>
      <p:sp>
        <p:nvSpPr>
          <p:cNvPr id="10" name="Rectangle 9"/>
          <p:cNvSpPr/>
          <p:nvPr/>
        </p:nvSpPr>
        <p:spPr>
          <a:xfrm>
            <a:off x="240629" y="5352706"/>
            <a:ext cx="3472389" cy="1325185"/>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As per our analysis, it is found </a:t>
            </a:r>
            <a:r>
              <a:rPr lang="en-US" dirty="0" smtClean="0">
                <a:latin typeface="Bookman Old Style" panose="02050604050505020204" pitchFamily="18" charset="0"/>
              </a:rPr>
              <a:t>that as promotion </a:t>
            </a:r>
            <a:endParaRPr lang="en-US" dirty="0">
              <a:latin typeface="Bookman Old Style" panose="02050604050505020204" pitchFamily="18" charset="0"/>
            </a:endParaRPr>
          </a:p>
        </p:txBody>
      </p:sp>
      <p:sp>
        <p:nvSpPr>
          <p:cNvPr id="15" name="Rectangle 14"/>
          <p:cNvSpPr/>
          <p:nvPr/>
        </p:nvSpPr>
        <p:spPr>
          <a:xfrm>
            <a:off x="8091054" y="5324997"/>
            <a:ext cx="4100945" cy="1020385"/>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As per our analysis, it is found </a:t>
            </a:r>
            <a:r>
              <a:rPr lang="en-US" dirty="0" smtClean="0">
                <a:latin typeface="Bookman Old Style" panose="02050604050505020204" pitchFamily="18" charset="0"/>
              </a:rPr>
              <a:t>that distance does not affecting </a:t>
            </a:r>
            <a:endParaRPr lang="en-US" dirty="0">
              <a:latin typeface="Bookman Old Style" panose="02050604050505020204" pitchFamily="18" charset="0"/>
            </a:endParaRPr>
          </a:p>
        </p:txBody>
      </p:sp>
      <p:sp>
        <p:nvSpPr>
          <p:cNvPr id="17" name="Rectangle 16"/>
          <p:cNvSpPr/>
          <p:nvPr/>
        </p:nvSpPr>
        <p:spPr>
          <a:xfrm>
            <a:off x="3920836" y="5297289"/>
            <a:ext cx="3893128" cy="1283620"/>
          </a:xfrm>
          <a:prstGeom prst="rect">
            <a:avLst/>
          </a:prstGeom>
        </p:spPr>
        <p:txBody>
          <a:bodyPr vert="horz" lIns="91440" tIns="45720" rIns="91440" bIns="45720" rtlCol="0" anchor="ctr">
            <a:noAutofit/>
          </a:bodyPr>
          <a:lstStyle/>
          <a:p>
            <a:pPr algn="just"/>
            <a:r>
              <a:rPr lang="en-US" dirty="0">
                <a:latin typeface="Bookman Old Style" panose="02050604050505020204" pitchFamily="18" charset="0"/>
              </a:rPr>
              <a:t>As per our analysis, it is found </a:t>
            </a:r>
            <a:r>
              <a:rPr lang="en-US" dirty="0" smtClean="0">
                <a:latin typeface="Bookman Old Style" panose="02050604050505020204" pitchFamily="18" charset="0"/>
              </a:rPr>
              <a:t>that employees having less total working years have attrition</a:t>
            </a:r>
            <a:endParaRPr lang="en-US" dirty="0">
              <a:latin typeface="Bookman Old Style" panose="02050604050505020204" pitchFamily="18" charset="0"/>
            </a:endParaRPr>
          </a:p>
        </p:txBody>
      </p:sp>
      <p:pic>
        <p:nvPicPr>
          <p:cNvPr id="8" name="Picture 7"/>
          <p:cNvPicPr>
            <a:picLocks noChangeAspect="1"/>
          </p:cNvPicPr>
          <p:nvPr/>
        </p:nvPicPr>
        <p:blipFill>
          <a:blip r:embed="rId2"/>
          <a:stretch>
            <a:fillRect/>
          </a:stretch>
        </p:blipFill>
        <p:spPr>
          <a:xfrm>
            <a:off x="120956" y="1430211"/>
            <a:ext cx="3744462" cy="3886742"/>
          </a:xfrm>
          <a:prstGeom prst="rect">
            <a:avLst/>
          </a:prstGeom>
        </p:spPr>
      </p:pic>
      <p:pic>
        <p:nvPicPr>
          <p:cNvPr id="9" name="Picture 8"/>
          <p:cNvPicPr>
            <a:picLocks noChangeAspect="1"/>
          </p:cNvPicPr>
          <p:nvPr/>
        </p:nvPicPr>
        <p:blipFill>
          <a:blip r:embed="rId3"/>
          <a:stretch>
            <a:fillRect/>
          </a:stretch>
        </p:blipFill>
        <p:spPr>
          <a:xfrm>
            <a:off x="3988985" y="1430212"/>
            <a:ext cx="4060507" cy="3886742"/>
          </a:xfrm>
          <a:prstGeom prst="rect">
            <a:avLst/>
          </a:prstGeom>
        </p:spPr>
      </p:pic>
      <p:pic>
        <p:nvPicPr>
          <p:cNvPr id="11" name="Picture 10"/>
          <p:cNvPicPr>
            <a:picLocks noChangeAspect="1"/>
          </p:cNvPicPr>
          <p:nvPr/>
        </p:nvPicPr>
        <p:blipFill>
          <a:blip r:embed="rId4"/>
          <a:stretch>
            <a:fillRect/>
          </a:stretch>
        </p:blipFill>
        <p:spPr>
          <a:xfrm>
            <a:off x="8171317" y="1379990"/>
            <a:ext cx="3829584" cy="3912446"/>
          </a:xfrm>
          <a:prstGeom prst="rect">
            <a:avLst/>
          </a:prstGeom>
        </p:spPr>
      </p:pic>
    </p:spTree>
    <p:extLst>
      <p:ext uri="{BB962C8B-B14F-4D97-AF65-F5344CB8AC3E}">
        <p14:creationId xmlns:p14="http://schemas.microsoft.com/office/powerpoint/2010/main" val="3402001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0B101-864A-40DE-B3FA-F90601DAD833}" type="slidenum">
              <a:rPr lang="en-IN" smtClean="0"/>
              <a:t>18</a:t>
            </a:fld>
            <a:endParaRPr lang="en-IN"/>
          </a:p>
        </p:txBody>
      </p:sp>
      <p:sp>
        <p:nvSpPr>
          <p:cNvPr id="7"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Multivariate analysis</a:t>
            </a:r>
            <a:endParaRPr lang="en-IN" b="1" dirty="0">
              <a:solidFill>
                <a:srgbClr val="002060"/>
              </a:solidFill>
              <a:latin typeface="Castellar" panose="020A0402060406010301"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83" y="710477"/>
            <a:ext cx="9906000" cy="5371667"/>
          </a:xfrm>
          <a:prstGeom prst="rect">
            <a:avLst/>
          </a:prstGeom>
        </p:spPr>
      </p:pic>
      <p:sp>
        <p:nvSpPr>
          <p:cNvPr id="3" name="TextBox 2"/>
          <p:cNvSpPr txBox="1"/>
          <p:nvPr/>
        </p:nvSpPr>
        <p:spPr>
          <a:xfrm>
            <a:off x="1814945" y="6206836"/>
            <a:ext cx="8465127" cy="646331"/>
          </a:xfrm>
          <a:prstGeom prst="rect">
            <a:avLst/>
          </a:prstGeom>
          <a:noFill/>
        </p:spPr>
        <p:txBody>
          <a:bodyPr wrap="square" rtlCol="0">
            <a:spAutoFit/>
          </a:bodyPr>
          <a:lstStyle/>
          <a:p>
            <a:r>
              <a:rPr lang="en-IN" dirty="0">
                <a:latin typeface="Bookman Old Style" panose="02050604050505020204" pitchFamily="18" charset="0"/>
              </a:rPr>
              <a:t>From the analysis it is observed that employee getting lower income are leaving the </a:t>
            </a:r>
            <a:r>
              <a:rPr lang="en-IN" dirty="0" smtClean="0">
                <a:latin typeface="Bookman Old Style" panose="02050604050505020204" pitchFamily="18" charset="0"/>
              </a:rPr>
              <a:t>company</a:t>
            </a:r>
            <a:endParaRPr lang="en-IN" dirty="0">
              <a:latin typeface="Bookman Old Style" panose="02050604050505020204" pitchFamily="18" charset="0"/>
            </a:endParaRPr>
          </a:p>
        </p:txBody>
      </p:sp>
    </p:spTree>
    <p:extLst>
      <p:ext uri="{BB962C8B-B14F-4D97-AF65-F5344CB8AC3E}">
        <p14:creationId xmlns:p14="http://schemas.microsoft.com/office/powerpoint/2010/main" val="4127850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073" y="914400"/>
            <a:ext cx="10515600" cy="5250873"/>
          </a:xfrm>
        </p:spPr>
        <p:txBody>
          <a:bodyPr>
            <a:noAutofit/>
          </a:bodyPr>
          <a:lstStyle/>
          <a:p>
            <a:pPr algn="just">
              <a:lnSpc>
                <a:spcPct val="150000"/>
              </a:lnSpc>
              <a:buFont typeface="Courier New" panose="02070309020205020404" pitchFamily="49" charset="0"/>
              <a:buChar char="o"/>
            </a:pPr>
            <a:r>
              <a:rPr lang="en-US" sz="2200" dirty="0">
                <a:latin typeface="Bookman Old Style" panose="02050604050505020204" pitchFamily="18" charset="0"/>
              </a:rPr>
              <a:t>As per our analysis, it is found that the females seem to have almost twice the attrition rate as of the males in HR department.</a:t>
            </a:r>
          </a:p>
          <a:p>
            <a:pPr algn="just">
              <a:lnSpc>
                <a:spcPct val="150000"/>
              </a:lnSpc>
              <a:buFont typeface="Courier New" panose="02070309020205020404" pitchFamily="49" charset="0"/>
              <a:buChar char="o"/>
            </a:pPr>
            <a:r>
              <a:rPr lang="en-US" sz="2200" dirty="0">
                <a:latin typeface="Bookman Old Style" panose="02050604050505020204" pitchFamily="18" charset="0"/>
              </a:rPr>
              <a:t>As </a:t>
            </a:r>
            <a:r>
              <a:rPr lang="en-US" sz="2200" dirty="0">
                <a:latin typeface="Bookman Old Style" panose="02050604050505020204" pitchFamily="18" charset="0"/>
              </a:rPr>
              <a:t>per our analysis, it is found that the female employees working in R&amp;D Department are more likely to stay in the </a:t>
            </a:r>
            <a:r>
              <a:rPr lang="en-US" sz="2200" dirty="0" smtClean="0">
                <a:latin typeface="Bookman Old Style" panose="02050604050505020204" pitchFamily="18" charset="0"/>
              </a:rPr>
              <a:t>company</a:t>
            </a:r>
          </a:p>
          <a:p>
            <a:pPr algn="just">
              <a:lnSpc>
                <a:spcPct val="150000"/>
              </a:lnSpc>
              <a:buFont typeface="Courier New" panose="02070309020205020404" pitchFamily="49" charset="0"/>
              <a:buChar char="o"/>
            </a:pPr>
            <a:r>
              <a:rPr lang="en-US" sz="2200" dirty="0" smtClean="0">
                <a:latin typeface="Bookman Old Style" panose="02050604050505020204" pitchFamily="18" charset="0"/>
              </a:rPr>
              <a:t>As per our analysis, the employees who are doing overtime and less involved in the work are more likely to leave the company</a:t>
            </a:r>
          </a:p>
          <a:p>
            <a:pPr algn="just">
              <a:lnSpc>
                <a:spcPct val="150000"/>
              </a:lnSpc>
              <a:buFont typeface="Courier New" panose="02070309020205020404" pitchFamily="49" charset="0"/>
              <a:buChar char="o"/>
            </a:pPr>
            <a:r>
              <a:rPr lang="en-US" sz="2200" dirty="0" smtClean="0">
                <a:latin typeface="Bookman Old Style" panose="02050604050505020204" pitchFamily="18" charset="0"/>
              </a:rPr>
              <a:t>High Prop of attrition is happening in sales department who are doing over time</a:t>
            </a:r>
          </a:p>
          <a:p>
            <a:pPr algn="just">
              <a:lnSpc>
                <a:spcPct val="150000"/>
              </a:lnSpc>
              <a:buFont typeface="Courier New" panose="02070309020205020404" pitchFamily="49" charset="0"/>
              <a:buChar char="o"/>
            </a:pPr>
            <a:r>
              <a:rPr lang="en-US" sz="2200" dirty="0" smtClean="0">
                <a:latin typeface="Bookman Old Style" panose="02050604050505020204" pitchFamily="18" charset="0"/>
              </a:rPr>
              <a:t>As Per our Analysis, it is found that employees those who are unmarried and doing overtime are more likely to leave the company</a:t>
            </a:r>
            <a:endParaRPr lang="en-US" sz="22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2EB0B101-864A-40DE-B3FA-F90601DAD833}" type="slidenum">
              <a:rPr lang="en-IN" smtClean="0"/>
              <a:t>19</a:t>
            </a:fld>
            <a:endParaRPr lang="en-IN"/>
          </a:p>
        </p:txBody>
      </p:sp>
      <p:sp>
        <p:nvSpPr>
          <p:cNvPr id="5" name="Title 1"/>
          <p:cNvSpPr txBox="1">
            <a:spLocks/>
          </p:cNvSpPr>
          <p:nvPr/>
        </p:nvSpPr>
        <p:spPr>
          <a:xfrm>
            <a:off x="0" y="207818"/>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Multivariate analysis </a:t>
            </a:r>
            <a:r>
              <a:rPr lang="en-IN" sz="2400" b="1" dirty="0" smtClean="0">
                <a:solidFill>
                  <a:srgbClr val="002060"/>
                </a:solidFill>
                <a:latin typeface="Castellar" panose="020A0402060406010301" pitchFamily="18" charset="0"/>
              </a:rPr>
              <a:t>insights</a:t>
            </a:r>
            <a:endParaRPr lang="en-IN" sz="2400" b="1" dirty="0">
              <a:solidFill>
                <a:srgbClr val="002060"/>
              </a:solidFill>
              <a:latin typeface="Castellar" panose="020A0402060406010301" pitchFamily="18" charset="0"/>
            </a:endParaRPr>
          </a:p>
        </p:txBody>
      </p:sp>
    </p:spTree>
    <p:extLst>
      <p:ext uri="{BB962C8B-B14F-4D97-AF65-F5344CB8AC3E}">
        <p14:creationId xmlns:p14="http://schemas.microsoft.com/office/powerpoint/2010/main" val="162481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3" y="0"/>
            <a:ext cx="10131425" cy="1456267"/>
          </a:xfrm>
        </p:spPr>
        <p:txBody>
          <a:bodyPr>
            <a:normAutofit/>
          </a:bodyPr>
          <a:lstStyle/>
          <a:p>
            <a:r>
              <a:rPr lang="en-IN" sz="4000" b="1" dirty="0" smtClean="0">
                <a:latin typeface="Footlight MT Light" panose="0204060206030A020304" pitchFamily="18" charset="0"/>
              </a:rPr>
              <a:t>Goal </a:t>
            </a:r>
            <a:r>
              <a:rPr lang="en-IN" sz="4000" b="1" dirty="0" smtClean="0">
                <a:latin typeface="Footlight MT Light" panose="0204060206030A020304" pitchFamily="18" charset="0"/>
              </a:rPr>
              <a:t>of </a:t>
            </a:r>
            <a:r>
              <a:rPr lang="en-IN" sz="4000" b="1" dirty="0" smtClean="0">
                <a:latin typeface="Footlight MT Light" panose="0204060206030A020304" pitchFamily="18" charset="0"/>
              </a:rPr>
              <a:t>this project</a:t>
            </a:r>
            <a:endParaRPr lang="en-IN" sz="4000" b="1" dirty="0">
              <a:latin typeface="Footlight MT Light" panose="0204060206030A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2926963"/>
              </p:ext>
            </p:extLst>
          </p:nvPr>
        </p:nvGraphicFramePr>
        <p:xfrm>
          <a:off x="3622963" y="665018"/>
          <a:ext cx="5230091" cy="386541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2EB0B101-864A-40DE-B3FA-F90601DAD833}" type="slidenum">
              <a:rPr lang="en-IN" smtClean="0"/>
              <a:t>2</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3987929955"/>
              </p:ext>
            </p:extLst>
          </p:nvPr>
        </p:nvGraphicFramePr>
        <p:xfrm>
          <a:off x="-263235" y="2811703"/>
          <a:ext cx="5223162" cy="1483360"/>
        </p:xfrm>
        <a:graphic>
          <a:graphicData uri="http://schemas.openxmlformats.org/drawingml/2006/table">
            <a:tbl>
              <a:tblPr firstRow="1" bandRow="1">
                <a:tableStyleId>{2D5ABB26-0587-4C30-8999-92F81FD0307C}</a:tableStyleId>
              </a:tblPr>
              <a:tblGrid>
                <a:gridCol w="3324628"/>
                <a:gridCol w="208280"/>
                <a:gridCol w="706582"/>
                <a:gridCol w="208280"/>
                <a:gridCol w="775392"/>
              </a:tblGrid>
              <a:tr h="370840">
                <a:tc>
                  <a:txBody>
                    <a:bodyPr/>
                    <a:lstStyle/>
                    <a:p>
                      <a:endParaRPr lang="en-IN" dirty="0"/>
                    </a:p>
                  </a:txBody>
                  <a:tcPr/>
                </a:tc>
                <a:tc>
                  <a:txBody>
                    <a:bodyPr/>
                    <a:lstStyle/>
                    <a:p>
                      <a:endParaRPr lang="en-IN" dirty="0"/>
                    </a:p>
                  </a:txBody>
                  <a:tcPr>
                    <a:noFill/>
                  </a:tcPr>
                </a:tc>
                <a:tc>
                  <a:txBody>
                    <a:bodyPr/>
                    <a:lstStyle/>
                    <a:p>
                      <a:endParaRPr lang="en-IN"/>
                    </a:p>
                  </a:txBody>
                  <a:tcPr/>
                </a:tc>
                <a:tc>
                  <a:txBody>
                    <a:bodyPr/>
                    <a:lstStyle/>
                    <a:p>
                      <a:endParaRPr lang="en-IN" dirty="0"/>
                    </a:p>
                  </a:txBody>
                  <a:tcPr>
                    <a:noFill/>
                  </a:tcPr>
                </a:tc>
                <a:tc>
                  <a:txBody>
                    <a:bodyPr/>
                    <a:lstStyle/>
                    <a:p>
                      <a:endParaRPr lang="en-IN"/>
                    </a:p>
                  </a:txBody>
                  <a:tcPr/>
                </a:tc>
              </a:tr>
              <a:tr h="370840">
                <a:tc>
                  <a:txBody>
                    <a:bodyPr/>
                    <a:lstStyle/>
                    <a:p>
                      <a:pPr algn="r"/>
                      <a:r>
                        <a:rPr lang="en-IN" dirty="0" smtClean="0">
                          <a:latin typeface="Footlight MT Light" panose="0204060206030A020304" pitchFamily="18" charset="0"/>
                        </a:rPr>
                        <a:t>PEOPLE WHO LEFT</a:t>
                      </a:r>
                      <a:endParaRPr lang="en-IN" dirty="0">
                        <a:latin typeface="Footlight MT Light" panose="0204060206030A020304" pitchFamily="18" charset="0"/>
                      </a:endParaRPr>
                    </a:p>
                  </a:txBody>
                  <a:tcPr/>
                </a:tc>
                <a:tc>
                  <a:txBody>
                    <a:bodyPr/>
                    <a:lstStyle/>
                    <a:p>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237</a:t>
                      </a:r>
                      <a:endParaRPr lang="en-IN" dirty="0">
                        <a:latin typeface="Footlight MT Light" panose="0204060206030A020304" pitchFamily="18" charset="0"/>
                      </a:endParaRPr>
                    </a:p>
                  </a:txBody>
                  <a:tcPr/>
                </a:tc>
                <a:tc>
                  <a:txBody>
                    <a:bodyPr/>
                    <a:lstStyle/>
                    <a:p>
                      <a:pPr algn="ctr"/>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16%</a:t>
                      </a:r>
                      <a:endParaRPr lang="en-IN" dirty="0">
                        <a:latin typeface="Footlight MT Light" panose="0204060206030A020304" pitchFamily="18" charset="0"/>
                      </a:endParaRPr>
                    </a:p>
                  </a:txBody>
                  <a:tcPr/>
                </a:tc>
              </a:tr>
              <a:tr h="370840">
                <a:tc>
                  <a:txBody>
                    <a:bodyPr/>
                    <a:lstStyle/>
                    <a:p>
                      <a:pPr algn="r"/>
                      <a:r>
                        <a:rPr lang="en-IN" dirty="0" smtClean="0">
                          <a:latin typeface="Footlight MT Light" panose="0204060206030A020304" pitchFamily="18" charset="0"/>
                        </a:rPr>
                        <a:t>PEOPLE</a:t>
                      </a:r>
                      <a:r>
                        <a:rPr lang="en-IN" baseline="0" dirty="0" smtClean="0">
                          <a:latin typeface="Footlight MT Light" panose="0204060206030A020304" pitchFamily="18" charset="0"/>
                        </a:rPr>
                        <a:t> WHO ARE WORKING</a:t>
                      </a:r>
                      <a:endParaRPr lang="en-IN" dirty="0">
                        <a:latin typeface="Footlight MT Light" panose="0204060206030A020304" pitchFamily="18" charset="0"/>
                      </a:endParaRPr>
                    </a:p>
                  </a:txBody>
                  <a:tcPr/>
                </a:tc>
                <a:tc>
                  <a:txBody>
                    <a:bodyPr/>
                    <a:lstStyle/>
                    <a:p>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1233</a:t>
                      </a:r>
                      <a:endParaRPr lang="en-IN" dirty="0">
                        <a:latin typeface="Footlight MT Light" panose="0204060206030A020304" pitchFamily="18" charset="0"/>
                      </a:endParaRPr>
                    </a:p>
                  </a:txBody>
                  <a:tcPr/>
                </a:tc>
                <a:tc>
                  <a:txBody>
                    <a:bodyPr/>
                    <a:lstStyle/>
                    <a:p>
                      <a:pPr algn="ctr"/>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84%</a:t>
                      </a:r>
                      <a:endParaRPr lang="en-IN" dirty="0">
                        <a:latin typeface="Footlight MT Light" panose="0204060206030A020304" pitchFamily="18" charset="0"/>
                      </a:endParaRPr>
                    </a:p>
                  </a:txBody>
                  <a:tcPr/>
                </a:tc>
              </a:tr>
              <a:tr h="370840">
                <a:tc>
                  <a:txBody>
                    <a:bodyPr/>
                    <a:lstStyle/>
                    <a:p>
                      <a:pPr algn="r"/>
                      <a:r>
                        <a:rPr lang="en-IN" sz="1800" kern="1200" baseline="0" dirty="0" smtClean="0">
                          <a:solidFill>
                            <a:schemeClr val="tx1"/>
                          </a:solidFill>
                          <a:latin typeface="Footlight MT Light" panose="0204060206030A020304" pitchFamily="18" charset="0"/>
                          <a:ea typeface="+mn-ea"/>
                          <a:cs typeface="+mn-cs"/>
                        </a:rPr>
                        <a:t>TOTAL</a:t>
                      </a:r>
                      <a:endParaRPr lang="en-IN" sz="1800" kern="1200" baseline="0" dirty="0">
                        <a:solidFill>
                          <a:schemeClr val="tx1"/>
                        </a:solidFill>
                        <a:latin typeface="Footlight MT Light" panose="0204060206030A020304" pitchFamily="18" charset="0"/>
                        <a:ea typeface="+mn-ea"/>
                        <a:cs typeface="+mn-cs"/>
                      </a:endParaRPr>
                    </a:p>
                  </a:txBody>
                  <a:tcPr/>
                </a:tc>
                <a:tc>
                  <a:txBody>
                    <a:bodyPr/>
                    <a:lstStyle/>
                    <a:p>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1470</a:t>
                      </a:r>
                      <a:endParaRPr lang="en-IN" dirty="0">
                        <a:latin typeface="Footlight MT Light" panose="0204060206030A020304" pitchFamily="18" charset="0"/>
                      </a:endParaRPr>
                    </a:p>
                  </a:txBody>
                  <a:tcPr/>
                </a:tc>
                <a:tc>
                  <a:txBody>
                    <a:bodyPr/>
                    <a:lstStyle/>
                    <a:p>
                      <a:pPr algn="ctr"/>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100%</a:t>
                      </a:r>
                      <a:endParaRPr lang="en-IN" dirty="0">
                        <a:latin typeface="Footlight MT Light" panose="0204060206030A020304" pitchFamily="18" charset="0"/>
                      </a:endParaRPr>
                    </a:p>
                  </a:txBody>
                  <a:tcPr/>
                </a:tc>
              </a:tr>
            </a:tbl>
          </a:graphicData>
        </a:graphic>
      </p:graphicFrame>
      <p:sp>
        <p:nvSpPr>
          <p:cNvPr id="6" name="TextBox 5"/>
          <p:cNvSpPr txBox="1"/>
          <p:nvPr/>
        </p:nvSpPr>
        <p:spPr>
          <a:xfrm>
            <a:off x="1385454" y="4779818"/>
            <a:ext cx="6774873" cy="584775"/>
          </a:xfrm>
          <a:prstGeom prst="rect">
            <a:avLst/>
          </a:prstGeom>
          <a:noFill/>
        </p:spPr>
        <p:txBody>
          <a:bodyPr wrap="square" rtlCol="0">
            <a:spAutoFit/>
          </a:bodyPr>
          <a:lstStyle/>
          <a:p>
            <a:r>
              <a:rPr lang="en-IN" sz="3200" b="1" dirty="0" smtClean="0">
                <a:solidFill>
                  <a:srgbClr val="FF0000"/>
                </a:solidFill>
                <a:latin typeface="Footlight MT Light" panose="0204060206030A020304" pitchFamily="18" charset="0"/>
              </a:rPr>
              <a:t>Factors affecting this attrition…..????</a:t>
            </a:r>
            <a:endParaRPr lang="en-IN" sz="3200" b="1" dirty="0">
              <a:solidFill>
                <a:srgbClr val="FF0000"/>
              </a:solidFill>
              <a:latin typeface="Footlight MT Light" panose="0204060206030A020304" pitchFamily="18" charset="0"/>
            </a:endParaRPr>
          </a:p>
        </p:txBody>
      </p:sp>
      <p:sp>
        <p:nvSpPr>
          <p:cNvPr id="7" name="Rounded Rectangle 6"/>
          <p:cNvSpPr/>
          <p:nvPr/>
        </p:nvSpPr>
        <p:spPr>
          <a:xfrm>
            <a:off x="3131128" y="2784763"/>
            <a:ext cx="83128" cy="1870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4045528" y="2770908"/>
            <a:ext cx="83128" cy="1870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389417" y="5597235"/>
            <a:ext cx="5888183" cy="584775"/>
          </a:xfrm>
          <a:prstGeom prst="rect">
            <a:avLst/>
          </a:prstGeom>
          <a:noFill/>
        </p:spPr>
        <p:txBody>
          <a:bodyPr wrap="square" rtlCol="0">
            <a:spAutoFit/>
          </a:bodyPr>
          <a:lstStyle/>
          <a:p>
            <a:pPr algn="ctr"/>
            <a:r>
              <a:rPr lang="en-IN" sz="3200" b="1" dirty="0" smtClean="0">
                <a:solidFill>
                  <a:srgbClr val="EB7C30"/>
                </a:solidFill>
                <a:latin typeface="Footlight MT Light" panose="0204060206030A020304" pitchFamily="18" charset="0"/>
              </a:rPr>
              <a:t>Dig deeper using PYTHON</a:t>
            </a:r>
            <a:r>
              <a:rPr lang="en-IN" sz="3200" dirty="0" smtClean="0">
                <a:solidFill>
                  <a:srgbClr val="EB7C30"/>
                </a:solidFill>
                <a:latin typeface="Footlight MT Light" panose="0204060206030A020304" pitchFamily="18" charset="0"/>
              </a:rPr>
              <a:t>….!!!!</a:t>
            </a:r>
            <a:endParaRPr lang="en-IN" sz="3200" dirty="0">
              <a:solidFill>
                <a:srgbClr val="EB7C30"/>
              </a:solidFill>
              <a:latin typeface="Footlight MT Light" panose="0204060206030A020304" pitchFamily="18" charset="0"/>
            </a:endParaRPr>
          </a:p>
        </p:txBody>
      </p:sp>
      <p:pic>
        <p:nvPicPr>
          <p:cNvPr id="11" name="Picture 2" descr="Call Center Attrition Rates, Benchmarks, &amp; Industry Standar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6012" y="1787236"/>
            <a:ext cx="3257922" cy="1706273"/>
          </a:xfrm>
          <a:prstGeom prst="roundRect">
            <a:avLst>
              <a:gd name="adj" fmla="val 16667"/>
            </a:avLst>
          </a:prstGeom>
          <a:ln>
            <a:noFill/>
          </a:ln>
          <a:effectLst>
            <a:glow rad="139700">
              <a:schemeClr val="accent6">
                <a:satMod val="175000"/>
                <a:alpha val="40000"/>
              </a:schemeClr>
            </a:glow>
            <a:innerShdw blurRad="63500" dist="50800" dir="5400000">
              <a:prstClr val="black">
                <a:alpha val="50000"/>
              </a:prstClr>
            </a:innerShdw>
            <a:reflection blurRad="6350" stA="50000" endA="275" endPos="40000" dist="1016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655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5" y="365125"/>
            <a:ext cx="11845637" cy="1325563"/>
          </a:xfrm>
        </p:spPr>
        <p:txBody>
          <a:bodyPr>
            <a:normAutofit/>
          </a:bodyPr>
          <a:lstStyle/>
          <a:p>
            <a:pPr algn="ctr"/>
            <a:r>
              <a:rPr lang="en-IN" b="1" dirty="0">
                <a:solidFill>
                  <a:srgbClr val="002060"/>
                </a:solidFill>
                <a:latin typeface="Castellar" panose="020A0402060406010301" pitchFamily="18" charset="0"/>
              </a:rPr>
              <a:t>Python Colaboratory File Link </a:t>
            </a:r>
            <a:endParaRPr lang="en-IN" b="1" dirty="0">
              <a:solidFill>
                <a:srgbClr val="002060"/>
              </a:solidFill>
              <a:latin typeface="Castellar" panose="020A0402060406010301" pitchFamily="18" charset="0"/>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IN" dirty="0" smtClean="0">
                <a:hlinkClick r:id="rId2"/>
              </a:rPr>
              <a:t>https://colab.research.google.com/drive/18gDNm7soCCcaf2xyTQCteAwheBTFVtu0?usp=sharing</a:t>
            </a:r>
            <a:endParaRPr lang="en-IN" dirty="0" smtClean="0"/>
          </a:p>
          <a:p>
            <a:pPr>
              <a:buFont typeface="Courier New" panose="02070309020205020404" pitchFamily="49" charset="0"/>
              <a:buChar char="o"/>
            </a:pPr>
            <a:endParaRPr lang="en-IN" dirty="0"/>
          </a:p>
        </p:txBody>
      </p:sp>
      <p:sp>
        <p:nvSpPr>
          <p:cNvPr id="4" name="Slide Number Placeholder 3"/>
          <p:cNvSpPr>
            <a:spLocks noGrp="1"/>
          </p:cNvSpPr>
          <p:nvPr>
            <p:ph type="sldNum" sz="quarter" idx="12"/>
          </p:nvPr>
        </p:nvSpPr>
        <p:spPr/>
        <p:txBody>
          <a:bodyPr/>
          <a:lstStyle/>
          <a:p>
            <a:fld id="{2EB0B101-864A-40DE-B3FA-F90601DAD833}" type="slidenum">
              <a:rPr lang="en-IN" smtClean="0"/>
              <a:t>20</a:t>
            </a:fld>
            <a:endParaRPr lang="en-IN"/>
          </a:p>
        </p:txBody>
      </p:sp>
    </p:spTree>
    <p:extLst>
      <p:ext uri="{BB962C8B-B14F-4D97-AF65-F5344CB8AC3E}">
        <p14:creationId xmlns:p14="http://schemas.microsoft.com/office/powerpoint/2010/main" val="130378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B0B101-864A-40DE-B3FA-F90601DAD833}" type="slidenum">
              <a:rPr lang="en-IN" smtClean="0"/>
              <a:t>21</a:t>
            </a:fld>
            <a:endParaRPr lang="en-IN"/>
          </a:p>
        </p:txBody>
      </p:sp>
      <p:pic>
        <p:nvPicPr>
          <p:cNvPr id="2050" name="Picture 2" descr="Business thank you card Vectors &amp; Illustrations for Free Download | Freepi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440" y="41565"/>
            <a:ext cx="6729269" cy="672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6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135855783"/>
              </p:ext>
            </p:extLst>
          </p:nvPr>
        </p:nvGraphicFramePr>
        <p:xfrm>
          <a:off x="5002213" y="1412875"/>
          <a:ext cx="6870700" cy="5002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2EB0B101-864A-40DE-B3FA-F90601DAD833}" type="slidenum">
              <a:rPr lang="en-IN" smtClean="0"/>
              <a:t>3</a:t>
            </a:fld>
            <a:endParaRPr lang="en-IN"/>
          </a:p>
        </p:txBody>
      </p:sp>
      <p:sp>
        <p:nvSpPr>
          <p:cNvPr id="4" name="Title 1"/>
          <p:cNvSpPr txBox="1">
            <a:spLocks/>
          </p:cNvSpPr>
          <p:nvPr/>
        </p:nvSpPr>
        <p:spPr>
          <a:xfrm>
            <a:off x="1" y="0"/>
            <a:ext cx="5597236"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Footlight MT Light" panose="0204060206030A020304" pitchFamily="18" charset="0"/>
              </a:rPr>
              <a:t>Over view of Data</a:t>
            </a:r>
            <a:endParaRPr lang="en-IN" sz="4000" b="1" dirty="0">
              <a:latin typeface="Footlight MT Light" panose="0204060206030A020304" pitchFamily="18" charset="0"/>
            </a:endParaRPr>
          </a:p>
        </p:txBody>
      </p:sp>
      <p:sp>
        <p:nvSpPr>
          <p:cNvPr id="6" name="Title 1"/>
          <p:cNvSpPr txBox="1">
            <a:spLocks/>
          </p:cNvSpPr>
          <p:nvPr/>
        </p:nvSpPr>
        <p:spPr>
          <a:xfrm>
            <a:off x="6172201" y="0"/>
            <a:ext cx="496685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sz="4000" b="1" dirty="0" smtClean="0">
                <a:latin typeface="Footlight MT Light" panose="0204060206030A020304" pitchFamily="18" charset="0"/>
              </a:rPr>
              <a:t>EDA Process</a:t>
            </a:r>
            <a:endParaRPr lang="en-IN" sz="4000" b="1" dirty="0">
              <a:latin typeface="Footlight MT Light" panose="0204060206030A020304" pitchFamily="18" charset="0"/>
            </a:endParaRPr>
          </a:p>
        </p:txBody>
      </p:sp>
      <p:pic>
        <p:nvPicPr>
          <p:cNvPr id="7" name="Picture 6"/>
          <p:cNvPicPr>
            <a:picLocks noChangeAspect="1"/>
          </p:cNvPicPr>
          <p:nvPr/>
        </p:nvPicPr>
        <p:blipFill>
          <a:blip r:embed="rId7"/>
          <a:stretch>
            <a:fillRect/>
          </a:stretch>
        </p:blipFill>
        <p:spPr>
          <a:xfrm>
            <a:off x="1026783" y="1662300"/>
            <a:ext cx="3637003" cy="4849337"/>
          </a:xfrm>
          <a:prstGeom prst="rect">
            <a:avLst/>
          </a:prstGeom>
        </p:spPr>
      </p:pic>
      <p:sp>
        <p:nvSpPr>
          <p:cNvPr id="8" name="TextBox 7"/>
          <p:cNvSpPr txBox="1"/>
          <p:nvPr/>
        </p:nvSpPr>
        <p:spPr>
          <a:xfrm>
            <a:off x="1205345" y="1149927"/>
            <a:ext cx="3255819" cy="369332"/>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Variables in Data 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978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317981"/>
          </a:xfrm>
        </p:spPr>
        <p:txBody>
          <a:bodyPr>
            <a:normAutofit lnSpcReduction="10000"/>
          </a:bodyPr>
          <a:lstStyle/>
          <a:p>
            <a:pPr algn="just">
              <a:lnSpc>
                <a:spcPct val="150000"/>
              </a:lnSpc>
              <a:buFont typeface="Courier New" panose="02070309020205020404" pitchFamily="49" charset="0"/>
              <a:buChar char="o"/>
            </a:pPr>
            <a:r>
              <a:rPr lang="en-IN" sz="2600" dirty="0">
                <a:latin typeface="Bookman Old Style" panose="02050604050505020204" pitchFamily="18" charset="0"/>
              </a:rPr>
              <a:t>Do age play a major role in company turnover ?</a:t>
            </a:r>
          </a:p>
          <a:p>
            <a:pPr algn="just">
              <a:lnSpc>
                <a:spcPct val="150000"/>
              </a:lnSpc>
              <a:buFont typeface="Courier New" panose="02070309020205020404" pitchFamily="49" charset="0"/>
              <a:buChar char="o"/>
            </a:pPr>
            <a:r>
              <a:rPr lang="en-IN" sz="2600" dirty="0">
                <a:latin typeface="Bookman Old Style" panose="02050604050505020204" pitchFamily="18" charset="0"/>
              </a:rPr>
              <a:t>Are employees leaving the company because of no hike ?</a:t>
            </a:r>
          </a:p>
          <a:p>
            <a:pPr algn="just">
              <a:lnSpc>
                <a:spcPct val="150000"/>
              </a:lnSpc>
              <a:buFont typeface="Courier New" panose="02070309020205020404" pitchFamily="49" charset="0"/>
              <a:buChar char="o"/>
            </a:pPr>
            <a:r>
              <a:rPr lang="en-IN" sz="2600" dirty="0">
                <a:latin typeface="Bookman Old Style" panose="02050604050505020204" pitchFamily="18" charset="0"/>
              </a:rPr>
              <a:t>Are they gender biased, does it effect the salary distribution?</a:t>
            </a:r>
          </a:p>
          <a:p>
            <a:pPr algn="just">
              <a:lnSpc>
                <a:spcPct val="150000"/>
              </a:lnSpc>
              <a:buFont typeface="Courier New" panose="02070309020205020404" pitchFamily="49" charset="0"/>
              <a:buChar char="o"/>
            </a:pPr>
            <a:r>
              <a:rPr lang="en-IN" sz="2600" dirty="0">
                <a:latin typeface="Bookman Old Style" panose="02050604050505020204" pitchFamily="18" charset="0"/>
              </a:rPr>
              <a:t>Which age group has more attrition ?</a:t>
            </a:r>
          </a:p>
          <a:p>
            <a:pPr algn="just">
              <a:lnSpc>
                <a:spcPct val="150000"/>
              </a:lnSpc>
              <a:buFont typeface="Courier New" panose="02070309020205020404" pitchFamily="49" charset="0"/>
              <a:buChar char="o"/>
            </a:pPr>
            <a:r>
              <a:rPr lang="en-IN" sz="2600" dirty="0">
                <a:latin typeface="Bookman Old Style" panose="02050604050505020204" pitchFamily="18" charset="0"/>
              </a:rPr>
              <a:t>Are the employee travelling more are leaving the company ?</a:t>
            </a:r>
          </a:p>
          <a:p>
            <a:pPr algn="just">
              <a:lnSpc>
                <a:spcPct val="150000"/>
              </a:lnSpc>
              <a:buFont typeface="Courier New" panose="02070309020205020404" pitchFamily="49" charset="0"/>
              <a:buChar char="o"/>
            </a:pPr>
            <a:r>
              <a:rPr lang="en-IN" sz="2600" dirty="0">
                <a:latin typeface="Bookman Old Style" panose="02050604050505020204" pitchFamily="18" charset="0"/>
              </a:rPr>
              <a:t>Do employee who stay long term in the same position would leave?</a:t>
            </a:r>
          </a:p>
          <a:p>
            <a:pPr algn="just">
              <a:lnSpc>
                <a:spcPct val="150000"/>
              </a:lnSpc>
              <a:buFont typeface="Courier New" panose="02070309020205020404" pitchFamily="49" charset="0"/>
              <a:buChar char="o"/>
            </a:pPr>
            <a:r>
              <a:rPr lang="en-IN" sz="2600" dirty="0">
                <a:latin typeface="Bookman Old Style" panose="02050604050505020204" pitchFamily="18" charset="0"/>
              </a:rPr>
              <a:t>Are they biased based on marital status </a:t>
            </a:r>
            <a:r>
              <a:rPr lang="en-IN" sz="2600" dirty="0" smtClean="0">
                <a:latin typeface="Bookman Old Style" panose="02050604050505020204" pitchFamily="18" charset="0"/>
              </a:rPr>
              <a:t>?</a:t>
            </a:r>
            <a:endParaRPr lang="en-IN" dirty="0" smtClean="0"/>
          </a:p>
          <a:p>
            <a:endParaRPr lang="en-IN" dirty="0"/>
          </a:p>
        </p:txBody>
      </p:sp>
      <p:sp>
        <p:nvSpPr>
          <p:cNvPr id="4" name="Slide Number Placeholder 3"/>
          <p:cNvSpPr>
            <a:spLocks noGrp="1"/>
          </p:cNvSpPr>
          <p:nvPr>
            <p:ph type="sldNum" sz="quarter" idx="12"/>
          </p:nvPr>
        </p:nvSpPr>
        <p:spPr/>
        <p:txBody>
          <a:bodyPr/>
          <a:lstStyle/>
          <a:p>
            <a:fld id="{2EB0B101-864A-40DE-B3FA-F90601DAD833}" type="slidenum">
              <a:rPr lang="en-IN" smtClean="0"/>
              <a:t>4</a:t>
            </a:fld>
            <a:endParaRPr lang="en-IN"/>
          </a:p>
        </p:txBody>
      </p:sp>
      <p:sp>
        <p:nvSpPr>
          <p:cNvPr id="5" name="Title 1"/>
          <p:cNvSpPr txBox="1">
            <a:spLocks/>
          </p:cNvSpPr>
          <p:nvPr/>
        </p:nvSpPr>
        <p:spPr>
          <a:xfrm>
            <a:off x="0" y="207818"/>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Statement of Hypothesis</a:t>
            </a:r>
            <a:endParaRPr lang="en-IN" b="1" dirty="0">
              <a:solidFill>
                <a:srgbClr val="002060"/>
              </a:solidFill>
              <a:latin typeface="Castellar" panose="020A0402060406010301" pitchFamily="18" charset="0"/>
            </a:endParaRPr>
          </a:p>
        </p:txBody>
      </p:sp>
    </p:spTree>
    <p:extLst>
      <p:ext uri="{BB962C8B-B14F-4D97-AF65-F5344CB8AC3E}">
        <p14:creationId xmlns:p14="http://schemas.microsoft.com/office/powerpoint/2010/main" val="77169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48145"/>
          </a:xfrm>
        </p:spPr>
        <p:txBody>
          <a:bodyPr>
            <a:noAutofit/>
          </a:bodyPr>
          <a:lstStyle/>
          <a:p>
            <a:pPr algn="ctr"/>
            <a:r>
              <a:rPr lang="en-IN" sz="4400" b="1" dirty="0" smtClean="0">
                <a:solidFill>
                  <a:srgbClr val="002060"/>
                </a:solidFill>
                <a:latin typeface="Castellar" panose="020A0402060406010301" pitchFamily="18" charset="0"/>
              </a:rPr>
              <a:t>Assumptions</a:t>
            </a:r>
            <a:endParaRPr lang="en-IN" sz="4400" b="1" dirty="0">
              <a:solidFill>
                <a:srgbClr val="002060"/>
              </a:solidFill>
              <a:latin typeface="Castellar" panose="020A0402060406010301" pitchFamily="18" charset="0"/>
            </a:endParaRPr>
          </a:p>
        </p:txBody>
      </p:sp>
      <p:sp>
        <p:nvSpPr>
          <p:cNvPr id="3" name="Content Placeholder 2"/>
          <p:cNvSpPr>
            <a:spLocks noGrp="1"/>
          </p:cNvSpPr>
          <p:nvPr>
            <p:ph idx="1"/>
          </p:nvPr>
        </p:nvSpPr>
        <p:spPr>
          <a:xfrm>
            <a:off x="235528" y="789710"/>
            <a:ext cx="11748653" cy="5929746"/>
          </a:xfrm>
        </p:spPr>
        <p:txBody>
          <a:bodyPr>
            <a:noAutofit/>
          </a:bodyPr>
          <a:lstStyle/>
          <a:p>
            <a:pPr algn="just">
              <a:lnSpc>
                <a:spcPct val="150000"/>
              </a:lnSpc>
            </a:pPr>
            <a:r>
              <a:rPr lang="en-US" sz="2600" dirty="0">
                <a:latin typeface="Times New Roman" panose="02020603050405020304" pitchFamily="18" charset="0"/>
                <a:ea typeface="Microsoft Himalaya" panose="01010100010101010101" pitchFamily="2" charset="0"/>
                <a:cs typeface="Times New Roman" panose="02020603050405020304" pitchFamily="18" charset="0"/>
              </a:rPr>
              <a:t> </a:t>
            </a:r>
            <a:r>
              <a:rPr lang="en-US" sz="2600" b="1" u="sng"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Age</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 - </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Y</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ounger staffs </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are </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leaving more </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frequently than more </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seasoned </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ones. The cause can be a lack of workplace compatibility or a desire for better chances</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a:t>
            </a:r>
          </a:p>
          <a:p>
            <a:pPr algn="just">
              <a:lnSpc>
                <a:spcPct val="150000"/>
              </a:lnSpc>
            </a:pPr>
            <a:r>
              <a:rPr lang="en-US" sz="2600" b="1" u="sng" dirty="0" smtClean="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Gender</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 </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 </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The </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company environment may have </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gender bias that causes female employees to leave more frequently than male ones. The marital status of female employees may potentially be causing them to </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leave.</a:t>
            </a:r>
          </a:p>
          <a:p>
            <a:pPr algn="just">
              <a:lnSpc>
                <a:spcPct val="150000"/>
              </a:lnSpc>
            </a:pPr>
            <a:r>
              <a:rPr lang="en-US" sz="2600" b="1" u="sng" dirty="0" smtClean="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Job Satisfaction</a:t>
            </a:r>
            <a:r>
              <a:rPr lang="en-US" sz="2600" b="1" dirty="0" smtClean="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 </a:t>
            </a:r>
            <a:r>
              <a:rPr lang="en-US" sz="2600" dirty="0" smtClean="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 </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The employee may quit </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their job </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if they are not </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happy </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with it</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a:t>
            </a:r>
          </a:p>
          <a:p>
            <a:pPr algn="just">
              <a:lnSpc>
                <a:spcPct val="150000"/>
              </a:lnSpc>
            </a:pPr>
            <a:r>
              <a:rPr lang="en-US" sz="2600" b="1" u="sng" dirty="0" smtClean="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Monthly Income</a:t>
            </a:r>
            <a:r>
              <a:rPr lang="en-US" sz="2600" b="1" dirty="0" smtClean="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 </a:t>
            </a:r>
            <a:r>
              <a:rPr lang="en-US" sz="2600" dirty="0" smtClean="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 </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If employee monthly income is less than their expectation</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 </a:t>
            </a:r>
            <a:r>
              <a:rPr lang="en-US" sz="2600" dirty="0">
                <a:latin typeface="Times New Roman" panose="02020603050405020304" pitchFamily="18" charset="0"/>
                <a:ea typeface="Microsoft Himalaya" panose="01010100010101010101" pitchFamily="2" charset="0"/>
                <a:cs typeface="Times New Roman" panose="02020603050405020304" pitchFamily="18" charset="0"/>
              </a:rPr>
              <a:t>they may consider leaving the position in search of a better opportunity</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2EB0B101-864A-40DE-B3FA-F90601DAD833}" type="slidenum">
              <a:rPr lang="en-IN" smtClean="0"/>
              <a:t>5</a:t>
            </a:fld>
            <a:endParaRPr lang="en-IN"/>
          </a:p>
        </p:txBody>
      </p:sp>
    </p:spTree>
    <p:extLst>
      <p:ext uri="{BB962C8B-B14F-4D97-AF65-F5344CB8AC3E}">
        <p14:creationId xmlns:p14="http://schemas.microsoft.com/office/powerpoint/2010/main" val="3428408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3" y="678874"/>
            <a:ext cx="11748653" cy="5902035"/>
          </a:xfrm>
        </p:spPr>
        <p:txBody>
          <a:bodyPr>
            <a:normAutofit/>
          </a:bodyPr>
          <a:lstStyle/>
          <a:p>
            <a:pPr algn="just">
              <a:lnSpc>
                <a:spcPct val="150000"/>
              </a:lnSpc>
            </a:pPr>
            <a:r>
              <a:rPr lang="en-US" sz="2600" b="1" u="sng" dirty="0" smtClean="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Over Time</a:t>
            </a:r>
            <a:r>
              <a:rPr lang="en-US" sz="2600" b="1" dirty="0" smtClean="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 </a:t>
            </a:r>
            <a:r>
              <a:rPr lang="en-US" sz="2600" dirty="0" smtClean="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 </a:t>
            </a:r>
            <a:r>
              <a:rPr lang="en-US" sz="2600" dirty="0" smtClean="0">
                <a:latin typeface="Times New Roman" panose="02020603050405020304" pitchFamily="18" charset="0"/>
                <a:ea typeface="Microsoft Himalaya" panose="01010100010101010101" pitchFamily="2" charset="0"/>
                <a:cs typeface="Times New Roman" panose="02020603050405020304" pitchFamily="18" charset="0"/>
              </a:rPr>
              <a:t>This metric is used to determine how many employees work overtime and if they get compensated for it.</a:t>
            </a:r>
          </a:p>
          <a:p>
            <a:pPr algn="just">
              <a:lnSpc>
                <a:spcPct val="150000"/>
              </a:lnSpc>
            </a:pPr>
            <a:r>
              <a:rPr lang="en-US" sz="2600" b="1" u="sng" dirty="0" smtClean="0">
                <a:solidFill>
                  <a:srgbClr val="002060"/>
                </a:solidFill>
                <a:latin typeface="Times New Roman" panose="02020603050405020304" pitchFamily="18" charset="0"/>
                <a:cs typeface="Times New Roman" panose="02020603050405020304" pitchFamily="18" charset="0"/>
              </a:rPr>
              <a:t>Years In Current Role</a:t>
            </a:r>
            <a:r>
              <a:rPr lang="en-US" sz="2600" b="1" dirty="0" smtClean="0">
                <a:solidFill>
                  <a:srgbClr val="002060"/>
                </a:solidFill>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T</a:t>
            </a:r>
            <a:r>
              <a:rPr lang="en-US" sz="2600" dirty="0" smtClean="0">
                <a:latin typeface="Times New Roman" panose="02020603050405020304" pitchFamily="18" charset="0"/>
                <a:cs typeface="Times New Roman" panose="02020603050405020304" pitchFamily="18" charset="0"/>
              </a:rPr>
              <a:t>o determine if an employee had a prolonged stay in the same position that would have contributed to attrition.</a:t>
            </a:r>
            <a:endParaRPr lang="en-US" sz="2600" dirty="0" smtClean="0">
              <a:latin typeface="Times New Roman" panose="02020603050405020304" pitchFamily="18" charset="0"/>
              <a:cs typeface="Times New Roman" panose="02020603050405020304" pitchFamily="18" charset="0"/>
            </a:endParaRPr>
          </a:p>
          <a:p>
            <a:pPr algn="just">
              <a:lnSpc>
                <a:spcPct val="150000"/>
              </a:lnSpc>
            </a:pPr>
            <a:r>
              <a:rPr lang="en-US" sz="2600" b="1" u="sng" dirty="0" smtClean="0">
                <a:solidFill>
                  <a:srgbClr val="002060"/>
                </a:solidFill>
                <a:latin typeface="Times New Roman" panose="02020603050405020304" pitchFamily="18" charset="0"/>
                <a:cs typeface="Times New Roman" panose="02020603050405020304" pitchFamily="18" charset="0"/>
              </a:rPr>
              <a:t>Years Since Last Promotion</a:t>
            </a:r>
            <a:r>
              <a:rPr lang="en-US" sz="2600" b="1" dirty="0" smtClean="0">
                <a:solidFill>
                  <a:srgbClr val="002060"/>
                </a:solidFill>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T</a:t>
            </a:r>
            <a:r>
              <a:rPr lang="en-US" sz="2600" dirty="0" smtClean="0">
                <a:latin typeface="Times New Roman" panose="02020603050405020304" pitchFamily="18" charset="0"/>
                <a:cs typeface="Times New Roman" panose="02020603050405020304" pitchFamily="18" charset="0"/>
              </a:rPr>
              <a:t>o determine if the number of promotions given to workers is enough given their experience and qualifications.</a:t>
            </a:r>
            <a:endParaRPr lang="en-US" sz="2600" dirty="0" smtClean="0">
              <a:latin typeface="Times New Roman" panose="02020603050405020304" pitchFamily="18" charset="0"/>
              <a:cs typeface="Times New Roman" panose="02020603050405020304" pitchFamily="18" charset="0"/>
            </a:endParaRPr>
          </a:p>
          <a:p>
            <a:pPr algn="just">
              <a:lnSpc>
                <a:spcPct val="150000"/>
              </a:lnSpc>
            </a:pPr>
            <a:r>
              <a:rPr lang="en-US" sz="2600" b="1" u="sng" dirty="0" smtClean="0">
                <a:solidFill>
                  <a:srgbClr val="002060"/>
                </a:solidFill>
                <a:latin typeface="Times New Roman" panose="02020603050405020304" pitchFamily="18" charset="0"/>
                <a:cs typeface="Times New Roman" panose="02020603050405020304" pitchFamily="18" charset="0"/>
              </a:rPr>
              <a:t>Distance From Home</a:t>
            </a:r>
            <a:r>
              <a:rPr lang="en-US" sz="2600" b="1" dirty="0" smtClean="0">
                <a:solidFill>
                  <a:srgbClr val="002060"/>
                </a:solidFill>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To see if the employee's commute from home is longer, as this increases the likelihood that he or she may leave the company.</a:t>
            </a:r>
            <a:endParaRPr lang="en-US" sz="2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EB0B101-864A-40DE-B3FA-F90601DAD833}" type="slidenum">
              <a:rPr lang="en-IN" smtClean="0"/>
              <a:t>6</a:t>
            </a:fld>
            <a:endParaRPr lang="en-IN"/>
          </a:p>
        </p:txBody>
      </p:sp>
    </p:spTree>
    <p:extLst>
      <p:ext uri="{BB962C8B-B14F-4D97-AF65-F5344CB8AC3E}">
        <p14:creationId xmlns:p14="http://schemas.microsoft.com/office/powerpoint/2010/main" val="902263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998606204"/>
              </p:ext>
            </p:extLst>
          </p:nvPr>
        </p:nvGraphicFramePr>
        <p:xfrm>
          <a:off x="284018" y="1965787"/>
          <a:ext cx="11727873" cy="4130219"/>
        </p:xfrm>
        <a:graphic>
          <a:graphicData uri="http://schemas.openxmlformats.org/drawingml/2006/table">
            <a:tbl>
              <a:tblPr>
                <a:tableStyleId>{775DCB02-9BB8-47FD-8907-85C794F793BA}</a:tableStyleId>
              </a:tblPr>
              <a:tblGrid>
                <a:gridCol w="602674"/>
                <a:gridCol w="651163"/>
                <a:gridCol w="845128"/>
                <a:gridCol w="1177636"/>
                <a:gridCol w="1330036"/>
                <a:gridCol w="1149928"/>
                <a:gridCol w="1427018"/>
                <a:gridCol w="1648691"/>
                <a:gridCol w="1634836"/>
                <a:gridCol w="1260763"/>
              </a:tblGrid>
              <a:tr h="524867">
                <a:tc>
                  <a:txBody>
                    <a:bodyPr/>
                    <a:lstStyle/>
                    <a:p>
                      <a:pPr algn="ctr" fontAlgn="ctr"/>
                      <a:endParaRPr lang="en-IN" sz="13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4" marR="9144" marT="9144" marB="0" anchor="ctr"/>
                </a:tc>
                <a:tc>
                  <a:txBody>
                    <a:bodyPr/>
                    <a:lstStyle/>
                    <a:p>
                      <a:pPr algn="ctr" fontAlgn="b"/>
                      <a:r>
                        <a:rPr lang="en-IN" sz="1300" b="1" u="none" strike="noStrike" dirty="0">
                          <a:effectLst/>
                        </a:rPr>
                        <a:t>Age</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144" marR="9144" marT="9144" marB="0" anchor="ctr"/>
                </a:tc>
                <a:tc>
                  <a:txBody>
                    <a:bodyPr/>
                    <a:lstStyle/>
                    <a:p>
                      <a:pPr algn="ctr" fontAlgn="b"/>
                      <a:r>
                        <a:rPr lang="en-IN" sz="1300" b="1" u="none" strike="noStrike" dirty="0">
                          <a:effectLst/>
                        </a:rPr>
                        <a:t>Attrition</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144" marR="9144" marT="9144" marB="0" anchor="ctr"/>
                </a:tc>
                <a:tc>
                  <a:txBody>
                    <a:bodyPr/>
                    <a:lstStyle/>
                    <a:p>
                      <a:pPr algn="ctr" fontAlgn="b"/>
                      <a:r>
                        <a:rPr lang="en-IN" sz="1300" b="1" u="none" strike="noStrike" dirty="0" smtClean="0">
                          <a:effectLst/>
                        </a:rPr>
                        <a:t>Monthly Income</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144" marR="9144" marT="9144" marB="0" anchor="ctr"/>
                </a:tc>
                <a:tc>
                  <a:txBody>
                    <a:bodyPr/>
                    <a:lstStyle/>
                    <a:p>
                      <a:pPr algn="ctr" fontAlgn="b"/>
                      <a:r>
                        <a:rPr lang="en-IN" sz="1300" b="1" u="none" strike="noStrike" dirty="0" smtClean="0">
                          <a:effectLst/>
                        </a:rPr>
                        <a:t>Total Working Years</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144" marR="9144" marT="9144" marB="0" anchor="ctr"/>
                </a:tc>
                <a:tc>
                  <a:txBody>
                    <a:bodyPr/>
                    <a:lstStyle/>
                    <a:p>
                      <a:pPr algn="ctr" fontAlgn="b"/>
                      <a:r>
                        <a:rPr lang="en-IN" sz="1300" b="1" u="none" strike="noStrike" dirty="0" smtClean="0">
                          <a:effectLst/>
                        </a:rPr>
                        <a:t>Years at Company</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144" marR="9144" marT="9144" marB="0" anchor="ctr"/>
                </a:tc>
                <a:tc>
                  <a:txBody>
                    <a:bodyPr/>
                    <a:lstStyle/>
                    <a:p>
                      <a:pPr algn="ctr" fontAlgn="b"/>
                      <a:r>
                        <a:rPr lang="en-IN" sz="1300" b="1" u="none" strike="noStrike" dirty="0" smtClean="0">
                          <a:effectLst/>
                        </a:rPr>
                        <a:t>Years In Current Role</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144" marR="9144" marT="9144" marB="0" anchor="ctr"/>
                </a:tc>
                <a:tc>
                  <a:txBody>
                    <a:bodyPr/>
                    <a:lstStyle/>
                    <a:p>
                      <a:pPr algn="ctr" fontAlgn="b"/>
                      <a:r>
                        <a:rPr lang="en-IN" sz="1300" b="1" u="none" strike="noStrike" dirty="0" smtClean="0">
                          <a:effectLst/>
                        </a:rPr>
                        <a:t>Years Since Last Promotion</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144" marR="9144" marT="9144" marB="0" anchor="ctr"/>
                </a:tc>
                <a:tc>
                  <a:txBody>
                    <a:bodyPr/>
                    <a:lstStyle/>
                    <a:p>
                      <a:pPr algn="ctr" fontAlgn="b"/>
                      <a:r>
                        <a:rPr lang="en-IN" sz="1300" b="1" u="none" strike="noStrike" dirty="0" smtClean="0">
                          <a:effectLst/>
                        </a:rPr>
                        <a:t>Years With Current</a:t>
                      </a:r>
                      <a:r>
                        <a:rPr lang="en-IN" sz="1300" b="1" u="none" strike="noStrike" baseline="0" dirty="0" smtClean="0">
                          <a:effectLst/>
                        </a:rPr>
                        <a:t> </a:t>
                      </a:r>
                      <a:r>
                        <a:rPr lang="en-IN" sz="1300" b="1" u="none" strike="noStrike" dirty="0" smtClean="0">
                          <a:effectLst/>
                        </a:rPr>
                        <a:t>Manager</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144" marR="9144" marT="9144" marB="0" anchor="ctr"/>
                </a:tc>
                <a:tc>
                  <a:txBody>
                    <a:bodyPr/>
                    <a:lstStyle/>
                    <a:p>
                      <a:pPr algn="ctr" fontAlgn="b"/>
                      <a:r>
                        <a:rPr lang="en-IN" sz="1300" b="1" u="none" strike="noStrike" dirty="0" smtClean="0">
                          <a:effectLst/>
                        </a:rPr>
                        <a:t>Distance From Home</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144" marR="9144" marT="9144" marB="0" anchor="ctr"/>
                </a:tc>
              </a:tr>
              <a:tr h="450669">
                <a:tc>
                  <a:txBody>
                    <a:bodyPr/>
                    <a:lstStyle/>
                    <a:p>
                      <a:pPr algn="ctr" fontAlgn="ctr"/>
                      <a:r>
                        <a:rPr lang="en-IN" sz="1300" u="none" strike="noStrike" kern="1200" dirty="0" smtClean="0">
                          <a:effectLst/>
                        </a:rPr>
                        <a:t>Count</a:t>
                      </a:r>
                      <a:endParaRPr lang="en-IN" sz="13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4" marR="9144" marT="9144" marB="0" anchor="ctr"/>
                </a:tc>
                <a:tc>
                  <a:txBody>
                    <a:bodyPr/>
                    <a:lstStyle/>
                    <a:p>
                      <a:pPr algn="ctr" fontAlgn="b"/>
                      <a:r>
                        <a:rPr lang="en-IN" sz="1300" u="none" strike="noStrike" dirty="0" smtClean="0">
                          <a:effectLst/>
                        </a:rPr>
                        <a:t>1470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smtClean="0">
                          <a:effectLst/>
                        </a:rPr>
                        <a:t>1470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smtClean="0">
                          <a:effectLst/>
                        </a:rPr>
                        <a:t>1470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smtClean="0">
                          <a:effectLst/>
                        </a:rPr>
                        <a:t>1470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smtClean="0">
                          <a:effectLst/>
                        </a:rPr>
                        <a:t>1470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smtClean="0">
                          <a:effectLst/>
                        </a:rPr>
                        <a:t>1470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smtClean="0">
                          <a:effectLst/>
                        </a:rPr>
                        <a:t>1470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smtClean="0">
                          <a:effectLst/>
                        </a:rPr>
                        <a:t>1470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smtClean="0">
                          <a:effectLst/>
                        </a:rPr>
                        <a:t>1470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r>
              <a:tr h="450669">
                <a:tc>
                  <a:txBody>
                    <a:bodyPr/>
                    <a:lstStyle/>
                    <a:p>
                      <a:pPr algn="ctr" fontAlgn="ctr"/>
                      <a:r>
                        <a:rPr lang="en-IN" sz="1300" u="none" strike="noStrike" kern="1200" dirty="0" smtClean="0">
                          <a:effectLst/>
                        </a:rPr>
                        <a:t>Mean</a:t>
                      </a:r>
                      <a:endParaRPr lang="en-IN" sz="13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4" marR="9144" marT="9144" marB="0" anchor="ctr"/>
                </a:tc>
                <a:tc>
                  <a:txBody>
                    <a:bodyPr/>
                    <a:lstStyle/>
                    <a:p>
                      <a:pPr algn="ctr" fontAlgn="b"/>
                      <a:r>
                        <a:rPr lang="en-IN" sz="1300" u="none" strike="noStrike" dirty="0">
                          <a:effectLst/>
                        </a:rPr>
                        <a:t>36.92</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0.16</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6502.93</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11.28</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7.01</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4.23</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2.19</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4.12</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9.19</a:t>
                      </a:r>
                      <a:endParaRPr lang="en-IN" sz="1300" b="0" i="0" u="none" strike="noStrike">
                        <a:solidFill>
                          <a:srgbClr val="000000"/>
                        </a:solidFill>
                        <a:effectLst/>
                        <a:latin typeface="Bookman Old Style" panose="02050604050505020204" pitchFamily="18" charset="0"/>
                      </a:endParaRPr>
                    </a:p>
                  </a:txBody>
                  <a:tcPr marL="9144" marR="9144" marT="9144" marB="0" anchor="ctr"/>
                </a:tc>
              </a:tr>
              <a:tr h="450669">
                <a:tc>
                  <a:txBody>
                    <a:bodyPr/>
                    <a:lstStyle/>
                    <a:p>
                      <a:pPr algn="ctr" fontAlgn="ctr"/>
                      <a:r>
                        <a:rPr lang="en-IN" sz="1300" u="none" strike="noStrike" kern="1200" dirty="0">
                          <a:effectLst/>
                        </a:rPr>
                        <a:t>std</a:t>
                      </a:r>
                      <a:endParaRPr lang="en-IN" sz="13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4" marR="9144" marT="9144" marB="0" anchor="ctr"/>
                </a:tc>
                <a:tc>
                  <a:txBody>
                    <a:bodyPr/>
                    <a:lstStyle/>
                    <a:p>
                      <a:pPr algn="ctr" fontAlgn="b"/>
                      <a:r>
                        <a:rPr lang="en-IN" sz="1300" u="none" strike="noStrike">
                          <a:effectLst/>
                        </a:rPr>
                        <a:t>9.14</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0.37</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4707.96</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7.78</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6.13</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3.62</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3.22</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3.57</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8.11</a:t>
                      </a:r>
                      <a:endParaRPr lang="en-IN" sz="1300" b="0" i="0" u="none" strike="noStrike">
                        <a:solidFill>
                          <a:srgbClr val="000000"/>
                        </a:solidFill>
                        <a:effectLst/>
                        <a:latin typeface="Bookman Old Style" panose="02050604050505020204" pitchFamily="18" charset="0"/>
                      </a:endParaRPr>
                    </a:p>
                  </a:txBody>
                  <a:tcPr marL="9144" marR="9144" marT="9144" marB="0" anchor="ctr"/>
                </a:tc>
              </a:tr>
              <a:tr h="450669">
                <a:tc>
                  <a:txBody>
                    <a:bodyPr/>
                    <a:lstStyle/>
                    <a:p>
                      <a:pPr algn="ctr" fontAlgn="ctr"/>
                      <a:r>
                        <a:rPr lang="en-IN" sz="1300" u="none" strike="noStrike" kern="1200" dirty="0" smtClean="0">
                          <a:effectLst/>
                        </a:rPr>
                        <a:t>Min</a:t>
                      </a:r>
                      <a:endParaRPr lang="en-IN" sz="13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4" marR="9144" marT="9144" marB="0" anchor="ctr"/>
                </a:tc>
                <a:tc>
                  <a:txBody>
                    <a:bodyPr/>
                    <a:lstStyle/>
                    <a:p>
                      <a:pPr algn="ctr" fontAlgn="b"/>
                      <a:r>
                        <a:rPr lang="en-IN" sz="1300" u="none" strike="noStrike">
                          <a:effectLst/>
                        </a:rPr>
                        <a:t>18</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0</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1009</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0</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1</a:t>
                      </a:r>
                      <a:endParaRPr lang="en-IN" sz="1300" b="0" i="0" u="none" strike="noStrike">
                        <a:solidFill>
                          <a:srgbClr val="000000"/>
                        </a:solidFill>
                        <a:effectLst/>
                        <a:latin typeface="Bookman Old Style" panose="02050604050505020204" pitchFamily="18" charset="0"/>
                      </a:endParaRPr>
                    </a:p>
                  </a:txBody>
                  <a:tcPr marL="9144" marR="9144" marT="9144" marB="0" anchor="ctr"/>
                </a:tc>
              </a:tr>
              <a:tr h="450669">
                <a:tc>
                  <a:txBody>
                    <a:bodyPr/>
                    <a:lstStyle/>
                    <a:p>
                      <a:pPr algn="ctr" fontAlgn="ctr"/>
                      <a:r>
                        <a:rPr lang="en-IN" sz="1300" u="none" strike="noStrike" kern="1200" dirty="0">
                          <a:effectLst/>
                        </a:rPr>
                        <a:t>25%</a:t>
                      </a:r>
                      <a:endParaRPr lang="en-IN" sz="13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4" marR="9144" marT="9144" marB="0" anchor="ctr"/>
                </a:tc>
                <a:tc>
                  <a:txBody>
                    <a:bodyPr/>
                    <a:lstStyle/>
                    <a:p>
                      <a:pPr algn="ctr" fontAlgn="b"/>
                      <a:r>
                        <a:rPr lang="en-IN" sz="1300" u="none" strike="noStrike">
                          <a:effectLst/>
                        </a:rPr>
                        <a:t>30</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0</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2911</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6</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3</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2</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0</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2</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2</a:t>
                      </a:r>
                      <a:endParaRPr lang="en-IN" sz="1300" b="0" i="0" u="none" strike="noStrike">
                        <a:solidFill>
                          <a:srgbClr val="000000"/>
                        </a:solidFill>
                        <a:effectLst/>
                        <a:latin typeface="Bookman Old Style" panose="02050604050505020204" pitchFamily="18" charset="0"/>
                      </a:endParaRPr>
                    </a:p>
                  </a:txBody>
                  <a:tcPr marL="9144" marR="9144" marT="9144" marB="0" anchor="ctr"/>
                </a:tc>
              </a:tr>
              <a:tr h="450669">
                <a:tc>
                  <a:txBody>
                    <a:bodyPr/>
                    <a:lstStyle/>
                    <a:p>
                      <a:pPr algn="ctr" fontAlgn="ctr"/>
                      <a:r>
                        <a:rPr lang="en-IN" sz="1300" u="none" strike="noStrike" kern="1200" dirty="0">
                          <a:effectLst/>
                        </a:rPr>
                        <a:t>50%</a:t>
                      </a:r>
                      <a:endParaRPr lang="en-IN" sz="13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4" marR="9144" marT="9144" marB="0" anchor="ctr"/>
                </a:tc>
                <a:tc>
                  <a:txBody>
                    <a:bodyPr/>
                    <a:lstStyle/>
                    <a:p>
                      <a:pPr algn="ctr" fontAlgn="b"/>
                      <a:r>
                        <a:rPr lang="en-IN" sz="1300" u="none" strike="noStrike">
                          <a:effectLst/>
                        </a:rPr>
                        <a:t>36</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0</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4919</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10</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5</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3</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1</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3</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7</a:t>
                      </a:r>
                      <a:endParaRPr lang="en-IN" sz="1300" b="0" i="0" u="none" strike="noStrike">
                        <a:solidFill>
                          <a:srgbClr val="000000"/>
                        </a:solidFill>
                        <a:effectLst/>
                        <a:latin typeface="Bookman Old Style" panose="02050604050505020204" pitchFamily="18" charset="0"/>
                      </a:endParaRPr>
                    </a:p>
                  </a:txBody>
                  <a:tcPr marL="9144" marR="9144" marT="9144" marB="0" anchor="ctr"/>
                </a:tc>
              </a:tr>
              <a:tr h="450669">
                <a:tc>
                  <a:txBody>
                    <a:bodyPr/>
                    <a:lstStyle/>
                    <a:p>
                      <a:pPr algn="ctr" fontAlgn="ctr"/>
                      <a:r>
                        <a:rPr lang="en-IN" sz="1300" u="none" strike="noStrike" kern="1200" dirty="0">
                          <a:effectLst/>
                        </a:rPr>
                        <a:t>75%</a:t>
                      </a:r>
                      <a:endParaRPr lang="en-IN" sz="13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4" marR="9144" marT="9144" marB="0" anchor="ctr"/>
                </a:tc>
                <a:tc>
                  <a:txBody>
                    <a:bodyPr/>
                    <a:lstStyle/>
                    <a:p>
                      <a:pPr algn="ctr" fontAlgn="b"/>
                      <a:r>
                        <a:rPr lang="en-IN" sz="1300" u="none" strike="noStrike">
                          <a:effectLst/>
                        </a:rPr>
                        <a:t>43</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0</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8379</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15</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9</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7</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3</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7</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14</a:t>
                      </a:r>
                      <a:endParaRPr lang="en-IN" sz="1300" b="0" i="0" u="none" strike="noStrike">
                        <a:solidFill>
                          <a:srgbClr val="000000"/>
                        </a:solidFill>
                        <a:effectLst/>
                        <a:latin typeface="Bookman Old Style" panose="02050604050505020204" pitchFamily="18" charset="0"/>
                      </a:endParaRPr>
                    </a:p>
                  </a:txBody>
                  <a:tcPr marL="9144" marR="9144" marT="9144" marB="0" anchor="ctr"/>
                </a:tc>
              </a:tr>
              <a:tr h="450669">
                <a:tc>
                  <a:txBody>
                    <a:bodyPr/>
                    <a:lstStyle/>
                    <a:p>
                      <a:pPr algn="ctr" fontAlgn="ctr"/>
                      <a:r>
                        <a:rPr lang="en-IN" sz="1300" u="none" strike="noStrike" kern="1200" dirty="0" smtClean="0">
                          <a:effectLst/>
                        </a:rPr>
                        <a:t>Max</a:t>
                      </a:r>
                      <a:endParaRPr lang="en-IN" sz="13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4" marR="9144" marT="9144" marB="0" anchor="ctr"/>
                </a:tc>
                <a:tc>
                  <a:txBody>
                    <a:bodyPr/>
                    <a:lstStyle/>
                    <a:p>
                      <a:pPr algn="ctr" fontAlgn="b"/>
                      <a:r>
                        <a:rPr lang="en-IN" sz="1300" u="none" strike="noStrike" dirty="0">
                          <a:effectLst/>
                        </a:rPr>
                        <a:t>60</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1</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19999</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40</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40</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a:effectLst/>
                        </a:rPr>
                        <a:t>18</a:t>
                      </a:r>
                      <a:endParaRPr lang="en-IN" sz="1300" b="0" i="0" u="none" strike="noStrike">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15</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17</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c>
                  <a:txBody>
                    <a:bodyPr/>
                    <a:lstStyle/>
                    <a:p>
                      <a:pPr algn="ctr" fontAlgn="b"/>
                      <a:r>
                        <a:rPr lang="en-IN" sz="1300" u="none" strike="noStrike" dirty="0">
                          <a:effectLst/>
                        </a:rPr>
                        <a:t>29</a:t>
                      </a:r>
                      <a:endParaRPr lang="en-IN" sz="1300" b="0" i="0" u="none" strike="noStrike" dirty="0">
                        <a:solidFill>
                          <a:srgbClr val="000000"/>
                        </a:solidFill>
                        <a:effectLst/>
                        <a:latin typeface="Bookman Old Style" panose="02050604050505020204" pitchFamily="18" charset="0"/>
                      </a:endParaRPr>
                    </a:p>
                  </a:txBody>
                  <a:tcPr marL="9144" marR="9144" marT="9144" marB="0" anchor="ctr"/>
                </a:tc>
              </a:tr>
            </a:tbl>
          </a:graphicData>
        </a:graphic>
      </p:graphicFrame>
      <p:pic>
        <p:nvPicPr>
          <p:cNvPr id="11" name="Picture 10"/>
          <p:cNvPicPr>
            <a:picLocks noChangeAspect="1"/>
          </p:cNvPicPr>
          <p:nvPr/>
        </p:nvPicPr>
        <p:blipFill>
          <a:blip r:embed="rId2"/>
          <a:stretch>
            <a:fillRect/>
          </a:stretch>
        </p:blipFill>
        <p:spPr>
          <a:xfrm>
            <a:off x="1428947" y="1011389"/>
            <a:ext cx="10018357" cy="756854"/>
          </a:xfrm>
          <a:prstGeom prst="rect">
            <a:avLst/>
          </a:prstGeom>
          <a:ln>
            <a:solidFill>
              <a:schemeClr val="tx1"/>
            </a:solidFill>
          </a:ln>
        </p:spPr>
      </p:pic>
      <p:sp>
        <p:nvSpPr>
          <p:cNvPr id="2" name="Slide Number Placeholder 1"/>
          <p:cNvSpPr>
            <a:spLocks noGrp="1"/>
          </p:cNvSpPr>
          <p:nvPr>
            <p:ph type="sldNum" sz="quarter" idx="12"/>
          </p:nvPr>
        </p:nvSpPr>
        <p:spPr/>
        <p:txBody>
          <a:bodyPr/>
          <a:lstStyle/>
          <a:p>
            <a:fld id="{2EB0B101-864A-40DE-B3FA-F90601DAD833}" type="slidenum">
              <a:rPr lang="en-IN" smtClean="0"/>
              <a:t>7</a:t>
            </a:fld>
            <a:endParaRPr lang="en-IN"/>
          </a:p>
        </p:txBody>
      </p:sp>
      <p:sp>
        <p:nvSpPr>
          <p:cNvPr id="7"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Univariate analysis</a:t>
            </a:r>
            <a:endParaRPr lang="en-IN" b="1" dirty="0">
              <a:solidFill>
                <a:srgbClr val="002060"/>
              </a:solidFill>
              <a:latin typeface="Castellar" panose="020A0402060406010301" pitchFamily="18" charset="0"/>
            </a:endParaRPr>
          </a:p>
        </p:txBody>
      </p:sp>
    </p:spTree>
    <p:extLst>
      <p:ext uri="{BB962C8B-B14F-4D97-AF65-F5344CB8AC3E}">
        <p14:creationId xmlns:p14="http://schemas.microsoft.com/office/powerpoint/2010/main" val="913816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4974" y="1524000"/>
            <a:ext cx="11307827" cy="3713018"/>
          </a:xfrm>
          <a:prstGeom prst="rect">
            <a:avLst/>
          </a:prstGeom>
          <a:ln>
            <a:solidFill>
              <a:schemeClr val="bg1"/>
            </a:solidFill>
          </a:ln>
        </p:spPr>
      </p:pic>
      <p:sp>
        <p:nvSpPr>
          <p:cNvPr id="3" name="Slide Number Placeholder 2"/>
          <p:cNvSpPr>
            <a:spLocks noGrp="1"/>
          </p:cNvSpPr>
          <p:nvPr>
            <p:ph type="sldNum" sz="quarter" idx="12"/>
          </p:nvPr>
        </p:nvSpPr>
        <p:spPr/>
        <p:txBody>
          <a:bodyPr/>
          <a:lstStyle/>
          <a:p>
            <a:fld id="{2EB0B101-864A-40DE-B3FA-F90601DAD833}" type="slidenum">
              <a:rPr lang="en-IN" smtClean="0"/>
              <a:t>8</a:t>
            </a:fld>
            <a:endParaRPr lang="en-IN"/>
          </a:p>
        </p:txBody>
      </p:sp>
      <p:sp>
        <p:nvSpPr>
          <p:cNvPr id="5"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Univariate analysis</a:t>
            </a:r>
            <a:endParaRPr lang="en-IN" b="1" dirty="0">
              <a:solidFill>
                <a:srgbClr val="002060"/>
              </a:solidFill>
              <a:latin typeface="Castellar" panose="020A0402060406010301" pitchFamily="18" charset="0"/>
            </a:endParaRPr>
          </a:p>
        </p:txBody>
      </p:sp>
    </p:spTree>
    <p:extLst>
      <p:ext uri="{BB962C8B-B14F-4D97-AF65-F5344CB8AC3E}">
        <p14:creationId xmlns:p14="http://schemas.microsoft.com/office/powerpoint/2010/main" val="2548223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6" y="831273"/>
            <a:ext cx="10515600" cy="5608927"/>
          </a:xfrm>
        </p:spPr>
        <p:txBody>
          <a:bodyPr>
            <a:noAutofit/>
          </a:bodyPr>
          <a:lstStyle/>
          <a:p>
            <a:pPr algn="just">
              <a:buFont typeface="Wingdings" panose="05000000000000000000" pitchFamily="2" charset="2"/>
              <a:buChar char="Ø"/>
            </a:pPr>
            <a:r>
              <a:rPr lang="en-IN" sz="2200" b="1" dirty="0" smtClean="0">
                <a:solidFill>
                  <a:srgbClr val="000000"/>
                </a:solidFill>
                <a:latin typeface="Times New Roman" pitchFamily="18" charset="0"/>
                <a:cs typeface="Times New Roman" pitchFamily="18" charset="0"/>
              </a:rPr>
              <a:t>In this Company</a:t>
            </a:r>
            <a:r>
              <a:rPr lang="en-IN" sz="2200" dirty="0" smtClean="0">
                <a:solidFill>
                  <a:srgbClr val="000000"/>
                </a:solidFill>
                <a:latin typeface="Times New Roman" pitchFamily="18" charset="0"/>
                <a:cs typeface="Times New Roman" pitchFamily="18" charset="0"/>
              </a:rPr>
              <a:t>, </a:t>
            </a:r>
          </a:p>
          <a:p>
            <a:pPr lvl="1" algn="just">
              <a:lnSpc>
                <a:spcPct val="150000"/>
              </a:lnSpc>
              <a:buFont typeface="Courier New" panose="02070309020205020404" pitchFamily="49" charset="0"/>
              <a:buChar char="o"/>
            </a:pPr>
            <a:r>
              <a:rPr lang="en-IN" sz="1800" dirty="0">
                <a:latin typeface="Bookman Old Style" panose="02050604050505020204" pitchFamily="18" charset="0"/>
              </a:rPr>
              <a:t>The average age of employee is nearly 37 years and ranges from 18 to 60 years. </a:t>
            </a:r>
          </a:p>
          <a:p>
            <a:pPr lvl="1" algn="just">
              <a:lnSpc>
                <a:spcPct val="150000"/>
              </a:lnSpc>
              <a:buFont typeface="Courier New" panose="02070309020205020404" pitchFamily="49" charset="0"/>
              <a:buChar char="o"/>
            </a:pPr>
            <a:r>
              <a:rPr lang="en-US" sz="1800" dirty="0">
                <a:latin typeface="Bookman Old Style" panose="02050604050505020204" pitchFamily="18" charset="0"/>
              </a:rPr>
              <a:t>It is observed that 961 employees from the Research &amp; Development department, 63 from the HR department, and 446 from the Sales department were either working or left.</a:t>
            </a:r>
          </a:p>
          <a:p>
            <a:pPr lvl="1" algn="just">
              <a:lnSpc>
                <a:spcPct val="150000"/>
              </a:lnSpc>
              <a:buFont typeface="Courier New" panose="02070309020205020404" pitchFamily="49" charset="0"/>
              <a:buChar char="o"/>
            </a:pPr>
            <a:r>
              <a:rPr lang="en-IN" sz="1800" dirty="0">
                <a:latin typeface="Bookman Old Style" panose="02050604050505020204" pitchFamily="18" charset="0"/>
              </a:rPr>
              <a:t>70% of the total employees are rarely travelling for Business works are </a:t>
            </a:r>
            <a:r>
              <a:rPr lang="en-US" sz="1800" dirty="0">
                <a:latin typeface="Bookman Old Style" panose="02050604050505020204" pitchFamily="18" charset="0"/>
              </a:rPr>
              <a:t>either working or left.</a:t>
            </a:r>
            <a:endParaRPr lang="en-IN" sz="1800" dirty="0">
              <a:latin typeface="Bookman Old Style" panose="02050604050505020204" pitchFamily="18" charset="0"/>
            </a:endParaRPr>
          </a:p>
          <a:p>
            <a:pPr lvl="1" algn="just">
              <a:lnSpc>
                <a:spcPct val="150000"/>
              </a:lnSpc>
              <a:buFont typeface="Courier New" panose="02070309020205020404" pitchFamily="49" charset="0"/>
              <a:buChar char="o"/>
            </a:pPr>
            <a:r>
              <a:rPr lang="en-IN" sz="1800" dirty="0">
                <a:latin typeface="Bookman Old Style" panose="02050604050505020204" pitchFamily="18" charset="0"/>
              </a:rPr>
              <a:t>30% of the employees are highly satisfied with the Office Environment,</a:t>
            </a:r>
          </a:p>
          <a:p>
            <a:pPr lvl="1" algn="just">
              <a:lnSpc>
                <a:spcPct val="150000"/>
              </a:lnSpc>
              <a:buFont typeface="Courier New" panose="02070309020205020404" pitchFamily="49" charset="0"/>
              <a:buChar char="o"/>
            </a:pPr>
            <a:r>
              <a:rPr lang="en-IN" sz="1800" dirty="0">
                <a:latin typeface="Bookman Old Style" panose="02050604050505020204" pitchFamily="18" charset="0"/>
              </a:rPr>
              <a:t>19% of employees are less satisfied with their Job role are </a:t>
            </a:r>
            <a:r>
              <a:rPr lang="en-US" sz="1800" dirty="0">
                <a:latin typeface="Bookman Old Style" panose="02050604050505020204" pitchFamily="18" charset="0"/>
              </a:rPr>
              <a:t>either working or left.</a:t>
            </a:r>
          </a:p>
          <a:p>
            <a:pPr lvl="1" algn="just">
              <a:lnSpc>
                <a:spcPct val="150000"/>
              </a:lnSpc>
              <a:buFont typeface="Courier New" panose="02070309020205020404" pitchFamily="49" charset="0"/>
              <a:buChar char="o"/>
            </a:pPr>
            <a:r>
              <a:rPr lang="en-IN" sz="1800" dirty="0">
                <a:latin typeface="Bookman Old Style" panose="02050604050505020204" pitchFamily="18" charset="0"/>
              </a:rPr>
              <a:t>The monthly income of employees are found to be in range of 1000 to 20000, majority of employees salary are found to be slightly less than 8400. </a:t>
            </a:r>
          </a:p>
          <a:p>
            <a:pPr lvl="1" algn="just">
              <a:lnSpc>
                <a:spcPct val="150000"/>
              </a:lnSpc>
              <a:buFont typeface="Courier New" panose="02070309020205020404" pitchFamily="49" charset="0"/>
              <a:buChar char="o"/>
            </a:pPr>
            <a:r>
              <a:rPr lang="en-IN" sz="1800" dirty="0">
                <a:latin typeface="Bookman Old Style" panose="02050604050505020204" pitchFamily="18" charset="0"/>
              </a:rPr>
              <a:t>Most of the employees are having a total work experience of 5 to 10 years, whereas the  maximum work experience of 40 years </a:t>
            </a:r>
            <a:r>
              <a:rPr lang="en-US" sz="1800" dirty="0">
                <a:latin typeface="Bookman Old Style" panose="02050604050505020204" pitchFamily="18" charset="0"/>
              </a:rPr>
              <a:t>either working or left the company</a:t>
            </a:r>
            <a:r>
              <a:rPr lang="en-IN" sz="1800" dirty="0">
                <a:latin typeface="Bookman Old Style" panose="02050604050505020204" pitchFamily="18" charset="0"/>
              </a:rPr>
              <a:t>.</a:t>
            </a:r>
          </a:p>
          <a:p>
            <a:pPr algn="just"/>
            <a:endParaRPr lang="en-IN" sz="2200" dirty="0"/>
          </a:p>
        </p:txBody>
      </p:sp>
      <p:sp>
        <p:nvSpPr>
          <p:cNvPr id="4" name="Slide Number Placeholder 3"/>
          <p:cNvSpPr>
            <a:spLocks noGrp="1"/>
          </p:cNvSpPr>
          <p:nvPr>
            <p:ph type="sldNum" sz="quarter" idx="12"/>
          </p:nvPr>
        </p:nvSpPr>
        <p:spPr/>
        <p:txBody>
          <a:bodyPr/>
          <a:lstStyle/>
          <a:p>
            <a:fld id="{2EB0B101-864A-40DE-B3FA-F90601DAD833}" type="slidenum">
              <a:rPr lang="en-IN" smtClean="0"/>
              <a:t>9</a:t>
            </a:fld>
            <a:endParaRPr lang="en-IN"/>
          </a:p>
        </p:txBody>
      </p:sp>
      <p:sp>
        <p:nvSpPr>
          <p:cNvPr id="6" name="Title 1"/>
          <p:cNvSpPr txBox="1">
            <a:spLocks/>
          </p:cNvSpPr>
          <p:nvPr/>
        </p:nvSpPr>
        <p:spPr>
          <a:xfrm>
            <a:off x="0" y="0"/>
            <a:ext cx="12192000" cy="748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002060"/>
                </a:solidFill>
                <a:latin typeface="Castellar" panose="020A0402060406010301" pitchFamily="18" charset="0"/>
              </a:rPr>
              <a:t>Univariate analysis </a:t>
            </a:r>
            <a:r>
              <a:rPr lang="en-IN" sz="2400" b="1" dirty="0" smtClean="0">
                <a:solidFill>
                  <a:srgbClr val="002060"/>
                </a:solidFill>
                <a:latin typeface="Castellar" panose="020A0402060406010301" pitchFamily="18" charset="0"/>
              </a:rPr>
              <a:t>insights</a:t>
            </a:r>
            <a:endParaRPr lang="en-IN" sz="2400" b="1" dirty="0">
              <a:solidFill>
                <a:srgbClr val="002060"/>
              </a:solidFill>
              <a:latin typeface="Castellar" panose="020A0402060406010301" pitchFamily="18" charset="0"/>
            </a:endParaRPr>
          </a:p>
        </p:txBody>
      </p:sp>
    </p:spTree>
    <p:extLst>
      <p:ext uri="{BB962C8B-B14F-4D97-AF65-F5344CB8AC3E}">
        <p14:creationId xmlns:p14="http://schemas.microsoft.com/office/powerpoint/2010/main" val="181397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1260</TotalTime>
  <Words>1148</Words>
  <Application>Microsoft Office PowerPoint</Application>
  <PresentationFormat>Widescreen</PresentationFormat>
  <Paragraphs>220</Paragraphs>
  <Slides>21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Arial</vt:lpstr>
      <vt:lpstr>Bell MT</vt:lpstr>
      <vt:lpstr>Book Antiqua</vt:lpstr>
      <vt:lpstr>Bookman Old Style</vt:lpstr>
      <vt:lpstr>Calibri</vt:lpstr>
      <vt:lpstr>Calibri Light</vt:lpstr>
      <vt:lpstr>Castellar</vt:lpstr>
      <vt:lpstr>Copperplate Gothic Light</vt:lpstr>
      <vt:lpstr>Courier New</vt:lpstr>
      <vt:lpstr>Footlight MT Light</vt:lpstr>
      <vt:lpstr>Microsoft Himalaya</vt:lpstr>
      <vt:lpstr>Times New Roman</vt:lpstr>
      <vt:lpstr>Wingdings</vt:lpstr>
      <vt:lpstr>Office Theme</vt:lpstr>
      <vt:lpstr>Exploratory Data Analysis of EMPLOYEE ATTRITION  Using Python </vt:lpstr>
      <vt:lpstr>Goal of this project</vt:lpstr>
      <vt:lpstr>PowerPoint Presentation</vt:lpstr>
      <vt:lpstr>PowerPoint Presentation</vt:lpstr>
      <vt:lpstr>Assumptions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Colaboratory File Link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Employee Attrition  using Python </dc:title>
  <dc:creator>K A YOGESH</dc:creator>
  <cp:lastModifiedBy>K A YOGESH</cp:lastModifiedBy>
  <cp:revision>103</cp:revision>
  <dcterms:created xsi:type="dcterms:W3CDTF">2022-10-06T10:34:27Z</dcterms:created>
  <dcterms:modified xsi:type="dcterms:W3CDTF">2022-10-09T12:04:27Z</dcterms:modified>
</cp:coreProperties>
</file>