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5"/>
  </p:notesMasterIdLst>
  <p:sldIdLst>
    <p:sldId id="256" r:id="rId2"/>
    <p:sldId id="263" r:id="rId3"/>
    <p:sldId id="264" r:id="rId4"/>
    <p:sldId id="267" r:id="rId5"/>
    <p:sldId id="268" r:id="rId6"/>
    <p:sldId id="269" r:id="rId7"/>
    <p:sldId id="270" r:id="rId8"/>
    <p:sldId id="272" r:id="rId9"/>
    <p:sldId id="273" r:id="rId10"/>
    <p:sldId id="287" r:id="rId11"/>
    <p:sldId id="274" r:id="rId12"/>
    <p:sldId id="266" r:id="rId13"/>
    <p:sldId id="275" r:id="rId14"/>
    <p:sldId id="276" r:id="rId15"/>
    <p:sldId id="277" r:id="rId16"/>
    <p:sldId id="278" r:id="rId17"/>
    <p:sldId id="279" r:id="rId18"/>
    <p:sldId id="280" r:id="rId19"/>
    <p:sldId id="281" r:id="rId20"/>
    <p:sldId id="284" r:id="rId21"/>
    <p:sldId id="285" r:id="rId22"/>
    <p:sldId id="286" r:id="rId23"/>
    <p:sldId id="26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p:scale>
          <a:sx n="70" d="100"/>
          <a:sy n="70" d="100"/>
        </p:scale>
        <p:origin x="-744" y="-18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244CA0-9ACE-4C6D-8670-3795DE06AD02}" type="doc">
      <dgm:prSet loTypeId="urn:microsoft.com/office/officeart/2008/layout/VerticalCurvedList" loCatId="list" qsTypeId="urn:microsoft.com/office/officeart/2005/8/quickstyle/3d4" qsCatId="3D" csTypeId="urn:microsoft.com/office/officeart/2005/8/colors/accent0_1" csCatId="mainScheme" phldr="1"/>
      <dgm:spPr/>
      <dgm:t>
        <a:bodyPr/>
        <a:lstStyle/>
        <a:p>
          <a:endParaRPr lang="en-IN"/>
        </a:p>
      </dgm:t>
    </dgm:pt>
    <dgm:pt modelId="{5C98CED9-E400-450A-8EF5-4E176F4C6271}">
      <dgm:prSet phldrT="[Text]"/>
      <dgm:spPr/>
      <dgm:t>
        <a:bodyPr/>
        <a:lstStyle/>
        <a:p>
          <a:r>
            <a:rPr lang="en-IN" dirty="0" smtClean="0">
              <a:latin typeface="Bookman Old Style" pitchFamily="18" charset="0"/>
            </a:rPr>
            <a:t>Raw Text Messages </a:t>
          </a:r>
          <a:endParaRPr lang="en-IN" dirty="0">
            <a:latin typeface="Bookman Old Style" pitchFamily="18" charset="0"/>
          </a:endParaRPr>
        </a:p>
      </dgm:t>
    </dgm:pt>
    <dgm:pt modelId="{2491A029-FD36-418C-B4EF-2A2C98D446A3}" type="parTrans" cxnId="{28103BF7-5798-44AF-8B7A-F145132A9C64}">
      <dgm:prSet/>
      <dgm:spPr/>
      <dgm:t>
        <a:bodyPr/>
        <a:lstStyle/>
        <a:p>
          <a:endParaRPr lang="en-IN"/>
        </a:p>
      </dgm:t>
    </dgm:pt>
    <dgm:pt modelId="{2363750F-0A5C-4BD4-AED8-8723E9955B78}" type="sibTrans" cxnId="{28103BF7-5798-44AF-8B7A-F145132A9C64}">
      <dgm:prSet/>
      <dgm:spPr/>
      <dgm:t>
        <a:bodyPr/>
        <a:lstStyle/>
        <a:p>
          <a:endParaRPr lang="en-IN"/>
        </a:p>
      </dgm:t>
    </dgm:pt>
    <dgm:pt modelId="{A87CACDB-9649-4725-9F4C-E380A8B8CD7E}">
      <dgm:prSet phldrT="[Text]"/>
      <dgm:spPr/>
      <dgm:t>
        <a:bodyPr/>
        <a:lstStyle/>
        <a:p>
          <a:r>
            <a:rPr lang="en-IN" dirty="0" smtClean="0">
              <a:latin typeface="Bookman Old Style" pitchFamily="18" charset="0"/>
            </a:rPr>
            <a:t>Removal of Extra White Spaces</a:t>
          </a:r>
          <a:endParaRPr lang="en-IN" dirty="0">
            <a:latin typeface="Bookman Old Style" pitchFamily="18" charset="0"/>
          </a:endParaRPr>
        </a:p>
      </dgm:t>
    </dgm:pt>
    <dgm:pt modelId="{36C97AA8-5674-4A5F-8AE8-4686E6B7DD2F}" type="parTrans" cxnId="{11162002-9B33-4F15-BABD-0DEF286C242A}">
      <dgm:prSet/>
      <dgm:spPr/>
      <dgm:t>
        <a:bodyPr/>
        <a:lstStyle/>
        <a:p>
          <a:endParaRPr lang="en-IN"/>
        </a:p>
      </dgm:t>
    </dgm:pt>
    <dgm:pt modelId="{DA9B4AFA-E1F7-431D-9539-88FC03985A8F}" type="sibTrans" cxnId="{11162002-9B33-4F15-BABD-0DEF286C242A}">
      <dgm:prSet/>
      <dgm:spPr/>
      <dgm:t>
        <a:bodyPr/>
        <a:lstStyle/>
        <a:p>
          <a:endParaRPr lang="en-IN"/>
        </a:p>
      </dgm:t>
    </dgm:pt>
    <dgm:pt modelId="{605FC038-1F92-4897-90A6-6EC9A583E2D2}">
      <dgm:prSet phldrT="[Text]"/>
      <dgm:spPr/>
      <dgm:t>
        <a:bodyPr/>
        <a:lstStyle/>
        <a:p>
          <a:r>
            <a:rPr lang="en-IN" dirty="0" smtClean="0">
              <a:latin typeface="Bookman Old Style" pitchFamily="18" charset="0"/>
            </a:rPr>
            <a:t>Removal of Stop Words</a:t>
          </a:r>
          <a:endParaRPr lang="en-IN" dirty="0">
            <a:latin typeface="Bookman Old Style" pitchFamily="18" charset="0"/>
          </a:endParaRPr>
        </a:p>
      </dgm:t>
    </dgm:pt>
    <dgm:pt modelId="{D6B31FC8-ACAC-410C-B0C0-EFD43AD6AA7F}" type="parTrans" cxnId="{B3463F23-1F12-4AAC-ADE6-CA0F26CD17D2}">
      <dgm:prSet/>
      <dgm:spPr/>
      <dgm:t>
        <a:bodyPr/>
        <a:lstStyle/>
        <a:p>
          <a:endParaRPr lang="en-IN"/>
        </a:p>
      </dgm:t>
    </dgm:pt>
    <dgm:pt modelId="{3AA98AF8-0911-4572-A3C9-D24B1AA0C8FC}" type="sibTrans" cxnId="{B3463F23-1F12-4AAC-ADE6-CA0F26CD17D2}">
      <dgm:prSet/>
      <dgm:spPr/>
      <dgm:t>
        <a:bodyPr/>
        <a:lstStyle/>
        <a:p>
          <a:endParaRPr lang="en-IN"/>
        </a:p>
      </dgm:t>
    </dgm:pt>
    <dgm:pt modelId="{834B3603-BA86-4FE8-ADE5-D2DF02D825CC}">
      <dgm:prSet/>
      <dgm:spPr/>
      <dgm:t>
        <a:bodyPr/>
        <a:lstStyle/>
        <a:p>
          <a:r>
            <a:rPr lang="en-IN" dirty="0" smtClean="0">
              <a:latin typeface="Bookman Old Style" pitchFamily="18" charset="0"/>
            </a:rPr>
            <a:t>Lemmatization</a:t>
          </a:r>
          <a:endParaRPr lang="en-IN" dirty="0">
            <a:latin typeface="Bookman Old Style" pitchFamily="18" charset="0"/>
          </a:endParaRPr>
        </a:p>
      </dgm:t>
    </dgm:pt>
    <dgm:pt modelId="{5435D4E1-FEAB-4575-8301-09043B3CD4BE}" type="parTrans" cxnId="{BDF5D663-4EB0-450E-B460-34171F6960B4}">
      <dgm:prSet/>
      <dgm:spPr/>
      <dgm:t>
        <a:bodyPr/>
        <a:lstStyle/>
        <a:p>
          <a:endParaRPr lang="en-IN"/>
        </a:p>
      </dgm:t>
    </dgm:pt>
    <dgm:pt modelId="{CA4E8BCF-1F13-4CB5-85CE-D721F1254E76}" type="sibTrans" cxnId="{BDF5D663-4EB0-450E-B460-34171F6960B4}">
      <dgm:prSet/>
      <dgm:spPr/>
      <dgm:t>
        <a:bodyPr/>
        <a:lstStyle/>
        <a:p>
          <a:endParaRPr lang="en-IN"/>
        </a:p>
      </dgm:t>
    </dgm:pt>
    <dgm:pt modelId="{5E3F8737-1E0B-48C7-ACB6-B74DEB26CFAA}">
      <dgm:prSet/>
      <dgm:spPr/>
      <dgm:t>
        <a:bodyPr/>
        <a:lstStyle/>
        <a:p>
          <a:r>
            <a:rPr lang="en-IN" dirty="0" smtClean="0">
              <a:latin typeface="Bookman Old Style" pitchFamily="18" charset="0"/>
            </a:rPr>
            <a:t>Cleaned Text Corpus</a:t>
          </a:r>
          <a:endParaRPr lang="en-IN" dirty="0">
            <a:latin typeface="Bookman Old Style" pitchFamily="18" charset="0"/>
          </a:endParaRPr>
        </a:p>
      </dgm:t>
    </dgm:pt>
    <dgm:pt modelId="{7145CAFD-715F-42BD-A54B-1E8D70CF6925}" type="parTrans" cxnId="{F82268A5-7E4F-4CC8-8A70-357C96CA7827}">
      <dgm:prSet/>
      <dgm:spPr/>
      <dgm:t>
        <a:bodyPr/>
        <a:lstStyle/>
        <a:p>
          <a:endParaRPr lang="en-IN"/>
        </a:p>
      </dgm:t>
    </dgm:pt>
    <dgm:pt modelId="{D00AB1EE-7B61-41EE-BE80-E97429EFB06A}" type="sibTrans" cxnId="{F82268A5-7E4F-4CC8-8A70-357C96CA7827}">
      <dgm:prSet/>
      <dgm:spPr/>
      <dgm:t>
        <a:bodyPr/>
        <a:lstStyle/>
        <a:p>
          <a:endParaRPr lang="en-IN"/>
        </a:p>
      </dgm:t>
    </dgm:pt>
    <dgm:pt modelId="{CD3394C3-E3AE-4337-AC6B-A7E2A61866F2}" type="pres">
      <dgm:prSet presAssocID="{EB244CA0-9ACE-4C6D-8670-3795DE06AD02}" presName="Name0" presStyleCnt="0">
        <dgm:presLayoutVars>
          <dgm:chMax val="7"/>
          <dgm:chPref val="7"/>
          <dgm:dir/>
        </dgm:presLayoutVars>
      </dgm:prSet>
      <dgm:spPr/>
      <dgm:t>
        <a:bodyPr/>
        <a:lstStyle/>
        <a:p>
          <a:endParaRPr lang="en-IN"/>
        </a:p>
      </dgm:t>
    </dgm:pt>
    <dgm:pt modelId="{4532DF1D-18D1-4939-9E4F-ED82B58E5983}" type="pres">
      <dgm:prSet presAssocID="{EB244CA0-9ACE-4C6D-8670-3795DE06AD02}" presName="Name1" presStyleCnt="0"/>
      <dgm:spPr/>
    </dgm:pt>
    <dgm:pt modelId="{ED8D420D-F224-4F8C-88BC-5CC4CB695A65}" type="pres">
      <dgm:prSet presAssocID="{EB244CA0-9ACE-4C6D-8670-3795DE06AD02}" presName="cycle" presStyleCnt="0"/>
      <dgm:spPr/>
    </dgm:pt>
    <dgm:pt modelId="{BAA179BF-BC50-444B-8742-B07868A08AB7}" type="pres">
      <dgm:prSet presAssocID="{EB244CA0-9ACE-4C6D-8670-3795DE06AD02}" presName="srcNode" presStyleLbl="node1" presStyleIdx="0" presStyleCnt="5"/>
      <dgm:spPr/>
    </dgm:pt>
    <dgm:pt modelId="{30D3B2F4-0329-4D51-AE49-15E943EF661C}" type="pres">
      <dgm:prSet presAssocID="{EB244CA0-9ACE-4C6D-8670-3795DE06AD02}" presName="conn" presStyleLbl="parChTrans1D2" presStyleIdx="0" presStyleCnt="1"/>
      <dgm:spPr/>
      <dgm:t>
        <a:bodyPr/>
        <a:lstStyle/>
        <a:p>
          <a:endParaRPr lang="en-IN"/>
        </a:p>
      </dgm:t>
    </dgm:pt>
    <dgm:pt modelId="{8D7CFB9F-F6AA-4D23-AA51-71AD49AB045A}" type="pres">
      <dgm:prSet presAssocID="{EB244CA0-9ACE-4C6D-8670-3795DE06AD02}" presName="extraNode" presStyleLbl="node1" presStyleIdx="0" presStyleCnt="5"/>
      <dgm:spPr/>
    </dgm:pt>
    <dgm:pt modelId="{F271E60C-2A53-41B0-A388-5E47B00A1055}" type="pres">
      <dgm:prSet presAssocID="{EB244CA0-9ACE-4C6D-8670-3795DE06AD02}" presName="dstNode" presStyleLbl="node1" presStyleIdx="0" presStyleCnt="5"/>
      <dgm:spPr/>
    </dgm:pt>
    <dgm:pt modelId="{BCBBA15B-B5B9-445A-AAC4-C482263FD90B}" type="pres">
      <dgm:prSet presAssocID="{5C98CED9-E400-450A-8EF5-4E176F4C6271}" presName="text_1" presStyleLbl="node1" presStyleIdx="0" presStyleCnt="5">
        <dgm:presLayoutVars>
          <dgm:bulletEnabled val="1"/>
        </dgm:presLayoutVars>
      </dgm:prSet>
      <dgm:spPr/>
      <dgm:t>
        <a:bodyPr/>
        <a:lstStyle/>
        <a:p>
          <a:endParaRPr lang="en-IN"/>
        </a:p>
      </dgm:t>
    </dgm:pt>
    <dgm:pt modelId="{66E3A228-0FA0-4C7C-9002-999792A131D7}" type="pres">
      <dgm:prSet presAssocID="{5C98CED9-E400-450A-8EF5-4E176F4C6271}" presName="accent_1" presStyleCnt="0"/>
      <dgm:spPr/>
    </dgm:pt>
    <dgm:pt modelId="{93788789-9142-42A8-9677-35038F175FEA}" type="pres">
      <dgm:prSet presAssocID="{5C98CED9-E400-450A-8EF5-4E176F4C6271}" presName="accentRepeatNode" presStyleLbl="solidFgAcc1" presStyleIdx="0" presStyleCnt="5"/>
      <dgm:spPr/>
    </dgm:pt>
    <dgm:pt modelId="{6B493333-6977-4E97-B2A4-9D8A0469BFD9}" type="pres">
      <dgm:prSet presAssocID="{A87CACDB-9649-4725-9F4C-E380A8B8CD7E}" presName="text_2" presStyleLbl="node1" presStyleIdx="1" presStyleCnt="5">
        <dgm:presLayoutVars>
          <dgm:bulletEnabled val="1"/>
        </dgm:presLayoutVars>
      </dgm:prSet>
      <dgm:spPr/>
      <dgm:t>
        <a:bodyPr/>
        <a:lstStyle/>
        <a:p>
          <a:endParaRPr lang="en-IN"/>
        </a:p>
      </dgm:t>
    </dgm:pt>
    <dgm:pt modelId="{3D0CFDF2-ADE1-4926-A3CD-7CD32A388395}" type="pres">
      <dgm:prSet presAssocID="{A87CACDB-9649-4725-9F4C-E380A8B8CD7E}" presName="accent_2" presStyleCnt="0"/>
      <dgm:spPr/>
    </dgm:pt>
    <dgm:pt modelId="{5F396158-7EF5-4920-B3C8-3DC04639796A}" type="pres">
      <dgm:prSet presAssocID="{A87CACDB-9649-4725-9F4C-E380A8B8CD7E}" presName="accentRepeatNode" presStyleLbl="solidFgAcc1" presStyleIdx="1" presStyleCnt="5"/>
      <dgm:spPr/>
    </dgm:pt>
    <dgm:pt modelId="{89457654-474B-4234-B47F-555AF54C5BBF}" type="pres">
      <dgm:prSet presAssocID="{605FC038-1F92-4897-90A6-6EC9A583E2D2}" presName="text_3" presStyleLbl="node1" presStyleIdx="2" presStyleCnt="5">
        <dgm:presLayoutVars>
          <dgm:bulletEnabled val="1"/>
        </dgm:presLayoutVars>
      </dgm:prSet>
      <dgm:spPr/>
      <dgm:t>
        <a:bodyPr/>
        <a:lstStyle/>
        <a:p>
          <a:endParaRPr lang="en-IN"/>
        </a:p>
      </dgm:t>
    </dgm:pt>
    <dgm:pt modelId="{8E6292D3-BFFB-4AFE-88B6-AB0C7C55E771}" type="pres">
      <dgm:prSet presAssocID="{605FC038-1F92-4897-90A6-6EC9A583E2D2}" presName="accent_3" presStyleCnt="0"/>
      <dgm:spPr/>
    </dgm:pt>
    <dgm:pt modelId="{CB293D4F-6357-4A18-8403-6F548C71BDAB}" type="pres">
      <dgm:prSet presAssocID="{605FC038-1F92-4897-90A6-6EC9A583E2D2}" presName="accentRepeatNode" presStyleLbl="solidFgAcc1" presStyleIdx="2" presStyleCnt="5"/>
      <dgm:spPr/>
    </dgm:pt>
    <dgm:pt modelId="{418F6EF7-E244-413E-AD31-4106FBA39F6D}" type="pres">
      <dgm:prSet presAssocID="{834B3603-BA86-4FE8-ADE5-D2DF02D825CC}" presName="text_4" presStyleLbl="node1" presStyleIdx="3" presStyleCnt="5">
        <dgm:presLayoutVars>
          <dgm:bulletEnabled val="1"/>
        </dgm:presLayoutVars>
      </dgm:prSet>
      <dgm:spPr/>
      <dgm:t>
        <a:bodyPr/>
        <a:lstStyle/>
        <a:p>
          <a:endParaRPr lang="en-IN"/>
        </a:p>
      </dgm:t>
    </dgm:pt>
    <dgm:pt modelId="{36EEB7D7-8131-4EFE-9E41-4BCAADA29D99}" type="pres">
      <dgm:prSet presAssocID="{834B3603-BA86-4FE8-ADE5-D2DF02D825CC}" presName="accent_4" presStyleCnt="0"/>
      <dgm:spPr/>
    </dgm:pt>
    <dgm:pt modelId="{CEAFB006-DB50-4B12-A311-35893AB2E359}" type="pres">
      <dgm:prSet presAssocID="{834B3603-BA86-4FE8-ADE5-D2DF02D825CC}" presName="accentRepeatNode" presStyleLbl="solidFgAcc1" presStyleIdx="3" presStyleCnt="5"/>
      <dgm:spPr/>
    </dgm:pt>
    <dgm:pt modelId="{8BBDD98E-36C2-4DC6-ACA9-FBFCC280AEC5}" type="pres">
      <dgm:prSet presAssocID="{5E3F8737-1E0B-48C7-ACB6-B74DEB26CFAA}" presName="text_5" presStyleLbl="node1" presStyleIdx="4" presStyleCnt="5">
        <dgm:presLayoutVars>
          <dgm:bulletEnabled val="1"/>
        </dgm:presLayoutVars>
      </dgm:prSet>
      <dgm:spPr/>
      <dgm:t>
        <a:bodyPr/>
        <a:lstStyle/>
        <a:p>
          <a:endParaRPr lang="en-IN"/>
        </a:p>
      </dgm:t>
    </dgm:pt>
    <dgm:pt modelId="{4AC72422-C209-412C-956C-322B28B16AA5}" type="pres">
      <dgm:prSet presAssocID="{5E3F8737-1E0B-48C7-ACB6-B74DEB26CFAA}" presName="accent_5" presStyleCnt="0"/>
      <dgm:spPr/>
    </dgm:pt>
    <dgm:pt modelId="{BF350AE9-9693-4554-9F12-4995A49F4E02}" type="pres">
      <dgm:prSet presAssocID="{5E3F8737-1E0B-48C7-ACB6-B74DEB26CFAA}" presName="accentRepeatNode" presStyleLbl="solidFgAcc1" presStyleIdx="4" presStyleCnt="5"/>
      <dgm:spPr/>
    </dgm:pt>
  </dgm:ptLst>
  <dgm:cxnLst>
    <dgm:cxn modelId="{F82268A5-7E4F-4CC8-8A70-357C96CA7827}" srcId="{EB244CA0-9ACE-4C6D-8670-3795DE06AD02}" destId="{5E3F8737-1E0B-48C7-ACB6-B74DEB26CFAA}" srcOrd="4" destOrd="0" parTransId="{7145CAFD-715F-42BD-A54B-1E8D70CF6925}" sibTransId="{D00AB1EE-7B61-41EE-BE80-E97429EFB06A}"/>
    <dgm:cxn modelId="{28103BF7-5798-44AF-8B7A-F145132A9C64}" srcId="{EB244CA0-9ACE-4C6D-8670-3795DE06AD02}" destId="{5C98CED9-E400-450A-8EF5-4E176F4C6271}" srcOrd="0" destOrd="0" parTransId="{2491A029-FD36-418C-B4EF-2A2C98D446A3}" sibTransId="{2363750F-0A5C-4BD4-AED8-8723E9955B78}"/>
    <dgm:cxn modelId="{41F1E40E-1F6D-4362-A399-0FEB620AEE0C}" type="presOf" srcId="{5C98CED9-E400-450A-8EF5-4E176F4C6271}" destId="{BCBBA15B-B5B9-445A-AAC4-C482263FD90B}" srcOrd="0" destOrd="0" presId="urn:microsoft.com/office/officeart/2008/layout/VerticalCurvedList"/>
    <dgm:cxn modelId="{9BEBAB2B-3B93-4E96-B14B-84C56EFD0365}" type="presOf" srcId="{2363750F-0A5C-4BD4-AED8-8723E9955B78}" destId="{30D3B2F4-0329-4D51-AE49-15E943EF661C}" srcOrd="0" destOrd="0" presId="urn:microsoft.com/office/officeart/2008/layout/VerticalCurvedList"/>
    <dgm:cxn modelId="{B3463F23-1F12-4AAC-ADE6-CA0F26CD17D2}" srcId="{EB244CA0-9ACE-4C6D-8670-3795DE06AD02}" destId="{605FC038-1F92-4897-90A6-6EC9A583E2D2}" srcOrd="2" destOrd="0" parTransId="{D6B31FC8-ACAC-410C-B0C0-EFD43AD6AA7F}" sibTransId="{3AA98AF8-0911-4572-A3C9-D24B1AA0C8FC}"/>
    <dgm:cxn modelId="{940F372F-A8F1-4AD3-AF6D-57EAC0E5BA2B}" type="presOf" srcId="{A87CACDB-9649-4725-9F4C-E380A8B8CD7E}" destId="{6B493333-6977-4E97-B2A4-9D8A0469BFD9}" srcOrd="0" destOrd="0" presId="urn:microsoft.com/office/officeart/2008/layout/VerticalCurvedList"/>
    <dgm:cxn modelId="{11162002-9B33-4F15-BABD-0DEF286C242A}" srcId="{EB244CA0-9ACE-4C6D-8670-3795DE06AD02}" destId="{A87CACDB-9649-4725-9F4C-E380A8B8CD7E}" srcOrd="1" destOrd="0" parTransId="{36C97AA8-5674-4A5F-8AE8-4686E6B7DD2F}" sibTransId="{DA9B4AFA-E1F7-431D-9539-88FC03985A8F}"/>
    <dgm:cxn modelId="{E43ED12C-293A-4C15-98D6-98C35ABBFB95}" type="presOf" srcId="{834B3603-BA86-4FE8-ADE5-D2DF02D825CC}" destId="{418F6EF7-E244-413E-AD31-4106FBA39F6D}" srcOrd="0" destOrd="0" presId="urn:microsoft.com/office/officeart/2008/layout/VerticalCurvedList"/>
    <dgm:cxn modelId="{B622F9DE-CCC5-4118-BB59-B7F5EFDE4CD3}" type="presOf" srcId="{605FC038-1F92-4897-90A6-6EC9A583E2D2}" destId="{89457654-474B-4234-B47F-555AF54C5BBF}" srcOrd="0" destOrd="0" presId="urn:microsoft.com/office/officeart/2008/layout/VerticalCurvedList"/>
    <dgm:cxn modelId="{6C14F2BE-132E-4562-8DA9-4FCB3329F74A}" type="presOf" srcId="{EB244CA0-9ACE-4C6D-8670-3795DE06AD02}" destId="{CD3394C3-E3AE-4337-AC6B-A7E2A61866F2}" srcOrd="0" destOrd="0" presId="urn:microsoft.com/office/officeart/2008/layout/VerticalCurvedList"/>
    <dgm:cxn modelId="{BDF5D663-4EB0-450E-B460-34171F6960B4}" srcId="{EB244CA0-9ACE-4C6D-8670-3795DE06AD02}" destId="{834B3603-BA86-4FE8-ADE5-D2DF02D825CC}" srcOrd="3" destOrd="0" parTransId="{5435D4E1-FEAB-4575-8301-09043B3CD4BE}" sibTransId="{CA4E8BCF-1F13-4CB5-85CE-D721F1254E76}"/>
    <dgm:cxn modelId="{001116BE-D991-4FB4-A813-B6F3189CBD25}" type="presOf" srcId="{5E3F8737-1E0B-48C7-ACB6-B74DEB26CFAA}" destId="{8BBDD98E-36C2-4DC6-ACA9-FBFCC280AEC5}" srcOrd="0" destOrd="0" presId="urn:microsoft.com/office/officeart/2008/layout/VerticalCurvedList"/>
    <dgm:cxn modelId="{44F557A7-46DA-4491-9CA9-64ECB221DE23}" type="presParOf" srcId="{CD3394C3-E3AE-4337-AC6B-A7E2A61866F2}" destId="{4532DF1D-18D1-4939-9E4F-ED82B58E5983}" srcOrd="0" destOrd="0" presId="urn:microsoft.com/office/officeart/2008/layout/VerticalCurvedList"/>
    <dgm:cxn modelId="{856FC1AC-6557-4B3F-97AC-1DECEBFF0C0D}" type="presParOf" srcId="{4532DF1D-18D1-4939-9E4F-ED82B58E5983}" destId="{ED8D420D-F224-4F8C-88BC-5CC4CB695A65}" srcOrd="0" destOrd="0" presId="urn:microsoft.com/office/officeart/2008/layout/VerticalCurvedList"/>
    <dgm:cxn modelId="{901A8F99-DD82-4E8A-91E1-B45686594328}" type="presParOf" srcId="{ED8D420D-F224-4F8C-88BC-5CC4CB695A65}" destId="{BAA179BF-BC50-444B-8742-B07868A08AB7}" srcOrd="0" destOrd="0" presId="urn:microsoft.com/office/officeart/2008/layout/VerticalCurvedList"/>
    <dgm:cxn modelId="{355C7689-0867-43B1-AEA2-3F4008DD4C80}" type="presParOf" srcId="{ED8D420D-F224-4F8C-88BC-5CC4CB695A65}" destId="{30D3B2F4-0329-4D51-AE49-15E943EF661C}" srcOrd="1" destOrd="0" presId="urn:microsoft.com/office/officeart/2008/layout/VerticalCurvedList"/>
    <dgm:cxn modelId="{E8420E8E-BAF9-485F-8407-64B8AF2547B2}" type="presParOf" srcId="{ED8D420D-F224-4F8C-88BC-5CC4CB695A65}" destId="{8D7CFB9F-F6AA-4D23-AA51-71AD49AB045A}" srcOrd="2" destOrd="0" presId="urn:microsoft.com/office/officeart/2008/layout/VerticalCurvedList"/>
    <dgm:cxn modelId="{BF32B061-724F-4616-992D-50026F0170D3}" type="presParOf" srcId="{ED8D420D-F224-4F8C-88BC-5CC4CB695A65}" destId="{F271E60C-2A53-41B0-A388-5E47B00A1055}" srcOrd="3" destOrd="0" presId="urn:microsoft.com/office/officeart/2008/layout/VerticalCurvedList"/>
    <dgm:cxn modelId="{ABF0F461-7DAC-4384-B61C-BACB5C57C3A9}" type="presParOf" srcId="{4532DF1D-18D1-4939-9E4F-ED82B58E5983}" destId="{BCBBA15B-B5B9-445A-AAC4-C482263FD90B}" srcOrd="1" destOrd="0" presId="urn:microsoft.com/office/officeart/2008/layout/VerticalCurvedList"/>
    <dgm:cxn modelId="{0CC31DA5-F6C7-4AE4-B56E-DD2DBB0F8A2F}" type="presParOf" srcId="{4532DF1D-18D1-4939-9E4F-ED82B58E5983}" destId="{66E3A228-0FA0-4C7C-9002-999792A131D7}" srcOrd="2" destOrd="0" presId="urn:microsoft.com/office/officeart/2008/layout/VerticalCurvedList"/>
    <dgm:cxn modelId="{EB7A5EFF-845A-4BF2-BAEE-0EF5011AE4CA}" type="presParOf" srcId="{66E3A228-0FA0-4C7C-9002-999792A131D7}" destId="{93788789-9142-42A8-9677-35038F175FEA}" srcOrd="0" destOrd="0" presId="urn:microsoft.com/office/officeart/2008/layout/VerticalCurvedList"/>
    <dgm:cxn modelId="{92F2C95A-0AE4-4A6F-9BE3-5EF6C44079D6}" type="presParOf" srcId="{4532DF1D-18D1-4939-9E4F-ED82B58E5983}" destId="{6B493333-6977-4E97-B2A4-9D8A0469BFD9}" srcOrd="3" destOrd="0" presId="urn:microsoft.com/office/officeart/2008/layout/VerticalCurvedList"/>
    <dgm:cxn modelId="{1879535D-8C5B-40B3-9E46-99DF9C6AF096}" type="presParOf" srcId="{4532DF1D-18D1-4939-9E4F-ED82B58E5983}" destId="{3D0CFDF2-ADE1-4926-A3CD-7CD32A388395}" srcOrd="4" destOrd="0" presId="urn:microsoft.com/office/officeart/2008/layout/VerticalCurvedList"/>
    <dgm:cxn modelId="{A9CA89C1-9CBB-4DBB-B706-B336708994A4}" type="presParOf" srcId="{3D0CFDF2-ADE1-4926-A3CD-7CD32A388395}" destId="{5F396158-7EF5-4920-B3C8-3DC04639796A}" srcOrd="0" destOrd="0" presId="urn:microsoft.com/office/officeart/2008/layout/VerticalCurvedList"/>
    <dgm:cxn modelId="{70E40803-2D4C-4B33-A238-C02CC12BFA87}" type="presParOf" srcId="{4532DF1D-18D1-4939-9E4F-ED82B58E5983}" destId="{89457654-474B-4234-B47F-555AF54C5BBF}" srcOrd="5" destOrd="0" presId="urn:microsoft.com/office/officeart/2008/layout/VerticalCurvedList"/>
    <dgm:cxn modelId="{E9EA384A-A9E7-40ED-8CF1-036CB2BD314D}" type="presParOf" srcId="{4532DF1D-18D1-4939-9E4F-ED82B58E5983}" destId="{8E6292D3-BFFB-4AFE-88B6-AB0C7C55E771}" srcOrd="6" destOrd="0" presId="urn:microsoft.com/office/officeart/2008/layout/VerticalCurvedList"/>
    <dgm:cxn modelId="{C4646D7C-FD5A-452E-A424-01E67B56A1B2}" type="presParOf" srcId="{8E6292D3-BFFB-4AFE-88B6-AB0C7C55E771}" destId="{CB293D4F-6357-4A18-8403-6F548C71BDAB}" srcOrd="0" destOrd="0" presId="urn:microsoft.com/office/officeart/2008/layout/VerticalCurvedList"/>
    <dgm:cxn modelId="{DD1240A7-941D-437A-A747-F4F692A32D77}" type="presParOf" srcId="{4532DF1D-18D1-4939-9E4F-ED82B58E5983}" destId="{418F6EF7-E244-413E-AD31-4106FBA39F6D}" srcOrd="7" destOrd="0" presId="urn:microsoft.com/office/officeart/2008/layout/VerticalCurvedList"/>
    <dgm:cxn modelId="{4452632D-5F59-47DC-9724-8E049E3ADB03}" type="presParOf" srcId="{4532DF1D-18D1-4939-9E4F-ED82B58E5983}" destId="{36EEB7D7-8131-4EFE-9E41-4BCAADA29D99}" srcOrd="8" destOrd="0" presId="urn:microsoft.com/office/officeart/2008/layout/VerticalCurvedList"/>
    <dgm:cxn modelId="{803AABB6-B3D4-4A18-9D6C-4F7978423CDE}" type="presParOf" srcId="{36EEB7D7-8131-4EFE-9E41-4BCAADA29D99}" destId="{CEAFB006-DB50-4B12-A311-35893AB2E359}" srcOrd="0" destOrd="0" presId="urn:microsoft.com/office/officeart/2008/layout/VerticalCurvedList"/>
    <dgm:cxn modelId="{7E83EEE0-1CF8-45B9-B412-292E3A2C872C}" type="presParOf" srcId="{4532DF1D-18D1-4939-9E4F-ED82B58E5983}" destId="{8BBDD98E-36C2-4DC6-ACA9-FBFCC280AEC5}" srcOrd="9" destOrd="0" presId="urn:microsoft.com/office/officeart/2008/layout/VerticalCurvedList"/>
    <dgm:cxn modelId="{6FE27113-596F-4F48-AB7F-9DC773F42E61}" type="presParOf" srcId="{4532DF1D-18D1-4939-9E4F-ED82B58E5983}" destId="{4AC72422-C209-412C-956C-322B28B16AA5}" srcOrd="10" destOrd="0" presId="urn:microsoft.com/office/officeart/2008/layout/VerticalCurvedList"/>
    <dgm:cxn modelId="{F620F13D-B48D-491E-89EB-426377C3E71C}" type="presParOf" srcId="{4AC72422-C209-412C-956C-322B28B16AA5}" destId="{BF350AE9-9693-4554-9F12-4995A49F4E0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A9B2F5-E3A7-41EC-B208-0AFC7997A923}" type="doc">
      <dgm:prSet loTypeId="urn:microsoft.com/office/officeart/2005/8/layout/StepDownProcess" loCatId="process" qsTypeId="urn:microsoft.com/office/officeart/2005/8/quickstyle/3d3" qsCatId="3D" csTypeId="urn:microsoft.com/office/officeart/2005/8/colors/accent0_3" csCatId="mainScheme" phldr="1"/>
      <dgm:spPr/>
      <dgm:t>
        <a:bodyPr/>
        <a:lstStyle/>
        <a:p>
          <a:endParaRPr lang="en-IN"/>
        </a:p>
      </dgm:t>
    </dgm:pt>
    <dgm:pt modelId="{7E80C4EB-49B8-443E-8249-B0CF7D19DAB0}">
      <dgm:prSet phldrT="[Text]" custT="1"/>
      <dgm:spPr/>
      <dgm:t>
        <a:bodyPr/>
        <a:lstStyle/>
        <a:p>
          <a:r>
            <a:rPr lang="en-IN" sz="2100" dirty="0" smtClean="0">
              <a:latin typeface="Bookman Old Style" pitchFamily="18" charset="0"/>
            </a:rPr>
            <a:t>Cleaned Data Frame</a:t>
          </a:r>
        </a:p>
        <a:p>
          <a:r>
            <a:rPr lang="en-IN" sz="2100" dirty="0" smtClean="0">
              <a:latin typeface="Bookman Old Style" pitchFamily="18" charset="0"/>
            </a:rPr>
            <a:t>(5574 x 2)</a:t>
          </a:r>
          <a:endParaRPr lang="en-IN" sz="2100" dirty="0">
            <a:latin typeface="Bookman Old Style" pitchFamily="18" charset="0"/>
          </a:endParaRPr>
        </a:p>
      </dgm:t>
    </dgm:pt>
    <dgm:pt modelId="{7B02D513-C169-4114-A4B3-544E5925C01A}" type="parTrans" cxnId="{2D6FBDB2-A446-461C-942E-B662C6CB26EE}">
      <dgm:prSet/>
      <dgm:spPr/>
      <dgm:t>
        <a:bodyPr/>
        <a:lstStyle/>
        <a:p>
          <a:endParaRPr lang="en-IN"/>
        </a:p>
      </dgm:t>
    </dgm:pt>
    <dgm:pt modelId="{60F6064C-997E-468B-AF4D-990AA5231A94}" type="sibTrans" cxnId="{2D6FBDB2-A446-461C-942E-B662C6CB26EE}">
      <dgm:prSet/>
      <dgm:spPr/>
      <dgm:t>
        <a:bodyPr/>
        <a:lstStyle/>
        <a:p>
          <a:endParaRPr lang="en-IN"/>
        </a:p>
      </dgm:t>
    </dgm:pt>
    <dgm:pt modelId="{17826D04-CA3C-4DB5-8DB7-9CBBAAC602C8}">
      <dgm:prSet phldrT="[Text]" custT="1"/>
      <dgm:spPr/>
      <dgm:t>
        <a:bodyPr/>
        <a:lstStyle/>
        <a:p>
          <a:r>
            <a:rPr lang="en-IN" sz="2100" dirty="0" smtClean="0">
              <a:latin typeface="Bookman Old Style" pitchFamily="18" charset="0"/>
            </a:rPr>
            <a:t>Count </a:t>
          </a:r>
          <a:r>
            <a:rPr lang="en-IN" sz="2100" dirty="0" err="1" smtClean="0">
              <a:latin typeface="Bookman Old Style" pitchFamily="18" charset="0"/>
            </a:rPr>
            <a:t>Vectorization</a:t>
          </a:r>
          <a:r>
            <a:rPr lang="en-IN" sz="2100" dirty="0" smtClean="0">
              <a:latin typeface="Bookman Old Style" pitchFamily="18" charset="0"/>
            </a:rPr>
            <a:t> using </a:t>
          </a:r>
          <a:r>
            <a:rPr lang="en-IN" sz="2100" b="1" dirty="0" smtClean="0">
              <a:latin typeface="Bookman Old Style" pitchFamily="18" charset="0"/>
            </a:rPr>
            <a:t>TF</a:t>
          </a:r>
          <a:r>
            <a:rPr lang="en-IN" sz="2100" dirty="0" smtClean="0">
              <a:latin typeface="Bookman Old Style" pitchFamily="18" charset="0"/>
            </a:rPr>
            <a:t> </a:t>
          </a:r>
        </a:p>
        <a:p>
          <a:r>
            <a:rPr lang="en-IN" sz="2100" dirty="0" smtClean="0">
              <a:latin typeface="Bookman Old Style" pitchFamily="18" charset="0"/>
            </a:rPr>
            <a:t>(BOW Model</a:t>
          </a:r>
          <a:r>
            <a:rPr lang="en-IN" sz="2600" dirty="0" smtClean="0">
              <a:latin typeface="Bookman Old Style" pitchFamily="18" charset="0"/>
            </a:rPr>
            <a:t>)</a:t>
          </a:r>
          <a:endParaRPr lang="en-IN" sz="2600" dirty="0">
            <a:latin typeface="Bookman Old Style" pitchFamily="18" charset="0"/>
          </a:endParaRPr>
        </a:p>
      </dgm:t>
    </dgm:pt>
    <dgm:pt modelId="{73138D27-749D-4D20-8625-99FE5C1848BB}" type="parTrans" cxnId="{1570857A-AF1D-4D37-8B28-D908DC5EC4A5}">
      <dgm:prSet/>
      <dgm:spPr/>
      <dgm:t>
        <a:bodyPr/>
        <a:lstStyle/>
        <a:p>
          <a:endParaRPr lang="en-IN"/>
        </a:p>
      </dgm:t>
    </dgm:pt>
    <dgm:pt modelId="{0BDEF7E1-B225-4327-87E9-0E4952B4361E}" type="sibTrans" cxnId="{1570857A-AF1D-4D37-8B28-D908DC5EC4A5}">
      <dgm:prSet/>
      <dgm:spPr/>
      <dgm:t>
        <a:bodyPr/>
        <a:lstStyle/>
        <a:p>
          <a:endParaRPr lang="en-IN"/>
        </a:p>
      </dgm:t>
    </dgm:pt>
    <dgm:pt modelId="{CE17EB66-410E-4508-9171-E092AF793C65}">
      <dgm:prSet phldrT="[Text]" custT="1"/>
      <dgm:spPr/>
      <dgm:t>
        <a:bodyPr/>
        <a:lstStyle/>
        <a:p>
          <a:r>
            <a:rPr lang="en-IN" sz="2100" dirty="0" smtClean="0">
              <a:latin typeface="Bookman Old Style" pitchFamily="18" charset="0"/>
            </a:rPr>
            <a:t>Data Frame with Words as Features</a:t>
          </a:r>
        </a:p>
        <a:p>
          <a:r>
            <a:rPr lang="en-IN" sz="2100" dirty="0" smtClean="0">
              <a:latin typeface="Bookman Old Style" pitchFamily="18" charset="0"/>
            </a:rPr>
            <a:t>(5574 x  8014)</a:t>
          </a:r>
          <a:endParaRPr lang="en-IN" sz="2100" dirty="0">
            <a:latin typeface="Bookman Old Style" pitchFamily="18" charset="0"/>
          </a:endParaRPr>
        </a:p>
      </dgm:t>
    </dgm:pt>
    <dgm:pt modelId="{8D297F7E-AC1E-464F-81B3-70333DD8914A}" type="parTrans" cxnId="{DDB6779C-0D25-4BDC-BD0A-F86017BCB21D}">
      <dgm:prSet/>
      <dgm:spPr/>
      <dgm:t>
        <a:bodyPr/>
        <a:lstStyle/>
        <a:p>
          <a:endParaRPr lang="en-IN"/>
        </a:p>
      </dgm:t>
    </dgm:pt>
    <dgm:pt modelId="{7F181F0A-E90A-4207-BCCF-03C819E7FE3A}" type="sibTrans" cxnId="{DDB6779C-0D25-4BDC-BD0A-F86017BCB21D}">
      <dgm:prSet/>
      <dgm:spPr/>
      <dgm:t>
        <a:bodyPr/>
        <a:lstStyle/>
        <a:p>
          <a:endParaRPr lang="en-IN"/>
        </a:p>
      </dgm:t>
    </dgm:pt>
    <dgm:pt modelId="{D216D905-3F45-48A2-8F9A-C99895C83716}" type="pres">
      <dgm:prSet presAssocID="{52A9B2F5-E3A7-41EC-B208-0AFC7997A923}" presName="rootnode" presStyleCnt="0">
        <dgm:presLayoutVars>
          <dgm:chMax/>
          <dgm:chPref/>
          <dgm:dir/>
          <dgm:animLvl val="lvl"/>
        </dgm:presLayoutVars>
      </dgm:prSet>
      <dgm:spPr/>
      <dgm:t>
        <a:bodyPr/>
        <a:lstStyle/>
        <a:p>
          <a:endParaRPr lang="en-IN"/>
        </a:p>
      </dgm:t>
    </dgm:pt>
    <dgm:pt modelId="{E58E20F2-93E8-4E16-87BB-03B43F01EF09}" type="pres">
      <dgm:prSet presAssocID="{7E80C4EB-49B8-443E-8249-B0CF7D19DAB0}" presName="composite" presStyleCnt="0"/>
      <dgm:spPr/>
    </dgm:pt>
    <dgm:pt modelId="{A1324100-3162-401E-B54C-261CFAFD7815}" type="pres">
      <dgm:prSet presAssocID="{7E80C4EB-49B8-443E-8249-B0CF7D19DAB0}" presName="bentUpArrow1" presStyleLbl="alignImgPlace1" presStyleIdx="0" presStyleCnt="2" custLinFactNeighborX="-18291" custLinFactNeighborY="-3964"/>
      <dgm:spPr/>
    </dgm:pt>
    <dgm:pt modelId="{DB82168B-E4BF-456D-B59B-DCF72BD24BDA}" type="pres">
      <dgm:prSet presAssocID="{7E80C4EB-49B8-443E-8249-B0CF7D19DAB0}" presName="ParentText" presStyleLbl="node1" presStyleIdx="0" presStyleCnt="3" custScaleX="161794">
        <dgm:presLayoutVars>
          <dgm:chMax val="1"/>
          <dgm:chPref val="1"/>
          <dgm:bulletEnabled val="1"/>
        </dgm:presLayoutVars>
      </dgm:prSet>
      <dgm:spPr/>
      <dgm:t>
        <a:bodyPr/>
        <a:lstStyle/>
        <a:p>
          <a:endParaRPr lang="en-IN"/>
        </a:p>
      </dgm:t>
    </dgm:pt>
    <dgm:pt modelId="{DF7B6417-B438-49BA-9F0C-E6248C457751}" type="pres">
      <dgm:prSet presAssocID="{7E80C4EB-49B8-443E-8249-B0CF7D19DAB0}" presName="ChildText" presStyleLbl="revTx" presStyleIdx="0" presStyleCnt="2">
        <dgm:presLayoutVars>
          <dgm:chMax val="0"/>
          <dgm:chPref val="0"/>
          <dgm:bulletEnabled val="1"/>
        </dgm:presLayoutVars>
      </dgm:prSet>
      <dgm:spPr/>
      <dgm:t>
        <a:bodyPr/>
        <a:lstStyle/>
        <a:p>
          <a:endParaRPr lang="en-IN"/>
        </a:p>
      </dgm:t>
    </dgm:pt>
    <dgm:pt modelId="{8AA7373C-C939-440A-B025-DA47F85FBB54}" type="pres">
      <dgm:prSet presAssocID="{60F6064C-997E-468B-AF4D-990AA5231A94}" presName="sibTrans" presStyleCnt="0"/>
      <dgm:spPr/>
    </dgm:pt>
    <dgm:pt modelId="{F65CC4AD-18C6-4166-9DCA-25FF966AB6AB}" type="pres">
      <dgm:prSet presAssocID="{17826D04-CA3C-4DB5-8DB7-9CBBAAC602C8}" presName="composite" presStyleCnt="0"/>
      <dgm:spPr/>
    </dgm:pt>
    <dgm:pt modelId="{C1937FF6-97FD-4AD6-AAFC-23146204F0E2}" type="pres">
      <dgm:prSet presAssocID="{17826D04-CA3C-4DB5-8DB7-9CBBAAC602C8}" presName="bentUpArrow1" presStyleLbl="alignImgPlace1" presStyleIdx="1" presStyleCnt="2" custLinFactNeighborX="-19162" custLinFactNeighborY="-991"/>
      <dgm:spPr/>
    </dgm:pt>
    <dgm:pt modelId="{2EC0293E-429D-479E-8BFE-2AD82D0B6493}" type="pres">
      <dgm:prSet presAssocID="{17826D04-CA3C-4DB5-8DB7-9CBBAAC602C8}" presName="ParentText" presStyleLbl="node1" presStyleIdx="1" presStyleCnt="3" custScaleX="162973">
        <dgm:presLayoutVars>
          <dgm:chMax val="1"/>
          <dgm:chPref val="1"/>
          <dgm:bulletEnabled val="1"/>
        </dgm:presLayoutVars>
      </dgm:prSet>
      <dgm:spPr/>
      <dgm:t>
        <a:bodyPr/>
        <a:lstStyle/>
        <a:p>
          <a:endParaRPr lang="en-IN"/>
        </a:p>
      </dgm:t>
    </dgm:pt>
    <dgm:pt modelId="{DFF9005E-6B97-4C7A-9009-1AEF8906A3B2}" type="pres">
      <dgm:prSet presAssocID="{17826D04-CA3C-4DB5-8DB7-9CBBAAC602C8}" presName="ChildText" presStyleLbl="revTx" presStyleIdx="1" presStyleCnt="2">
        <dgm:presLayoutVars>
          <dgm:chMax val="0"/>
          <dgm:chPref val="0"/>
          <dgm:bulletEnabled val="1"/>
        </dgm:presLayoutVars>
      </dgm:prSet>
      <dgm:spPr/>
      <dgm:t>
        <a:bodyPr/>
        <a:lstStyle/>
        <a:p>
          <a:endParaRPr lang="en-IN"/>
        </a:p>
      </dgm:t>
    </dgm:pt>
    <dgm:pt modelId="{DEBF2DD6-332D-4448-AEAD-4A7FF4CEA7D4}" type="pres">
      <dgm:prSet presAssocID="{0BDEF7E1-B225-4327-87E9-0E4952B4361E}" presName="sibTrans" presStyleCnt="0"/>
      <dgm:spPr/>
    </dgm:pt>
    <dgm:pt modelId="{12015C62-E05E-4A77-91BF-164174A6F27E}" type="pres">
      <dgm:prSet presAssocID="{CE17EB66-410E-4508-9171-E092AF793C65}" presName="composite" presStyleCnt="0"/>
      <dgm:spPr/>
    </dgm:pt>
    <dgm:pt modelId="{43AB0269-59A1-4E18-A062-4314FC5664B1}" type="pres">
      <dgm:prSet presAssocID="{CE17EB66-410E-4508-9171-E092AF793C65}" presName="ParentText" presStyleLbl="node1" presStyleIdx="2" presStyleCnt="3" custScaleX="149362">
        <dgm:presLayoutVars>
          <dgm:chMax val="1"/>
          <dgm:chPref val="1"/>
          <dgm:bulletEnabled val="1"/>
        </dgm:presLayoutVars>
      </dgm:prSet>
      <dgm:spPr/>
      <dgm:t>
        <a:bodyPr/>
        <a:lstStyle/>
        <a:p>
          <a:endParaRPr lang="en-IN"/>
        </a:p>
      </dgm:t>
    </dgm:pt>
  </dgm:ptLst>
  <dgm:cxnLst>
    <dgm:cxn modelId="{750CCD0B-B06A-4E79-99F5-DD24833E3315}" type="presOf" srcId="{17826D04-CA3C-4DB5-8DB7-9CBBAAC602C8}" destId="{2EC0293E-429D-479E-8BFE-2AD82D0B6493}" srcOrd="0" destOrd="0" presId="urn:microsoft.com/office/officeart/2005/8/layout/StepDownProcess"/>
    <dgm:cxn modelId="{5338E124-9217-4BB2-9097-8326AF3D1C9E}" type="presOf" srcId="{52A9B2F5-E3A7-41EC-B208-0AFC7997A923}" destId="{D216D905-3F45-48A2-8F9A-C99895C83716}" srcOrd="0" destOrd="0" presId="urn:microsoft.com/office/officeart/2005/8/layout/StepDownProcess"/>
    <dgm:cxn modelId="{1570857A-AF1D-4D37-8B28-D908DC5EC4A5}" srcId="{52A9B2F5-E3A7-41EC-B208-0AFC7997A923}" destId="{17826D04-CA3C-4DB5-8DB7-9CBBAAC602C8}" srcOrd="1" destOrd="0" parTransId="{73138D27-749D-4D20-8625-99FE5C1848BB}" sibTransId="{0BDEF7E1-B225-4327-87E9-0E4952B4361E}"/>
    <dgm:cxn modelId="{2D6FBDB2-A446-461C-942E-B662C6CB26EE}" srcId="{52A9B2F5-E3A7-41EC-B208-0AFC7997A923}" destId="{7E80C4EB-49B8-443E-8249-B0CF7D19DAB0}" srcOrd="0" destOrd="0" parTransId="{7B02D513-C169-4114-A4B3-544E5925C01A}" sibTransId="{60F6064C-997E-468B-AF4D-990AA5231A94}"/>
    <dgm:cxn modelId="{BDEEB9DC-F7A9-434B-AAE1-29311A2C2D8D}" type="presOf" srcId="{7E80C4EB-49B8-443E-8249-B0CF7D19DAB0}" destId="{DB82168B-E4BF-456D-B59B-DCF72BD24BDA}" srcOrd="0" destOrd="0" presId="urn:microsoft.com/office/officeart/2005/8/layout/StepDownProcess"/>
    <dgm:cxn modelId="{3602D332-A7F9-402E-9652-D8CE50A0A6E1}" type="presOf" srcId="{CE17EB66-410E-4508-9171-E092AF793C65}" destId="{43AB0269-59A1-4E18-A062-4314FC5664B1}" srcOrd="0" destOrd="0" presId="urn:microsoft.com/office/officeart/2005/8/layout/StepDownProcess"/>
    <dgm:cxn modelId="{DDB6779C-0D25-4BDC-BD0A-F86017BCB21D}" srcId="{52A9B2F5-E3A7-41EC-B208-0AFC7997A923}" destId="{CE17EB66-410E-4508-9171-E092AF793C65}" srcOrd="2" destOrd="0" parTransId="{8D297F7E-AC1E-464F-81B3-70333DD8914A}" sibTransId="{7F181F0A-E90A-4207-BCCF-03C819E7FE3A}"/>
    <dgm:cxn modelId="{6E729221-2B5B-44BD-9290-01AD41F68A1D}" type="presParOf" srcId="{D216D905-3F45-48A2-8F9A-C99895C83716}" destId="{E58E20F2-93E8-4E16-87BB-03B43F01EF09}" srcOrd="0" destOrd="0" presId="urn:microsoft.com/office/officeart/2005/8/layout/StepDownProcess"/>
    <dgm:cxn modelId="{47C47BDC-D29F-4F5A-8B5E-871D7B64E80A}" type="presParOf" srcId="{E58E20F2-93E8-4E16-87BB-03B43F01EF09}" destId="{A1324100-3162-401E-B54C-261CFAFD7815}" srcOrd="0" destOrd="0" presId="urn:microsoft.com/office/officeart/2005/8/layout/StepDownProcess"/>
    <dgm:cxn modelId="{29761842-FEBD-4AAD-A507-2C4699BC003F}" type="presParOf" srcId="{E58E20F2-93E8-4E16-87BB-03B43F01EF09}" destId="{DB82168B-E4BF-456D-B59B-DCF72BD24BDA}" srcOrd="1" destOrd="0" presId="urn:microsoft.com/office/officeart/2005/8/layout/StepDownProcess"/>
    <dgm:cxn modelId="{950BCD36-DF08-4A6F-851D-0F6EA97E256A}" type="presParOf" srcId="{E58E20F2-93E8-4E16-87BB-03B43F01EF09}" destId="{DF7B6417-B438-49BA-9F0C-E6248C457751}" srcOrd="2" destOrd="0" presId="urn:microsoft.com/office/officeart/2005/8/layout/StepDownProcess"/>
    <dgm:cxn modelId="{03B9D01B-A023-473C-9FE0-F8066B96E2BD}" type="presParOf" srcId="{D216D905-3F45-48A2-8F9A-C99895C83716}" destId="{8AA7373C-C939-440A-B025-DA47F85FBB54}" srcOrd="1" destOrd="0" presId="urn:microsoft.com/office/officeart/2005/8/layout/StepDownProcess"/>
    <dgm:cxn modelId="{1EDFE4A3-33C0-4E2D-B665-6D4DCC5720E7}" type="presParOf" srcId="{D216D905-3F45-48A2-8F9A-C99895C83716}" destId="{F65CC4AD-18C6-4166-9DCA-25FF966AB6AB}" srcOrd="2" destOrd="0" presId="urn:microsoft.com/office/officeart/2005/8/layout/StepDownProcess"/>
    <dgm:cxn modelId="{58E38267-95D1-47A8-A1AD-5F0E0486058D}" type="presParOf" srcId="{F65CC4AD-18C6-4166-9DCA-25FF966AB6AB}" destId="{C1937FF6-97FD-4AD6-AAFC-23146204F0E2}" srcOrd="0" destOrd="0" presId="urn:microsoft.com/office/officeart/2005/8/layout/StepDownProcess"/>
    <dgm:cxn modelId="{4111E144-2408-4B8C-867A-B3536666F6FC}" type="presParOf" srcId="{F65CC4AD-18C6-4166-9DCA-25FF966AB6AB}" destId="{2EC0293E-429D-479E-8BFE-2AD82D0B6493}" srcOrd="1" destOrd="0" presId="urn:microsoft.com/office/officeart/2005/8/layout/StepDownProcess"/>
    <dgm:cxn modelId="{C83B29F3-5EDE-43F2-89E1-EF64F11C5457}" type="presParOf" srcId="{F65CC4AD-18C6-4166-9DCA-25FF966AB6AB}" destId="{DFF9005E-6B97-4C7A-9009-1AEF8906A3B2}" srcOrd="2" destOrd="0" presId="urn:microsoft.com/office/officeart/2005/8/layout/StepDownProcess"/>
    <dgm:cxn modelId="{AFF20A6D-FCDD-4071-8F4C-36932493DB98}" type="presParOf" srcId="{D216D905-3F45-48A2-8F9A-C99895C83716}" destId="{DEBF2DD6-332D-4448-AEAD-4A7FF4CEA7D4}" srcOrd="3" destOrd="0" presId="urn:microsoft.com/office/officeart/2005/8/layout/StepDownProcess"/>
    <dgm:cxn modelId="{307AA5F3-27E3-4071-963A-ACBDE13E4F91}" type="presParOf" srcId="{D216D905-3F45-48A2-8F9A-C99895C83716}" destId="{12015C62-E05E-4A77-91BF-164174A6F27E}" srcOrd="4" destOrd="0" presId="urn:microsoft.com/office/officeart/2005/8/layout/StepDownProcess"/>
    <dgm:cxn modelId="{F65E20F2-08B2-429D-BB17-6E4DCD3770F7}" type="presParOf" srcId="{12015C62-E05E-4A77-91BF-164174A6F27E}" destId="{43AB0269-59A1-4E18-A062-4314FC5664B1}"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A9B2F5-E3A7-41EC-B208-0AFC7997A923}" type="doc">
      <dgm:prSet loTypeId="urn:microsoft.com/office/officeart/2005/8/layout/StepDownProcess" loCatId="process" qsTypeId="urn:microsoft.com/office/officeart/2005/8/quickstyle/3d3" qsCatId="3D" csTypeId="urn:microsoft.com/office/officeart/2005/8/colors/accent0_3" csCatId="mainScheme" phldr="1"/>
      <dgm:spPr/>
      <dgm:t>
        <a:bodyPr/>
        <a:lstStyle/>
        <a:p>
          <a:endParaRPr lang="en-IN"/>
        </a:p>
      </dgm:t>
    </dgm:pt>
    <dgm:pt modelId="{7E80C4EB-49B8-443E-8249-B0CF7D19DAB0}">
      <dgm:prSet phldrT="[Text]" custT="1"/>
      <dgm:spPr/>
      <dgm:t>
        <a:bodyPr/>
        <a:lstStyle/>
        <a:p>
          <a:r>
            <a:rPr lang="en-IN" sz="2100" dirty="0" smtClean="0">
              <a:latin typeface="Bookman Old Style" pitchFamily="18" charset="0"/>
            </a:rPr>
            <a:t>Cleaned Data Frame</a:t>
          </a:r>
        </a:p>
        <a:p>
          <a:r>
            <a:rPr lang="en-IN" sz="2100" dirty="0" smtClean="0">
              <a:latin typeface="Bookman Old Style" pitchFamily="18" charset="0"/>
            </a:rPr>
            <a:t>(5574 x 2)</a:t>
          </a:r>
          <a:endParaRPr lang="en-IN" sz="2100" dirty="0">
            <a:latin typeface="Bookman Old Style" pitchFamily="18" charset="0"/>
          </a:endParaRPr>
        </a:p>
      </dgm:t>
    </dgm:pt>
    <dgm:pt modelId="{7B02D513-C169-4114-A4B3-544E5925C01A}" type="parTrans" cxnId="{2D6FBDB2-A446-461C-942E-B662C6CB26EE}">
      <dgm:prSet/>
      <dgm:spPr/>
      <dgm:t>
        <a:bodyPr/>
        <a:lstStyle/>
        <a:p>
          <a:endParaRPr lang="en-IN"/>
        </a:p>
      </dgm:t>
    </dgm:pt>
    <dgm:pt modelId="{60F6064C-997E-468B-AF4D-990AA5231A94}" type="sibTrans" cxnId="{2D6FBDB2-A446-461C-942E-B662C6CB26EE}">
      <dgm:prSet/>
      <dgm:spPr/>
      <dgm:t>
        <a:bodyPr/>
        <a:lstStyle/>
        <a:p>
          <a:endParaRPr lang="en-IN"/>
        </a:p>
      </dgm:t>
    </dgm:pt>
    <dgm:pt modelId="{17826D04-CA3C-4DB5-8DB7-9CBBAAC602C8}">
      <dgm:prSet phldrT="[Text]" custT="1"/>
      <dgm:spPr/>
      <dgm:t>
        <a:bodyPr/>
        <a:lstStyle/>
        <a:p>
          <a:r>
            <a:rPr lang="en-IN" sz="2100" dirty="0" smtClean="0">
              <a:latin typeface="Bookman Old Style" pitchFamily="18" charset="0"/>
            </a:rPr>
            <a:t>Count </a:t>
          </a:r>
          <a:r>
            <a:rPr lang="en-IN" sz="2100" dirty="0" err="1" smtClean="0">
              <a:latin typeface="Bookman Old Style" pitchFamily="18" charset="0"/>
            </a:rPr>
            <a:t>Vectorization</a:t>
          </a:r>
          <a:r>
            <a:rPr lang="en-IN" sz="2100" dirty="0" smtClean="0">
              <a:latin typeface="Bookman Old Style" pitchFamily="18" charset="0"/>
            </a:rPr>
            <a:t> using </a:t>
          </a:r>
          <a:r>
            <a:rPr lang="en-IN" sz="2100" b="1" dirty="0" smtClean="0">
              <a:latin typeface="Bookman Old Style" pitchFamily="18" charset="0"/>
            </a:rPr>
            <a:t>TF_IDF</a:t>
          </a:r>
          <a:r>
            <a:rPr lang="en-IN" sz="2100" dirty="0" smtClean="0">
              <a:latin typeface="Bookman Old Style" pitchFamily="18" charset="0"/>
            </a:rPr>
            <a:t> </a:t>
          </a:r>
        </a:p>
        <a:p>
          <a:r>
            <a:rPr lang="en-IN" sz="2100" dirty="0" smtClean="0">
              <a:latin typeface="Bookman Old Style" pitchFamily="18" charset="0"/>
            </a:rPr>
            <a:t>(BOW Model)</a:t>
          </a:r>
          <a:endParaRPr lang="en-IN" sz="2100" dirty="0">
            <a:latin typeface="Bookman Old Style" pitchFamily="18" charset="0"/>
          </a:endParaRPr>
        </a:p>
      </dgm:t>
    </dgm:pt>
    <dgm:pt modelId="{73138D27-749D-4D20-8625-99FE5C1848BB}" type="parTrans" cxnId="{1570857A-AF1D-4D37-8B28-D908DC5EC4A5}">
      <dgm:prSet/>
      <dgm:spPr/>
      <dgm:t>
        <a:bodyPr/>
        <a:lstStyle/>
        <a:p>
          <a:endParaRPr lang="en-IN"/>
        </a:p>
      </dgm:t>
    </dgm:pt>
    <dgm:pt modelId="{0BDEF7E1-B225-4327-87E9-0E4952B4361E}" type="sibTrans" cxnId="{1570857A-AF1D-4D37-8B28-D908DC5EC4A5}">
      <dgm:prSet/>
      <dgm:spPr/>
      <dgm:t>
        <a:bodyPr/>
        <a:lstStyle/>
        <a:p>
          <a:endParaRPr lang="en-IN"/>
        </a:p>
      </dgm:t>
    </dgm:pt>
    <dgm:pt modelId="{CE17EB66-410E-4508-9171-E092AF793C65}">
      <dgm:prSet phldrT="[Text]" custT="1"/>
      <dgm:spPr/>
      <dgm:t>
        <a:bodyPr/>
        <a:lstStyle/>
        <a:p>
          <a:r>
            <a:rPr lang="en-IN" sz="2100" dirty="0" smtClean="0">
              <a:latin typeface="Bookman Old Style" pitchFamily="18" charset="0"/>
            </a:rPr>
            <a:t>Data Frame with Words as Features</a:t>
          </a:r>
        </a:p>
        <a:p>
          <a:r>
            <a:rPr lang="en-IN" sz="2100" dirty="0" smtClean="0">
              <a:latin typeface="Bookman Old Style" pitchFamily="18" charset="0"/>
            </a:rPr>
            <a:t>(5574 x  8014)</a:t>
          </a:r>
          <a:endParaRPr lang="en-IN" sz="2100" dirty="0">
            <a:latin typeface="Bookman Old Style" pitchFamily="18" charset="0"/>
          </a:endParaRPr>
        </a:p>
      </dgm:t>
    </dgm:pt>
    <dgm:pt modelId="{8D297F7E-AC1E-464F-81B3-70333DD8914A}" type="parTrans" cxnId="{DDB6779C-0D25-4BDC-BD0A-F86017BCB21D}">
      <dgm:prSet/>
      <dgm:spPr/>
      <dgm:t>
        <a:bodyPr/>
        <a:lstStyle/>
        <a:p>
          <a:endParaRPr lang="en-IN"/>
        </a:p>
      </dgm:t>
    </dgm:pt>
    <dgm:pt modelId="{7F181F0A-E90A-4207-BCCF-03C819E7FE3A}" type="sibTrans" cxnId="{DDB6779C-0D25-4BDC-BD0A-F86017BCB21D}">
      <dgm:prSet/>
      <dgm:spPr/>
      <dgm:t>
        <a:bodyPr/>
        <a:lstStyle/>
        <a:p>
          <a:endParaRPr lang="en-IN"/>
        </a:p>
      </dgm:t>
    </dgm:pt>
    <dgm:pt modelId="{D216D905-3F45-48A2-8F9A-C99895C83716}" type="pres">
      <dgm:prSet presAssocID="{52A9B2F5-E3A7-41EC-B208-0AFC7997A923}" presName="rootnode" presStyleCnt="0">
        <dgm:presLayoutVars>
          <dgm:chMax/>
          <dgm:chPref/>
          <dgm:dir/>
          <dgm:animLvl val="lvl"/>
        </dgm:presLayoutVars>
      </dgm:prSet>
      <dgm:spPr/>
      <dgm:t>
        <a:bodyPr/>
        <a:lstStyle/>
        <a:p>
          <a:endParaRPr lang="en-IN"/>
        </a:p>
      </dgm:t>
    </dgm:pt>
    <dgm:pt modelId="{E58E20F2-93E8-4E16-87BB-03B43F01EF09}" type="pres">
      <dgm:prSet presAssocID="{7E80C4EB-49B8-443E-8249-B0CF7D19DAB0}" presName="composite" presStyleCnt="0"/>
      <dgm:spPr/>
    </dgm:pt>
    <dgm:pt modelId="{A1324100-3162-401E-B54C-261CFAFD7815}" type="pres">
      <dgm:prSet presAssocID="{7E80C4EB-49B8-443E-8249-B0CF7D19DAB0}" presName="bentUpArrow1" presStyleLbl="alignImgPlace1" presStyleIdx="0" presStyleCnt="2" custLinFactNeighborX="-18291" custLinFactNeighborY="-3964"/>
      <dgm:spPr/>
    </dgm:pt>
    <dgm:pt modelId="{DB82168B-E4BF-456D-B59B-DCF72BD24BDA}" type="pres">
      <dgm:prSet presAssocID="{7E80C4EB-49B8-443E-8249-B0CF7D19DAB0}" presName="ParentText" presStyleLbl="node1" presStyleIdx="0" presStyleCnt="3" custScaleX="161794">
        <dgm:presLayoutVars>
          <dgm:chMax val="1"/>
          <dgm:chPref val="1"/>
          <dgm:bulletEnabled val="1"/>
        </dgm:presLayoutVars>
      </dgm:prSet>
      <dgm:spPr/>
      <dgm:t>
        <a:bodyPr/>
        <a:lstStyle/>
        <a:p>
          <a:endParaRPr lang="en-IN"/>
        </a:p>
      </dgm:t>
    </dgm:pt>
    <dgm:pt modelId="{DF7B6417-B438-49BA-9F0C-E6248C457751}" type="pres">
      <dgm:prSet presAssocID="{7E80C4EB-49B8-443E-8249-B0CF7D19DAB0}" presName="ChildText" presStyleLbl="revTx" presStyleIdx="0" presStyleCnt="2">
        <dgm:presLayoutVars>
          <dgm:chMax val="0"/>
          <dgm:chPref val="0"/>
          <dgm:bulletEnabled val="1"/>
        </dgm:presLayoutVars>
      </dgm:prSet>
      <dgm:spPr/>
      <dgm:t>
        <a:bodyPr/>
        <a:lstStyle/>
        <a:p>
          <a:endParaRPr lang="en-IN"/>
        </a:p>
      </dgm:t>
    </dgm:pt>
    <dgm:pt modelId="{8AA7373C-C939-440A-B025-DA47F85FBB54}" type="pres">
      <dgm:prSet presAssocID="{60F6064C-997E-468B-AF4D-990AA5231A94}" presName="sibTrans" presStyleCnt="0"/>
      <dgm:spPr/>
    </dgm:pt>
    <dgm:pt modelId="{F65CC4AD-18C6-4166-9DCA-25FF966AB6AB}" type="pres">
      <dgm:prSet presAssocID="{17826D04-CA3C-4DB5-8DB7-9CBBAAC602C8}" presName="composite" presStyleCnt="0"/>
      <dgm:spPr/>
    </dgm:pt>
    <dgm:pt modelId="{C1937FF6-97FD-4AD6-AAFC-23146204F0E2}" type="pres">
      <dgm:prSet presAssocID="{17826D04-CA3C-4DB5-8DB7-9CBBAAC602C8}" presName="bentUpArrow1" presStyleLbl="alignImgPlace1" presStyleIdx="1" presStyleCnt="2" custLinFactNeighborX="-19162" custLinFactNeighborY="-991"/>
      <dgm:spPr/>
    </dgm:pt>
    <dgm:pt modelId="{2EC0293E-429D-479E-8BFE-2AD82D0B6493}" type="pres">
      <dgm:prSet presAssocID="{17826D04-CA3C-4DB5-8DB7-9CBBAAC602C8}" presName="ParentText" presStyleLbl="node1" presStyleIdx="1" presStyleCnt="3" custScaleX="162973">
        <dgm:presLayoutVars>
          <dgm:chMax val="1"/>
          <dgm:chPref val="1"/>
          <dgm:bulletEnabled val="1"/>
        </dgm:presLayoutVars>
      </dgm:prSet>
      <dgm:spPr/>
      <dgm:t>
        <a:bodyPr/>
        <a:lstStyle/>
        <a:p>
          <a:endParaRPr lang="en-IN"/>
        </a:p>
      </dgm:t>
    </dgm:pt>
    <dgm:pt modelId="{DFF9005E-6B97-4C7A-9009-1AEF8906A3B2}" type="pres">
      <dgm:prSet presAssocID="{17826D04-CA3C-4DB5-8DB7-9CBBAAC602C8}" presName="ChildText" presStyleLbl="revTx" presStyleIdx="1" presStyleCnt="2">
        <dgm:presLayoutVars>
          <dgm:chMax val="0"/>
          <dgm:chPref val="0"/>
          <dgm:bulletEnabled val="1"/>
        </dgm:presLayoutVars>
      </dgm:prSet>
      <dgm:spPr/>
      <dgm:t>
        <a:bodyPr/>
        <a:lstStyle/>
        <a:p>
          <a:endParaRPr lang="en-IN"/>
        </a:p>
      </dgm:t>
    </dgm:pt>
    <dgm:pt modelId="{DEBF2DD6-332D-4448-AEAD-4A7FF4CEA7D4}" type="pres">
      <dgm:prSet presAssocID="{0BDEF7E1-B225-4327-87E9-0E4952B4361E}" presName="sibTrans" presStyleCnt="0"/>
      <dgm:spPr/>
    </dgm:pt>
    <dgm:pt modelId="{12015C62-E05E-4A77-91BF-164174A6F27E}" type="pres">
      <dgm:prSet presAssocID="{CE17EB66-410E-4508-9171-E092AF793C65}" presName="composite" presStyleCnt="0"/>
      <dgm:spPr/>
    </dgm:pt>
    <dgm:pt modelId="{43AB0269-59A1-4E18-A062-4314FC5664B1}" type="pres">
      <dgm:prSet presAssocID="{CE17EB66-410E-4508-9171-E092AF793C65}" presName="ParentText" presStyleLbl="node1" presStyleIdx="2" presStyleCnt="3" custScaleX="149362">
        <dgm:presLayoutVars>
          <dgm:chMax val="1"/>
          <dgm:chPref val="1"/>
          <dgm:bulletEnabled val="1"/>
        </dgm:presLayoutVars>
      </dgm:prSet>
      <dgm:spPr/>
      <dgm:t>
        <a:bodyPr/>
        <a:lstStyle/>
        <a:p>
          <a:endParaRPr lang="en-IN"/>
        </a:p>
      </dgm:t>
    </dgm:pt>
  </dgm:ptLst>
  <dgm:cxnLst>
    <dgm:cxn modelId="{EEF02854-0F5C-44E3-A445-90B873A9982A}" type="presOf" srcId="{17826D04-CA3C-4DB5-8DB7-9CBBAAC602C8}" destId="{2EC0293E-429D-479E-8BFE-2AD82D0B6493}" srcOrd="0" destOrd="0" presId="urn:microsoft.com/office/officeart/2005/8/layout/StepDownProcess"/>
    <dgm:cxn modelId="{DDB6779C-0D25-4BDC-BD0A-F86017BCB21D}" srcId="{52A9B2F5-E3A7-41EC-B208-0AFC7997A923}" destId="{CE17EB66-410E-4508-9171-E092AF793C65}" srcOrd="2" destOrd="0" parTransId="{8D297F7E-AC1E-464F-81B3-70333DD8914A}" sibTransId="{7F181F0A-E90A-4207-BCCF-03C819E7FE3A}"/>
    <dgm:cxn modelId="{AD9FCC1E-CB0E-4FFF-8AB9-CD5DF74EE27B}" type="presOf" srcId="{7E80C4EB-49B8-443E-8249-B0CF7D19DAB0}" destId="{DB82168B-E4BF-456D-B59B-DCF72BD24BDA}" srcOrd="0" destOrd="0" presId="urn:microsoft.com/office/officeart/2005/8/layout/StepDownProcess"/>
    <dgm:cxn modelId="{2D6FBDB2-A446-461C-942E-B662C6CB26EE}" srcId="{52A9B2F5-E3A7-41EC-B208-0AFC7997A923}" destId="{7E80C4EB-49B8-443E-8249-B0CF7D19DAB0}" srcOrd="0" destOrd="0" parTransId="{7B02D513-C169-4114-A4B3-544E5925C01A}" sibTransId="{60F6064C-997E-468B-AF4D-990AA5231A94}"/>
    <dgm:cxn modelId="{1570857A-AF1D-4D37-8B28-D908DC5EC4A5}" srcId="{52A9B2F5-E3A7-41EC-B208-0AFC7997A923}" destId="{17826D04-CA3C-4DB5-8DB7-9CBBAAC602C8}" srcOrd="1" destOrd="0" parTransId="{73138D27-749D-4D20-8625-99FE5C1848BB}" sibTransId="{0BDEF7E1-B225-4327-87E9-0E4952B4361E}"/>
    <dgm:cxn modelId="{B588ACCC-364E-4728-887B-58444E10F4EA}" type="presOf" srcId="{52A9B2F5-E3A7-41EC-B208-0AFC7997A923}" destId="{D216D905-3F45-48A2-8F9A-C99895C83716}" srcOrd="0" destOrd="0" presId="urn:microsoft.com/office/officeart/2005/8/layout/StepDownProcess"/>
    <dgm:cxn modelId="{04D0ADF8-B549-47FA-956C-7B52A63ACBD0}" type="presOf" srcId="{CE17EB66-410E-4508-9171-E092AF793C65}" destId="{43AB0269-59A1-4E18-A062-4314FC5664B1}" srcOrd="0" destOrd="0" presId="urn:microsoft.com/office/officeart/2005/8/layout/StepDownProcess"/>
    <dgm:cxn modelId="{400C5A93-10D6-4829-A29F-0AE674B13A0E}" type="presParOf" srcId="{D216D905-3F45-48A2-8F9A-C99895C83716}" destId="{E58E20F2-93E8-4E16-87BB-03B43F01EF09}" srcOrd="0" destOrd="0" presId="urn:microsoft.com/office/officeart/2005/8/layout/StepDownProcess"/>
    <dgm:cxn modelId="{CCAF1D9A-0656-4CA8-895D-5727B8BCD787}" type="presParOf" srcId="{E58E20F2-93E8-4E16-87BB-03B43F01EF09}" destId="{A1324100-3162-401E-B54C-261CFAFD7815}" srcOrd="0" destOrd="0" presId="urn:microsoft.com/office/officeart/2005/8/layout/StepDownProcess"/>
    <dgm:cxn modelId="{F6020D64-25C3-454B-80AF-4E659A6BA224}" type="presParOf" srcId="{E58E20F2-93E8-4E16-87BB-03B43F01EF09}" destId="{DB82168B-E4BF-456D-B59B-DCF72BD24BDA}" srcOrd="1" destOrd="0" presId="urn:microsoft.com/office/officeart/2005/8/layout/StepDownProcess"/>
    <dgm:cxn modelId="{5FD77BE0-6910-44A6-93FC-AED15A1A8420}" type="presParOf" srcId="{E58E20F2-93E8-4E16-87BB-03B43F01EF09}" destId="{DF7B6417-B438-49BA-9F0C-E6248C457751}" srcOrd="2" destOrd="0" presId="urn:microsoft.com/office/officeart/2005/8/layout/StepDownProcess"/>
    <dgm:cxn modelId="{2D84FBF8-B72F-4E12-B823-F59CD26E1D95}" type="presParOf" srcId="{D216D905-3F45-48A2-8F9A-C99895C83716}" destId="{8AA7373C-C939-440A-B025-DA47F85FBB54}" srcOrd="1" destOrd="0" presId="urn:microsoft.com/office/officeart/2005/8/layout/StepDownProcess"/>
    <dgm:cxn modelId="{D53E24DC-6402-4981-9F21-50F4FEEB619A}" type="presParOf" srcId="{D216D905-3F45-48A2-8F9A-C99895C83716}" destId="{F65CC4AD-18C6-4166-9DCA-25FF966AB6AB}" srcOrd="2" destOrd="0" presId="urn:microsoft.com/office/officeart/2005/8/layout/StepDownProcess"/>
    <dgm:cxn modelId="{D4BEE0C3-A2A2-4B28-8A42-333670FC49A2}" type="presParOf" srcId="{F65CC4AD-18C6-4166-9DCA-25FF966AB6AB}" destId="{C1937FF6-97FD-4AD6-AAFC-23146204F0E2}" srcOrd="0" destOrd="0" presId="urn:microsoft.com/office/officeart/2005/8/layout/StepDownProcess"/>
    <dgm:cxn modelId="{1C9EC7D9-54FB-48C6-8E3F-FA2B21A63684}" type="presParOf" srcId="{F65CC4AD-18C6-4166-9DCA-25FF966AB6AB}" destId="{2EC0293E-429D-479E-8BFE-2AD82D0B6493}" srcOrd="1" destOrd="0" presId="urn:microsoft.com/office/officeart/2005/8/layout/StepDownProcess"/>
    <dgm:cxn modelId="{CB792558-9AB2-4AC6-9EE4-3085E65C9A95}" type="presParOf" srcId="{F65CC4AD-18C6-4166-9DCA-25FF966AB6AB}" destId="{DFF9005E-6B97-4C7A-9009-1AEF8906A3B2}" srcOrd="2" destOrd="0" presId="urn:microsoft.com/office/officeart/2005/8/layout/StepDownProcess"/>
    <dgm:cxn modelId="{83D510FB-B415-4159-8B13-43AF7B988170}" type="presParOf" srcId="{D216D905-3F45-48A2-8F9A-C99895C83716}" destId="{DEBF2DD6-332D-4448-AEAD-4A7FF4CEA7D4}" srcOrd="3" destOrd="0" presId="urn:microsoft.com/office/officeart/2005/8/layout/StepDownProcess"/>
    <dgm:cxn modelId="{377CC403-26C7-4599-8CA3-7C67218F726D}" type="presParOf" srcId="{D216D905-3F45-48A2-8F9A-C99895C83716}" destId="{12015C62-E05E-4A77-91BF-164174A6F27E}" srcOrd="4" destOrd="0" presId="urn:microsoft.com/office/officeart/2005/8/layout/StepDownProcess"/>
    <dgm:cxn modelId="{3E3F2CDA-3C12-4857-9BBC-5890E5B9D7C4}" type="presParOf" srcId="{12015C62-E05E-4A77-91BF-164174A6F27E}" destId="{43AB0269-59A1-4E18-A062-4314FC5664B1}"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A9B2F5-E3A7-41EC-B208-0AFC7997A923}" type="doc">
      <dgm:prSet loTypeId="urn:microsoft.com/office/officeart/2005/8/layout/StepDownProcess" loCatId="process" qsTypeId="urn:microsoft.com/office/officeart/2005/8/quickstyle/3d3" qsCatId="3D" csTypeId="urn:microsoft.com/office/officeart/2005/8/colors/accent0_3" csCatId="mainScheme" phldr="1"/>
      <dgm:spPr/>
      <dgm:t>
        <a:bodyPr/>
        <a:lstStyle/>
        <a:p>
          <a:endParaRPr lang="en-IN"/>
        </a:p>
      </dgm:t>
    </dgm:pt>
    <dgm:pt modelId="{7E80C4EB-49B8-443E-8249-B0CF7D19DAB0}">
      <dgm:prSet phldrT="[Text]"/>
      <dgm:spPr/>
      <dgm:t>
        <a:bodyPr/>
        <a:lstStyle/>
        <a:p>
          <a:r>
            <a:rPr lang="en-IN" dirty="0" smtClean="0">
              <a:latin typeface="Bookman Old Style" pitchFamily="18" charset="0"/>
            </a:rPr>
            <a:t>Cleaned Data Frame</a:t>
          </a:r>
        </a:p>
        <a:p>
          <a:r>
            <a:rPr lang="en-IN" dirty="0" smtClean="0">
              <a:latin typeface="Bookman Old Style" pitchFamily="18" charset="0"/>
            </a:rPr>
            <a:t>(5574 x 2)</a:t>
          </a:r>
          <a:endParaRPr lang="en-IN" dirty="0">
            <a:latin typeface="Bookman Old Style" pitchFamily="18" charset="0"/>
          </a:endParaRPr>
        </a:p>
      </dgm:t>
    </dgm:pt>
    <dgm:pt modelId="{7B02D513-C169-4114-A4B3-544E5925C01A}" type="parTrans" cxnId="{2D6FBDB2-A446-461C-942E-B662C6CB26EE}">
      <dgm:prSet/>
      <dgm:spPr/>
      <dgm:t>
        <a:bodyPr/>
        <a:lstStyle/>
        <a:p>
          <a:endParaRPr lang="en-IN"/>
        </a:p>
      </dgm:t>
    </dgm:pt>
    <dgm:pt modelId="{60F6064C-997E-468B-AF4D-990AA5231A94}" type="sibTrans" cxnId="{2D6FBDB2-A446-461C-942E-B662C6CB26EE}">
      <dgm:prSet/>
      <dgm:spPr/>
      <dgm:t>
        <a:bodyPr/>
        <a:lstStyle/>
        <a:p>
          <a:endParaRPr lang="en-IN"/>
        </a:p>
      </dgm:t>
    </dgm:pt>
    <dgm:pt modelId="{17826D04-CA3C-4DB5-8DB7-9CBBAAC602C8}">
      <dgm:prSet phldrT="[Text]" custT="1"/>
      <dgm:spPr/>
      <dgm:t>
        <a:bodyPr/>
        <a:lstStyle/>
        <a:p>
          <a:r>
            <a:rPr lang="en-IN" sz="2100" dirty="0" err="1" smtClean="0">
              <a:latin typeface="Bookman Old Style" pitchFamily="18" charset="0"/>
            </a:rPr>
            <a:t>Vectorization</a:t>
          </a:r>
          <a:r>
            <a:rPr lang="en-IN" sz="2100" dirty="0" smtClean="0">
              <a:latin typeface="Bookman Old Style" pitchFamily="18" charset="0"/>
            </a:rPr>
            <a:t> using </a:t>
          </a:r>
          <a:r>
            <a:rPr lang="en-IN" sz="2000" b="1" dirty="0" smtClean="0">
              <a:latin typeface="Bookman Old Style" pitchFamily="18" charset="0"/>
            </a:rPr>
            <a:t>Doc2Vec</a:t>
          </a:r>
          <a:r>
            <a:rPr lang="en-IN" sz="2100" dirty="0" smtClean="0">
              <a:latin typeface="Bookman Old Style" pitchFamily="18" charset="0"/>
            </a:rPr>
            <a:t> </a:t>
          </a:r>
        </a:p>
        <a:p>
          <a:r>
            <a:rPr lang="en-IN" sz="2100" dirty="0" smtClean="0">
              <a:latin typeface="Bookman Old Style" pitchFamily="18" charset="0"/>
            </a:rPr>
            <a:t>(Google Word Embedding)</a:t>
          </a:r>
          <a:endParaRPr lang="en-IN" sz="2100" dirty="0">
            <a:latin typeface="Bookman Old Style" pitchFamily="18" charset="0"/>
          </a:endParaRPr>
        </a:p>
      </dgm:t>
    </dgm:pt>
    <dgm:pt modelId="{73138D27-749D-4D20-8625-99FE5C1848BB}" type="parTrans" cxnId="{1570857A-AF1D-4D37-8B28-D908DC5EC4A5}">
      <dgm:prSet/>
      <dgm:spPr/>
      <dgm:t>
        <a:bodyPr/>
        <a:lstStyle/>
        <a:p>
          <a:endParaRPr lang="en-IN"/>
        </a:p>
      </dgm:t>
    </dgm:pt>
    <dgm:pt modelId="{0BDEF7E1-B225-4327-87E9-0E4952B4361E}" type="sibTrans" cxnId="{1570857A-AF1D-4D37-8B28-D908DC5EC4A5}">
      <dgm:prSet/>
      <dgm:spPr/>
      <dgm:t>
        <a:bodyPr/>
        <a:lstStyle/>
        <a:p>
          <a:endParaRPr lang="en-IN"/>
        </a:p>
      </dgm:t>
    </dgm:pt>
    <dgm:pt modelId="{CE17EB66-410E-4508-9171-E092AF793C65}">
      <dgm:prSet phldrT="[Text]"/>
      <dgm:spPr/>
      <dgm:t>
        <a:bodyPr/>
        <a:lstStyle/>
        <a:p>
          <a:r>
            <a:rPr lang="en-IN" dirty="0" smtClean="0">
              <a:latin typeface="Bookman Old Style" pitchFamily="18" charset="0"/>
            </a:rPr>
            <a:t>Data Frame with Vector of Size (300) as Features</a:t>
          </a:r>
        </a:p>
        <a:p>
          <a:r>
            <a:rPr lang="en-IN" dirty="0" smtClean="0">
              <a:latin typeface="Bookman Old Style" pitchFamily="18" charset="0"/>
            </a:rPr>
            <a:t>(5574 x  300)</a:t>
          </a:r>
          <a:endParaRPr lang="en-IN" dirty="0">
            <a:latin typeface="Bookman Old Style" pitchFamily="18" charset="0"/>
          </a:endParaRPr>
        </a:p>
      </dgm:t>
    </dgm:pt>
    <dgm:pt modelId="{8D297F7E-AC1E-464F-81B3-70333DD8914A}" type="parTrans" cxnId="{DDB6779C-0D25-4BDC-BD0A-F86017BCB21D}">
      <dgm:prSet/>
      <dgm:spPr/>
      <dgm:t>
        <a:bodyPr/>
        <a:lstStyle/>
        <a:p>
          <a:endParaRPr lang="en-IN"/>
        </a:p>
      </dgm:t>
    </dgm:pt>
    <dgm:pt modelId="{7F181F0A-E90A-4207-BCCF-03C819E7FE3A}" type="sibTrans" cxnId="{DDB6779C-0D25-4BDC-BD0A-F86017BCB21D}">
      <dgm:prSet/>
      <dgm:spPr/>
      <dgm:t>
        <a:bodyPr/>
        <a:lstStyle/>
        <a:p>
          <a:endParaRPr lang="en-IN"/>
        </a:p>
      </dgm:t>
    </dgm:pt>
    <dgm:pt modelId="{D216D905-3F45-48A2-8F9A-C99895C83716}" type="pres">
      <dgm:prSet presAssocID="{52A9B2F5-E3A7-41EC-B208-0AFC7997A923}" presName="rootnode" presStyleCnt="0">
        <dgm:presLayoutVars>
          <dgm:chMax/>
          <dgm:chPref/>
          <dgm:dir/>
          <dgm:animLvl val="lvl"/>
        </dgm:presLayoutVars>
      </dgm:prSet>
      <dgm:spPr/>
      <dgm:t>
        <a:bodyPr/>
        <a:lstStyle/>
        <a:p>
          <a:endParaRPr lang="en-IN"/>
        </a:p>
      </dgm:t>
    </dgm:pt>
    <dgm:pt modelId="{E58E20F2-93E8-4E16-87BB-03B43F01EF09}" type="pres">
      <dgm:prSet presAssocID="{7E80C4EB-49B8-443E-8249-B0CF7D19DAB0}" presName="composite" presStyleCnt="0"/>
      <dgm:spPr/>
    </dgm:pt>
    <dgm:pt modelId="{A1324100-3162-401E-B54C-261CFAFD7815}" type="pres">
      <dgm:prSet presAssocID="{7E80C4EB-49B8-443E-8249-B0CF7D19DAB0}" presName="bentUpArrow1" presStyleLbl="alignImgPlace1" presStyleIdx="0" presStyleCnt="2" custLinFactNeighborX="-18291" custLinFactNeighborY="-3964"/>
      <dgm:spPr/>
    </dgm:pt>
    <dgm:pt modelId="{DB82168B-E4BF-456D-B59B-DCF72BD24BDA}" type="pres">
      <dgm:prSet presAssocID="{7E80C4EB-49B8-443E-8249-B0CF7D19DAB0}" presName="ParentText" presStyleLbl="node1" presStyleIdx="0" presStyleCnt="3" custScaleX="161794">
        <dgm:presLayoutVars>
          <dgm:chMax val="1"/>
          <dgm:chPref val="1"/>
          <dgm:bulletEnabled val="1"/>
        </dgm:presLayoutVars>
      </dgm:prSet>
      <dgm:spPr/>
      <dgm:t>
        <a:bodyPr/>
        <a:lstStyle/>
        <a:p>
          <a:endParaRPr lang="en-IN"/>
        </a:p>
      </dgm:t>
    </dgm:pt>
    <dgm:pt modelId="{DF7B6417-B438-49BA-9F0C-E6248C457751}" type="pres">
      <dgm:prSet presAssocID="{7E80C4EB-49B8-443E-8249-B0CF7D19DAB0}" presName="ChildText" presStyleLbl="revTx" presStyleIdx="0" presStyleCnt="2">
        <dgm:presLayoutVars>
          <dgm:chMax val="0"/>
          <dgm:chPref val="0"/>
          <dgm:bulletEnabled val="1"/>
        </dgm:presLayoutVars>
      </dgm:prSet>
      <dgm:spPr/>
      <dgm:t>
        <a:bodyPr/>
        <a:lstStyle/>
        <a:p>
          <a:endParaRPr lang="en-IN"/>
        </a:p>
      </dgm:t>
    </dgm:pt>
    <dgm:pt modelId="{8AA7373C-C939-440A-B025-DA47F85FBB54}" type="pres">
      <dgm:prSet presAssocID="{60F6064C-997E-468B-AF4D-990AA5231A94}" presName="sibTrans" presStyleCnt="0"/>
      <dgm:spPr/>
    </dgm:pt>
    <dgm:pt modelId="{F65CC4AD-18C6-4166-9DCA-25FF966AB6AB}" type="pres">
      <dgm:prSet presAssocID="{17826D04-CA3C-4DB5-8DB7-9CBBAAC602C8}" presName="composite" presStyleCnt="0"/>
      <dgm:spPr/>
    </dgm:pt>
    <dgm:pt modelId="{C1937FF6-97FD-4AD6-AAFC-23146204F0E2}" type="pres">
      <dgm:prSet presAssocID="{17826D04-CA3C-4DB5-8DB7-9CBBAAC602C8}" presName="bentUpArrow1" presStyleLbl="alignImgPlace1" presStyleIdx="1" presStyleCnt="2" custLinFactNeighborX="-19162" custLinFactNeighborY="-991"/>
      <dgm:spPr/>
    </dgm:pt>
    <dgm:pt modelId="{2EC0293E-429D-479E-8BFE-2AD82D0B6493}" type="pres">
      <dgm:prSet presAssocID="{17826D04-CA3C-4DB5-8DB7-9CBBAAC602C8}" presName="ParentText" presStyleLbl="node1" presStyleIdx="1" presStyleCnt="3" custScaleX="162973">
        <dgm:presLayoutVars>
          <dgm:chMax val="1"/>
          <dgm:chPref val="1"/>
          <dgm:bulletEnabled val="1"/>
        </dgm:presLayoutVars>
      </dgm:prSet>
      <dgm:spPr/>
      <dgm:t>
        <a:bodyPr/>
        <a:lstStyle/>
        <a:p>
          <a:endParaRPr lang="en-IN"/>
        </a:p>
      </dgm:t>
    </dgm:pt>
    <dgm:pt modelId="{DFF9005E-6B97-4C7A-9009-1AEF8906A3B2}" type="pres">
      <dgm:prSet presAssocID="{17826D04-CA3C-4DB5-8DB7-9CBBAAC602C8}" presName="ChildText" presStyleLbl="revTx" presStyleIdx="1" presStyleCnt="2">
        <dgm:presLayoutVars>
          <dgm:chMax val="0"/>
          <dgm:chPref val="0"/>
          <dgm:bulletEnabled val="1"/>
        </dgm:presLayoutVars>
      </dgm:prSet>
      <dgm:spPr/>
      <dgm:t>
        <a:bodyPr/>
        <a:lstStyle/>
        <a:p>
          <a:endParaRPr lang="en-IN"/>
        </a:p>
      </dgm:t>
    </dgm:pt>
    <dgm:pt modelId="{DEBF2DD6-332D-4448-AEAD-4A7FF4CEA7D4}" type="pres">
      <dgm:prSet presAssocID="{0BDEF7E1-B225-4327-87E9-0E4952B4361E}" presName="sibTrans" presStyleCnt="0"/>
      <dgm:spPr/>
    </dgm:pt>
    <dgm:pt modelId="{12015C62-E05E-4A77-91BF-164174A6F27E}" type="pres">
      <dgm:prSet presAssocID="{CE17EB66-410E-4508-9171-E092AF793C65}" presName="composite" presStyleCnt="0"/>
      <dgm:spPr/>
    </dgm:pt>
    <dgm:pt modelId="{43AB0269-59A1-4E18-A062-4314FC5664B1}" type="pres">
      <dgm:prSet presAssocID="{CE17EB66-410E-4508-9171-E092AF793C65}" presName="ParentText" presStyleLbl="node1" presStyleIdx="2" presStyleCnt="3" custScaleX="149362">
        <dgm:presLayoutVars>
          <dgm:chMax val="1"/>
          <dgm:chPref val="1"/>
          <dgm:bulletEnabled val="1"/>
        </dgm:presLayoutVars>
      </dgm:prSet>
      <dgm:spPr/>
      <dgm:t>
        <a:bodyPr/>
        <a:lstStyle/>
        <a:p>
          <a:endParaRPr lang="en-IN"/>
        </a:p>
      </dgm:t>
    </dgm:pt>
  </dgm:ptLst>
  <dgm:cxnLst>
    <dgm:cxn modelId="{1570857A-AF1D-4D37-8B28-D908DC5EC4A5}" srcId="{52A9B2F5-E3A7-41EC-B208-0AFC7997A923}" destId="{17826D04-CA3C-4DB5-8DB7-9CBBAAC602C8}" srcOrd="1" destOrd="0" parTransId="{73138D27-749D-4D20-8625-99FE5C1848BB}" sibTransId="{0BDEF7E1-B225-4327-87E9-0E4952B4361E}"/>
    <dgm:cxn modelId="{2D6FBDB2-A446-461C-942E-B662C6CB26EE}" srcId="{52A9B2F5-E3A7-41EC-B208-0AFC7997A923}" destId="{7E80C4EB-49B8-443E-8249-B0CF7D19DAB0}" srcOrd="0" destOrd="0" parTransId="{7B02D513-C169-4114-A4B3-544E5925C01A}" sibTransId="{60F6064C-997E-468B-AF4D-990AA5231A94}"/>
    <dgm:cxn modelId="{B2888A62-CA81-4732-874C-7CF03B6CDD06}" type="presOf" srcId="{7E80C4EB-49B8-443E-8249-B0CF7D19DAB0}" destId="{DB82168B-E4BF-456D-B59B-DCF72BD24BDA}" srcOrd="0" destOrd="0" presId="urn:microsoft.com/office/officeart/2005/8/layout/StepDownProcess"/>
    <dgm:cxn modelId="{7230201C-8129-4317-ABCC-75E37CF97720}" type="presOf" srcId="{CE17EB66-410E-4508-9171-E092AF793C65}" destId="{43AB0269-59A1-4E18-A062-4314FC5664B1}" srcOrd="0" destOrd="0" presId="urn:microsoft.com/office/officeart/2005/8/layout/StepDownProcess"/>
    <dgm:cxn modelId="{6524E218-8EB5-4575-9D56-7AFC992BB16E}" type="presOf" srcId="{17826D04-CA3C-4DB5-8DB7-9CBBAAC602C8}" destId="{2EC0293E-429D-479E-8BFE-2AD82D0B6493}" srcOrd="0" destOrd="0" presId="urn:microsoft.com/office/officeart/2005/8/layout/StepDownProcess"/>
    <dgm:cxn modelId="{9ADA1DE6-EEC7-4357-8C9D-23F658F0399B}" type="presOf" srcId="{52A9B2F5-E3A7-41EC-B208-0AFC7997A923}" destId="{D216D905-3F45-48A2-8F9A-C99895C83716}" srcOrd="0" destOrd="0" presId="urn:microsoft.com/office/officeart/2005/8/layout/StepDownProcess"/>
    <dgm:cxn modelId="{DDB6779C-0D25-4BDC-BD0A-F86017BCB21D}" srcId="{52A9B2F5-E3A7-41EC-B208-0AFC7997A923}" destId="{CE17EB66-410E-4508-9171-E092AF793C65}" srcOrd="2" destOrd="0" parTransId="{8D297F7E-AC1E-464F-81B3-70333DD8914A}" sibTransId="{7F181F0A-E90A-4207-BCCF-03C819E7FE3A}"/>
    <dgm:cxn modelId="{70475351-B628-4FC6-B7EF-407E1CA83A82}" type="presParOf" srcId="{D216D905-3F45-48A2-8F9A-C99895C83716}" destId="{E58E20F2-93E8-4E16-87BB-03B43F01EF09}" srcOrd="0" destOrd="0" presId="urn:microsoft.com/office/officeart/2005/8/layout/StepDownProcess"/>
    <dgm:cxn modelId="{4CC4790C-1C80-44AE-B925-7E2668C6B849}" type="presParOf" srcId="{E58E20F2-93E8-4E16-87BB-03B43F01EF09}" destId="{A1324100-3162-401E-B54C-261CFAFD7815}" srcOrd="0" destOrd="0" presId="urn:microsoft.com/office/officeart/2005/8/layout/StepDownProcess"/>
    <dgm:cxn modelId="{7D3B3F9B-FBD5-40F5-8064-9AC68E558438}" type="presParOf" srcId="{E58E20F2-93E8-4E16-87BB-03B43F01EF09}" destId="{DB82168B-E4BF-456D-B59B-DCF72BD24BDA}" srcOrd="1" destOrd="0" presId="urn:microsoft.com/office/officeart/2005/8/layout/StepDownProcess"/>
    <dgm:cxn modelId="{D3BAE04B-F97B-4C56-944D-82B76365F778}" type="presParOf" srcId="{E58E20F2-93E8-4E16-87BB-03B43F01EF09}" destId="{DF7B6417-B438-49BA-9F0C-E6248C457751}" srcOrd="2" destOrd="0" presId="urn:microsoft.com/office/officeart/2005/8/layout/StepDownProcess"/>
    <dgm:cxn modelId="{A8E65289-8A6B-495C-A7DC-B6C09E9F2642}" type="presParOf" srcId="{D216D905-3F45-48A2-8F9A-C99895C83716}" destId="{8AA7373C-C939-440A-B025-DA47F85FBB54}" srcOrd="1" destOrd="0" presId="urn:microsoft.com/office/officeart/2005/8/layout/StepDownProcess"/>
    <dgm:cxn modelId="{E2548FCB-2D4C-4B60-8D60-B1AC6D25BDD6}" type="presParOf" srcId="{D216D905-3F45-48A2-8F9A-C99895C83716}" destId="{F65CC4AD-18C6-4166-9DCA-25FF966AB6AB}" srcOrd="2" destOrd="0" presId="urn:microsoft.com/office/officeart/2005/8/layout/StepDownProcess"/>
    <dgm:cxn modelId="{9D40E5B7-2FE2-410B-B79A-02528EE24D5D}" type="presParOf" srcId="{F65CC4AD-18C6-4166-9DCA-25FF966AB6AB}" destId="{C1937FF6-97FD-4AD6-AAFC-23146204F0E2}" srcOrd="0" destOrd="0" presId="urn:microsoft.com/office/officeart/2005/8/layout/StepDownProcess"/>
    <dgm:cxn modelId="{6545768B-4FB6-40E9-8910-806EB286EF57}" type="presParOf" srcId="{F65CC4AD-18C6-4166-9DCA-25FF966AB6AB}" destId="{2EC0293E-429D-479E-8BFE-2AD82D0B6493}" srcOrd="1" destOrd="0" presId="urn:microsoft.com/office/officeart/2005/8/layout/StepDownProcess"/>
    <dgm:cxn modelId="{2D656C2B-EB4A-4DAB-B9CE-D49384878343}" type="presParOf" srcId="{F65CC4AD-18C6-4166-9DCA-25FF966AB6AB}" destId="{DFF9005E-6B97-4C7A-9009-1AEF8906A3B2}" srcOrd="2" destOrd="0" presId="urn:microsoft.com/office/officeart/2005/8/layout/StepDownProcess"/>
    <dgm:cxn modelId="{4D82EBDF-4DD4-4B3F-9DCC-C96B81158FA4}" type="presParOf" srcId="{D216D905-3F45-48A2-8F9A-C99895C83716}" destId="{DEBF2DD6-332D-4448-AEAD-4A7FF4CEA7D4}" srcOrd="3" destOrd="0" presId="urn:microsoft.com/office/officeart/2005/8/layout/StepDownProcess"/>
    <dgm:cxn modelId="{F93AA83F-E00C-4314-AF51-5FE8C7D361D8}" type="presParOf" srcId="{D216D905-3F45-48A2-8F9A-C99895C83716}" destId="{12015C62-E05E-4A77-91BF-164174A6F27E}" srcOrd="4" destOrd="0" presId="urn:microsoft.com/office/officeart/2005/8/layout/StepDownProcess"/>
    <dgm:cxn modelId="{DF8E9ABD-CDDF-49C5-9DA8-245DCBB693C7}" type="presParOf" srcId="{12015C62-E05E-4A77-91BF-164174A6F27E}" destId="{43AB0269-59A1-4E18-A062-4314FC5664B1}"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2A9B2F5-E3A7-41EC-B208-0AFC7997A923}" type="doc">
      <dgm:prSet loTypeId="urn:microsoft.com/office/officeart/2005/8/layout/StepDownProcess" loCatId="process" qsTypeId="urn:microsoft.com/office/officeart/2005/8/quickstyle/3d3" qsCatId="3D" csTypeId="urn:microsoft.com/office/officeart/2005/8/colors/accent0_3" csCatId="mainScheme" phldr="1"/>
      <dgm:spPr/>
      <dgm:t>
        <a:bodyPr/>
        <a:lstStyle/>
        <a:p>
          <a:endParaRPr lang="en-IN"/>
        </a:p>
      </dgm:t>
    </dgm:pt>
    <dgm:pt modelId="{7E80C4EB-49B8-443E-8249-B0CF7D19DAB0}">
      <dgm:prSet phldrT="[Text]"/>
      <dgm:spPr/>
      <dgm:t>
        <a:bodyPr/>
        <a:lstStyle/>
        <a:p>
          <a:r>
            <a:rPr lang="en-IN" dirty="0" smtClean="0">
              <a:latin typeface="Bookman Old Style" pitchFamily="18" charset="0"/>
            </a:rPr>
            <a:t>Cleaned Data Frame</a:t>
          </a:r>
        </a:p>
        <a:p>
          <a:r>
            <a:rPr lang="en-IN" dirty="0" smtClean="0">
              <a:latin typeface="Bookman Old Style" pitchFamily="18" charset="0"/>
            </a:rPr>
            <a:t>(5574 x 2)</a:t>
          </a:r>
          <a:endParaRPr lang="en-IN" dirty="0">
            <a:latin typeface="Bookman Old Style" pitchFamily="18" charset="0"/>
          </a:endParaRPr>
        </a:p>
      </dgm:t>
    </dgm:pt>
    <dgm:pt modelId="{7B02D513-C169-4114-A4B3-544E5925C01A}" type="parTrans" cxnId="{2D6FBDB2-A446-461C-942E-B662C6CB26EE}">
      <dgm:prSet/>
      <dgm:spPr/>
      <dgm:t>
        <a:bodyPr/>
        <a:lstStyle/>
        <a:p>
          <a:endParaRPr lang="en-IN"/>
        </a:p>
      </dgm:t>
    </dgm:pt>
    <dgm:pt modelId="{60F6064C-997E-468B-AF4D-990AA5231A94}" type="sibTrans" cxnId="{2D6FBDB2-A446-461C-942E-B662C6CB26EE}">
      <dgm:prSet/>
      <dgm:spPr/>
      <dgm:t>
        <a:bodyPr/>
        <a:lstStyle/>
        <a:p>
          <a:endParaRPr lang="en-IN"/>
        </a:p>
      </dgm:t>
    </dgm:pt>
    <dgm:pt modelId="{17826D04-CA3C-4DB5-8DB7-9CBBAAC602C8}">
      <dgm:prSet phldrT="[Text]"/>
      <dgm:spPr/>
      <dgm:t>
        <a:bodyPr/>
        <a:lstStyle/>
        <a:p>
          <a:r>
            <a:rPr lang="en-IN" dirty="0" smtClean="0">
              <a:latin typeface="Bookman Old Style" pitchFamily="18" charset="0"/>
            </a:rPr>
            <a:t>Engineered </a:t>
          </a:r>
          <a:r>
            <a:rPr lang="en-IN" b="1" dirty="0" smtClean="0">
              <a:latin typeface="Bookman Old Style" pitchFamily="18" charset="0"/>
            </a:rPr>
            <a:t>New Heuristic Features </a:t>
          </a:r>
          <a:endParaRPr lang="en-IN" b="1" dirty="0">
            <a:latin typeface="Bookman Old Style" pitchFamily="18" charset="0"/>
          </a:endParaRPr>
        </a:p>
      </dgm:t>
    </dgm:pt>
    <dgm:pt modelId="{73138D27-749D-4D20-8625-99FE5C1848BB}" type="parTrans" cxnId="{1570857A-AF1D-4D37-8B28-D908DC5EC4A5}">
      <dgm:prSet/>
      <dgm:spPr/>
      <dgm:t>
        <a:bodyPr/>
        <a:lstStyle/>
        <a:p>
          <a:endParaRPr lang="en-IN"/>
        </a:p>
      </dgm:t>
    </dgm:pt>
    <dgm:pt modelId="{0BDEF7E1-B225-4327-87E9-0E4952B4361E}" type="sibTrans" cxnId="{1570857A-AF1D-4D37-8B28-D908DC5EC4A5}">
      <dgm:prSet/>
      <dgm:spPr/>
      <dgm:t>
        <a:bodyPr/>
        <a:lstStyle/>
        <a:p>
          <a:endParaRPr lang="en-IN"/>
        </a:p>
      </dgm:t>
    </dgm:pt>
    <dgm:pt modelId="{CE17EB66-410E-4508-9171-E092AF793C65}">
      <dgm:prSet phldrT="[Text]"/>
      <dgm:spPr/>
      <dgm:t>
        <a:bodyPr/>
        <a:lstStyle/>
        <a:p>
          <a:r>
            <a:rPr lang="en-IN" dirty="0" smtClean="0">
              <a:latin typeface="Bookman Old Style" pitchFamily="18" charset="0"/>
            </a:rPr>
            <a:t>Data Frame with Vector of Size (300) as Features</a:t>
          </a:r>
        </a:p>
        <a:p>
          <a:r>
            <a:rPr lang="en-IN" dirty="0" smtClean="0">
              <a:latin typeface="Bookman Old Style" pitchFamily="18" charset="0"/>
            </a:rPr>
            <a:t>(5574 </a:t>
          </a:r>
          <a:r>
            <a:rPr lang="en-IN" dirty="0" smtClean="0">
              <a:latin typeface="Bookman Old Style" pitchFamily="18" charset="0"/>
            </a:rPr>
            <a:t>x  </a:t>
          </a:r>
          <a:r>
            <a:rPr lang="en-IN" dirty="0" smtClean="0">
              <a:latin typeface="Bookman Old Style" pitchFamily="18" charset="0"/>
            </a:rPr>
            <a:t>7)</a:t>
          </a:r>
          <a:endParaRPr lang="en-IN" dirty="0">
            <a:latin typeface="Bookman Old Style" pitchFamily="18" charset="0"/>
          </a:endParaRPr>
        </a:p>
      </dgm:t>
    </dgm:pt>
    <dgm:pt modelId="{8D297F7E-AC1E-464F-81B3-70333DD8914A}" type="parTrans" cxnId="{DDB6779C-0D25-4BDC-BD0A-F86017BCB21D}">
      <dgm:prSet/>
      <dgm:spPr/>
      <dgm:t>
        <a:bodyPr/>
        <a:lstStyle/>
        <a:p>
          <a:endParaRPr lang="en-IN"/>
        </a:p>
      </dgm:t>
    </dgm:pt>
    <dgm:pt modelId="{7F181F0A-E90A-4207-BCCF-03C819E7FE3A}" type="sibTrans" cxnId="{DDB6779C-0D25-4BDC-BD0A-F86017BCB21D}">
      <dgm:prSet/>
      <dgm:spPr/>
      <dgm:t>
        <a:bodyPr/>
        <a:lstStyle/>
        <a:p>
          <a:endParaRPr lang="en-IN"/>
        </a:p>
      </dgm:t>
    </dgm:pt>
    <dgm:pt modelId="{D216D905-3F45-48A2-8F9A-C99895C83716}" type="pres">
      <dgm:prSet presAssocID="{52A9B2F5-E3A7-41EC-B208-0AFC7997A923}" presName="rootnode" presStyleCnt="0">
        <dgm:presLayoutVars>
          <dgm:chMax/>
          <dgm:chPref/>
          <dgm:dir/>
          <dgm:animLvl val="lvl"/>
        </dgm:presLayoutVars>
      </dgm:prSet>
      <dgm:spPr/>
      <dgm:t>
        <a:bodyPr/>
        <a:lstStyle/>
        <a:p>
          <a:endParaRPr lang="en-IN"/>
        </a:p>
      </dgm:t>
    </dgm:pt>
    <dgm:pt modelId="{E58E20F2-93E8-4E16-87BB-03B43F01EF09}" type="pres">
      <dgm:prSet presAssocID="{7E80C4EB-49B8-443E-8249-B0CF7D19DAB0}" presName="composite" presStyleCnt="0"/>
      <dgm:spPr/>
    </dgm:pt>
    <dgm:pt modelId="{A1324100-3162-401E-B54C-261CFAFD7815}" type="pres">
      <dgm:prSet presAssocID="{7E80C4EB-49B8-443E-8249-B0CF7D19DAB0}" presName="bentUpArrow1" presStyleLbl="alignImgPlace1" presStyleIdx="0" presStyleCnt="2" custLinFactNeighborX="-18291" custLinFactNeighborY="-3964"/>
      <dgm:spPr/>
    </dgm:pt>
    <dgm:pt modelId="{DB82168B-E4BF-456D-B59B-DCF72BD24BDA}" type="pres">
      <dgm:prSet presAssocID="{7E80C4EB-49B8-443E-8249-B0CF7D19DAB0}" presName="ParentText" presStyleLbl="node1" presStyleIdx="0" presStyleCnt="3" custScaleX="161794">
        <dgm:presLayoutVars>
          <dgm:chMax val="1"/>
          <dgm:chPref val="1"/>
          <dgm:bulletEnabled val="1"/>
        </dgm:presLayoutVars>
      </dgm:prSet>
      <dgm:spPr/>
      <dgm:t>
        <a:bodyPr/>
        <a:lstStyle/>
        <a:p>
          <a:endParaRPr lang="en-IN"/>
        </a:p>
      </dgm:t>
    </dgm:pt>
    <dgm:pt modelId="{DF7B6417-B438-49BA-9F0C-E6248C457751}" type="pres">
      <dgm:prSet presAssocID="{7E80C4EB-49B8-443E-8249-B0CF7D19DAB0}" presName="ChildText" presStyleLbl="revTx" presStyleIdx="0" presStyleCnt="2">
        <dgm:presLayoutVars>
          <dgm:chMax val="0"/>
          <dgm:chPref val="0"/>
          <dgm:bulletEnabled val="1"/>
        </dgm:presLayoutVars>
      </dgm:prSet>
      <dgm:spPr/>
      <dgm:t>
        <a:bodyPr/>
        <a:lstStyle/>
        <a:p>
          <a:endParaRPr lang="en-IN"/>
        </a:p>
      </dgm:t>
    </dgm:pt>
    <dgm:pt modelId="{8AA7373C-C939-440A-B025-DA47F85FBB54}" type="pres">
      <dgm:prSet presAssocID="{60F6064C-997E-468B-AF4D-990AA5231A94}" presName="sibTrans" presStyleCnt="0"/>
      <dgm:spPr/>
    </dgm:pt>
    <dgm:pt modelId="{F65CC4AD-18C6-4166-9DCA-25FF966AB6AB}" type="pres">
      <dgm:prSet presAssocID="{17826D04-CA3C-4DB5-8DB7-9CBBAAC602C8}" presName="composite" presStyleCnt="0"/>
      <dgm:spPr/>
    </dgm:pt>
    <dgm:pt modelId="{C1937FF6-97FD-4AD6-AAFC-23146204F0E2}" type="pres">
      <dgm:prSet presAssocID="{17826D04-CA3C-4DB5-8DB7-9CBBAAC602C8}" presName="bentUpArrow1" presStyleLbl="alignImgPlace1" presStyleIdx="1" presStyleCnt="2" custLinFactNeighborX="-19162" custLinFactNeighborY="-991"/>
      <dgm:spPr/>
    </dgm:pt>
    <dgm:pt modelId="{2EC0293E-429D-479E-8BFE-2AD82D0B6493}" type="pres">
      <dgm:prSet presAssocID="{17826D04-CA3C-4DB5-8DB7-9CBBAAC602C8}" presName="ParentText" presStyleLbl="node1" presStyleIdx="1" presStyleCnt="3" custScaleX="162973">
        <dgm:presLayoutVars>
          <dgm:chMax val="1"/>
          <dgm:chPref val="1"/>
          <dgm:bulletEnabled val="1"/>
        </dgm:presLayoutVars>
      </dgm:prSet>
      <dgm:spPr/>
      <dgm:t>
        <a:bodyPr/>
        <a:lstStyle/>
        <a:p>
          <a:endParaRPr lang="en-IN"/>
        </a:p>
      </dgm:t>
    </dgm:pt>
    <dgm:pt modelId="{DFF9005E-6B97-4C7A-9009-1AEF8906A3B2}" type="pres">
      <dgm:prSet presAssocID="{17826D04-CA3C-4DB5-8DB7-9CBBAAC602C8}" presName="ChildText" presStyleLbl="revTx" presStyleIdx="1" presStyleCnt="2">
        <dgm:presLayoutVars>
          <dgm:chMax val="0"/>
          <dgm:chPref val="0"/>
          <dgm:bulletEnabled val="1"/>
        </dgm:presLayoutVars>
      </dgm:prSet>
      <dgm:spPr/>
      <dgm:t>
        <a:bodyPr/>
        <a:lstStyle/>
        <a:p>
          <a:endParaRPr lang="en-IN"/>
        </a:p>
      </dgm:t>
    </dgm:pt>
    <dgm:pt modelId="{DEBF2DD6-332D-4448-AEAD-4A7FF4CEA7D4}" type="pres">
      <dgm:prSet presAssocID="{0BDEF7E1-B225-4327-87E9-0E4952B4361E}" presName="sibTrans" presStyleCnt="0"/>
      <dgm:spPr/>
    </dgm:pt>
    <dgm:pt modelId="{12015C62-E05E-4A77-91BF-164174A6F27E}" type="pres">
      <dgm:prSet presAssocID="{CE17EB66-410E-4508-9171-E092AF793C65}" presName="composite" presStyleCnt="0"/>
      <dgm:spPr/>
    </dgm:pt>
    <dgm:pt modelId="{43AB0269-59A1-4E18-A062-4314FC5664B1}" type="pres">
      <dgm:prSet presAssocID="{CE17EB66-410E-4508-9171-E092AF793C65}" presName="ParentText" presStyleLbl="node1" presStyleIdx="2" presStyleCnt="3" custScaleX="149362">
        <dgm:presLayoutVars>
          <dgm:chMax val="1"/>
          <dgm:chPref val="1"/>
          <dgm:bulletEnabled val="1"/>
        </dgm:presLayoutVars>
      </dgm:prSet>
      <dgm:spPr/>
      <dgm:t>
        <a:bodyPr/>
        <a:lstStyle/>
        <a:p>
          <a:endParaRPr lang="en-IN"/>
        </a:p>
      </dgm:t>
    </dgm:pt>
  </dgm:ptLst>
  <dgm:cxnLst>
    <dgm:cxn modelId="{7CB7D402-C487-4048-8688-CCC0B1A812EE}" type="presOf" srcId="{52A9B2F5-E3A7-41EC-B208-0AFC7997A923}" destId="{D216D905-3F45-48A2-8F9A-C99895C83716}" srcOrd="0" destOrd="0" presId="urn:microsoft.com/office/officeart/2005/8/layout/StepDownProcess"/>
    <dgm:cxn modelId="{1570857A-AF1D-4D37-8B28-D908DC5EC4A5}" srcId="{52A9B2F5-E3A7-41EC-B208-0AFC7997A923}" destId="{17826D04-CA3C-4DB5-8DB7-9CBBAAC602C8}" srcOrd="1" destOrd="0" parTransId="{73138D27-749D-4D20-8625-99FE5C1848BB}" sibTransId="{0BDEF7E1-B225-4327-87E9-0E4952B4361E}"/>
    <dgm:cxn modelId="{86BE6B14-C627-4D11-86F5-243768116AD3}" type="presOf" srcId="{7E80C4EB-49B8-443E-8249-B0CF7D19DAB0}" destId="{DB82168B-E4BF-456D-B59B-DCF72BD24BDA}" srcOrd="0" destOrd="0" presId="urn:microsoft.com/office/officeart/2005/8/layout/StepDownProcess"/>
    <dgm:cxn modelId="{2D6FBDB2-A446-461C-942E-B662C6CB26EE}" srcId="{52A9B2F5-E3A7-41EC-B208-0AFC7997A923}" destId="{7E80C4EB-49B8-443E-8249-B0CF7D19DAB0}" srcOrd="0" destOrd="0" parTransId="{7B02D513-C169-4114-A4B3-544E5925C01A}" sibTransId="{60F6064C-997E-468B-AF4D-990AA5231A94}"/>
    <dgm:cxn modelId="{8D63C00D-25E4-4BC1-953A-CAA03944FCE3}" type="presOf" srcId="{17826D04-CA3C-4DB5-8DB7-9CBBAAC602C8}" destId="{2EC0293E-429D-479E-8BFE-2AD82D0B6493}" srcOrd="0" destOrd="0" presId="urn:microsoft.com/office/officeart/2005/8/layout/StepDownProcess"/>
    <dgm:cxn modelId="{DE5FA847-366F-4625-8272-6D009D3F5A62}" type="presOf" srcId="{CE17EB66-410E-4508-9171-E092AF793C65}" destId="{43AB0269-59A1-4E18-A062-4314FC5664B1}" srcOrd="0" destOrd="0" presId="urn:microsoft.com/office/officeart/2005/8/layout/StepDownProcess"/>
    <dgm:cxn modelId="{DDB6779C-0D25-4BDC-BD0A-F86017BCB21D}" srcId="{52A9B2F5-E3A7-41EC-B208-0AFC7997A923}" destId="{CE17EB66-410E-4508-9171-E092AF793C65}" srcOrd="2" destOrd="0" parTransId="{8D297F7E-AC1E-464F-81B3-70333DD8914A}" sibTransId="{7F181F0A-E90A-4207-BCCF-03C819E7FE3A}"/>
    <dgm:cxn modelId="{7177A59D-D9C2-4723-88B6-0753152C559A}" type="presParOf" srcId="{D216D905-3F45-48A2-8F9A-C99895C83716}" destId="{E58E20F2-93E8-4E16-87BB-03B43F01EF09}" srcOrd="0" destOrd="0" presId="urn:microsoft.com/office/officeart/2005/8/layout/StepDownProcess"/>
    <dgm:cxn modelId="{756290FD-10CE-4175-A89E-07D0AD26C345}" type="presParOf" srcId="{E58E20F2-93E8-4E16-87BB-03B43F01EF09}" destId="{A1324100-3162-401E-B54C-261CFAFD7815}" srcOrd="0" destOrd="0" presId="urn:microsoft.com/office/officeart/2005/8/layout/StepDownProcess"/>
    <dgm:cxn modelId="{69ACFD16-CF99-4D92-BC48-EAEE76F78934}" type="presParOf" srcId="{E58E20F2-93E8-4E16-87BB-03B43F01EF09}" destId="{DB82168B-E4BF-456D-B59B-DCF72BD24BDA}" srcOrd="1" destOrd="0" presId="urn:microsoft.com/office/officeart/2005/8/layout/StepDownProcess"/>
    <dgm:cxn modelId="{CF3D85F5-F859-46B6-A9E1-11FC1F6C063A}" type="presParOf" srcId="{E58E20F2-93E8-4E16-87BB-03B43F01EF09}" destId="{DF7B6417-B438-49BA-9F0C-E6248C457751}" srcOrd="2" destOrd="0" presId="urn:microsoft.com/office/officeart/2005/8/layout/StepDownProcess"/>
    <dgm:cxn modelId="{8B24AD98-23B0-46F9-95DB-0634779A4A3E}" type="presParOf" srcId="{D216D905-3F45-48A2-8F9A-C99895C83716}" destId="{8AA7373C-C939-440A-B025-DA47F85FBB54}" srcOrd="1" destOrd="0" presId="urn:microsoft.com/office/officeart/2005/8/layout/StepDownProcess"/>
    <dgm:cxn modelId="{21E9FA53-FBC9-4802-B839-15A8246F8EAA}" type="presParOf" srcId="{D216D905-3F45-48A2-8F9A-C99895C83716}" destId="{F65CC4AD-18C6-4166-9DCA-25FF966AB6AB}" srcOrd="2" destOrd="0" presId="urn:microsoft.com/office/officeart/2005/8/layout/StepDownProcess"/>
    <dgm:cxn modelId="{A60DE03A-3C55-4A3D-80B6-5D562D61F945}" type="presParOf" srcId="{F65CC4AD-18C6-4166-9DCA-25FF966AB6AB}" destId="{C1937FF6-97FD-4AD6-AAFC-23146204F0E2}" srcOrd="0" destOrd="0" presId="urn:microsoft.com/office/officeart/2005/8/layout/StepDownProcess"/>
    <dgm:cxn modelId="{5AC26F42-7F47-4B7A-8122-8660DC3577B9}" type="presParOf" srcId="{F65CC4AD-18C6-4166-9DCA-25FF966AB6AB}" destId="{2EC0293E-429D-479E-8BFE-2AD82D0B6493}" srcOrd="1" destOrd="0" presId="urn:microsoft.com/office/officeart/2005/8/layout/StepDownProcess"/>
    <dgm:cxn modelId="{76BBEC9B-DB4B-4EA2-A307-E5F3CC160C56}" type="presParOf" srcId="{F65CC4AD-18C6-4166-9DCA-25FF966AB6AB}" destId="{DFF9005E-6B97-4C7A-9009-1AEF8906A3B2}" srcOrd="2" destOrd="0" presId="urn:microsoft.com/office/officeart/2005/8/layout/StepDownProcess"/>
    <dgm:cxn modelId="{C011714E-8917-4EAC-A304-4ABEA25C37DE}" type="presParOf" srcId="{D216D905-3F45-48A2-8F9A-C99895C83716}" destId="{DEBF2DD6-332D-4448-AEAD-4A7FF4CEA7D4}" srcOrd="3" destOrd="0" presId="urn:microsoft.com/office/officeart/2005/8/layout/StepDownProcess"/>
    <dgm:cxn modelId="{C9F0456E-034B-45AB-B7E8-2C22E30EBD9B}" type="presParOf" srcId="{D216D905-3F45-48A2-8F9A-C99895C83716}" destId="{12015C62-E05E-4A77-91BF-164174A6F27E}" srcOrd="4" destOrd="0" presId="urn:microsoft.com/office/officeart/2005/8/layout/StepDownProcess"/>
    <dgm:cxn modelId="{F9F488A2-8E1D-407C-8B3C-E7FF116D00C9}" type="presParOf" srcId="{12015C62-E05E-4A77-91BF-164174A6F27E}" destId="{43AB0269-59A1-4E18-A062-4314FC5664B1}"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D3B2F4-0329-4D51-AE49-15E943EF661C}">
      <dsp:nvSpPr>
        <dsp:cNvPr id="0" name=""/>
        <dsp:cNvSpPr/>
      </dsp:nvSpPr>
      <dsp:spPr>
        <a:xfrm>
          <a:off x="-6758463" y="-1033412"/>
          <a:ext cx="8043643" cy="8043643"/>
        </a:xfrm>
        <a:prstGeom prst="blockArc">
          <a:avLst>
            <a:gd name="adj1" fmla="val 18900000"/>
            <a:gd name="adj2" fmla="val 2700000"/>
            <a:gd name="adj3" fmla="val 269"/>
          </a:avLst>
        </a:prstGeom>
        <a:noFill/>
        <a:ln w="12700" cap="flat" cmpd="sng" algn="ctr">
          <a:solidFill>
            <a:schemeClr val="dk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BCBBA15B-B5B9-445A-AAC4-C482263FD90B}">
      <dsp:nvSpPr>
        <dsp:cNvPr id="0" name=""/>
        <dsp:cNvSpPr/>
      </dsp:nvSpPr>
      <dsp:spPr>
        <a:xfrm>
          <a:off x="561294" y="373431"/>
          <a:ext cx="6718834" cy="747341"/>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93202" tIns="71120" rIns="71120" bIns="71120" numCol="1" spcCol="1270" anchor="ctr" anchorCtr="0">
          <a:noAutofit/>
        </a:bodyPr>
        <a:lstStyle/>
        <a:p>
          <a:pPr lvl="0" algn="l" defTabSz="1244600">
            <a:lnSpc>
              <a:spcPct val="90000"/>
            </a:lnSpc>
            <a:spcBef>
              <a:spcPct val="0"/>
            </a:spcBef>
            <a:spcAft>
              <a:spcPct val="35000"/>
            </a:spcAft>
          </a:pPr>
          <a:r>
            <a:rPr lang="en-IN" sz="2800" kern="1200" dirty="0" smtClean="0">
              <a:latin typeface="Bookman Old Style" pitchFamily="18" charset="0"/>
            </a:rPr>
            <a:t>Raw Text Messages </a:t>
          </a:r>
          <a:endParaRPr lang="en-IN" sz="2800" kern="1200" dirty="0">
            <a:latin typeface="Bookman Old Style" pitchFamily="18" charset="0"/>
          </a:endParaRPr>
        </a:p>
      </dsp:txBody>
      <dsp:txXfrm>
        <a:off x="561294" y="373431"/>
        <a:ext cx="6718834" cy="747341"/>
      </dsp:txXfrm>
    </dsp:sp>
    <dsp:sp modelId="{93788789-9142-42A8-9677-35038F175FEA}">
      <dsp:nvSpPr>
        <dsp:cNvPr id="0" name=""/>
        <dsp:cNvSpPr/>
      </dsp:nvSpPr>
      <dsp:spPr>
        <a:xfrm>
          <a:off x="94205" y="280013"/>
          <a:ext cx="934176" cy="934176"/>
        </a:xfrm>
        <a:prstGeom prst="ellipse">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6B493333-6977-4E97-B2A4-9D8A0469BFD9}">
      <dsp:nvSpPr>
        <dsp:cNvPr id="0" name=""/>
        <dsp:cNvSpPr/>
      </dsp:nvSpPr>
      <dsp:spPr>
        <a:xfrm>
          <a:off x="1096817" y="1494084"/>
          <a:ext cx="6183311" cy="747341"/>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93202" tIns="71120" rIns="71120" bIns="71120" numCol="1" spcCol="1270" anchor="ctr" anchorCtr="0">
          <a:noAutofit/>
        </a:bodyPr>
        <a:lstStyle/>
        <a:p>
          <a:pPr lvl="0" algn="l" defTabSz="1244600">
            <a:lnSpc>
              <a:spcPct val="90000"/>
            </a:lnSpc>
            <a:spcBef>
              <a:spcPct val="0"/>
            </a:spcBef>
            <a:spcAft>
              <a:spcPct val="35000"/>
            </a:spcAft>
          </a:pPr>
          <a:r>
            <a:rPr lang="en-IN" sz="2800" kern="1200" dirty="0" smtClean="0">
              <a:latin typeface="Bookman Old Style" pitchFamily="18" charset="0"/>
            </a:rPr>
            <a:t>Removal of Extra White Spaces</a:t>
          </a:r>
          <a:endParaRPr lang="en-IN" sz="2800" kern="1200" dirty="0">
            <a:latin typeface="Bookman Old Style" pitchFamily="18" charset="0"/>
          </a:endParaRPr>
        </a:p>
      </dsp:txBody>
      <dsp:txXfrm>
        <a:off x="1096817" y="1494084"/>
        <a:ext cx="6183311" cy="747341"/>
      </dsp:txXfrm>
    </dsp:sp>
    <dsp:sp modelId="{5F396158-7EF5-4920-B3C8-3DC04639796A}">
      <dsp:nvSpPr>
        <dsp:cNvPr id="0" name=""/>
        <dsp:cNvSpPr/>
      </dsp:nvSpPr>
      <dsp:spPr>
        <a:xfrm>
          <a:off x="629728" y="1400667"/>
          <a:ext cx="934176" cy="934176"/>
        </a:xfrm>
        <a:prstGeom prst="ellipse">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89457654-474B-4234-B47F-555AF54C5BBF}">
      <dsp:nvSpPr>
        <dsp:cNvPr id="0" name=""/>
        <dsp:cNvSpPr/>
      </dsp:nvSpPr>
      <dsp:spPr>
        <a:xfrm>
          <a:off x="1261179" y="2614738"/>
          <a:ext cx="6018948" cy="747341"/>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93202" tIns="71120" rIns="71120" bIns="71120" numCol="1" spcCol="1270" anchor="ctr" anchorCtr="0">
          <a:noAutofit/>
        </a:bodyPr>
        <a:lstStyle/>
        <a:p>
          <a:pPr lvl="0" algn="l" defTabSz="1244600">
            <a:lnSpc>
              <a:spcPct val="90000"/>
            </a:lnSpc>
            <a:spcBef>
              <a:spcPct val="0"/>
            </a:spcBef>
            <a:spcAft>
              <a:spcPct val="35000"/>
            </a:spcAft>
          </a:pPr>
          <a:r>
            <a:rPr lang="en-IN" sz="2800" kern="1200" dirty="0" smtClean="0">
              <a:latin typeface="Bookman Old Style" pitchFamily="18" charset="0"/>
            </a:rPr>
            <a:t>Removal of Stop Words</a:t>
          </a:r>
          <a:endParaRPr lang="en-IN" sz="2800" kern="1200" dirty="0">
            <a:latin typeface="Bookman Old Style" pitchFamily="18" charset="0"/>
          </a:endParaRPr>
        </a:p>
      </dsp:txBody>
      <dsp:txXfrm>
        <a:off x="1261179" y="2614738"/>
        <a:ext cx="6018948" cy="747341"/>
      </dsp:txXfrm>
    </dsp:sp>
    <dsp:sp modelId="{CB293D4F-6357-4A18-8403-6F548C71BDAB}">
      <dsp:nvSpPr>
        <dsp:cNvPr id="0" name=""/>
        <dsp:cNvSpPr/>
      </dsp:nvSpPr>
      <dsp:spPr>
        <a:xfrm>
          <a:off x="794091" y="2521320"/>
          <a:ext cx="934176" cy="934176"/>
        </a:xfrm>
        <a:prstGeom prst="ellipse">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418F6EF7-E244-413E-AD31-4106FBA39F6D}">
      <dsp:nvSpPr>
        <dsp:cNvPr id="0" name=""/>
        <dsp:cNvSpPr/>
      </dsp:nvSpPr>
      <dsp:spPr>
        <a:xfrm>
          <a:off x="1096817" y="3735391"/>
          <a:ext cx="6183311" cy="747341"/>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93202" tIns="71120" rIns="71120" bIns="71120" numCol="1" spcCol="1270" anchor="ctr" anchorCtr="0">
          <a:noAutofit/>
        </a:bodyPr>
        <a:lstStyle/>
        <a:p>
          <a:pPr lvl="0" algn="l" defTabSz="1244600">
            <a:lnSpc>
              <a:spcPct val="90000"/>
            </a:lnSpc>
            <a:spcBef>
              <a:spcPct val="0"/>
            </a:spcBef>
            <a:spcAft>
              <a:spcPct val="35000"/>
            </a:spcAft>
          </a:pPr>
          <a:r>
            <a:rPr lang="en-IN" sz="2800" kern="1200" dirty="0" smtClean="0">
              <a:latin typeface="Bookman Old Style" pitchFamily="18" charset="0"/>
            </a:rPr>
            <a:t>Lemmatization</a:t>
          </a:r>
          <a:endParaRPr lang="en-IN" sz="2800" kern="1200" dirty="0">
            <a:latin typeface="Bookman Old Style" pitchFamily="18" charset="0"/>
          </a:endParaRPr>
        </a:p>
      </dsp:txBody>
      <dsp:txXfrm>
        <a:off x="1096817" y="3735391"/>
        <a:ext cx="6183311" cy="747341"/>
      </dsp:txXfrm>
    </dsp:sp>
    <dsp:sp modelId="{CEAFB006-DB50-4B12-A311-35893AB2E359}">
      <dsp:nvSpPr>
        <dsp:cNvPr id="0" name=""/>
        <dsp:cNvSpPr/>
      </dsp:nvSpPr>
      <dsp:spPr>
        <a:xfrm>
          <a:off x="629728" y="3641974"/>
          <a:ext cx="934176" cy="934176"/>
        </a:xfrm>
        <a:prstGeom prst="ellipse">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8BBDD98E-36C2-4DC6-ACA9-FBFCC280AEC5}">
      <dsp:nvSpPr>
        <dsp:cNvPr id="0" name=""/>
        <dsp:cNvSpPr/>
      </dsp:nvSpPr>
      <dsp:spPr>
        <a:xfrm>
          <a:off x="561294" y="4856045"/>
          <a:ext cx="6718834" cy="747341"/>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93202" tIns="71120" rIns="71120" bIns="71120" numCol="1" spcCol="1270" anchor="ctr" anchorCtr="0">
          <a:noAutofit/>
        </a:bodyPr>
        <a:lstStyle/>
        <a:p>
          <a:pPr lvl="0" algn="l" defTabSz="1244600">
            <a:lnSpc>
              <a:spcPct val="90000"/>
            </a:lnSpc>
            <a:spcBef>
              <a:spcPct val="0"/>
            </a:spcBef>
            <a:spcAft>
              <a:spcPct val="35000"/>
            </a:spcAft>
          </a:pPr>
          <a:r>
            <a:rPr lang="en-IN" sz="2800" kern="1200" dirty="0" smtClean="0">
              <a:latin typeface="Bookman Old Style" pitchFamily="18" charset="0"/>
            </a:rPr>
            <a:t>Cleaned Text Corpus</a:t>
          </a:r>
          <a:endParaRPr lang="en-IN" sz="2800" kern="1200" dirty="0">
            <a:latin typeface="Bookman Old Style" pitchFamily="18" charset="0"/>
          </a:endParaRPr>
        </a:p>
      </dsp:txBody>
      <dsp:txXfrm>
        <a:off x="561294" y="4856045"/>
        <a:ext cx="6718834" cy="747341"/>
      </dsp:txXfrm>
    </dsp:sp>
    <dsp:sp modelId="{BF350AE9-9693-4554-9F12-4995A49F4E02}">
      <dsp:nvSpPr>
        <dsp:cNvPr id="0" name=""/>
        <dsp:cNvSpPr/>
      </dsp:nvSpPr>
      <dsp:spPr>
        <a:xfrm>
          <a:off x="94205" y="4762627"/>
          <a:ext cx="934176" cy="934176"/>
        </a:xfrm>
        <a:prstGeom prst="ellipse">
          <a:avLst/>
        </a:prstGeom>
        <a:solidFill>
          <a:schemeClr val="lt1">
            <a:hueOff val="0"/>
            <a:satOff val="0"/>
            <a:lumOff val="0"/>
            <a:alphaOff val="0"/>
          </a:schemeClr>
        </a:solidFill>
        <a:ln w="6350" cap="flat" cmpd="sng" algn="ctr">
          <a:solidFill>
            <a:schemeClr val="dk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24100-3162-401E-B54C-261CFAFD7815}">
      <dsp:nvSpPr>
        <dsp:cNvPr id="0" name=""/>
        <dsp:cNvSpPr/>
      </dsp:nvSpPr>
      <dsp:spPr>
        <a:xfrm rot="5400000">
          <a:off x="779994" y="1872841"/>
          <a:ext cx="1344620" cy="1530802"/>
        </a:xfrm>
        <a:prstGeom prst="bentUpArrow">
          <a:avLst>
            <a:gd name="adj1" fmla="val 32840"/>
            <a:gd name="adj2" fmla="val 25000"/>
            <a:gd name="adj3" fmla="val 35780"/>
          </a:avLst>
        </a:prstGeom>
        <a:solidFill>
          <a:schemeClr val="dk2">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DB82168B-E4BF-456D-B59B-DCF72BD24BDA}">
      <dsp:nvSpPr>
        <dsp:cNvPr id="0" name=""/>
        <dsp:cNvSpPr/>
      </dsp:nvSpPr>
      <dsp:spPr>
        <a:xfrm>
          <a:off x="4381" y="435604"/>
          <a:ext cx="3662285" cy="1584410"/>
        </a:xfrm>
        <a:prstGeom prst="roundRect">
          <a:avLst>
            <a:gd name="adj" fmla="val 16670"/>
          </a:avLst>
        </a:prstGeom>
        <a:solidFill>
          <a:schemeClr val="dk2">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IN" sz="2100" kern="1200" dirty="0" smtClean="0">
              <a:latin typeface="Bookman Old Style" pitchFamily="18" charset="0"/>
            </a:rPr>
            <a:t>Cleaned Data Frame</a:t>
          </a:r>
        </a:p>
        <a:p>
          <a:pPr lvl="0" algn="ctr" defTabSz="933450">
            <a:lnSpc>
              <a:spcPct val="90000"/>
            </a:lnSpc>
            <a:spcBef>
              <a:spcPct val="0"/>
            </a:spcBef>
            <a:spcAft>
              <a:spcPct val="35000"/>
            </a:spcAft>
          </a:pPr>
          <a:r>
            <a:rPr lang="en-IN" sz="2100" kern="1200" dirty="0" smtClean="0">
              <a:latin typeface="Bookman Old Style" pitchFamily="18" charset="0"/>
            </a:rPr>
            <a:t>(5574 x 2)</a:t>
          </a:r>
          <a:endParaRPr lang="en-IN" sz="2100" kern="1200" dirty="0">
            <a:latin typeface="Bookman Old Style" pitchFamily="18" charset="0"/>
          </a:endParaRPr>
        </a:p>
      </dsp:txBody>
      <dsp:txXfrm>
        <a:off x="81739" y="512962"/>
        <a:ext cx="3507569" cy="1429694"/>
      </dsp:txXfrm>
    </dsp:sp>
    <dsp:sp modelId="{DF7B6417-B438-49BA-9F0C-E6248C457751}">
      <dsp:nvSpPr>
        <dsp:cNvPr id="0" name=""/>
        <dsp:cNvSpPr/>
      </dsp:nvSpPr>
      <dsp:spPr>
        <a:xfrm>
          <a:off x="2967299" y="586713"/>
          <a:ext cx="1646289" cy="128059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1937FF6-97FD-4AD6-AAFC-23146204F0E2}">
      <dsp:nvSpPr>
        <dsp:cNvPr id="0" name=""/>
        <dsp:cNvSpPr/>
      </dsp:nvSpPr>
      <dsp:spPr>
        <a:xfrm rot="5400000">
          <a:off x="2992423" y="3692633"/>
          <a:ext cx="1344620" cy="1530802"/>
        </a:xfrm>
        <a:prstGeom prst="bentUpArrow">
          <a:avLst>
            <a:gd name="adj1" fmla="val 32840"/>
            <a:gd name="adj2" fmla="val 25000"/>
            <a:gd name="adj3" fmla="val 35780"/>
          </a:avLst>
        </a:prstGeom>
        <a:solidFill>
          <a:schemeClr val="dk2">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2EC0293E-429D-479E-8BFE-2AD82D0B6493}">
      <dsp:nvSpPr>
        <dsp:cNvPr id="0" name=""/>
        <dsp:cNvSpPr/>
      </dsp:nvSpPr>
      <dsp:spPr>
        <a:xfrm>
          <a:off x="2216801" y="2215420"/>
          <a:ext cx="3688973" cy="1584410"/>
        </a:xfrm>
        <a:prstGeom prst="roundRect">
          <a:avLst>
            <a:gd name="adj" fmla="val 16670"/>
          </a:avLst>
        </a:prstGeom>
        <a:solidFill>
          <a:schemeClr val="dk2">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IN" sz="2100" kern="1200" dirty="0" smtClean="0">
              <a:latin typeface="Bookman Old Style" pitchFamily="18" charset="0"/>
            </a:rPr>
            <a:t>Count </a:t>
          </a:r>
          <a:r>
            <a:rPr lang="en-IN" sz="2100" kern="1200" dirty="0" err="1" smtClean="0">
              <a:latin typeface="Bookman Old Style" pitchFamily="18" charset="0"/>
            </a:rPr>
            <a:t>Vectorization</a:t>
          </a:r>
          <a:r>
            <a:rPr lang="en-IN" sz="2100" kern="1200" dirty="0" smtClean="0">
              <a:latin typeface="Bookman Old Style" pitchFamily="18" charset="0"/>
            </a:rPr>
            <a:t> using </a:t>
          </a:r>
          <a:r>
            <a:rPr lang="en-IN" sz="2100" b="1" kern="1200" dirty="0" smtClean="0">
              <a:latin typeface="Bookman Old Style" pitchFamily="18" charset="0"/>
            </a:rPr>
            <a:t>TF</a:t>
          </a:r>
          <a:r>
            <a:rPr lang="en-IN" sz="2100" kern="1200" dirty="0" smtClean="0">
              <a:latin typeface="Bookman Old Style" pitchFamily="18" charset="0"/>
            </a:rPr>
            <a:t> </a:t>
          </a:r>
        </a:p>
        <a:p>
          <a:pPr lvl="0" algn="ctr" defTabSz="933450">
            <a:lnSpc>
              <a:spcPct val="90000"/>
            </a:lnSpc>
            <a:spcBef>
              <a:spcPct val="0"/>
            </a:spcBef>
            <a:spcAft>
              <a:spcPct val="35000"/>
            </a:spcAft>
          </a:pPr>
          <a:r>
            <a:rPr lang="en-IN" sz="2100" kern="1200" dirty="0" smtClean="0">
              <a:latin typeface="Bookman Old Style" pitchFamily="18" charset="0"/>
            </a:rPr>
            <a:t>(BOW Model</a:t>
          </a:r>
          <a:r>
            <a:rPr lang="en-IN" sz="2600" kern="1200" dirty="0" smtClean="0">
              <a:latin typeface="Bookman Old Style" pitchFamily="18" charset="0"/>
            </a:rPr>
            <a:t>)</a:t>
          </a:r>
          <a:endParaRPr lang="en-IN" sz="2600" kern="1200" dirty="0">
            <a:latin typeface="Bookman Old Style" pitchFamily="18" charset="0"/>
          </a:endParaRPr>
        </a:p>
      </dsp:txBody>
      <dsp:txXfrm>
        <a:off x="2294159" y="2292778"/>
        <a:ext cx="3534257" cy="1429694"/>
      </dsp:txXfrm>
    </dsp:sp>
    <dsp:sp modelId="{DFF9005E-6B97-4C7A-9009-1AEF8906A3B2}">
      <dsp:nvSpPr>
        <dsp:cNvPr id="0" name=""/>
        <dsp:cNvSpPr/>
      </dsp:nvSpPr>
      <dsp:spPr>
        <a:xfrm>
          <a:off x="5193062" y="2366529"/>
          <a:ext cx="1646289" cy="128059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3AB0269-59A1-4E18-A062-4314FC5664B1}">
      <dsp:nvSpPr>
        <dsp:cNvPr id="0" name=""/>
        <dsp:cNvSpPr/>
      </dsp:nvSpPr>
      <dsp:spPr>
        <a:xfrm>
          <a:off x="4429220" y="3995236"/>
          <a:ext cx="3380881" cy="1584410"/>
        </a:xfrm>
        <a:prstGeom prst="roundRect">
          <a:avLst>
            <a:gd name="adj" fmla="val 16670"/>
          </a:avLst>
        </a:prstGeom>
        <a:solidFill>
          <a:schemeClr val="dk2">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IN" sz="2100" kern="1200" dirty="0" smtClean="0">
              <a:latin typeface="Bookman Old Style" pitchFamily="18" charset="0"/>
            </a:rPr>
            <a:t>Data Frame with Words as Features</a:t>
          </a:r>
        </a:p>
        <a:p>
          <a:pPr lvl="0" algn="ctr" defTabSz="933450">
            <a:lnSpc>
              <a:spcPct val="90000"/>
            </a:lnSpc>
            <a:spcBef>
              <a:spcPct val="0"/>
            </a:spcBef>
            <a:spcAft>
              <a:spcPct val="35000"/>
            </a:spcAft>
          </a:pPr>
          <a:r>
            <a:rPr lang="en-IN" sz="2100" kern="1200" dirty="0" smtClean="0">
              <a:latin typeface="Bookman Old Style" pitchFamily="18" charset="0"/>
            </a:rPr>
            <a:t>(5574 x  8014)</a:t>
          </a:r>
          <a:endParaRPr lang="en-IN" sz="2100" kern="1200" dirty="0">
            <a:latin typeface="Bookman Old Style" pitchFamily="18" charset="0"/>
          </a:endParaRPr>
        </a:p>
      </dsp:txBody>
      <dsp:txXfrm>
        <a:off x="4506578" y="4072594"/>
        <a:ext cx="3226165" cy="14296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24100-3162-401E-B54C-261CFAFD7815}">
      <dsp:nvSpPr>
        <dsp:cNvPr id="0" name=""/>
        <dsp:cNvSpPr/>
      </dsp:nvSpPr>
      <dsp:spPr>
        <a:xfrm rot="5400000">
          <a:off x="779994" y="1872841"/>
          <a:ext cx="1344620" cy="1530802"/>
        </a:xfrm>
        <a:prstGeom prst="bentUpArrow">
          <a:avLst>
            <a:gd name="adj1" fmla="val 32840"/>
            <a:gd name="adj2" fmla="val 25000"/>
            <a:gd name="adj3" fmla="val 35780"/>
          </a:avLst>
        </a:prstGeom>
        <a:solidFill>
          <a:schemeClr val="dk2">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DB82168B-E4BF-456D-B59B-DCF72BD24BDA}">
      <dsp:nvSpPr>
        <dsp:cNvPr id="0" name=""/>
        <dsp:cNvSpPr/>
      </dsp:nvSpPr>
      <dsp:spPr>
        <a:xfrm>
          <a:off x="4381" y="435604"/>
          <a:ext cx="3662285" cy="1584410"/>
        </a:xfrm>
        <a:prstGeom prst="roundRect">
          <a:avLst>
            <a:gd name="adj" fmla="val 16670"/>
          </a:avLst>
        </a:prstGeom>
        <a:solidFill>
          <a:schemeClr val="dk2">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IN" sz="2100" kern="1200" dirty="0" smtClean="0">
              <a:latin typeface="Bookman Old Style" pitchFamily="18" charset="0"/>
            </a:rPr>
            <a:t>Cleaned Data Frame</a:t>
          </a:r>
        </a:p>
        <a:p>
          <a:pPr lvl="0" algn="ctr" defTabSz="933450">
            <a:lnSpc>
              <a:spcPct val="90000"/>
            </a:lnSpc>
            <a:spcBef>
              <a:spcPct val="0"/>
            </a:spcBef>
            <a:spcAft>
              <a:spcPct val="35000"/>
            </a:spcAft>
          </a:pPr>
          <a:r>
            <a:rPr lang="en-IN" sz="2100" kern="1200" dirty="0" smtClean="0">
              <a:latin typeface="Bookman Old Style" pitchFamily="18" charset="0"/>
            </a:rPr>
            <a:t>(5574 x 2)</a:t>
          </a:r>
          <a:endParaRPr lang="en-IN" sz="2100" kern="1200" dirty="0">
            <a:latin typeface="Bookman Old Style" pitchFamily="18" charset="0"/>
          </a:endParaRPr>
        </a:p>
      </dsp:txBody>
      <dsp:txXfrm>
        <a:off x="81739" y="512962"/>
        <a:ext cx="3507569" cy="1429694"/>
      </dsp:txXfrm>
    </dsp:sp>
    <dsp:sp modelId="{DF7B6417-B438-49BA-9F0C-E6248C457751}">
      <dsp:nvSpPr>
        <dsp:cNvPr id="0" name=""/>
        <dsp:cNvSpPr/>
      </dsp:nvSpPr>
      <dsp:spPr>
        <a:xfrm>
          <a:off x="2967299" y="586713"/>
          <a:ext cx="1646289" cy="128059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1937FF6-97FD-4AD6-AAFC-23146204F0E2}">
      <dsp:nvSpPr>
        <dsp:cNvPr id="0" name=""/>
        <dsp:cNvSpPr/>
      </dsp:nvSpPr>
      <dsp:spPr>
        <a:xfrm rot="5400000">
          <a:off x="2992423" y="3692633"/>
          <a:ext cx="1344620" cy="1530802"/>
        </a:xfrm>
        <a:prstGeom prst="bentUpArrow">
          <a:avLst>
            <a:gd name="adj1" fmla="val 32840"/>
            <a:gd name="adj2" fmla="val 25000"/>
            <a:gd name="adj3" fmla="val 35780"/>
          </a:avLst>
        </a:prstGeom>
        <a:solidFill>
          <a:schemeClr val="dk2">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2EC0293E-429D-479E-8BFE-2AD82D0B6493}">
      <dsp:nvSpPr>
        <dsp:cNvPr id="0" name=""/>
        <dsp:cNvSpPr/>
      </dsp:nvSpPr>
      <dsp:spPr>
        <a:xfrm>
          <a:off x="2216801" y="2215420"/>
          <a:ext cx="3688973" cy="1584410"/>
        </a:xfrm>
        <a:prstGeom prst="roundRect">
          <a:avLst>
            <a:gd name="adj" fmla="val 16670"/>
          </a:avLst>
        </a:prstGeom>
        <a:solidFill>
          <a:schemeClr val="dk2">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IN" sz="2100" kern="1200" dirty="0" smtClean="0">
              <a:latin typeface="Bookman Old Style" pitchFamily="18" charset="0"/>
            </a:rPr>
            <a:t>Count </a:t>
          </a:r>
          <a:r>
            <a:rPr lang="en-IN" sz="2100" kern="1200" dirty="0" err="1" smtClean="0">
              <a:latin typeface="Bookman Old Style" pitchFamily="18" charset="0"/>
            </a:rPr>
            <a:t>Vectorization</a:t>
          </a:r>
          <a:r>
            <a:rPr lang="en-IN" sz="2100" kern="1200" dirty="0" smtClean="0">
              <a:latin typeface="Bookman Old Style" pitchFamily="18" charset="0"/>
            </a:rPr>
            <a:t> using </a:t>
          </a:r>
          <a:r>
            <a:rPr lang="en-IN" sz="2100" b="1" kern="1200" dirty="0" smtClean="0">
              <a:latin typeface="Bookman Old Style" pitchFamily="18" charset="0"/>
            </a:rPr>
            <a:t>TF_IDF</a:t>
          </a:r>
          <a:r>
            <a:rPr lang="en-IN" sz="2100" kern="1200" dirty="0" smtClean="0">
              <a:latin typeface="Bookman Old Style" pitchFamily="18" charset="0"/>
            </a:rPr>
            <a:t> </a:t>
          </a:r>
        </a:p>
        <a:p>
          <a:pPr lvl="0" algn="ctr" defTabSz="933450">
            <a:lnSpc>
              <a:spcPct val="90000"/>
            </a:lnSpc>
            <a:spcBef>
              <a:spcPct val="0"/>
            </a:spcBef>
            <a:spcAft>
              <a:spcPct val="35000"/>
            </a:spcAft>
          </a:pPr>
          <a:r>
            <a:rPr lang="en-IN" sz="2100" kern="1200" dirty="0" smtClean="0">
              <a:latin typeface="Bookman Old Style" pitchFamily="18" charset="0"/>
            </a:rPr>
            <a:t>(BOW Model)</a:t>
          </a:r>
          <a:endParaRPr lang="en-IN" sz="2100" kern="1200" dirty="0">
            <a:latin typeface="Bookman Old Style" pitchFamily="18" charset="0"/>
          </a:endParaRPr>
        </a:p>
      </dsp:txBody>
      <dsp:txXfrm>
        <a:off x="2294159" y="2292778"/>
        <a:ext cx="3534257" cy="1429694"/>
      </dsp:txXfrm>
    </dsp:sp>
    <dsp:sp modelId="{DFF9005E-6B97-4C7A-9009-1AEF8906A3B2}">
      <dsp:nvSpPr>
        <dsp:cNvPr id="0" name=""/>
        <dsp:cNvSpPr/>
      </dsp:nvSpPr>
      <dsp:spPr>
        <a:xfrm>
          <a:off x="5193062" y="2366529"/>
          <a:ext cx="1646289" cy="128059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3AB0269-59A1-4E18-A062-4314FC5664B1}">
      <dsp:nvSpPr>
        <dsp:cNvPr id="0" name=""/>
        <dsp:cNvSpPr/>
      </dsp:nvSpPr>
      <dsp:spPr>
        <a:xfrm>
          <a:off x="4429220" y="3995236"/>
          <a:ext cx="3380881" cy="1584410"/>
        </a:xfrm>
        <a:prstGeom prst="roundRect">
          <a:avLst>
            <a:gd name="adj" fmla="val 16670"/>
          </a:avLst>
        </a:prstGeom>
        <a:solidFill>
          <a:schemeClr val="dk2">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IN" sz="2100" kern="1200" dirty="0" smtClean="0">
              <a:latin typeface="Bookman Old Style" pitchFamily="18" charset="0"/>
            </a:rPr>
            <a:t>Data Frame with Words as Features</a:t>
          </a:r>
        </a:p>
        <a:p>
          <a:pPr lvl="0" algn="ctr" defTabSz="933450">
            <a:lnSpc>
              <a:spcPct val="90000"/>
            </a:lnSpc>
            <a:spcBef>
              <a:spcPct val="0"/>
            </a:spcBef>
            <a:spcAft>
              <a:spcPct val="35000"/>
            </a:spcAft>
          </a:pPr>
          <a:r>
            <a:rPr lang="en-IN" sz="2100" kern="1200" dirty="0" smtClean="0">
              <a:latin typeface="Bookman Old Style" pitchFamily="18" charset="0"/>
            </a:rPr>
            <a:t>(5574 x  8014)</a:t>
          </a:r>
          <a:endParaRPr lang="en-IN" sz="2100" kern="1200" dirty="0">
            <a:latin typeface="Bookman Old Style" pitchFamily="18" charset="0"/>
          </a:endParaRPr>
        </a:p>
      </dsp:txBody>
      <dsp:txXfrm>
        <a:off x="4506578" y="4072594"/>
        <a:ext cx="3226165" cy="14296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24100-3162-401E-B54C-261CFAFD7815}">
      <dsp:nvSpPr>
        <dsp:cNvPr id="0" name=""/>
        <dsp:cNvSpPr/>
      </dsp:nvSpPr>
      <dsp:spPr>
        <a:xfrm rot="5400000">
          <a:off x="779994" y="1872841"/>
          <a:ext cx="1344620" cy="1530802"/>
        </a:xfrm>
        <a:prstGeom prst="bentUpArrow">
          <a:avLst>
            <a:gd name="adj1" fmla="val 32840"/>
            <a:gd name="adj2" fmla="val 25000"/>
            <a:gd name="adj3" fmla="val 35780"/>
          </a:avLst>
        </a:prstGeom>
        <a:solidFill>
          <a:schemeClr val="dk2">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DB82168B-E4BF-456D-B59B-DCF72BD24BDA}">
      <dsp:nvSpPr>
        <dsp:cNvPr id="0" name=""/>
        <dsp:cNvSpPr/>
      </dsp:nvSpPr>
      <dsp:spPr>
        <a:xfrm>
          <a:off x="4381" y="435604"/>
          <a:ext cx="3662285" cy="1584410"/>
        </a:xfrm>
        <a:prstGeom prst="roundRect">
          <a:avLst>
            <a:gd name="adj" fmla="val 16670"/>
          </a:avLst>
        </a:prstGeom>
        <a:solidFill>
          <a:schemeClr val="dk2">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IN" sz="2100" kern="1200" dirty="0" smtClean="0">
              <a:latin typeface="Bookman Old Style" pitchFamily="18" charset="0"/>
            </a:rPr>
            <a:t>Cleaned Data Frame</a:t>
          </a:r>
        </a:p>
        <a:p>
          <a:pPr lvl="0" algn="ctr" defTabSz="933450">
            <a:lnSpc>
              <a:spcPct val="90000"/>
            </a:lnSpc>
            <a:spcBef>
              <a:spcPct val="0"/>
            </a:spcBef>
            <a:spcAft>
              <a:spcPct val="35000"/>
            </a:spcAft>
          </a:pPr>
          <a:r>
            <a:rPr lang="en-IN" sz="2100" kern="1200" dirty="0" smtClean="0">
              <a:latin typeface="Bookman Old Style" pitchFamily="18" charset="0"/>
            </a:rPr>
            <a:t>(5574 x 2)</a:t>
          </a:r>
          <a:endParaRPr lang="en-IN" sz="2100" kern="1200" dirty="0">
            <a:latin typeface="Bookman Old Style" pitchFamily="18" charset="0"/>
          </a:endParaRPr>
        </a:p>
      </dsp:txBody>
      <dsp:txXfrm>
        <a:off x="81739" y="512962"/>
        <a:ext cx="3507569" cy="1429694"/>
      </dsp:txXfrm>
    </dsp:sp>
    <dsp:sp modelId="{DF7B6417-B438-49BA-9F0C-E6248C457751}">
      <dsp:nvSpPr>
        <dsp:cNvPr id="0" name=""/>
        <dsp:cNvSpPr/>
      </dsp:nvSpPr>
      <dsp:spPr>
        <a:xfrm>
          <a:off x="2967299" y="586713"/>
          <a:ext cx="1646289" cy="128059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1937FF6-97FD-4AD6-AAFC-23146204F0E2}">
      <dsp:nvSpPr>
        <dsp:cNvPr id="0" name=""/>
        <dsp:cNvSpPr/>
      </dsp:nvSpPr>
      <dsp:spPr>
        <a:xfrm rot="5400000">
          <a:off x="2992423" y="3692633"/>
          <a:ext cx="1344620" cy="1530802"/>
        </a:xfrm>
        <a:prstGeom prst="bentUpArrow">
          <a:avLst>
            <a:gd name="adj1" fmla="val 32840"/>
            <a:gd name="adj2" fmla="val 25000"/>
            <a:gd name="adj3" fmla="val 35780"/>
          </a:avLst>
        </a:prstGeom>
        <a:solidFill>
          <a:schemeClr val="dk2">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2EC0293E-429D-479E-8BFE-2AD82D0B6493}">
      <dsp:nvSpPr>
        <dsp:cNvPr id="0" name=""/>
        <dsp:cNvSpPr/>
      </dsp:nvSpPr>
      <dsp:spPr>
        <a:xfrm>
          <a:off x="2216801" y="2215420"/>
          <a:ext cx="3688973" cy="1584410"/>
        </a:xfrm>
        <a:prstGeom prst="roundRect">
          <a:avLst>
            <a:gd name="adj" fmla="val 16670"/>
          </a:avLst>
        </a:prstGeom>
        <a:solidFill>
          <a:schemeClr val="dk2">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IN" sz="2100" kern="1200" dirty="0" err="1" smtClean="0">
              <a:latin typeface="Bookman Old Style" pitchFamily="18" charset="0"/>
            </a:rPr>
            <a:t>Vectorization</a:t>
          </a:r>
          <a:r>
            <a:rPr lang="en-IN" sz="2100" kern="1200" dirty="0" smtClean="0">
              <a:latin typeface="Bookman Old Style" pitchFamily="18" charset="0"/>
            </a:rPr>
            <a:t> using </a:t>
          </a:r>
          <a:r>
            <a:rPr lang="en-IN" sz="2000" b="1" kern="1200" dirty="0" smtClean="0">
              <a:latin typeface="Bookman Old Style" pitchFamily="18" charset="0"/>
            </a:rPr>
            <a:t>Doc2Vec</a:t>
          </a:r>
          <a:r>
            <a:rPr lang="en-IN" sz="2100" kern="1200" dirty="0" smtClean="0">
              <a:latin typeface="Bookman Old Style" pitchFamily="18" charset="0"/>
            </a:rPr>
            <a:t> </a:t>
          </a:r>
        </a:p>
        <a:p>
          <a:pPr lvl="0" algn="ctr" defTabSz="933450">
            <a:lnSpc>
              <a:spcPct val="90000"/>
            </a:lnSpc>
            <a:spcBef>
              <a:spcPct val="0"/>
            </a:spcBef>
            <a:spcAft>
              <a:spcPct val="35000"/>
            </a:spcAft>
          </a:pPr>
          <a:r>
            <a:rPr lang="en-IN" sz="2100" kern="1200" dirty="0" smtClean="0">
              <a:latin typeface="Bookman Old Style" pitchFamily="18" charset="0"/>
            </a:rPr>
            <a:t>(Google Word Embedding)</a:t>
          </a:r>
          <a:endParaRPr lang="en-IN" sz="2100" kern="1200" dirty="0">
            <a:latin typeface="Bookman Old Style" pitchFamily="18" charset="0"/>
          </a:endParaRPr>
        </a:p>
      </dsp:txBody>
      <dsp:txXfrm>
        <a:off x="2294159" y="2292778"/>
        <a:ext cx="3534257" cy="1429694"/>
      </dsp:txXfrm>
    </dsp:sp>
    <dsp:sp modelId="{DFF9005E-6B97-4C7A-9009-1AEF8906A3B2}">
      <dsp:nvSpPr>
        <dsp:cNvPr id="0" name=""/>
        <dsp:cNvSpPr/>
      </dsp:nvSpPr>
      <dsp:spPr>
        <a:xfrm>
          <a:off x="5193062" y="2366529"/>
          <a:ext cx="1646289" cy="128059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3AB0269-59A1-4E18-A062-4314FC5664B1}">
      <dsp:nvSpPr>
        <dsp:cNvPr id="0" name=""/>
        <dsp:cNvSpPr/>
      </dsp:nvSpPr>
      <dsp:spPr>
        <a:xfrm>
          <a:off x="4429220" y="3995236"/>
          <a:ext cx="3380881" cy="1584410"/>
        </a:xfrm>
        <a:prstGeom prst="roundRect">
          <a:avLst>
            <a:gd name="adj" fmla="val 16670"/>
          </a:avLst>
        </a:prstGeom>
        <a:solidFill>
          <a:schemeClr val="dk2">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IN" sz="2100" kern="1200" dirty="0" smtClean="0">
              <a:latin typeface="Bookman Old Style" pitchFamily="18" charset="0"/>
            </a:rPr>
            <a:t>Data Frame with Vector of Size (300) as Features</a:t>
          </a:r>
        </a:p>
        <a:p>
          <a:pPr lvl="0" algn="ctr" defTabSz="933450">
            <a:lnSpc>
              <a:spcPct val="90000"/>
            </a:lnSpc>
            <a:spcBef>
              <a:spcPct val="0"/>
            </a:spcBef>
            <a:spcAft>
              <a:spcPct val="35000"/>
            </a:spcAft>
          </a:pPr>
          <a:r>
            <a:rPr lang="en-IN" sz="2100" kern="1200" dirty="0" smtClean="0">
              <a:latin typeface="Bookman Old Style" pitchFamily="18" charset="0"/>
            </a:rPr>
            <a:t>(5574 x  300)</a:t>
          </a:r>
          <a:endParaRPr lang="en-IN" sz="2100" kern="1200" dirty="0">
            <a:latin typeface="Bookman Old Style" pitchFamily="18" charset="0"/>
          </a:endParaRPr>
        </a:p>
      </dsp:txBody>
      <dsp:txXfrm>
        <a:off x="4506578" y="4072594"/>
        <a:ext cx="3226165" cy="14296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24100-3162-401E-B54C-261CFAFD7815}">
      <dsp:nvSpPr>
        <dsp:cNvPr id="0" name=""/>
        <dsp:cNvSpPr/>
      </dsp:nvSpPr>
      <dsp:spPr>
        <a:xfrm rot="5400000">
          <a:off x="779994" y="1872841"/>
          <a:ext cx="1344620" cy="1530802"/>
        </a:xfrm>
        <a:prstGeom prst="bentUpArrow">
          <a:avLst>
            <a:gd name="adj1" fmla="val 32840"/>
            <a:gd name="adj2" fmla="val 25000"/>
            <a:gd name="adj3" fmla="val 35780"/>
          </a:avLst>
        </a:prstGeom>
        <a:solidFill>
          <a:schemeClr val="dk2">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DB82168B-E4BF-456D-B59B-DCF72BD24BDA}">
      <dsp:nvSpPr>
        <dsp:cNvPr id="0" name=""/>
        <dsp:cNvSpPr/>
      </dsp:nvSpPr>
      <dsp:spPr>
        <a:xfrm>
          <a:off x="4381" y="435604"/>
          <a:ext cx="3662285" cy="1584410"/>
        </a:xfrm>
        <a:prstGeom prst="roundRect">
          <a:avLst>
            <a:gd name="adj" fmla="val 16670"/>
          </a:avLst>
        </a:prstGeom>
        <a:solidFill>
          <a:schemeClr val="dk2">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IN" sz="2100" kern="1200" dirty="0" smtClean="0">
              <a:latin typeface="Bookman Old Style" pitchFamily="18" charset="0"/>
            </a:rPr>
            <a:t>Cleaned Data Frame</a:t>
          </a:r>
        </a:p>
        <a:p>
          <a:pPr lvl="0" algn="ctr" defTabSz="933450">
            <a:lnSpc>
              <a:spcPct val="90000"/>
            </a:lnSpc>
            <a:spcBef>
              <a:spcPct val="0"/>
            </a:spcBef>
            <a:spcAft>
              <a:spcPct val="35000"/>
            </a:spcAft>
          </a:pPr>
          <a:r>
            <a:rPr lang="en-IN" sz="2100" kern="1200" dirty="0" smtClean="0">
              <a:latin typeface="Bookman Old Style" pitchFamily="18" charset="0"/>
            </a:rPr>
            <a:t>(5574 x 2)</a:t>
          </a:r>
          <a:endParaRPr lang="en-IN" sz="2100" kern="1200" dirty="0">
            <a:latin typeface="Bookman Old Style" pitchFamily="18" charset="0"/>
          </a:endParaRPr>
        </a:p>
      </dsp:txBody>
      <dsp:txXfrm>
        <a:off x="81739" y="512962"/>
        <a:ext cx="3507569" cy="1429694"/>
      </dsp:txXfrm>
    </dsp:sp>
    <dsp:sp modelId="{DF7B6417-B438-49BA-9F0C-E6248C457751}">
      <dsp:nvSpPr>
        <dsp:cNvPr id="0" name=""/>
        <dsp:cNvSpPr/>
      </dsp:nvSpPr>
      <dsp:spPr>
        <a:xfrm>
          <a:off x="2967299" y="586713"/>
          <a:ext cx="1646289" cy="128059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1937FF6-97FD-4AD6-AAFC-23146204F0E2}">
      <dsp:nvSpPr>
        <dsp:cNvPr id="0" name=""/>
        <dsp:cNvSpPr/>
      </dsp:nvSpPr>
      <dsp:spPr>
        <a:xfrm rot="5400000">
          <a:off x="2992423" y="3692633"/>
          <a:ext cx="1344620" cy="1530802"/>
        </a:xfrm>
        <a:prstGeom prst="bentUpArrow">
          <a:avLst>
            <a:gd name="adj1" fmla="val 32840"/>
            <a:gd name="adj2" fmla="val 25000"/>
            <a:gd name="adj3" fmla="val 35780"/>
          </a:avLst>
        </a:prstGeom>
        <a:solidFill>
          <a:schemeClr val="dk2">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2EC0293E-429D-479E-8BFE-2AD82D0B6493}">
      <dsp:nvSpPr>
        <dsp:cNvPr id="0" name=""/>
        <dsp:cNvSpPr/>
      </dsp:nvSpPr>
      <dsp:spPr>
        <a:xfrm>
          <a:off x="2216801" y="2215420"/>
          <a:ext cx="3688973" cy="1584410"/>
        </a:xfrm>
        <a:prstGeom prst="roundRect">
          <a:avLst>
            <a:gd name="adj" fmla="val 16670"/>
          </a:avLst>
        </a:prstGeom>
        <a:solidFill>
          <a:schemeClr val="dk2">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IN" sz="2100" kern="1200" dirty="0" smtClean="0">
              <a:latin typeface="Bookman Old Style" pitchFamily="18" charset="0"/>
            </a:rPr>
            <a:t>Engineered </a:t>
          </a:r>
          <a:r>
            <a:rPr lang="en-IN" sz="2100" b="1" kern="1200" dirty="0" smtClean="0">
              <a:latin typeface="Bookman Old Style" pitchFamily="18" charset="0"/>
            </a:rPr>
            <a:t>New Heuristic Features </a:t>
          </a:r>
          <a:endParaRPr lang="en-IN" sz="2100" b="1" kern="1200" dirty="0">
            <a:latin typeface="Bookman Old Style" pitchFamily="18" charset="0"/>
          </a:endParaRPr>
        </a:p>
      </dsp:txBody>
      <dsp:txXfrm>
        <a:off x="2294159" y="2292778"/>
        <a:ext cx="3534257" cy="1429694"/>
      </dsp:txXfrm>
    </dsp:sp>
    <dsp:sp modelId="{DFF9005E-6B97-4C7A-9009-1AEF8906A3B2}">
      <dsp:nvSpPr>
        <dsp:cNvPr id="0" name=""/>
        <dsp:cNvSpPr/>
      </dsp:nvSpPr>
      <dsp:spPr>
        <a:xfrm>
          <a:off x="5193062" y="2366529"/>
          <a:ext cx="1646289" cy="1280590"/>
        </a:xfrm>
        <a:prstGeom prst="rect">
          <a:avLst/>
        </a:prstGeom>
        <a:noFill/>
        <a:ln w="6350"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3AB0269-59A1-4E18-A062-4314FC5664B1}">
      <dsp:nvSpPr>
        <dsp:cNvPr id="0" name=""/>
        <dsp:cNvSpPr/>
      </dsp:nvSpPr>
      <dsp:spPr>
        <a:xfrm>
          <a:off x="4429220" y="3995236"/>
          <a:ext cx="3380881" cy="1584410"/>
        </a:xfrm>
        <a:prstGeom prst="roundRect">
          <a:avLst>
            <a:gd name="adj" fmla="val 16670"/>
          </a:avLst>
        </a:prstGeom>
        <a:solidFill>
          <a:schemeClr val="dk2">
            <a:hueOff val="0"/>
            <a:satOff val="0"/>
            <a:lumOff val="0"/>
            <a:alphaOff val="0"/>
          </a:schemeClr>
        </a:solidFill>
        <a:ln>
          <a:noFill/>
        </a:ln>
        <a:effectLst>
          <a:softEdge rad="1270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IN" sz="2100" kern="1200" dirty="0" smtClean="0">
              <a:latin typeface="Bookman Old Style" pitchFamily="18" charset="0"/>
            </a:rPr>
            <a:t>Data Frame with Vector of Size (300) as Features</a:t>
          </a:r>
        </a:p>
        <a:p>
          <a:pPr lvl="0" algn="ctr" defTabSz="933450">
            <a:lnSpc>
              <a:spcPct val="90000"/>
            </a:lnSpc>
            <a:spcBef>
              <a:spcPct val="0"/>
            </a:spcBef>
            <a:spcAft>
              <a:spcPct val="35000"/>
            </a:spcAft>
          </a:pPr>
          <a:r>
            <a:rPr lang="en-IN" sz="2100" kern="1200" dirty="0" smtClean="0">
              <a:latin typeface="Bookman Old Style" pitchFamily="18" charset="0"/>
            </a:rPr>
            <a:t>(5574 </a:t>
          </a:r>
          <a:r>
            <a:rPr lang="en-IN" sz="2100" kern="1200" dirty="0" smtClean="0">
              <a:latin typeface="Bookman Old Style" pitchFamily="18" charset="0"/>
            </a:rPr>
            <a:t>x  </a:t>
          </a:r>
          <a:r>
            <a:rPr lang="en-IN" sz="2100" kern="1200" dirty="0" smtClean="0">
              <a:latin typeface="Bookman Old Style" pitchFamily="18" charset="0"/>
            </a:rPr>
            <a:t>7)</a:t>
          </a:r>
          <a:endParaRPr lang="en-IN" sz="2100" kern="1200" dirty="0">
            <a:latin typeface="Bookman Old Style" pitchFamily="18" charset="0"/>
          </a:endParaRPr>
        </a:p>
      </dsp:txBody>
      <dsp:txXfrm>
        <a:off x="4506578" y="4072594"/>
        <a:ext cx="3226165" cy="1429694"/>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926BBE-B3F1-4E10-89CE-29D34B416CF2}" type="datetimeFigureOut">
              <a:rPr lang="en-IN" smtClean="0"/>
              <a:t>09-02-2023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068765-8DD9-4CC6-9422-ADD1C8C2A043}" type="slidenum">
              <a:rPr lang="en-IN" smtClean="0"/>
              <a:t>‹#›</a:t>
            </a:fld>
            <a:endParaRPr lang="en-IN"/>
          </a:p>
        </p:txBody>
      </p:sp>
    </p:spTree>
    <p:extLst>
      <p:ext uri="{BB962C8B-B14F-4D97-AF65-F5344CB8AC3E}">
        <p14:creationId xmlns:p14="http://schemas.microsoft.com/office/powerpoint/2010/main" val="2903119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98741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5340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75799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60236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2/9/2023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4780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14867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67296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629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20960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2/9/2023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2696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2/9/2023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82493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2/9/2023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2648629"/>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microsoft.com/office/2007/relationships/hdphoto" Target="../media/hdphoto3.wdp"/></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8.xml"/><Relationship Id="rId5" Type="http://schemas.openxmlformats.org/officeDocument/2006/relationships/image" Target="../media/image14.png"/><Relationship Id="rId4" Type="http://schemas.microsoft.com/office/2007/relationships/hdphoto" Target="../media/hdphoto5.wdp"/></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8.xml"/><Relationship Id="rId5" Type="http://schemas.microsoft.com/office/2007/relationships/hdphoto" Target="../media/hdphoto5.wdp"/><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4.xml"/><Relationship Id="rId7" Type="http://schemas.openxmlformats.org/officeDocument/2006/relationships/image" Target="../media/image3.png"/><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8.xml"/><Relationship Id="rId5" Type="http://schemas.microsoft.com/office/2007/relationships/hdphoto" Target="../media/hdphoto5.wdp"/><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png"/><Relationship Id="rId1" Type="http://schemas.openxmlformats.org/officeDocument/2006/relationships/slideLayout" Target="../slideLayouts/slideLayout8.xml"/><Relationship Id="rId5" Type="http://schemas.microsoft.com/office/2007/relationships/hdphoto" Target="../media/hdphoto5.wdp"/><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BC41D5-9262-8220-274F-49B1CDB8427F}"/>
              </a:ext>
            </a:extLst>
          </p:cNvPr>
          <p:cNvSpPr>
            <a:spLocks noGrp="1"/>
          </p:cNvSpPr>
          <p:nvPr>
            <p:ph type="ctrTitle"/>
          </p:nvPr>
        </p:nvSpPr>
        <p:spPr/>
        <p:txBody>
          <a:bodyPr/>
          <a:lstStyle/>
          <a:p>
            <a:r>
              <a:rPr lang="en-IN" dirty="0"/>
              <a:t>SMS SPAM FILTER</a:t>
            </a:r>
            <a:br>
              <a:rPr lang="en-IN" dirty="0"/>
            </a:br>
            <a:r>
              <a:rPr lang="en-IN" sz="2400" dirty="0">
                <a:solidFill>
                  <a:schemeClr val="tx2"/>
                </a:solidFill>
              </a:rPr>
              <a:t>MACHINE LEARNING &amp; TEXT ANALYTICS</a:t>
            </a:r>
            <a:endParaRPr lang="en-IN" dirty="0">
              <a:solidFill>
                <a:schemeClr val="tx2"/>
              </a:solidFill>
            </a:endParaRPr>
          </a:p>
        </p:txBody>
      </p:sp>
      <p:sp>
        <p:nvSpPr>
          <p:cNvPr id="3" name="Subtitle 2">
            <a:extLst>
              <a:ext uri="{FF2B5EF4-FFF2-40B4-BE49-F238E27FC236}">
                <a16:creationId xmlns:a16="http://schemas.microsoft.com/office/drawing/2014/main" xmlns="" id="{50370481-FE2C-5754-63F0-42AA86A9BD72}"/>
              </a:ext>
            </a:extLst>
          </p:cNvPr>
          <p:cNvSpPr>
            <a:spLocks noGrp="1"/>
          </p:cNvSpPr>
          <p:nvPr>
            <p:ph type="subTitle" idx="1"/>
          </p:nvPr>
        </p:nvSpPr>
        <p:spPr>
          <a:xfrm>
            <a:off x="1069848" y="4613055"/>
            <a:ext cx="3581462" cy="2058333"/>
          </a:xfrm>
        </p:spPr>
        <p:txBody>
          <a:bodyPr>
            <a:normAutofit/>
          </a:bodyPr>
          <a:lstStyle/>
          <a:p>
            <a:r>
              <a:rPr lang="en-IN" sz="2000" b="1" cap="all" dirty="0">
                <a:blipFill dpi="0" rotWithShape="1">
                  <a:blip r:embed="rId2"/>
                  <a:srcRect/>
                  <a:tile tx="6350" ty="-127000" sx="65000" sy="64000" flip="none" algn="tl"/>
                </a:blipFill>
                <a:ea typeface="+mj-ea"/>
                <a:cs typeface="+mj-cs"/>
              </a:rPr>
              <a:t>Submitted By:</a:t>
            </a:r>
          </a:p>
          <a:p>
            <a:r>
              <a:rPr lang="en-IN" sz="1800" cap="all" dirty="0">
                <a:blipFill dpi="0" rotWithShape="1">
                  <a:blip r:embed="rId2"/>
                  <a:srcRect/>
                  <a:tile tx="6350" ty="-127000" sx="65000" sy="64000" flip="none" algn="tl"/>
                </a:blipFill>
                <a:ea typeface="+mj-ea"/>
                <a:cs typeface="+mj-cs"/>
              </a:rPr>
              <a:t>D22010 – Aswin Kumar I S</a:t>
            </a:r>
          </a:p>
          <a:p>
            <a:r>
              <a:rPr lang="en-IN" sz="1800" cap="all" dirty="0">
                <a:blipFill dpi="0" rotWithShape="1">
                  <a:blip r:embed="rId2"/>
                  <a:srcRect/>
                  <a:tile tx="6350" ty="-127000" sx="65000" sy="64000" flip="none" algn="tl"/>
                </a:blipFill>
                <a:ea typeface="+mj-ea"/>
                <a:cs typeface="+mj-cs"/>
              </a:rPr>
              <a:t>D22024 – </a:t>
            </a:r>
            <a:r>
              <a:rPr lang="en-IN" sz="1800" cap="all" dirty="0" err="1" smtClean="0">
                <a:blipFill dpi="0" rotWithShape="1">
                  <a:blip r:embed="rId2"/>
                  <a:srcRect/>
                  <a:tile tx="6350" ty="-127000" sx="65000" sy="64000" flip="none" algn="tl"/>
                </a:blipFill>
                <a:ea typeface="+mj-ea"/>
                <a:cs typeface="+mj-cs"/>
              </a:rPr>
              <a:t>Laxmi</a:t>
            </a:r>
            <a:r>
              <a:rPr lang="en-IN" sz="1800" cap="all" dirty="0" smtClean="0">
                <a:blipFill dpi="0" rotWithShape="1">
                  <a:blip r:embed="rId2"/>
                  <a:srcRect/>
                  <a:tile tx="6350" ty="-127000" sx="65000" sy="64000" flip="none" algn="tl"/>
                </a:blipFill>
                <a:ea typeface="+mj-ea"/>
                <a:cs typeface="+mj-cs"/>
              </a:rPr>
              <a:t> </a:t>
            </a:r>
            <a:r>
              <a:rPr lang="en-IN" sz="1800" cap="all" dirty="0" err="1" smtClean="0">
                <a:blipFill dpi="0" rotWithShape="1">
                  <a:blip r:embed="rId2"/>
                  <a:srcRect/>
                  <a:tile tx="6350" ty="-127000" sx="65000" sy="64000" flip="none" algn="tl"/>
                </a:blipFill>
                <a:ea typeface="+mj-ea"/>
                <a:cs typeface="+mj-cs"/>
              </a:rPr>
              <a:t>PanchaL</a:t>
            </a:r>
            <a:endParaRPr lang="en-IN" sz="1800" cap="all" dirty="0">
              <a:blipFill dpi="0" rotWithShape="1">
                <a:blip r:embed="rId2"/>
                <a:srcRect/>
                <a:tile tx="6350" ty="-127000" sx="65000" sy="64000" flip="none" algn="tl"/>
              </a:blipFill>
              <a:ea typeface="+mj-ea"/>
              <a:cs typeface="+mj-cs"/>
            </a:endParaRPr>
          </a:p>
          <a:p>
            <a:r>
              <a:rPr lang="en-IN" sz="1800" cap="all" dirty="0">
                <a:blipFill dpi="0" rotWithShape="1">
                  <a:blip r:embed="rId2"/>
                  <a:srcRect/>
                  <a:tile tx="6350" ty="-127000" sx="65000" sy="64000" flip="none" algn="tl"/>
                </a:blipFill>
                <a:ea typeface="+mj-ea"/>
                <a:cs typeface="+mj-cs"/>
              </a:rPr>
              <a:t>D22027 – </a:t>
            </a:r>
            <a:r>
              <a:rPr lang="en-IN" sz="1800" cap="all" dirty="0" err="1">
                <a:blipFill dpi="0" rotWithShape="1">
                  <a:blip r:embed="rId2"/>
                  <a:srcRect/>
                  <a:tile tx="6350" ty="-127000" sx="65000" sy="64000" flip="none" algn="tl"/>
                </a:blipFill>
                <a:ea typeface="+mj-ea"/>
                <a:cs typeface="+mj-cs"/>
              </a:rPr>
              <a:t>Maheshkumar</a:t>
            </a:r>
            <a:r>
              <a:rPr lang="en-IN" sz="1800" cap="all" dirty="0">
                <a:blipFill dpi="0" rotWithShape="1">
                  <a:blip r:embed="rId2"/>
                  <a:srcRect/>
                  <a:tile tx="6350" ty="-127000" sx="65000" sy="64000" flip="none" algn="tl"/>
                </a:blipFill>
                <a:ea typeface="+mj-ea"/>
                <a:cs typeface="+mj-cs"/>
              </a:rPr>
              <a:t> N</a:t>
            </a:r>
          </a:p>
        </p:txBody>
      </p:sp>
      <p:cxnSp>
        <p:nvCxnSpPr>
          <p:cNvPr id="5" name="Straight Connector 4">
            <a:extLst>
              <a:ext uri="{FF2B5EF4-FFF2-40B4-BE49-F238E27FC236}">
                <a16:creationId xmlns:a16="http://schemas.microsoft.com/office/drawing/2014/main" xmlns="" id="{8342BB96-65AF-66CC-0D80-CF23536A99B9}"/>
              </a:ext>
            </a:extLst>
          </p:cNvPr>
          <p:cNvCxnSpPr/>
          <p:nvPr/>
        </p:nvCxnSpPr>
        <p:spPr>
          <a:xfrm>
            <a:off x="1212980" y="3125755"/>
            <a:ext cx="6876661" cy="0"/>
          </a:xfrm>
          <a:prstGeom prst="line">
            <a:avLst/>
          </a:prstGeom>
          <a:ln>
            <a:solidFill>
              <a:srgbClr val="C00000"/>
            </a:solidFill>
          </a:ln>
        </p:spPr>
        <p:style>
          <a:lnRef idx="1">
            <a:schemeClr val="accent2"/>
          </a:lnRef>
          <a:fillRef idx="0">
            <a:schemeClr val="accent2"/>
          </a:fillRef>
          <a:effectRef idx="0">
            <a:schemeClr val="accent2"/>
          </a:effectRef>
          <a:fontRef idx="minor">
            <a:schemeClr val="tx1"/>
          </a:fontRef>
        </p:style>
      </p:cxn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artisticPaintStrokes/>
                    </a14:imgEffect>
                  </a14:imgLayer>
                </a14:imgProps>
              </a:ext>
              <a:ext uri="{28A0092B-C50C-407E-A947-70E740481C1C}">
                <a14:useLocalDpi xmlns:a14="http://schemas.microsoft.com/office/drawing/2010/main" val="0"/>
              </a:ext>
            </a:extLst>
          </a:blip>
          <a:stretch>
            <a:fillRect/>
          </a:stretch>
        </p:blipFill>
        <p:spPr>
          <a:xfrm>
            <a:off x="9892108" y="4285397"/>
            <a:ext cx="688731" cy="68873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0839" y="5914725"/>
            <a:ext cx="1328853" cy="714939"/>
          </a:xfrm>
          <a:prstGeom prst="rect">
            <a:avLst/>
          </a:prstGeom>
        </p:spPr>
      </p:pic>
      <p:sp>
        <p:nvSpPr>
          <p:cNvPr id="8" name="Subtitle 2">
            <a:extLst>
              <a:ext uri="{FF2B5EF4-FFF2-40B4-BE49-F238E27FC236}">
                <a16:creationId xmlns:a16="http://schemas.microsoft.com/office/drawing/2014/main" xmlns="" id="{50370481-FE2C-5754-63F0-42AA86A9BD72}"/>
              </a:ext>
            </a:extLst>
          </p:cNvPr>
          <p:cNvSpPr txBox="1">
            <a:spLocks/>
          </p:cNvSpPr>
          <p:nvPr/>
        </p:nvSpPr>
        <p:spPr>
          <a:xfrm>
            <a:off x="5494072" y="4615327"/>
            <a:ext cx="3581462" cy="205833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IN" sz="2000" b="1" cap="all" dirty="0" smtClean="0">
                <a:blipFill dpi="0" rotWithShape="1">
                  <a:blip r:embed="rId2"/>
                  <a:srcRect/>
                  <a:tile tx="6350" ty="-127000" sx="65000" sy="64000" flip="none" algn="tl"/>
                </a:blipFill>
                <a:ea typeface="+mj-ea"/>
                <a:cs typeface="+mj-cs"/>
              </a:rPr>
              <a:t>GUIDED By:</a:t>
            </a:r>
          </a:p>
          <a:p>
            <a:r>
              <a:rPr lang="en-IN" sz="1800" cap="all" dirty="0" smtClean="0">
                <a:blipFill dpi="0" rotWithShape="1">
                  <a:blip r:embed="rId2"/>
                  <a:srcRect/>
                  <a:tile tx="6350" ty="-127000" sx="65000" sy="64000" flip="none" algn="tl"/>
                </a:blipFill>
                <a:ea typeface="+mj-ea"/>
                <a:cs typeface="+mj-cs"/>
              </a:rPr>
              <a:t>Prof.</a:t>
            </a:r>
            <a:r>
              <a:rPr lang="en-US" sz="1800" cap="all" dirty="0" smtClean="0">
                <a:blipFill dpi="0" rotWithShape="1">
                  <a:blip r:embed="rId2"/>
                  <a:srcRect/>
                  <a:tile tx="6350" ty="-127000" sx="65000" sy="64000" flip="none" algn="tl"/>
                </a:blipFill>
                <a:ea typeface="+mj-ea"/>
                <a:cs typeface="+mj-cs"/>
              </a:rPr>
              <a:t> </a:t>
            </a:r>
            <a:r>
              <a:rPr lang="en-US" sz="1800" cap="all" dirty="0" err="1">
                <a:blipFill dpi="0" rotWithShape="1">
                  <a:blip r:embed="rId2"/>
                  <a:srcRect/>
                  <a:tile tx="6350" ty="-127000" sx="65000" sy="64000" flip="none" algn="tl"/>
                </a:blipFill>
                <a:ea typeface="+mj-ea"/>
                <a:cs typeface="+mj-cs"/>
              </a:rPr>
              <a:t>Gourab</a:t>
            </a:r>
            <a:r>
              <a:rPr lang="en-US" sz="1800" cap="all" dirty="0">
                <a:blipFill dpi="0" rotWithShape="1">
                  <a:blip r:embed="rId2"/>
                  <a:srcRect/>
                  <a:tile tx="6350" ty="-127000" sx="65000" sy="64000" flip="none" algn="tl"/>
                </a:blipFill>
                <a:ea typeface="+mj-ea"/>
                <a:cs typeface="+mj-cs"/>
              </a:rPr>
              <a:t> </a:t>
            </a:r>
            <a:r>
              <a:rPr lang="en-US" sz="1800" cap="all" dirty="0" err="1">
                <a:blipFill dpi="0" rotWithShape="1">
                  <a:blip r:embed="rId2"/>
                  <a:srcRect/>
                  <a:tile tx="6350" ty="-127000" sx="65000" sy="64000" flip="none" algn="tl"/>
                </a:blipFill>
                <a:ea typeface="+mj-ea"/>
                <a:cs typeface="+mj-cs"/>
              </a:rPr>
              <a:t>Nath</a:t>
            </a:r>
            <a:r>
              <a:rPr lang="en-US" sz="1800" cap="all" dirty="0">
                <a:blipFill dpi="0" rotWithShape="1">
                  <a:blip r:embed="rId2"/>
                  <a:srcRect/>
                  <a:tile tx="6350" ty="-127000" sx="65000" sy="64000" flip="none" algn="tl"/>
                </a:blipFill>
                <a:ea typeface="+mj-ea"/>
                <a:cs typeface="+mj-cs"/>
              </a:rPr>
              <a:t> </a:t>
            </a:r>
          </a:p>
          <a:p>
            <a:endParaRPr lang="en-IN" sz="2000" b="1" cap="all" dirty="0">
              <a:blipFill dpi="0" rotWithShape="1">
                <a:blip r:embed="rId2"/>
                <a:srcRect/>
                <a:tile tx="6350" ty="-127000" sx="65000" sy="64000" flip="none" algn="tl"/>
              </a:blipFill>
              <a:ea typeface="+mj-ea"/>
              <a:cs typeface="+mj-cs"/>
            </a:endParaRPr>
          </a:p>
        </p:txBody>
      </p:sp>
    </p:spTree>
    <p:extLst>
      <p:ext uri="{BB962C8B-B14F-4D97-AF65-F5344CB8AC3E}">
        <p14:creationId xmlns:p14="http://schemas.microsoft.com/office/powerpoint/2010/main" val="1584654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9639" y="1409144"/>
            <a:ext cx="3487685" cy="1975506"/>
          </a:xfrm>
        </p:spPr>
        <p:txBody>
          <a:bodyPr>
            <a:normAutofit fontScale="90000"/>
          </a:bodyPr>
          <a:lstStyle/>
          <a:p>
            <a:r>
              <a:rPr lang="en-IN" dirty="0" smtClean="0"/>
              <a:t>DIMENSION REDUCTION</a:t>
            </a:r>
            <a:br>
              <a:rPr lang="en-IN" dirty="0" smtClean="0"/>
            </a:br>
            <a:r>
              <a:rPr lang="en-IN" dirty="0" smtClean="0"/>
              <a:t/>
            </a:r>
            <a:br>
              <a:rPr lang="en-IN" dirty="0" smtClean="0"/>
            </a:br>
            <a:r>
              <a:rPr lang="en-IN" u="sng" dirty="0" smtClean="0"/>
              <a:t>DOC2VEC</a:t>
            </a:r>
            <a:br>
              <a:rPr lang="en-IN" u="sng" dirty="0" smtClean="0"/>
            </a:br>
            <a:r>
              <a:rPr lang="en-IN" sz="1400" dirty="0"/>
              <a:t>Using PCA SELECTED </a:t>
            </a:r>
            <a:r>
              <a:rPr lang="en-IN" sz="1400" dirty="0" smtClean="0">
                <a:solidFill>
                  <a:srgbClr val="C00000"/>
                </a:solidFill>
              </a:rPr>
              <a:t>180 </a:t>
            </a:r>
            <a:r>
              <a:rPr lang="en-IN" sz="1400" dirty="0">
                <a:solidFill>
                  <a:srgbClr val="C00000"/>
                </a:solidFill>
              </a:rPr>
              <a:t>PC’s WHICH EXPLAINED 95% OF VARIANCE </a:t>
            </a:r>
            <a:endParaRPr lang="en-IN" dirty="0"/>
          </a:p>
        </p:txBody>
      </p:sp>
      <p:sp>
        <p:nvSpPr>
          <p:cNvPr id="6" name="Title 1"/>
          <p:cNvSpPr txBox="1">
            <a:spLocks/>
          </p:cNvSpPr>
          <p:nvPr/>
        </p:nvSpPr>
        <p:spPr>
          <a:xfrm>
            <a:off x="226778" y="19354"/>
            <a:ext cx="7429616" cy="17373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0"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sz="2800" dirty="0" smtClean="0"/>
              <a:t>VISUALIZATION </a:t>
            </a:r>
            <a:r>
              <a:rPr lang="en-IN" dirty="0" smtClean="0"/>
              <a:t> </a:t>
            </a:r>
          </a:p>
          <a:p>
            <a:r>
              <a:rPr lang="en-IN" sz="1400" dirty="0" smtClean="0"/>
              <a:t>First Two Principal Components</a:t>
            </a:r>
          </a:p>
          <a:p>
            <a:endParaRPr lang="en-IN" sz="1400" dirty="0"/>
          </a:p>
          <a:p>
            <a:endParaRPr lang="en-IN" dirty="0"/>
          </a:p>
        </p:txBody>
      </p:sp>
      <p:sp>
        <p:nvSpPr>
          <p:cNvPr id="9" name="Rectangle 8"/>
          <p:cNvSpPr/>
          <p:nvPr/>
        </p:nvSpPr>
        <p:spPr>
          <a:xfrm>
            <a:off x="468573" y="5872297"/>
            <a:ext cx="7569958" cy="646331"/>
          </a:xfrm>
          <a:prstGeom prst="rect">
            <a:avLst/>
          </a:prstGeom>
        </p:spPr>
        <p:txBody>
          <a:bodyPr wrap="square">
            <a:spAutoFit/>
          </a:bodyPr>
          <a:lstStyle/>
          <a:p>
            <a:pPr marL="285750" indent="-285750">
              <a:buFont typeface="Arial" panose="020B0604020202020204" pitchFamily="34" charset="0"/>
              <a:buChar char="•"/>
            </a:pPr>
            <a:r>
              <a:rPr lang="en-IN" dirty="0">
                <a:latin typeface="Bookman Old Style" pitchFamily="18" charset="0"/>
              </a:rPr>
              <a:t>Used PCA (Principal Component Analysis) on </a:t>
            </a:r>
            <a:r>
              <a:rPr lang="en-IN" dirty="0" smtClean="0">
                <a:latin typeface="Bookman Old Style" pitchFamily="18" charset="0"/>
              </a:rPr>
              <a:t>Doc2Vec. </a:t>
            </a:r>
            <a:endParaRPr lang="en-IN" dirty="0">
              <a:latin typeface="Bookman Old Style" pitchFamily="18" charset="0"/>
            </a:endParaRPr>
          </a:p>
          <a:p>
            <a:pPr marL="285750" indent="-285750">
              <a:buFont typeface="Arial" panose="020B0604020202020204" pitchFamily="34" charset="0"/>
              <a:buChar char="•"/>
            </a:pPr>
            <a:r>
              <a:rPr lang="en-IN" dirty="0" smtClean="0">
                <a:latin typeface="Bookman Old Style" pitchFamily="18" charset="0"/>
              </a:rPr>
              <a:t>First Two Principal Components for Plotting the 2D Graph </a:t>
            </a:r>
            <a:endParaRPr lang="en-IN" dirty="0">
              <a:latin typeface="Bookman Old Style" pitchFamily="18" charset="0"/>
            </a:endParaRPr>
          </a:p>
        </p:txBody>
      </p:sp>
      <p:pic>
        <p:nvPicPr>
          <p:cNvPr id="7" name="Picture 6">
            <a:extLst>
              <a:ext uri="{FF2B5EF4-FFF2-40B4-BE49-F238E27FC236}">
                <a16:creationId xmlns:lc="http://schemas.openxmlformats.org/drawingml/2006/lockedCanvas" xmlns:a16="http://schemas.microsoft.com/office/drawing/2014/main" xmlns="" id="{B9446022-E6CB-BD77-8210-C6888087FF3F}"/>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9487049" y="3658519"/>
            <a:ext cx="1679513" cy="1724608"/>
          </a:xfrm>
          <a:prstGeom prst="rect">
            <a:avLst/>
          </a:prstGeom>
        </p:spPr>
      </p:pic>
      <p:pic>
        <p:nvPicPr>
          <p:cNvPr id="4" name="Content Placeholder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259655" y="1233699"/>
            <a:ext cx="5613444" cy="44301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228457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9639" y="1579964"/>
            <a:ext cx="3487685" cy="1737360"/>
          </a:xfrm>
        </p:spPr>
        <p:txBody>
          <a:bodyPr>
            <a:normAutofit fontScale="90000"/>
          </a:bodyPr>
          <a:lstStyle/>
          <a:p>
            <a:r>
              <a:rPr lang="en-IN" dirty="0" smtClean="0"/>
              <a:t>DIMENSION REDUCTION</a:t>
            </a:r>
            <a:br>
              <a:rPr lang="en-IN" dirty="0" smtClean="0"/>
            </a:br>
            <a:r>
              <a:rPr lang="en-IN" dirty="0" smtClean="0"/>
              <a:t/>
            </a:r>
            <a:br>
              <a:rPr lang="en-IN" dirty="0" smtClean="0"/>
            </a:br>
            <a:r>
              <a:rPr lang="en-IN" u="sng" dirty="0" smtClean="0"/>
              <a:t>HEURISTIC</a:t>
            </a:r>
            <a:r>
              <a:rPr lang="en-IN" dirty="0" smtClean="0"/>
              <a:t/>
            </a:r>
            <a:br>
              <a:rPr lang="en-IN" dirty="0" smtClean="0"/>
            </a:br>
            <a:r>
              <a:rPr lang="en-IN" sz="1400" dirty="0" smtClean="0"/>
              <a:t>Using </a:t>
            </a:r>
            <a:r>
              <a:rPr lang="en-IN" sz="1400" dirty="0"/>
              <a:t>PCA Using PCA SELECTED </a:t>
            </a:r>
            <a:r>
              <a:rPr lang="en-IN" sz="1400" dirty="0" smtClean="0"/>
              <a:t/>
            </a:r>
            <a:br>
              <a:rPr lang="en-IN" sz="1400" dirty="0" smtClean="0"/>
            </a:br>
            <a:r>
              <a:rPr lang="en-IN" sz="1400" dirty="0" smtClean="0">
                <a:solidFill>
                  <a:srgbClr val="C00000"/>
                </a:solidFill>
              </a:rPr>
              <a:t>3 </a:t>
            </a:r>
            <a:r>
              <a:rPr lang="en-IN" sz="1400" dirty="0">
                <a:solidFill>
                  <a:srgbClr val="C00000"/>
                </a:solidFill>
              </a:rPr>
              <a:t>PC’s WHICH EXPLAINED 95% OF VARIANCE </a:t>
            </a:r>
            <a:r>
              <a:rPr lang="en-IN" sz="1400" dirty="0" smtClean="0"/>
              <a:t>  </a:t>
            </a:r>
            <a:endParaRPr lang="en-IN" dirty="0"/>
          </a:p>
        </p:txBody>
      </p:sp>
      <p:sp>
        <p:nvSpPr>
          <p:cNvPr id="6" name="Title 1"/>
          <p:cNvSpPr txBox="1">
            <a:spLocks/>
          </p:cNvSpPr>
          <p:nvPr/>
        </p:nvSpPr>
        <p:spPr>
          <a:xfrm>
            <a:off x="226778" y="19354"/>
            <a:ext cx="7429616" cy="17373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0"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sz="2800" dirty="0" smtClean="0"/>
              <a:t>VISUALIZATION </a:t>
            </a:r>
            <a:r>
              <a:rPr lang="en-IN" dirty="0" smtClean="0"/>
              <a:t> </a:t>
            </a:r>
          </a:p>
          <a:p>
            <a:r>
              <a:rPr lang="en-IN" sz="1400" dirty="0" smtClean="0"/>
              <a:t>First Two Principal Components</a:t>
            </a:r>
          </a:p>
          <a:p>
            <a:endParaRPr lang="en-IN" sz="1400" dirty="0"/>
          </a:p>
          <a:p>
            <a:endParaRPr lang="en-IN" dirty="0"/>
          </a:p>
        </p:txBody>
      </p:sp>
      <p:sp>
        <p:nvSpPr>
          <p:cNvPr id="9" name="Rectangle 8"/>
          <p:cNvSpPr/>
          <p:nvPr/>
        </p:nvSpPr>
        <p:spPr>
          <a:xfrm>
            <a:off x="468573" y="5872297"/>
            <a:ext cx="7569958" cy="646331"/>
          </a:xfrm>
          <a:prstGeom prst="rect">
            <a:avLst/>
          </a:prstGeom>
        </p:spPr>
        <p:txBody>
          <a:bodyPr wrap="square">
            <a:spAutoFit/>
          </a:bodyPr>
          <a:lstStyle/>
          <a:p>
            <a:pPr marL="285750" indent="-285750">
              <a:buFont typeface="Arial" panose="020B0604020202020204" pitchFamily="34" charset="0"/>
              <a:buChar char="•"/>
            </a:pPr>
            <a:r>
              <a:rPr lang="en-IN" dirty="0">
                <a:latin typeface="Bookman Old Style" pitchFamily="18" charset="0"/>
              </a:rPr>
              <a:t>Used PCA (Principal Component Analysis) on </a:t>
            </a:r>
            <a:r>
              <a:rPr lang="en-IN" dirty="0" smtClean="0">
                <a:latin typeface="Bookman Old Style" pitchFamily="18" charset="0"/>
              </a:rPr>
              <a:t>Heuristic. </a:t>
            </a:r>
            <a:endParaRPr lang="en-IN" dirty="0">
              <a:latin typeface="Bookman Old Style" pitchFamily="18" charset="0"/>
            </a:endParaRPr>
          </a:p>
          <a:p>
            <a:pPr marL="285750" indent="-285750">
              <a:buFont typeface="Arial" panose="020B0604020202020204" pitchFamily="34" charset="0"/>
              <a:buChar char="•"/>
            </a:pPr>
            <a:r>
              <a:rPr lang="en-IN" dirty="0" smtClean="0">
                <a:latin typeface="Bookman Old Style" pitchFamily="18" charset="0"/>
              </a:rPr>
              <a:t>First Two Principal Components for Plotting the 2D Graph </a:t>
            </a:r>
            <a:endParaRPr lang="en-IN" dirty="0">
              <a:latin typeface="Bookman Old Style" pitchFamily="18"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10405" y="1329237"/>
            <a:ext cx="5367539" cy="4142240"/>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lc="http://schemas.openxmlformats.org/drawingml/2006/lockedCanvas" xmlns:a16="http://schemas.microsoft.com/office/drawing/2014/main" xmlns="" id="{B9446022-E6CB-BD77-8210-C6888087FF3F}"/>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9405162" y="3699460"/>
            <a:ext cx="1679513" cy="1724608"/>
          </a:xfrm>
          <a:prstGeom prst="rect">
            <a:avLst/>
          </a:prstGeom>
        </p:spPr>
      </p:pic>
    </p:spTree>
    <p:extLst>
      <p:ext uri="{BB962C8B-B14F-4D97-AF65-F5344CB8AC3E}">
        <p14:creationId xmlns:p14="http://schemas.microsoft.com/office/powerpoint/2010/main" val="15529149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077" y="2170013"/>
            <a:ext cx="3784979" cy="812724"/>
          </a:xfrm>
        </p:spPr>
        <p:txBody>
          <a:bodyPr>
            <a:normAutofit fontScale="90000"/>
          </a:bodyPr>
          <a:lstStyle/>
          <a:p>
            <a:r>
              <a:rPr lang="en-IN" sz="2400" b="1" u="sng" dirty="0" smtClean="0"/>
              <a:t>AIM:</a:t>
            </a:r>
            <a:r>
              <a:rPr lang="en-IN" sz="2400" b="1" dirty="0" smtClean="0"/>
              <a:t> </a:t>
            </a:r>
            <a:br>
              <a:rPr lang="en-IN" sz="2400" b="1" dirty="0" smtClean="0"/>
            </a:br>
            <a:r>
              <a:rPr lang="en-IN" sz="2400" b="1" dirty="0" smtClean="0"/>
              <a:t/>
            </a:r>
            <a:br>
              <a:rPr lang="en-IN" sz="2400" b="1" dirty="0" smtClean="0"/>
            </a:br>
            <a:r>
              <a:rPr lang="en-IN" sz="2000" dirty="0" smtClean="0">
                <a:latin typeface="Bookman Old Style" pitchFamily="18" charset="0"/>
              </a:rPr>
              <a:t>To Classify Text Messages as Ham or Spam</a:t>
            </a:r>
            <a:endParaRPr lang="en-IN" sz="2000" dirty="0">
              <a:latin typeface="Bookman Old Style" pitchFamily="18" charset="0"/>
            </a:endParaRPr>
          </a:p>
        </p:txBody>
      </p:sp>
      <p:sp>
        <p:nvSpPr>
          <p:cNvPr id="4" name="Text Placeholder 3"/>
          <p:cNvSpPr>
            <a:spLocks noGrp="1"/>
          </p:cNvSpPr>
          <p:nvPr>
            <p:ph type="body" sz="half" idx="2"/>
          </p:nvPr>
        </p:nvSpPr>
        <p:spPr>
          <a:xfrm>
            <a:off x="95533" y="362349"/>
            <a:ext cx="8366077" cy="1411860"/>
          </a:xfrm>
        </p:spPr>
        <p:txBody>
          <a:bodyPr>
            <a:normAutofit/>
          </a:bodyPr>
          <a:lstStyle/>
          <a:p>
            <a:r>
              <a:rPr lang="en-IN" sz="2800" b="1" u="sng"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MODEL 1</a:t>
            </a:r>
            <a:r>
              <a:rPr lang="en-IN" sz="2800" b="1"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 </a:t>
            </a:r>
          </a:p>
          <a:p>
            <a:r>
              <a:rPr lang="en-IN" sz="2400" b="1"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LOGISTIC REGRESSION ON TF VECTOR MATRIX</a:t>
            </a:r>
            <a:endParaRPr lang="en-IN" sz="2400" b="1"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endParaRPr>
          </a:p>
        </p:txBody>
      </p:sp>
      <p:graphicFrame>
        <p:nvGraphicFramePr>
          <p:cNvPr id="10" name="Table 9"/>
          <p:cNvGraphicFramePr>
            <a:graphicFrameLocks noGrp="1"/>
          </p:cNvGraphicFramePr>
          <p:nvPr>
            <p:extLst>
              <p:ext uri="{D42A27DB-BD31-4B8C-83A1-F6EECF244321}">
                <p14:modId xmlns:p14="http://schemas.microsoft.com/office/powerpoint/2010/main" val="1082027200"/>
              </p:ext>
            </p:extLst>
          </p:nvPr>
        </p:nvGraphicFramePr>
        <p:xfrm>
          <a:off x="1090316" y="2179992"/>
          <a:ext cx="6170294" cy="3916865"/>
        </p:xfrm>
        <a:graphic>
          <a:graphicData uri="http://schemas.openxmlformats.org/drawingml/2006/table">
            <a:tbl>
              <a:tblPr firstRow="1">
                <a:tableStyleId>{D7AC3CCA-C797-4891-BE02-D94E43425B78}</a:tableStyleId>
              </a:tblPr>
              <a:tblGrid>
                <a:gridCol w="3085147"/>
                <a:gridCol w="3085147"/>
              </a:tblGrid>
              <a:tr h="783373">
                <a:tc>
                  <a:txBody>
                    <a:bodyPr/>
                    <a:lstStyle/>
                    <a:p>
                      <a:pPr algn="ctr"/>
                      <a:r>
                        <a:rPr lang="en-IN" sz="2300" dirty="0" smtClean="0">
                          <a:solidFill>
                            <a:schemeClr val="tx2">
                              <a:lumMod val="50000"/>
                            </a:schemeClr>
                          </a:solidFill>
                        </a:rPr>
                        <a:t>ERROR METRICS</a:t>
                      </a:r>
                      <a:endParaRPr lang="en-IN" sz="2300" dirty="0">
                        <a:solidFill>
                          <a:schemeClr val="tx2">
                            <a:lumMod val="50000"/>
                          </a:schemeClr>
                        </a:solidFill>
                      </a:endParaRPr>
                    </a:p>
                  </a:txBody>
                  <a:tcPr marL="72641" marR="72641" marT="36321" marB="36321" anchor="ctr">
                    <a:solidFill>
                      <a:schemeClr val="tx2">
                        <a:lumMod val="40000"/>
                        <a:lumOff val="60000"/>
                      </a:schemeClr>
                    </a:solidFill>
                  </a:tcPr>
                </a:tc>
                <a:tc>
                  <a:txBody>
                    <a:bodyPr/>
                    <a:lstStyle/>
                    <a:p>
                      <a:pPr algn="ctr"/>
                      <a:r>
                        <a:rPr lang="en-IN" sz="2300" dirty="0" smtClean="0">
                          <a:solidFill>
                            <a:schemeClr val="tx2">
                              <a:lumMod val="50000"/>
                            </a:schemeClr>
                          </a:solidFill>
                        </a:rPr>
                        <a:t>RESULTS</a:t>
                      </a:r>
                      <a:endParaRPr lang="en-IN" sz="2300" dirty="0">
                        <a:solidFill>
                          <a:schemeClr val="tx2">
                            <a:lumMod val="50000"/>
                          </a:schemeClr>
                        </a:solidFill>
                      </a:endParaRPr>
                    </a:p>
                  </a:txBody>
                  <a:tcPr marL="72641" marR="72641" marT="36321" marB="36321" anchor="ctr">
                    <a:solidFill>
                      <a:schemeClr val="tx2">
                        <a:lumMod val="40000"/>
                        <a:lumOff val="60000"/>
                      </a:schemeClr>
                    </a:solidFill>
                  </a:tcPr>
                </a:tc>
              </a:tr>
              <a:tr h="783373">
                <a:tc>
                  <a:txBody>
                    <a:bodyPr/>
                    <a:lstStyle/>
                    <a:p>
                      <a:pPr algn="ctr"/>
                      <a:r>
                        <a:rPr lang="en-IN" sz="2300" dirty="0" smtClean="0"/>
                        <a:t>ACCURACY</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t>0.98</a:t>
                      </a:r>
                      <a:endParaRPr lang="en-IN" sz="2300" dirty="0">
                        <a:solidFill>
                          <a:schemeClr val="tx1">
                            <a:lumMod val="95000"/>
                            <a:lumOff val="5000"/>
                          </a:schemeClr>
                        </a:solidFill>
                      </a:endParaRPr>
                    </a:p>
                  </a:txBody>
                  <a:tcPr marL="72641" marR="72641" marT="36321" marB="36321" anchor="ctr"/>
                </a:tc>
              </a:tr>
              <a:tr h="783373">
                <a:tc>
                  <a:txBody>
                    <a:bodyPr/>
                    <a:lstStyle/>
                    <a:p>
                      <a:pPr algn="ctr"/>
                      <a:r>
                        <a:rPr lang="en-IN" sz="2300" dirty="0" smtClean="0"/>
                        <a:t>F1-SCORE</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t>0.92</a:t>
                      </a:r>
                      <a:endParaRPr lang="en-IN" sz="2300" dirty="0">
                        <a:solidFill>
                          <a:schemeClr val="tx1">
                            <a:lumMod val="95000"/>
                            <a:lumOff val="5000"/>
                          </a:schemeClr>
                        </a:solidFill>
                      </a:endParaRPr>
                    </a:p>
                  </a:txBody>
                  <a:tcPr marL="72641" marR="72641" marT="36321" marB="36321" anchor="ctr"/>
                </a:tc>
              </a:tr>
              <a:tr h="783373">
                <a:tc>
                  <a:txBody>
                    <a:bodyPr/>
                    <a:lstStyle/>
                    <a:p>
                      <a:pPr algn="ctr"/>
                      <a:r>
                        <a:rPr lang="en-IN" sz="2300" dirty="0" smtClean="0"/>
                        <a:t>RECALL</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t>0.86</a:t>
                      </a:r>
                      <a:endParaRPr lang="en-IN" sz="2300" dirty="0">
                        <a:solidFill>
                          <a:schemeClr val="tx1">
                            <a:lumMod val="95000"/>
                            <a:lumOff val="5000"/>
                          </a:schemeClr>
                        </a:solidFill>
                      </a:endParaRPr>
                    </a:p>
                  </a:txBody>
                  <a:tcPr marL="72641" marR="72641" marT="36321" marB="36321" anchor="ctr"/>
                </a:tc>
              </a:tr>
              <a:tr h="783373">
                <a:tc>
                  <a:txBody>
                    <a:bodyPr/>
                    <a:lstStyle/>
                    <a:p>
                      <a:pPr algn="ctr"/>
                      <a:r>
                        <a:rPr lang="en-IN" sz="2300" dirty="0" smtClean="0"/>
                        <a:t>PRECISION</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t>0.98</a:t>
                      </a:r>
                      <a:endParaRPr lang="en-IN" sz="2300" dirty="0">
                        <a:solidFill>
                          <a:schemeClr val="tx1">
                            <a:lumMod val="95000"/>
                            <a:lumOff val="5000"/>
                          </a:schemeClr>
                        </a:solidFill>
                      </a:endParaRPr>
                    </a:p>
                  </a:txBody>
                  <a:tcPr marL="72641" marR="72641" marT="36321" marB="36321" anchor="ctr"/>
                </a:tc>
              </a:tr>
            </a:tbl>
          </a:graphicData>
        </a:graphic>
      </p:graphicFrame>
      <p:sp>
        <p:nvSpPr>
          <p:cNvPr id="11" name="Title 1"/>
          <p:cNvSpPr txBox="1">
            <a:spLocks/>
          </p:cNvSpPr>
          <p:nvPr/>
        </p:nvSpPr>
        <p:spPr>
          <a:xfrm>
            <a:off x="8368349" y="3138987"/>
            <a:ext cx="3784979" cy="176056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200" b="0"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sz="2400" b="1" u="sng" dirty="0" smtClean="0"/>
              <a:t>EXPERIMENT:</a:t>
            </a:r>
          </a:p>
          <a:p>
            <a:r>
              <a:rPr lang="en-IN" sz="2400" b="1" dirty="0" smtClean="0"/>
              <a:t/>
            </a:r>
            <a:br>
              <a:rPr lang="en-IN" sz="2400" b="1" dirty="0" smtClean="0"/>
            </a:br>
            <a:r>
              <a:rPr lang="en-IN" sz="1800" dirty="0" smtClean="0">
                <a:latin typeface="Bookman Old Style" pitchFamily="18" charset="0"/>
              </a:rPr>
              <a:t>Fitted Logistic Regression Model on Term Frequency Vector Matrix. </a:t>
            </a:r>
            <a:endParaRPr lang="en-IN" sz="1800" dirty="0">
              <a:latin typeface="Bookman Old Style" pitchFamily="18" charset="0"/>
            </a:endParaRPr>
          </a:p>
        </p:txBody>
      </p:sp>
      <p:pic>
        <p:nvPicPr>
          <p:cNvPr id="12" name="Picture 11">
            <a:extLst>
              <a:ext uri="{FF2B5EF4-FFF2-40B4-BE49-F238E27FC236}">
                <a16:creationId xmlns:lc="http://schemas.openxmlformats.org/drawingml/2006/lockedCanvas" xmlns:a16="http://schemas.microsoft.com/office/drawing/2014/main" xmlns="" id="{95181C0F-69E0-ADBC-80D6-B15E65A95241}"/>
              </a:ext>
            </a:extLst>
          </p:cNvPr>
          <p:cNvPicPr>
            <a:picLocks noChangeAspect="1"/>
          </p:cNvPicPr>
          <p:nvPr/>
        </p:nvPicPr>
        <p:blipFill>
          <a:blip r:embed="rId3">
            <a:lum bright="70000" contrast="-70000"/>
          </a:blip>
          <a:stretch>
            <a:fillRect/>
          </a:stretch>
        </p:blipFill>
        <p:spPr>
          <a:xfrm>
            <a:off x="9226695" y="-64827"/>
            <a:ext cx="2068286" cy="2068286"/>
          </a:xfrm>
          <a:prstGeom prst="rect">
            <a:avLst/>
          </a:prstGeom>
        </p:spPr>
      </p:pic>
    </p:spTree>
    <p:extLst>
      <p:ext uri="{BB962C8B-B14F-4D97-AF65-F5344CB8AC3E}">
        <p14:creationId xmlns:p14="http://schemas.microsoft.com/office/powerpoint/2010/main" val="2906100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077" y="2170013"/>
            <a:ext cx="3784979" cy="812724"/>
          </a:xfrm>
        </p:spPr>
        <p:txBody>
          <a:bodyPr>
            <a:normAutofit fontScale="90000"/>
          </a:bodyPr>
          <a:lstStyle/>
          <a:p>
            <a:r>
              <a:rPr lang="en-IN" sz="2400" b="1" u="sng" dirty="0" smtClean="0"/>
              <a:t>AIM:</a:t>
            </a:r>
            <a:r>
              <a:rPr lang="en-IN" sz="2400" b="1" dirty="0" smtClean="0"/>
              <a:t> </a:t>
            </a:r>
            <a:br>
              <a:rPr lang="en-IN" sz="2400" b="1" dirty="0" smtClean="0"/>
            </a:br>
            <a:r>
              <a:rPr lang="en-IN" sz="2400" b="1" dirty="0" smtClean="0"/>
              <a:t/>
            </a:r>
            <a:br>
              <a:rPr lang="en-IN" sz="2400" b="1" dirty="0" smtClean="0"/>
            </a:br>
            <a:r>
              <a:rPr lang="en-IN" sz="2000" dirty="0" smtClean="0">
                <a:latin typeface="Bookman Old Style" pitchFamily="18" charset="0"/>
              </a:rPr>
              <a:t>To Classify Text Messages as Ham or Spam</a:t>
            </a:r>
            <a:endParaRPr lang="en-IN" sz="2000" dirty="0">
              <a:latin typeface="Bookman Old Style" pitchFamily="18" charset="0"/>
            </a:endParaRPr>
          </a:p>
        </p:txBody>
      </p:sp>
      <p:sp>
        <p:nvSpPr>
          <p:cNvPr id="4" name="Text Placeholder 3"/>
          <p:cNvSpPr>
            <a:spLocks noGrp="1"/>
          </p:cNvSpPr>
          <p:nvPr>
            <p:ph type="body" sz="half" idx="2"/>
          </p:nvPr>
        </p:nvSpPr>
        <p:spPr>
          <a:xfrm>
            <a:off x="95533" y="362349"/>
            <a:ext cx="8366077" cy="1411860"/>
          </a:xfrm>
        </p:spPr>
        <p:txBody>
          <a:bodyPr>
            <a:normAutofit/>
          </a:bodyPr>
          <a:lstStyle/>
          <a:p>
            <a:r>
              <a:rPr lang="en-IN" sz="2800" b="1" u="sng"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MODEL 2</a:t>
            </a:r>
            <a:r>
              <a:rPr lang="en-IN" sz="2800" b="1"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 </a:t>
            </a:r>
          </a:p>
          <a:p>
            <a:r>
              <a:rPr lang="en-IN" sz="2400"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LOGISTIC REGRESSION ON TF VECTOR MATRIX WITH DIMENSION REDUCTION USING PCA</a:t>
            </a:r>
            <a:endParaRPr lang="en-IN" sz="2400"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endParaRPr>
          </a:p>
        </p:txBody>
      </p:sp>
      <p:graphicFrame>
        <p:nvGraphicFramePr>
          <p:cNvPr id="10" name="Table 9"/>
          <p:cNvGraphicFramePr>
            <a:graphicFrameLocks noGrp="1"/>
          </p:cNvGraphicFramePr>
          <p:nvPr>
            <p:extLst>
              <p:ext uri="{D42A27DB-BD31-4B8C-83A1-F6EECF244321}">
                <p14:modId xmlns:p14="http://schemas.microsoft.com/office/powerpoint/2010/main" val="3628076146"/>
              </p:ext>
            </p:extLst>
          </p:nvPr>
        </p:nvGraphicFramePr>
        <p:xfrm>
          <a:off x="1090316" y="2179992"/>
          <a:ext cx="6170294" cy="3916865"/>
        </p:xfrm>
        <a:graphic>
          <a:graphicData uri="http://schemas.openxmlformats.org/drawingml/2006/table">
            <a:tbl>
              <a:tblPr firstRow="1">
                <a:tableStyleId>{D7AC3CCA-C797-4891-BE02-D94E43425B78}</a:tableStyleId>
              </a:tblPr>
              <a:tblGrid>
                <a:gridCol w="3085147"/>
                <a:gridCol w="3085147"/>
              </a:tblGrid>
              <a:tr h="783373">
                <a:tc>
                  <a:txBody>
                    <a:bodyPr/>
                    <a:lstStyle/>
                    <a:p>
                      <a:pPr algn="ctr"/>
                      <a:r>
                        <a:rPr lang="en-IN" sz="2300" dirty="0" smtClean="0">
                          <a:solidFill>
                            <a:schemeClr val="tx2">
                              <a:lumMod val="50000"/>
                            </a:schemeClr>
                          </a:solidFill>
                        </a:rPr>
                        <a:t>ERROR METRICS</a:t>
                      </a:r>
                      <a:endParaRPr lang="en-IN" sz="2300" dirty="0">
                        <a:solidFill>
                          <a:schemeClr val="tx2">
                            <a:lumMod val="50000"/>
                          </a:schemeClr>
                        </a:solidFill>
                      </a:endParaRPr>
                    </a:p>
                  </a:txBody>
                  <a:tcPr marL="72641" marR="72641" marT="36321" marB="36321" anchor="ctr">
                    <a:solidFill>
                      <a:schemeClr val="tx2">
                        <a:lumMod val="40000"/>
                        <a:lumOff val="60000"/>
                      </a:schemeClr>
                    </a:solidFill>
                  </a:tcPr>
                </a:tc>
                <a:tc>
                  <a:txBody>
                    <a:bodyPr/>
                    <a:lstStyle/>
                    <a:p>
                      <a:pPr algn="ctr"/>
                      <a:r>
                        <a:rPr lang="en-IN" sz="2300" dirty="0" smtClean="0">
                          <a:solidFill>
                            <a:schemeClr val="tx2">
                              <a:lumMod val="50000"/>
                            </a:schemeClr>
                          </a:solidFill>
                        </a:rPr>
                        <a:t>RESULTS</a:t>
                      </a:r>
                      <a:endParaRPr lang="en-IN" sz="2300" dirty="0">
                        <a:solidFill>
                          <a:schemeClr val="tx2">
                            <a:lumMod val="50000"/>
                          </a:schemeClr>
                        </a:solidFill>
                      </a:endParaRPr>
                    </a:p>
                  </a:txBody>
                  <a:tcPr marL="72641" marR="72641" marT="36321" marB="36321" anchor="ctr">
                    <a:solidFill>
                      <a:schemeClr val="tx2">
                        <a:lumMod val="40000"/>
                        <a:lumOff val="60000"/>
                      </a:schemeClr>
                    </a:solidFill>
                  </a:tcPr>
                </a:tc>
              </a:tr>
              <a:tr h="783373">
                <a:tc>
                  <a:txBody>
                    <a:bodyPr/>
                    <a:lstStyle/>
                    <a:p>
                      <a:pPr algn="ctr"/>
                      <a:r>
                        <a:rPr lang="en-IN" sz="2300" dirty="0" smtClean="0"/>
                        <a:t>ACCURACY</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t>0.97</a:t>
                      </a:r>
                      <a:endParaRPr lang="en-IN" sz="2300" dirty="0">
                        <a:solidFill>
                          <a:schemeClr val="tx1">
                            <a:lumMod val="95000"/>
                            <a:lumOff val="5000"/>
                          </a:schemeClr>
                        </a:solidFill>
                      </a:endParaRPr>
                    </a:p>
                  </a:txBody>
                  <a:tcPr marL="72641" marR="72641" marT="36321" marB="36321" anchor="ctr"/>
                </a:tc>
              </a:tr>
              <a:tr h="783373">
                <a:tc>
                  <a:txBody>
                    <a:bodyPr/>
                    <a:lstStyle/>
                    <a:p>
                      <a:pPr algn="ctr"/>
                      <a:r>
                        <a:rPr lang="en-IN" sz="2300" dirty="0" smtClean="0"/>
                        <a:t>F1-SCORE</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t>0.91</a:t>
                      </a:r>
                      <a:endParaRPr lang="en-IN" sz="2300" dirty="0">
                        <a:solidFill>
                          <a:schemeClr val="tx1">
                            <a:lumMod val="95000"/>
                            <a:lumOff val="5000"/>
                          </a:schemeClr>
                        </a:solidFill>
                      </a:endParaRPr>
                    </a:p>
                  </a:txBody>
                  <a:tcPr marL="72641" marR="72641" marT="36321" marB="36321" anchor="ctr"/>
                </a:tc>
              </a:tr>
              <a:tr h="783373">
                <a:tc>
                  <a:txBody>
                    <a:bodyPr/>
                    <a:lstStyle/>
                    <a:p>
                      <a:pPr algn="ctr"/>
                      <a:r>
                        <a:rPr lang="en-IN" sz="2300" dirty="0" smtClean="0"/>
                        <a:t>RECALL</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t>0.85</a:t>
                      </a:r>
                      <a:endParaRPr lang="en-IN" sz="2300" dirty="0">
                        <a:solidFill>
                          <a:schemeClr val="tx1">
                            <a:lumMod val="95000"/>
                            <a:lumOff val="5000"/>
                          </a:schemeClr>
                        </a:solidFill>
                      </a:endParaRPr>
                    </a:p>
                  </a:txBody>
                  <a:tcPr marL="72641" marR="72641" marT="36321" marB="36321" anchor="ctr"/>
                </a:tc>
              </a:tr>
              <a:tr h="783373">
                <a:tc>
                  <a:txBody>
                    <a:bodyPr/>
                    <a:lstStyle/>
                    <a:p>
                      <a:pPr algn="ctr"/>
                      <a:r>
                        <a:rPr lang="en-IN" sz="2300" dirty="0" smtClean="0"/>
                        <a:t>PRECISION</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t>0.90</a:t>
                      </a:r>
                      <a:endParaRPr lang="en-IN" sz="2300" dirty="0">
                        <a:solidFill>
                          <a:schemeClr val="tx1">
                            <a:lumMod val="95000"/>
                            <a:lumOff val="5000"/>
                          </a:schemeClr>
                        </a:solidFill>
                      </a:endParaRPr>
                    </a:p>
                  </a:txBody>
                  <a:tcPr marL="72641" marR="72641" marT="36321" marB="36321" anchor="ctr"/>
                </a:tc>
              </a:tr>
            </a:tbl>
          </a:graphicData>
        </a:graphic>
      </p:graphicFrame>
      <p:sp>
        <p:nvSpPr>
          <p:cNvPr id="11" name="Title 1"/>
          <p:cNvSpPr txBox="1">
            <a:spLocks/>
          </p:cNvSpPr>
          <p:nvPr/>
        </p:nvSpPr>
        <p:spPr>
          <a:xfrm>
            <a:off x="8368349" y="3179922"/>
            <a:ext cx="3784979" cy="1801504"/>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3200" b="0"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sz="2400" b="1" u="sng" dirty="0" smtClean="0"/>
              <a:t>EXPERIMENT:</a:t>
            </a:r>
          </a:p>
          <a:p>
            <a:pPr algn="just"/>
            <a:r>
              <a:rPr lang="en-IN" sz="2400" b="1" dirty="0" smtClean="0"/>
              <a:t/>
            </a:r>
            <a:br>
              <a:rPr lang="en-IN" sz="2400" b="1" dirty="0" smtClean="0"/>
            </a:br>
            <a:r>
              <a:rPr lang="en-IN" sz="2000" dirty="0" smtClean="0">
                <a:latin typeface="Bookman Old Style" pitchFamily="18" charset="0"/>
              </a:rPr>
              <a:t>Fitted Logistic Regression Model on Term Frequency Vector Matrix After Dimensionality Reduction Using PCA. </a:t>
            </a:r>
            <a:endParaRPr lang="en-IN" sz="2000" dirty="0">
              <a:latin typeface="Bookman Old Style" pitchFamily="18" charset="0"/>
            </a:endParaRPr>
          </a:p>
        </p:txBody>
      </p:sp>
    </p:spTree>
    <p:extLst>
      <p:ext uri="{BB962C8B-B14F-4D97-AF65-F5344CB8AC3E}">
        <p14:creationId xmlns:p14="http://schemas.microsoft.com/office/powerpoint/2010/main" val="36420190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077" y="2170013"/>
            <a:ext cx="3784979" cy="812724"/>
          </a:xfrm>
        </p:spPr>
        <p:txBody>
          <a:bodyPr>
            <a:normAutofit fontScale="90000"/>
          </a:bodyPr>
          <a:lstStyle/>
          <a:p>
            <a:r>
              <a:rPr lang="en-IN" sz="2400" b="1" u="sng" dirty="0" smtClean="0"/>
              <a:t>AIM:</a:t>
            </a:r>
            <a:r>
              <a:rPr lang="en-IN" sz="2400" b="1" dirty="0" smtClean="0"/>
              <a:t> </a:t>
            </a:r>
            <a:br>
              <a:rPr lang="en-IN" sz="2400" b="1" dirty="0" smtClean="0"/>
            </a:br>
            <a:r>
              <a:rPr lang="en-IN" sz="2400" b="1" dirty="0" smtClean="0"/>
              <a:t/>
            </a:r>
            <a:br>
              <a:rPr lang="en-IN" sz="2400" b="1" dirty="0" smtClean="0"/>
            </a:br>
            <a:r>
              <a:rPr lang="en-IN" sz="2000" dirty="0" smtClean="0">
                <a:latin typeface="Bookman Old Style" pitchFamily="18" charset="0"/>
              </a:rPr>
              <a:t>To Classify Text Messages as Ham or Spam</a:t>
            </a:r>
            <a:endParaRPr lang="en-IN" sz="2000" dirty="0">
              <a:latin typeface="Bookman Old Style" pitchFamily="18" charset="0"/>
            </a:endParaRPr>
          </a:p>
        </p:txBody>
      </p:sp>
      <p:sp>
        <p:nvSpPr>
          <p:cNvPr id="4" name="Text Placeholder 3"/>
          <p:cNvSpPr>
            <a:spLocks noGrp="1"/>
          </p:cNvSpPr>
          <p:nvPr>
            <p:ph type="body" sz="half" idx="2"/>
          </p:nvPr>
        </p:nvSpPr>
        <p:spPr>
          <a:xfrm>
            <a:off x="95533" y="362349"/>
            <a:ext cx="8366077" cy="1411860"/>
          </a:xfrm>
        </p:spPr>
        <p:txBody>
          <a:bodyPr>
            <a:normAutofit/>
          </a:bodyPr>
          <a:lstStyle/>
          <a:p>
            <a:r>
              <a:rPr lang="en-IN" sz="2800" b="1" u="sng"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MODEL 3</a:t>
            </a:r>
            <a:r>
              <a:rPr lang="en-IN" sz="2800" b="1"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 </a:t>
            </a:r>
          </a:p>
          <a:p>
            <a:r>
              <a:rPr lang="en-IN" sz="2400" b="1"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LOGISTIC REGRESSION ON TF VECTOR MATRIX WITH DIMENSION REDUCTION USING ‘p’ %</a:t>
            </a:r>
            <a:endParaRPr lang="en-IN" sz="2400" b="1"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endParaRPr>
          </a:p>
        </p:txBody>
      </p:sp>
      <p:graphicFrame>
        <p:nvGraphicFramePr>
          <p:cNvPr id="10" name="Table 9"/>
          <p:cNvGraphicFramePr>
            <a:graphicFrameLocks noGrp="1"/>
          </p:cNvGraphicFramePr>
          <p:nvPr>
            <p:extLst>
              <p:ext uri="{D42A27DB-BD31-4B8C-83A1-F6EECF244321}">
                <p14:modId xmlns:p14="http://schemas.microsoft.com/office/powerpoint/2010/main" val="1007998120"/>
              </p:ext>
            </p:extLst>
          </p:nvPr>
        </p:nvGraphicFramePr>
        <p:xfrm>
          <a:off x="1090316" y="2179992"/>
          <a:ext cx="6170294" cy="3916865"/>
        </p:xfrm>
        <a:graphic>
          <a:graphicData uri="http://schemas.openxmlformats.org/drawingml/2006/table">
            <a:tbl>
              <a:tblPr firstRow="1">
                <a:tableStyleId>{D7AC3CCA-C797-4891-BE02-D94E43425B78}</a:tableStyleId>
              </a:tblPr>
              <a:tblGrid>
                <a:gridCol w="3085147"/>
                <a:gridCol w="3085147"/>
              </a:tblGrid>
              <a:tr h="783373">
                <a:tc>
                  <a:txBody>
                    <a:bodyPr/>
                    <a:lstStyle/>
                    <a:p>
                      <a:pPr algn="ctr"/>
                      <a:r>
                        <a:rPr lang="en-IN" sz="2300" dirty="0" smtClean="0">
                          <a:solidFill>
                            <a:schemeClr val="tx2">
                              <a:lumMod val="50000"/>
                            </a:schemeClr>
                          </a:solidFill>
                        </a:rPr>
                        <a:t>ERROR METRICS</a:t>
                      </a:r>
                      <a:endParaRPr lang="en-IN" sz="2300" dirty="0">
                        <a:solidFill>
                          <a:schemeClr val="tx2">
                            <a:lumMod val="50000"/>
                          </a:schemeClr>
                        </a:solidFill>
                      </a:endParaRPr>
                    </a:p>
                  </a:txBody>
                  <a:tcPr marL="72641" marR="72641" marT="36321" marB="36321" anchor="ctr">
                    <a:solidFill>
                      <a:schemeClr val="tx2">
                        <a:lumMod val="40000"/>
                        <a:lumOff val="60000"/>
                      </a:schemeClr>
                    </a:solidFill>
                  </a:tcPr>
                </a:tc>
                <a:tc>
                  <a:txBody>
                    <a:bodyPr/>
                    <a:lstStyle/>
                    <a:p>
                      <a:pPr algn="ctr"/>
                      <a:r>
                        <a:rPr lang="en-IN" sz="2300" dirty="0" smtClean="0">
                          <a:solidFill>
                            <a:schemeClr val="tx2">
                              <a:lumMod val="50000"/>
                            </a:schemeClr>
                          </a:solidFill>
                        </a:rPr>
                        <a:t>RESULTS</a:t>
                      </a:r>
                      <a:endParaRPr lang="en-IN" sz="2300" dirty="0">
                        <a:solidFill>
                          <a:schemeClr val="tx2">
                            <a:lumMod val="50000"/>
                          </a:schemeClr>
                        </a:solidFill>
                      </a:endParaRPr>
                    </a:p>
                  </a:txBody>
                  <a:tcPr marL="72641" marR="72641" marT="36321" marB="36321" anchor="ctr">
                    <a:solidFill>
                      <a:schemeClr val="tx2">
                        <a:lumMod val="40000"/>
                        <a:lumOff val="60000"/>
                      </a:schemeClr>
                    </a:solidFill>
                  </a:tcPr>
                </a:tc>
              </a:tr>
              <a:tr h="783373">
                <a:tc>
                  <a:txBody>
                    <a:bodyPr/>
                    <a:lstStyle/>
                    <a:p>
                      <a:pPr algn="ctr"/>
                      <a:r>
                        <a:rPr lang="en-IN" sz="2300" dirty="0" smtClean="0"/>
                        <a:t>ACCURACY</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t>0.97</a:t>
                      </a:r>
                      <a:endParaRPr lang="en-IN" sz="2300" dirty="0">
                        <a:solidFill>
                          <a:schemeClr val="tx1">
                            <a:lumMod val="95000"/>
                            <a:lumOff val="5000"/>
                          </a:schemeClr>
                        </a:solidFill>
                      </a:endParaRPr>
                    </a:p>
                  </a:txBody>
                  <a:tcPr marL="72641" marR="72641" marT="36321" marB="36321" anchor="ctr"/>
                </a:tc>
              </a:tr>
              <a:tr h="783373">
                <a:tc>
                  <a:txBody>
                    <a:bodyPr/>
                    <a:lstStyle/>
                    <a:p>
                      <a:pPr algn="ctr"/>
                      <a:r>
                        <a:rPr lang="en-IN" sz="2300" dirty="0" smtClean="0"/>
                        <a:t>F1-SCORE</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t>0.90</a:t>
                      </a:r>
                      <a:endParaRPr lang="en-IN" sz="2300" dirty="0">
                        <a:solidFill>
                          <a:schemeClr val="tx1">
                            <a:lumMod val="95000"/>
                            <a:lumOff val="5000"/>
                          </a:schemeClr>
                        </a:solidFill>
                      </a:endParaRPr>
                    </a:p>
                  </a:txBody>
                  <a:tcPr marL="72641" marR="72641" marT="36321" marB="36321" anchor="ctr"/>
                </a:tc>
              </a:tr>
              <a:tr h="783373">
                <a:tc>
                  <a:txBody>
                    <a:bodyPr/>
                    <a:lstStyle/>
                    <a:p>
                      <a:pPr algn="ctr"/>
                      <a:r>
                        <a:rPr lang="en-IN" sz="2300" dirty="0" smtClean="0"/>
                        <a:t>RECALL</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t>0.84</a:t>
                      </a:r>
                      <a:endParaRPr lang="en-IN" sz="2300" dirty="0">
                        <a:solidFill>
                          <a:schemeClr val="tx1">
                            <a:lumMod val="95000"/>
                            <a:lumOff val="5000"/>
                          </a:schemeClr>
                        </a:solidFill>
                      </a:endParaRPr>
                    </a:p>
                  </a:txBody>
                  <a:tcPr marL="72641" marR="72641" marT="36321" marB="36321" anchor="ctr"/>
                </a:tc>
              </a:tr>
              <a:tr h="783373">
                <a:tc>
                  <a:txBody>
                    <a:bodyPr/>
                    <a:lstStyle/>
                    <a:p>
                      <a:pPr algn="ctr"/>
                      <a:r>
                        <a:rPr lang="en-IN" sz="2300" dirty="0" smtClean="0"/>
                        <a:t>PRECISION</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t>0.98</a:t>
                      </a:r>
                      <a:endParaRPr lang="en-IN" sz="2300" dirty="0">
                        <a:solidFill>
                          <a:schemeClr val="tx1">
                            <a:lumMod val="95000"/>
                            <a:lumOff val="5000"/>
                          </a:schemeClr>
                        </a:solidFill>
                      </a:endParaRPr>
                    </a:p>
                  </a:txBody>
                  <a:tcPr marL="72641" marR="72641" marT="36321" marB="36321" anchor="ctr"/>
                </a:tc>
              </a:tr>
            </a:tbl>
          </a:graphicData>
        </a:graphic>
      </p:graphicFrame>
      <p:sp>
        <p:nvSpPr>
          <p:cNvPr id="11" name="Title 1"/>
          <p:cNvSpPr txBox="1">
            <a:spLocks/>
          </p:cNvSpPr>
          <p:nvPr/>
        </p:nvSpPr>
        <p:spPr>
          <a:xfrm>
            <a:off x="8368349" y="3193563"/>
            <a:ext cx="3784979" cy="1937983"/>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3200" b="0"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sz="2100" b="1" u="sng" dirty="0" smtClean="0"/>
              <a:t>EXPERIMENT:</a:t>
            </a:r>
          </a:p>
          <a:p>
            <a:pPr algn="just">
              <a:lnSpc>
                <a:spcPct val="120000"/>
              </a:lnSpc>
            </a:pPr>
            <a:r>
              <a:rPr lang="en-IN" sz="2400" b="1" dirty="0" smtClean="0"/>
              <a:t/>
            </a:r>
            <a:br>
              <a:rPr lang="en-IN" sz="2400" b="1" dirty="0" smtClean="0"/>
            </a:br>
            <a:r>
              <a:rPr lang="en-IN" sz="1600" dirty="0" smtClean="0">
                <a:latin typeface="Bookman Old Style" pitchFamily="18" charset="0"/>
              </a:rPr>
              <a:t>Fitted Logistic Regression Model on Term Frequency Vector Matrix After Dimensionality Reduction Using ‘p’ percentage. </a:t>
            </a:r>
            <a:endParaRPr lang="en-IN" sz="1600" dirty="0">
              <a:latin typeface="Bookman Old Style" pitchFamily="18" charset="0"/>
            </a:endParaRPr>
          </a:p>
        </p:txBody>
      </p:sp>
      <p:sp>
        <p:nvSpPr>
          <p:cNvPr id="6" name="Rectangle 5"/>
          <p:cNvSpPr/>
          <p:nvPr/>
        </p:nvSpPr>
        <p:spPr>
          <a:xfrm>
            <a:off x="8419523" y="5250555"/>
            <a:ext cx="3491555" cy="1169551"/>
          </a:xfrm>
          <a:prstGeom prst="rect">
            <a:avLst/>
          </a:prstGeom>
        </p:spPr>
        <p:txBody>
          <a:bodyPr wrap="square">
            <a:spAutoFit/>
          </a:bodyPr>
          <a:lstStyle/>
          <a:p>
            <a:pPr algn="just"/>
            <a:r>
              <a:rPr lang="en-IN" sz="1400" dirty="0" smtClean="0">
                <a:solidFill>
                  <a:srgbClr val="C00000"/>
                </a:solidFill>
                <a:latin typeface="Arial Black"/>
                <a:ea typeface="+mj-ea"/>
                <a:cs typeface="+mj-cs"/>
              </a:rPr>
              <a:t>1 % is Fixed as Threshold , Words appeared less than 1% in the Corpus is Removed.</a:t>
            </a:r>
          </a:p>
          <a:p>
            <a:pPr algn="just"/>
            <a:endParaRPr lang="en-IN" sz="1400" dirty="0">
              <a:solidFill>
                <a:srgbClr val="C00000"/>
              </a:solidFill>
              <a:latin typeface="Arial Black"/>
              <a:ea typeface="+mj-ea"/>
              <a:cs typeface="+mj-cs"/>
            </a:endParaRPr>
          </a:p>
          <a:p>
            <a:pPr algn="just"/>
            <a:r>
              <a:rPr lang="en-IN" sz="1400" dirty="0" smtClean="0">
                <a:solidFill>
                  <a:srgbClr val="C00000"/>
                </a:solidFill>
                <a:latin typeface="Arial Black"/>
                <a:ea typeface="+mj-ea"/>
                <a:cs typeface="+mj-cs"/>
              </a:rPr>
              <a:t>SELECTED </a:t>
            </a:r>
            <a:r>
              <a:rPr lang="en-IN" sz="1400" smtClean="0">
                <a:solidFill>
                  <a:srgbClr val="C00000"/>
                </a:solidFill>
                <a:latin typeface="Arial Black"/>
                <a:ea typeface="+mj-ea"/>
                <a:cs typeface="+mj-cs"/>
              </a:rPr>
              <a:t>FEATURES - 200</a:t>
            </a:r>
            <a:endParaRPr lang="en-IN" dirty="0"/>
          </a:p>
        </p:txBody>
      </p:sp>
    </p:spTree>
    <p:extLst>
      <p:ext uri="{BB962C8B-B14F-4D97-AF65-F5344CB8AC3E}">
        <p14:creationId xmlns:p14="http://schemas.microsoft.com/office/powerpoint/2010/main" val="2316063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077" y="2170013"/>
            <a:ext cx="3784979" cy="812724"/>
          </a:xfrm>
        </p:spPr>
        <p:txBody>
          <a:bodyPr>
            <a:normAutofit fontScale="90000"/>
          </a:bodyPr>
          <a:lstStyle/>
          <a:p>
            <a:r>
              <a:rPr lang="en-IN" sz="2400" b="1" u="sng" dirty="0" smtClean="0"/>
              <a:t>AIM:</a:t>
            </a:r>
            <a:r>
              <a:rPr lang="en-IN" sz="2400" b="1" dirty="0" smtClean="0"/>
              <a:t> </a:t>
            </a:r>
            <a:br>
              <a:rPr lang="en-IN" sz="2400" b="1" dirty="0" smtClean="0"/>
            </a:br>
            <a:r>
              <a:rPr lang="en-IN" sz="2200" b="1" dirty="0" smtClean="0"/>
              <a:t/>
            </a:r>
            <a:br>
              <a:rPr lang="en-IN" sz="2200" b="1" dirty="0" smtClean="0"/>
            </a:br>
            <a:r>
              <a:rPr lang="en-IN" sz="2000" dirty="0" smtClean="0">
                <a:latin typeface="Bookman Old Style" pitchFamily="18" charset="0"/>
              </a:rPr>
              <a:t>To Classify Text Messages as Ham or Spam</a:t>
            </a:r>
            <a:endParaRPr lang="en-IN" sz="2000" dirty="0">
              <a:latin typeface="Bookman Old Style" pitchFamily="18" charset="0"/>
            </a:endParaRPr>
          </a:p>
        </p:txBody>
      </p:sp>
      <p:sp>
        <p:nvSpPr>
          <p:cNvPr id="4" name="Text Placeholder 3"/>
          <p:cNvSpPr>
            <a:spLocks noGrp="1"/>
          </p:cNvSpPr>
          <p:nvPr>
            <p:ph type="body" sz="half" idx="2"/>
          </p:nvPr>
        </p:nvSpPr>
        <p:spPr>
          <a:xfrm>
            <a:off x="95533" y="362349"/>
            <a:ext cx="8366077" cy="1411860"/>
          </a:xfrm>
        </p:spPr>
        <p:txBody>
          <a:bodyPr>
            <a:normAutofit/>
          </a:bodyPr>
          <a:lstStyle/>
          <a:p>
            <a:r>
              <a:rPr lang="en-IN" sz="2800" b="1" u="sng"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MODEL 4</a:t>
            </a:r>
            <a:r>
              <a:rPr lang="en-IN" sz="2800" b="1"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 </a:t>
            </a:r>
          </a:p>
          <a:p>
            <a:r>
              <a:rPr lang="en-IN" sz="2400" b="1"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RANDOM FOREST ON TF-IDF VECTOR MATRIX</a:t>
            </a:r>
            <a:endParaRPr lang="en-IN" sz="2400" b="1"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endParaRPr>
          </a:p>
        </p:txBody>
      </p:sp>
      <p:graphicFrame>
        <p:nvGraphicFramePr>
          <p:cNvPr id="10" name="Table 9"/>
          <p:cNvGraphicFramePr>
            <a:graphicFrameLocks noGrp="1"/>
          </p:cNvGraphicFramePr>
          <p:nvPr>
            <p:extLst>
              <p:ext uri="{D42A27DB-BD31-4B8C-83A1-F6EECF244321}">
                <p14:modId xmlns:p14="http://schemas.microsoft.com/office/powerpoint/2010/main" val="3235769730"/>
              </p:ext>
            </p:extLst>
          </p:nvPr>
        </p:nvGraphicFramePr>
        <p:xfrm>
          <a:off x="1090316" y="2179992"/>
          <a:ext cx="6170294" cy="3916865"/>
        </p:xfrm>
        <a:graphic>
          <a:graphicData uri="http://schemas.openxmlformats.org/drawingml/2006/table">
            <a:tbl>
              <a:tblPr firstRow="1">
                <a:tableStyleId>{D7AC3CCA-C797-4891-BE02-D94E43425B78}</a:tableStyleId>
              </a:tblPr>
              <a:tblGrid>
                <a:gridCol w="3085147"/>
                <a:gridCol w="3085147"/>
              </a:tblGrid>
              <a:tr h="783373">
                <a:tc>
                  <a:txBody>
                    <a:bodyPr/>
                    <a:lstStyle/>
                    <a:p>
                      <a:pPr algn="ctr"/>
                      <a:r>
                        <a:rPr lang="en-IN" sz="2300" dirty="0" smtClean="0">
                          <a:solidFill>
                            <a:schemeClr val="tx2">
                              <a:lumMod val="50000"/>
                            </a:schemeClr>
                          </a:solidFill>
                        </a:rPr>
                        <a:t>ERROR METRICS</a:t>
                      </a:r>
                      <a:endParaRPr lang="en-IN" sz="2300" dirty="0">
                        <a:solidFill>
                          <a:schemeClr val="tx2">
                            <a:lumMod val="50000"/>
                          </a:schemeClr>
                        </a:solidFill>
                      </a:endParaRPr>
                    </a:p>
                  </a:txBody>
                  <a:tcPr marL="72641" marR="72641" marT="36321" marB="36321" anchor="ctr">
                    <a:solidFill>
                      <a:schemeClr val="tx2">
                        <a:lumMod val="40000"/>
                        <a:lumOff val="60000"/>
                      </a:schemeClr>
                    </a:solidFill>
                  </a:tcPr>
                </a:tc>
                <a:tc>
                  <a:txBody>
                    <a:bodyPr/>
                    <a:lstStyle/>
                    <a:p>
                      <a:pPr algn="ctr"/>
                      <a:r>
                        <a:rPr lang="en-IN" sz="2300" dirty="0" smtClean="0">
                          <a:solidFill>
                            <a:schemeClr val="tx2">
                              <a:lumMod val="50000"/>
                            </a:schemeClr>
                          </a:solidFill>
                        </a:rPr>
                        <a:t>RESULTS</a:t>
                      </a:r>
                      <a:endParaRPr lang="en-IN" sz="2300" dirty="0">
                        <a:solidFill>
                          <a:schemeClr val="tx2">
                            <a:lumMod val="50000"/>
                          </a:schemeClr>
                        </a:solidFill>
                      </a:endParaRPr>
                    </a:p>
                  </a:txBody>
                  <a:tcPr marL="72641" marR="72641" marT="36321" marB="36321" anchor="ctr">
                    <a:solidFill>
                      <a:schemeClr val="tx2">
                        <a:lumMod val="40000"/>
                        <a:lumOff val="60000"/>
                      </a:schemeClr>
                    </a:solidFill>
                  </a:tcPr>
                </a:tc>
              </a:tr>
              <a:tr h="783373">
                <a:tc>
                  <a:txBody>
                    <a:bodyPr/>
                    <a:lstStyle/>
                    <a:p>
                      <a:pPr algn="ctr"/>
                      <a:r>
                        <a:rPr lang="en-IN" sz="2300" dirty="0" smtClean="0"/>
                        <a:t>ACCURACY</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t>0.97</a:t>
                      </a:r>
                      <a:endParaRPr lang="en-IN" sz="2300" dirty="0">
                        <a:solidFill>
                          <a:schemeClr val="tx1">
                            <a:lumMod val="95000"/>
                            <a:lumOff val="5000"/>
                          </a:schemeClr>
                        </a:solidFill>
                      </a:endParaRPr>
                    </a:p>
                  </a:txBody>
                  <a:tcPr marL="72641" marR="72641" marT="36321" marB="36321" anchor="ctr"/>
                </a:tc>
              </a:tr>
              <a:tr h="783373">
                <a:tc>
                  <a:txBody>
                    <a:bodyPr/>
                    <a:lstStyle/>
                    <a:p>
                      <a:pPr algn="ctr"/>
                      <a:r>
                        <a:rPr lang="en-IN" sz="2300" dirty="0" smtClean="0"/>
                        <a:t>F1-SCORE</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t>0.90</a:t>
                      </a:r>
                      <a:endParaRPr lang="en-IN" sz="2300" dirty="0">
                        <a:solidFill>
                          <a:schemeClr val="tx1">
                            <a:lumMod val="95000"/>
                            <a:lumOff val="5000"/>
                          </a:schemeClr>
                        </a:solidFill>
                      </a:endParaRPr>
                    </a:p>
                  </a:txBody>
                  <a:tcPr marL="72641" marR="72641" marT="36321" marB="36321" anchor="ctr"/>
                </a:tc>
              </a:tr>
              <a:tr h="783373">
                <a:tc>
                  <a:txBody>
                    <a:bodyPr/>
                    <a:lstStyle/>
                    <a:p>
                      <a:pPr algn="ctr"/>
                      <a:r>
                        <a:rPr lang="en-IN" sz="2300" dirty="0" smtClean="0"/>
                        <a:t>RECALL</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t>0.82</a:t>
                      </a:r>
                      <a:endParaRPr lang="en-IN" sz="2300" dirty="0">
                        <a:solidFill>
                          <a:schemeClr val="tx1">
                            <a:lumMod val="95000"/>
                            <a:lumOff val="5000"/>
                          </a:schemeClr>
                        </a:solidFill>
                      </a:endParaRPr>
                    </a:p>
                  </a:txBody>
                  <a:tcPr marL="72641" marR="72641" marT="36321" marB="36321" anchor="ctr"/>
                </a:tc>
              </a:tr>
              <a:tr h="783373">
                <a:tc>
                  <a:txBody>
                    <a:bodyPr/>
                    <a:lstStyle/>
                    <a:p>
                      <a:pPr algn="ctr"/>
                      <a:r>
                        <a:rPr lang="en-IN" sz="2300" dirty="0" smtClean="0"/>
                        <a:t>PRECISION</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solidFill>
                            <a:schemeClr val="dk1"/>
                          </a:solidFill>
                        </a:rPr>
                        <a:t>1.00</a:t>
                      </a:r>
                      <a:endParaRPr lang="en-IN" sz="2300" dirty="0">
                        <a:solidFill>
                          <a:schemeClr val="tx1">
                            <a:lumMod val="95000"/>
                            <a:lumOff val="5000"/>
                          </a:schemeClr>
                        </a:solidFill>
                      </a:endParaRPr>
                    </a:p>
                  </a:txBody>
                  <a:tcPr marL="72641" marR="72641" marT="36321" marB="36321" anchor="ctr"/>
                </a:tc>
              </a:tr>
            </a:tbl>
          </a:graphicData>
        </a:graphic>
      </p:graphicFrame>
      <p:sp>
        <p:nvSpPr>
          <p:cNvPr id="11" name="Title 1"/>
          <p:cNvSpPr txBox="1">
            <a:spLocks/>
          </p:cNvSpPr>
          <p:nvPr/>
        </p:nvSpPr>
        <p:spPr>
          <a:xfrm>
            <a:off x="8368349" y="3138987"/>
            <a:ext cx="3784979" cy="176056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200" b="0"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sz="2400" b="1" u="sng" dirty="0" smtClean="0"/>
              <a:t>EXPERIMENT:</a:t>
            </a:r>
          </a:p>
          <a:p>
            <a:pPr algn="just"/>
            <a:r>
              <a:rPr lang="en-IN" sz="1800" b="1" dirty="0" smtClean="0"/>
              <a:t/>
            </a:r>
            <a:br>
              <a:rPr lang="en-IN" sz="1800" b="1" dirty="0" smtClean="0"/>
            </a:br>
            <a:r>
              <a:rPr lang="en-IN" sz="1600" dirty="0" smtClean="0">
                <a:latin typeface="Bookman Old Style" pitchFamily="18" charset="0"/>
              </a:rPr>
              <a:t>Fitted Random Forest Model on Inverse Document Term Frequency Vector Matrix</a:t>
            </a:r>
            <a:r>
              <a:rPr lang="en-IN" sz="2400" dirty="0" smtClean="0">
                <a:latin typeface="Bookman Old Style" pitchFamily="18" charset="0"/>
              </a:rPr>
              <a:t>. </a:t>
            </a:r>
            <a:endParaRPr lang="en-IN" sz="2400" dirty="0">
              <a:latin typeface="Bookman Old Style" pitchFamily="18" charset="0"/>
            </a:endParaRPr>
          </a:p>
        </p:txBody>
      </p:sp>
    </p:spTree>
    <p:extLst>
      <p:ext uri="{BB962C8B-B14F-4D97-AF65-F5344CB8AC3E}">
        <p14:creationId xmlns:p14="http://schemas.microsoft.com/office/powerpoint/2010/main" val="22594853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077" y="2170013"/>
            <a:ext cx="3784979" cy="812724"/>
          </a:xfrm>
        </p:spPr>
        <p:txBody>
          <a:bodyPr>
            <a:normAutofit fontScale="90000"/>
          </a:bodyPr>
          <a:lstStyle/>
          <a:p>
            <a:r>
              <a:rPr lang="en-IN" sz="2400" b="1" u="sng" dirty="0" smtClean="0"/>
              <a:t>AIM:</a:t>
            </a:r>
            <a:r>
              <a:rPr lang="en-IN" sz="2400" b="1" dirty="0" smtClean="0"/>
              <a:t> </a:t>
            </a:r>
            <a:br>
              <a:rPr lang="en-IN" sz="2400" b="1" dirty="0" smtClean="0"/>
            </a:br>
            <a:r>
              <a:rPr lang="en-IN" sz="2200" b="1" dirty="0" smtClean="0"/>
              <a:t/>
            </a:r>
            <a:br>
              <a:rPr lang="en-IN" sz="2200" b="1" dirty="0" smtClean="0"/>
            </a:br>
            <a:r>
              <a:rPr lang="en-IN" sz="2000" dirty="0" smtClean="0">
                <a:latin typeface="Bookman Old Style" pitchFamily="18" charset="0"/>
              </a:rPr>
              <a:t>To Classify Text Messages as Ham or Spam</a:t>
            </a:r>
            <a:endParaRPr lang="en-IN" sz="2000" dirty="0">
              <a:latin typeface="Bookman Old Style" pitchFamily="18" charset="0"/>
            </a:endParaRPr>
          </a:p>
        </p:txBody>
      </p:sp>
      <p:sp>
        <p:nvSpPr>
          <p:cNvPr id="4" name="Text Placeholder 3"/>
          <p:cNvSpPr>
            <a:spLocks noGrp="1"/>
          </p:cNvSpPr>
          <p:nvPr>
            <p:ph type="body" sz="half" idx="2"/>
          </p:nvPr>
        </p:nvSpPr>
        <p:spPr>
          <a:xfrm>
            <a:off x="27293" y="362349"/>
            <a:ext cx="8366077" cy="1411860"/>
          </a:xfrm>
        </p:spPr>
        <p:txBody>
          <a:bodyPr>
            <a:normAutofit/>
          </a:bodyPr>
          <a:lstStyle/>
          <a:p>
            <a:r>
              <a:rPr lang="en-IN" sz="2800" b="1" u="sng"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MODEL 5</a:t>
            </a:r>
            <a:r>
              <a:rPr lang="en-IN" sz="2800" b="1"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 </a:t>
            </a:r>
          </a:p>
          <a:p>
            <a:r>
              <a:rPr lang="en-IN" sz="2400" b="1"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ADABOOST ON TF-IDF VECTOR MATRIX WITH DIMENSIONALITY REDUCTION USING PCA</a:t>
            </a:r>
            <a:endParaRPr lang="en-IN" sz="2400" b="1"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endParaRPr>
          </a:p>
        </p:txBody>
      </p:sp>
      <p:graphicFrame>
        <p:nvGraphicFramePr>
          <p:cNvPr id="10" name="Table 9"/>
          <p:cNvGraphicFramePr>
            <a:graphicFrameLocks noGrp="1"/>
          </p:cNvGraphicFramePr>
          <p:nvPr>
            <p:extLst>
              <p:ext uri="{D42A27DB-BD31-4B8C-83A1-F6EECF244321}">
                <p14:modId xmlns:p14="http://schemas.microsoft.com/office/powerpoint/2010/main" val="2353767124"/>
              </p:ext>
            </p:extLst>
          </p:nvPr>
        </p:nvGraphicFramePr>
        <p:xfrm>
          <a:off x="1090316" y="2179992"/>
          <a:ext cx="6170294" cy="3916865"/>
        </p:xfrm>
        <a:graphic>
          <a:graphicData uri="http://schemas.openxmlformats.org/drawingml/2006/table">
            <a:tbl>
              <a:tblPr firstRow="1">
                <a:tableStyleId>{D7AC3CCA-C797-4891-BE02-D94E43425B78}</a:tableStyleId>
              </a:tblPr>
              <a:tblGrid>
                <a:gridCol w="3085147"/>
                <a:gridCol w="3085147"/>
              </a:tblGrid>
              <a:tr h="783373">
                <a:tc>
                  <a:txBody>
                    <a:bodyPr/>
                    <a:lstStyle/>
                    <a:p>
                      <a:pPr algn="ctr"/>
                      <a:r>
                        <a:rPr lang="en-IN" sz="2300" dirty="0" smtClean="0">
                          <a:solidFill>
                            <a:schemeClr val="tx2">
                              <a:lumMod val="50000"/>
                            </a:schemeClr>
                          </a:solidFill>
                        </a:rPr>
                        <a:t>ERROR METRICS</a:t>
                      </a:r>
                      <a:endParaRPr lang="en-IN" sz="2300" dirty="0">
                        <a:solidFill>
                          <a:schemeClr val="tx2">
                            <a:lumMod val="50000"/>
                          </a:schemeClr>
                        </a:solidFill>
                      </a:endParaRPr>
                    </a:p>
                  </a:txBody>
                  <a:tcPr marL="72641" marR="72641" marT="36321" marB="36321" anchor="ctr">
                    <a:solidFill>
                      <a:schemeClr val="tx2">
                        <a:lumMod val="40000"/>
                        <a:lumOff val="60000"/>
                      </a:schemeClr>
                    </a:solidFill>
                  </a:tcPr>
                </a:tc>
                <a:tc>
                  <a:txBody>
                    <a:bodyPr/>
                    <a:lstStyle/>
                    <a:p>
                      <a:pPr algn="ctr"/>
                      <a:r>
                        <a:rPr lang="en-IN" sz="2300" dirty="0" smtClean="0">
                          <a:solidFill>
                            <a:schemeClr val="tx2">
                              <a:lumMod val="50000"/>
                            </a:schemeClr>
                          </a:solidFill>
                        </a:rPr>
                        <a:t>RESULTS</a:t>
                      </a:r>
                      <a:endParaRPr lang="en-IN" sz="2300" dirty="0">
                        <a:solidFill>
                          <a:schemeClr val="tx2">
                            <a:lumMod val="50000"/>
                          </a:schemeClr>
                        </a:solidFill>
                      </a:endParaRPr>
                    </a:p>
                  </a:txBody>
                  <a:tcPr marL="72641" marR="72641" marT="36321" marB="36321" anchor="ctr">
                    <a:solidFill>
                      <a:schemeClr val="tx2">
                        <a:lumMod val="40000"/>
                        <a:lumOff val="60000"/>
                      </a:schemeClr>
                    </a:solidFill>
                  </a:tcPr>
                </a:tc>
              </a:tr>
              <a:tr h="783373">
                <a:tc>
                  <a:txBody>
                    <a:bodyPr/>
                    <a:lstStyle/>
                    <a:p>
                      <a:pPr algn="ctr"/>
                      <a:r>
                        <a:rPr lang="en-IN" sz="2300" dirty="0" smtClean="0"/>
                        <a:t>ACCURACY</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t>0.97</a:t>
                      </a:r>
                      <a:endParaRPr lang="en-IN" sz="2300" dirty="0">
                        <a:solidFill>
                          <a:schemeClr val="tx1">
                            <a:lumMod val="95000"/>
                            <a:lumOff val="5000"/>
                          </a:schemeClr>
                        </a:solidFill>
                      </a:endParaRPr>
                    </a:p>
                  </a:txBody>
                  <a:tcPr marL="72641" marR="72641" marT="36321" marB="36321" anchor="ctr"/>
                </a:tc>
              </a:tr>
              <a:tr h="783373">
                <a:tc>
                  <a:txBody>
                    <a:bodyPr/>
                    <a:lstStyle/>
                    <a:p>
                      <a:pPr algn="ctr"/>
                      <a:r>
                        <a:rPr lang="en-IN" sz="2300" dirty="0" smtClean="0"/>
                        <a:t>F1-SCORE</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t>0.89</a:t>
                      </a:r>
                      <a:endParaRPr lang="en-IN" sz="2300" dirty="0">
                        <a:solidFill>
                          <a:schemeClr val="tx1">
                            <a:lumMod val="95000"/>
                            <a:lumOff val="5000"/>
                          </a:schemeClr>
                        </a:solidFill>
                      </a:endParaRPr>
                    </a:p>
                  </a:txBody>
                  <a:tcPr marL="72641" marR="72641" marT="36321" marB="36321" anchor="ctr"/>
                </a:tc>
              </a:tr>
              <a:tr h="783373">
                <a:tc>
                  <a:txBody>
                    <a:bodyPr/>
                    <a:lstStyle/>
                    <a:p>
                      <a:pPr algn="ctr"/>
                      <a:r>
                        <a:rPr lang="en-IN" sz="2300" dirty="0" smtClean="0"/>
                        <a:t>RECALL</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t>0.88</a:t>
                      </a:r>
                      <a:endParaRPr lang="en-IN" sz="2300" dirty="0">
                        <a:solidFill>
                          <a:schemeClr val="tx1">
                            <a:lumMod val="95000"/>
                            <a:lumOff val="5000"/>
                          </a:schemeClr>
                        </a:solidFill>
                      </a:endParaRPr>
                    </a:p>
                  </a:txBody>
                  <a:tcPr marL="72641" marR="72641" marT="36321" marB="36321" anchor="ctr"/>
                </a:tc>
              </a:tr>
              <a:tr h="783373">
                <a:tc>
                  <a:txBody>
                    <a:bodyPr/>
                    <a:lstStyle/>
                    <a:p>
                      <a:pPr algn="ctr"/>
                      <a:r>
                        <a:rPr lang="en-IN" sz="2300" dirty="0" smtClean="0"/>
                        <a:t>PRECISION</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solidFill>
                            <a:schemeClr val="dk1"/>
                          </a:solidFill>
                        </a:rPr>
                        <a:t>0.90</a:t>
                      </a:r>
                      <a:endParaRPr lang="en-IN" sz="2300" dirty="0">
                        <a:solidFill>
                          <a:schemeClr val="tx1">
                            <a:lumMod val="95000"/>
                            <a:lumOff val="5000"/>
                          </a:schemeClr>
                        </a:solidFill>
                      </a:endParaRPr>
                    </a:p>
                  </a:txBody>
                  <a:tcPr marL="72641" marR="72641" marT="36321" marB="36321" anchor="ctr"/>
                </a:tc>
              </a:tr>
            </a:tbl>
          </a:graphicData>
        </a:graphic>
      </p:graphicFrame>
      <p:sp>
        <p:nvSpPr>
          <p:cNvPr id="11" name="Title 1"/>
          <p:cNvSpPr txBox="1">
            <a:spLocks/>
          </p:cNvSpPr>
          <p:nvPr/>
        </p:nvSpPr>
        <p:spPr>
          <a:xfrm>
            <a:off x="8368349" y="3343695"/>
            <a:ext cx="3784979" cy="1746914"/>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200" b="0"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sz="2400" b="1" u="sng" dirty="0" smtClean="0"/>
              <a:t>EXPERIMENT:</a:t>
            </a:r>
          </a:p>
          <a:p>
            <a:pPr algn="just"/>
            <a:r>
              <a:rPr lang="en-IN" sz="1800" b="1" dirty="0" smtClean="0"/>
              <a:t/>
            </a:r>
            <a:br>
              <a:rPr lang="en-IN" sz="1800" b="1" dirty="0" smtClean="0"/>
            </a:br>
            <a:r>
              <a:rPr lang="en-IN" sz="1600" dirty="0" smtClean="0">
                <a:latin typeface="Bookman Old Style" pitchFamily="18" charset="0"/>
              </a:rPr>
              <a:t>Fitted Ada-boost Model on Inverse </a:t>
            </a:r>
            <a:r>
              <a:rPr lang="en-IN" sz="1600" dirty="0">
                <a:latin typeface="Bookman Old Style" pitchFamily="18" charset="0"/>
              </a:rPr>
              <a:t>Document Term Frequency Vector Matrix </a:t>
            </a:r>
            <a:r>
              <a:rPr lang="en-US" sz="1600" dirty="0">
                <a:latin typeface="Bookman Old Style" pitchFamily="18" charset="0"/>
              </a:rPr>
              <a:t>After Dimensionality Reduction </a:t>
            </a:r>
            <a:r>
              <a:rPr lang="en-US" sz="1600" dirty="0" smtClean="0">
                <a:latin typeface="Bookman Old Style" pitchFamily="18" charset="0"/>
              </a:rPr>
              <a:t>Using PCA.</a:t>
            </a:r>
            <a:endParaRPr lang="en-IN" sz="2100" dirty="0">
              <a:latin typeface="Bookman Old Style" pitchFamily="18" charset="0"/>
            </a:endParaRPr>
          </a:p>
        </p:txBody>
      </p:sp>
    </p:spTree>
    <p:extLst>
      <p:ext uri="{BB962C8B-B14F-4D97-AF65-F5344CB8AC3E}">
        <p14:creationId xmlns:p14="http://schemas.microsoft.com/office/powerpoint/2010/main" val="37480430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077" y="2170013"/>
            <a:ext cx="3784979" cy="812724"/>
          </a:xfrm>
        </p:spPr>
        <p:txBody>
          <a:bodyPr>
            <a:normAutofit fontScale="90000"/>
          </a:bodyPr>
          <a:lstStyle/>
          <a:p>
            <a:r>
              <a:rPr lang="en-IN" sz="2400" b="1" u="sng" dirty="0" smtClean="0"/>
              <a:t>AIM:</a:t>
            </a:r>
            <a:r>
              <a:rPr lang="en-IN" sz="2400" b="1" dirty="0" smtClean="0"/>
              <a:t> </a:t>
            </a:r>
            <a:br>
              <a:rPr lang="en-IN" sz="2400" b="1" dirty="0" smtClean="0"/>
            </a:br>
            <a:r>
              <a:rPr lang="en-IN" sz="2200" b="1" dirty="0" smtClean="0"/>
              <a:t/>
            </a:r>
            <a:br>
              <a:rPr lang="en-IN" sz="2200" b="1" dirty="0" smtClean="0"/>
            </a:br>
            <a:r>
              <a:rPr lang="en-IN" sz="2000" dirty="0" smtClean="0">
                <a:latin typeface="Bookman Old Style" pitchFamily="18" charset="0"/>
              </a:rPr>
              <a:t>To Classify Text Messages as Ham or Spam</a:t>
            </a:r>
            <a:endParaRPr lang="en-IN" sz="2000" dirty="0">
              <a:latin typeface="Bookman Old Style" pitchFamily="18" charset="0"/>
            </a:endParaRPr>
          </a:p>
        </p:txBody>
      </p:sp>
      <p:sp>
        <p:nvSpPr>
          <p:cNvPr id="4" name="Text Placeholder 3"/>
          <p:cNvSpPr>
            <a:spLocks noGrp="1"/>
          </p:cNvSpPr>
          <p:nvPr>
            <p:ph type="body" sz="half" idx="2"/>
          </p:nvPr>
        </p:nvSpPr>
        <p:spPr>
          <a:xfrm>
            <a:off x="27293" y="362349"/>
            <a:ext cx="8366077" cy="1411860"/>
          </a:xfrm>
        </p:spPr>
        <p:txBody>
          <a:bodyPr>
            <a:normAutofit fontScale="92500"/>
          </a:bodyPr>
          <a:lstStyle/>
          <a:p>
            <a:r>
              <a:rPr lang="en-IN" sz="2800" b="1" u="sng"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MODEL 6</a:t>
            </a:r>
            <a:r>
              <a:rPr lang="en-IN" sz="2800" b="1"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 </a:t>
            </a:r>
          </a:p>
          <a:p>
            <a:r>
              <a:rPr lang="en-IN" sz="2400" b="1"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RANDOM FOREST ON TF-IDF VECTOR MATRIX WITH DIMENSIONALITY REDUCTION USING ‘p’ %</a:t>
            </a:r>
            <a:endParaRPr lang="en-IN" sz="2400" b="1"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endParaRPr>
          </a:p>
        </p:txBody>
      </p:sp>
      <p:graphicFrame>
        <p:nvGraphicFramePr>
          <p:cNvPr id="10" name="Table 9"/>
          <p:cNvGraphicFramePr>
            <a:graphicFrameLocks noGrp="1"/>
          </p:cNvGraphicFramePr>
          <p:nvPr>
            <p:extLst>
              <p:ext uri="{D42A27DB-BD31-4B8C-83A1-F6EECF244321}">
                <p14:modId xmlns:p14="http://schemas.microsoft.com/office/powerpoint/2010/main" val="4054711057"/>
              </p:ext>
            </p:extLst>
          </p:nvPr>
        </p:nvGraphicFramePr>
        <p:xfrm>
          <a:off x="1090316" y="2179992"/>
          <a:ext cx="6170294" cy="3916865"/>
        </p:xfrm>
        <a:graphic>
          <a:graphicData uri="http://schemas.openxmlformats.org/drawingml/2006/table">
            <a:tbl>
              <a:tblPr firstRow="1">
                <a:tableStyleId>{D7AC3CCA-C797-4891-BE02-D94E43425B78}</a:tableStyleId>
              </a:tblPr>
              <a:tblGrid>
                <a:gridCol w="3085147"/>
                <a:gridCol w="3085147"/>
              </a:tblGrid>
              <a:tr h="783373">
                <a:tc>
                  <a:txBody>
                    <a:bodyPr/>
                    <a:lstStyle/>
                    <a:p>
                      <a:pPr algn="ctr"/>
                      <a:r>
                        <a:rPr lang="en-IN" sz="2300" dirty="0" smtClean="0">
                          <a:solidFill>
                            <a:schemeClr val="tx2">
                              <a:lumMod val="50000"/>
                            </a:schemeClr>
                          </a:solidFill>
                        </a:rPr>
                        <a:t>ERROR METRICS</a:t>
                      </a:r>
                      <a:endParaRPr lang="en-IN" sz="2300" dirty="0">
                        <a:solidFill>
                          <a:schemeClr val="tx2">
                            <a:lumMod val="50000"/>
                          </a:schemeClr>
                        </a:solidFill>
                      </a:endParaRPr>
                    </a:p>
                  </a:txBody>
                  <a:tcPr marL="72641" marR="72641" marT="36321" marB="36321" anchor="ctr">
                    <a:solidFill>
                      <a:schemeClr val="tx2">
                        <a:lumMod val="40000"/>
                        <a:lumOff val="60000"/>
                      </a:schemeClr>
                    </a:solidFill>
                  </a:tcPr>
                </a:tc>
                <a:tc>
                  <a:txBody>
                    <a:bodyPr/>
                    <a:lstStyle/>
                    <a:p>
                      <a:pPr algn="ctr"/>
                      <a:r>
                        <a:rPr lang="en-IN" sz="2300" dirty="0" smtClean="0">
                          <a:solidFill>
                            <a:schemeClr val="tx2">
                              <a:lumMod val="50000"/>
                            </a:schemeClr>
                          </a:solidFill>
                        </a:rPr>
                        <a:t>RESULTS</a:t>
                      </a:r>
                      <a:endParaRPr lang="en-IN" sz="2300" dirty="0">
                        <a:solidFill>
                          <a:schemeClr val="tx2">
                            <a:lumMod val="50000"/>
                          </a:schemeClr>
                        </a:solidFill>
                      </a:endParaRPr>
                    </a:p>
                  </a:txBody>
                  <a:tcPr marL="72641" marR="72641" marT="36321" marB="36321" anchor="ctr">
                    <a:solidFill>
                      <a:schemeClr val="tx2">
                        <a:lumMod val="40000"/>
                        <a:lumOff val="60000"/>
                      </a:schemeClr>
                    </a:solidFill>
                  </a:tcPr>
                </a:tc>
              </a:tr>
              <a:tr h="783373">
                <a:tc>
                  <a:txBody>
                    <a:bodyPr/>
                    <a:lstStyle/>
                    <a:p>
                      <a:pPr algn="ctr"/>
                      <a:r>
                        <a:rPr lang="en-IN" sz="2300" dirty="0" smtClean="0"/>
                        <a:t>ACCURACY</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t>0.93</a:t>
                      </a:r>
                      <a:endParaRPr lang="en-IN" sz="2300" dirty="0">
                        <a:solidFill>
                          <a:schemeClr val="tx1">
                            <a:lumMod val="95000"/>
                            <a:lumOff val="5000"/>
                          </a:schemeClr>
                        </a:solidFill>
                      </a:endParaRPr>
                    </a:p>
                  </a:txBody>
                  <a:tcPr marL="72641" marR="72641" marT="36321" marB="36321" anchor="ctr"/>
                </a:tc>
              </a:tr>
              <a:tr h="783373">
                <a:tc>
                  <a:txBody>
                    <a:bodyPr/>
                    <a:lstStyle/>
                    <a:p>
                      <a:pPr algn="ctr"/>
                      <a:r>
                        <a:rPr lang="en-IN" sz="2300" dirty="0" smtClean="0"/>
                        <a:t>F1-SCORE</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t>0.72</a:t>
                      </a:r>
                      <a:endParaRPr lang="en-IN" sz="2300" dirty="0">
                        <a:solidFill>
                          <a:schemeClr val="tx1">
                            <a:lumMod val="95000"/>
                            <a:lumOff val="5000"/>
                          </a:schemeClr>
                        </a:solidFill>
                      </a:endParaRPr>
                    </a:p>
                  </a:txBody>
                  <a:tcPr marL="72641" marR="72641" marT="36321" marB="36321" anchor="ctr"/>
                </a:tc>
              </a:tr>
              <a:tr h="783373">
                <a:tc>
                  <a:txBody>
                    <a:bodyPr/>
                    <a:lstStyle/>
                    <a:p>
                      <a:pPr algn="ctr"/>
                      <a:r>
                        <a:rPr lang="en-IN" sz="2300" dirty="0" smtClean="0"/>
                        <a:t>RECALL</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t>0.65</a:t>
                      </a:r>
                      <a:endParaRPr lang="en-IN" sz="2300" dirty="0">
                        <a:solidFill>
                          <a:schemeClr val="tx1">
                            <a:lumMod val="95000"/>
                            <a:lumOff val="5000"/>
                          </a:schemeClr>
                        </a:solidFill>
                      </a:endParaRPr>
                    </a:p>
                  </a:txBody>
                  <a:tcPr marL="72641" marR="72641" marT="36321" marB="36321" anchor="ctr"/>
                </a:tc>
              </a:tr>
              <a:tr h="783373">
                <a:tc>
                  <a:txBody>
                    <a:bodyPr/>
                    <a:lstStyle/>
                    <a:p>
                      <a:pPr algn="ctr"/>
                      <a:r>
                        <a:rPr lang="en-IN" sz="2300" dirty="0" smtClean="0"/>
                        <a:t>PRECISION</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solidFill>
                            <a:schemeClr val="dk1"/>
                          </a:solidFill>
                        </a:rPr>
                        <a:t>0.81</a:t>
                      </a:r>
                      <a:endParaRPr lang="en-IN" sz="2300" dirty="0">
                        <a:solidFill>
                          <a:schemeClr val="tx1">
                            <a:lumMod val="95000"/>
                            <a:lumOff val="5000"/>
                          </a:schemeClr>
                        </a:solidFill>
                      </a:endParaRPr>
                    </a:p>
                  </a:txBody>
                  <a:tcPr marL="72641" marR="72641" marT="36321" marB="36321" anchor="ctr"/>
                </a:tc>
              </a:tr>
            </a:tbl>
          </a:graphicData>
        </a:graphic>
      </p:graphicFrame>
      <p:sp>
        <p:nvSpPr>
          <p:cNvPr id="11" name="Title 1"/>
          <p:cNvSpPr txBox="1">
            <a:spLocks/>
          </p:cNvSpPr>
          <p:nvPr/>
        </p:nvSpPr>
        <p:spPr>
          <a:xfrm>
            <a:off x="8368349" y="3138987"/>
            <a:ext cx="3784979" cy="1760560"/>
          </a:xfrm>
          <a:prstGeom prst="rect">
            <a:avLst/>
          </a:prstGeom>
        </p:spPr>
        <p:txBody>
          <a:bodyPr vert="horz" lIns="91440" tIns="45720" rIns="91440" bIns="45720" rtlCol="0" anchor="b">
            <a:normAutofit fontScale="90000"/>
          </a:bodyPr>
          <a:lstStyle>
            <a:lvl1pPr algn="l" defTabSz="914400" rtl="0" eaLnBrk="1" latinLnBrk="0" hangingPunct="1">
              <a:lnSpc>
                <a:spcPct val="90000"/>
              </a:lnSpc>
              <a:spcBef>
                <a:spcPct val="0"/>
              </a:spcBef>
              <a:buNone/>
              <a:defRPr sz="3200" b="0"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sz="2400" b="1" u="sng" dirty="0" smtClean="0"/>
              <a:t>EXPERIMENT:</a:t>
            </a:r>
          </a:p>
          <a:p>
            <a:pPr algn="just"/>
            <a:r>
              <a:rPr lang="en-IN" sz="1600" dirty="0">
                <a:latin typeface="Bookman Old Style" pitchFamily="18" charset="0"/>
              </a:rPr>
              <a:t/>
            </a:r>
            <a:br>
              <a:rPr lang="en-IN" sz="1600" dirty="0">
                <a:latin typeface="Bookman Old Style" pitchFamily="18" charset="0"/>
              </a:rPr>
            </a:br>
            <a:r>
              <a:rPr lang="en-IN" sz="1800" dirty="0">
                <a:latin typeface="Bookman Old Style" pitchFamily="18" charset="0"/>
              </a:rPr>
              <a:t>Fitted Random Forest Model on Inverse Document Term Frequency Vector Matrix </a:t>
            </a:r>
            <a:r>
              <a:rPr lang="en-US" sz="1800" dirty="0">
                <a:latin typeface="Bookman Old Style" pitchFamily="18" charset="0"/>
              </a:rPr>
              <a:t>After Dimensionality Reduction Using ‘p’ percentage. </a:t>
            </a:r>
          </a:p>
          <a:p>
            <a:pPr algn="just"/>
            <a:r>
              <a:rPr lang="en-IN" sz="1800" dirty="0">
                <a:latin typeface="Bookman Old Style" pitchFamily="18" charset="0"/>
              </a:rPr>
              <a:t> </a:t>
            </a:r>
          </a:p>
        </p:txBody>
      </p:sp>
      <p:sp>
        <p:nvSpPr>
          <p:cNvPr id="7" name="Rectangle 6"/>
          <p:cNvSpPr/>
          <p:nvPr/>
        </p:nvSpPr>
        <p:spPr>
          <a:xfrm>
            <a:off x="8392227" y="4868411"/>
            <a:ext cx="3491555" cy="1169551"/>
          </a:xfrm>
          <a:prstGeom prst="rect">
            <a:avLst/>
          </a:prstGeom>
        </p:spPr>
        <p:txBody>
          <a:bodyPr wrap="square">
            <a:spAutoFit/>
          </a:bodyPr>
          <a:lstStyle/>
          <a:p>
            <a:pPr algn="just"/>
            <a:r>
              <a:rPr lang="en-IN" sz="1400" dirty="0" smtClean="0">
                <a:solidFill>
                  <a:srgbClr val="C00000"/>
                </a:solidFill>
                <a:latin typeface="Arial Black"/>
                <a:ea typeface="+mj-ea"/>
                <a:cs typeface="+mj-cs"/>
              </a:rPr>
              <a:t>1 % is Fixed as Threshold , Words appeared less than 1% in the Corpus is Removed.</a:t>
            </a:r>
          </a:p>
          <a:p>
            <a:pPr algn="just"/>
            <a:endParaRPr lang="en-IN" sz="1400" dirty="0">
              <a:solidFill>
                <a:srgbClr val="C00000"/>
              </a:solidFill>
              <a:latin typeface="Arial Black"/>
              <a:ea typeface="+mj-ea"/>
              <a:cs typeface="+mj-cs"/>
            </a:endParaRPr>
          </a:p>
          <a:p>
            <a:pPr algn="just"/>
            <a:r>
              <a:rPr lang="en-IN" sz="1400" dirty="0" smtClean="0">
                <a:solidFill>
                  <a:srgbClr val="C00000"/>
                </a:solidFill>
                <a:latin typeface="Arial Black"/>
                <a:ea typeface="+mj-ea"/>
                <a:cs typeface="+mj-cs"/>
              </a:rPr>
              <a:t>SELECTED FEATURES – 15 </a:t>
            </a:r>
            <a:endParaRPr lang="en-IN" dirty="0"/>
          </a:p>
        </p:txBody>
      </p:sp>
    </p:spTree>
    <p:extLst>
      <p:ext uri="{BB962C8B-B14F-4D97-AF65-F5344CB8AC3E}">
        <p14:creationId xmlns:p14="http://schemas.microsoft.com/office/powerpoint/2010/main" val="34530066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077" y="2170013"/>
            <a:ext cx="3784979" cy="812724"/>
          </a:xfrm>
        </p:spPr>
        <p:txBody>
          <a:bodyPr>
            <a:normAutofit fontScale="90000"/>
          </a:bodyPr>
          <a:lstStyle/>
          <a:p>
            <a:r>
              <a:rPr lang="en-IN" sz="2400" b="1" u="sng" dirty="0" smtClean="0"/>
              <a:t>AIM:</a:t>
            </a:r>
            <a:r>
              <a:rPr lang="en-IN" sz="2400" b="1" dirty="0" smtClean="0"/>
              <a:t> </a:t>
            </a:r>
            <a:br>
              <a:rPr lang="en-IN" sz="2400" b="1" dirty="0" smtClean="0"/>
            </a:br>
            <a:r>
              <a:rPr lang="en-IN" sz="2200" b="1" dirty="0" smtClean="0"/>
              <a:t/>
            </a:r>
            <a:br>
              <a:rPr lang="en-IN" sz="2200" b="1" dirty="0" smtClean="0"/>
            </a:br>
            <a:r>
              <a:rPr lang="en-IN" sz="2000" dirty="0" smtClean="0">
                <a:latin typeface="Bookman Old Style" pitchFamily="18" charset="0"/>
              </a:rPr>
              <a:t>To Classify Text Messages as Ham or Spam</a:t>
            </a:r>
            <a:endParaRPr lang="en-IN" sz="2000" dirty="0">
              <a:latin typeface="Bookman Old Style" pitchFamily="18" charset="0"/>
            </a:endParaRPr>
          </a:p>
        </p:txBody>
      </p:sp>
      <p:sp>
        <p:nvSpPr>
          <p:cNvPr id="4" name="Text Placeholder 3"/>
          <p:cNvSpPr>
            <a:spLocks noGrp="1"/>
          </p:cNvSpPr>
          <p:nvPr>
            <p:ph type="body" sz="half" idx="2"/>
          </p:nvPr>
        </p:nvSpPr>
        <p:spPr>
          <a:xfrm>
            <a:off x="95533" y="362349"/>
            <a:ext cx="8366077" cy="1411860"/>
          </a:xfrm>
        </p:spPr>
        <p:txBody>
          <a:bodyPr>
            <a:normAutofit/>
          </a:bodyPr>
          <a:lstStyle/>
          <a:p>
            <a:r>
              <a:rPr lang="en-IN" sz="2800" b="1" u="sng"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MODEL 7</a:t>
            </a:r>
            <a:r>
              <a:rPr lang="en-IN" sz="2800" b="1"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 </a:t>
            </a:r>
          </a:p>
          <a:p>
            <a:pPr algn="just"/>
            <a:r>
              <a:rPr lang="en-IN" sz="2400" b="1"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DECISION TREE ON DOC2VEC METHOD</a:t>
            </a:r>
            <a:endParaRPr lang="en-IN" sz="2400" b="1"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endParaRPr>
          </a:p>
        </p:txBody>
      </p:sp>
      <p:graphicFrame>
        <p:nvGraphicFramePr>
          <p:cNvPr id="10" name="Table 9"/>
          <p:cNvGraphicFramePr>
            <a:graphicFrameLocks noGrp="1"/>
          </p:cNvGraphicFramePr>
          <p:nvPr>
            <p:extLst>
              <p:ext uri="{D42A27DB-BD31-4B8C-83A1-F6EECF244321}">
                <p14:modId xmlns:p14="http://schemas.microsoft.com/office/powerpoint/2010/main" val="1453032512"/>
              </p:ext>
            </p:extLst>
          </p:nvPr>
        </p:nvGraphicFramePr>
        <p:xfrm>
          <a:off x="1090316" y="2179992"/>
          <a:ext cx="6170294" cy="3916865"/>
        </p:xfrm>
        <a:graphic>
          <a:graphicData uri="http://schemas.openxmlformats.org/drawingml/2006/table">
            <a:tbl>
              <a:tblPr firstRow="1">
                <a:tableStyleId>{D7AC3CCA-C797-4891-BE02-D94E43425B78}</a:tableStyleId>
              </a:tblPr>
              <a:tblGrid>
                <a:gridCol w="3085147"/>
                <a:gridCol w="3085147"/>
              </a:tblGrid>
              <a:tr h="783373">
                <a:tc>
                  <a:txBody>
                    <a:bodyPr/>
                    <a:lstStyle/>
                    <a:p>
                      <a:pPr algn="ctr"/>
                      <a:r>
                        <a:rPr lang="en-IN" sz="2300" dirty="0" smtClean="0">
                          <a:solidFill>
                            <a:schemeClr val="tx2">
                              <a:lumMod val="50000"/>
                            </a:schemeClr>
                          </a:solidFill>
                        </a:rPr>
                        <a:t>ERROR METRICS</a:t>
                      </a:r>
                      <a:endParaRPr lang="en-IN" sz="2300" dirty="0">
                        <a:solidFill>
                          <a:schemeClr val="tx2">
                            <a:lumMod val="50000"/>
                          </a:schemeClr>
                        </a:solidFill>
                      </a:endParaRPr>
                    </a:p>
                  </a:txBody>
                  <a:tcPr marL="72641" marR="72641" marT="36321" marB="36321" anchor="ctr">
                    <a:solidFill>
                      <a:schemeClr val="tx2">
                        <a:lumMod val="40000"/>
                        <a:lumOff val="60000"/>
                      </a:schemeClr>
                    </a:solidFill>
                  </a:tcPr>
                </a:tc>
                <a:tc>
                  <a:txBody>
                    <a:bodyPr/>
                    <a:lstStyle/>
                    <a:p>
                      <a:pPr algn="ctr"/>
                      <a:r>
                        <a:rPr lang="en-IN" sz="2300" dirty="0" smtClean="0">
                          <a:solidFill>
                            <a:schemeClr val="tx2">
                              <a:lumMod val="50000"/>
                            </a:schemeClr>
                          </a:solidFill>
                        </a:rPr>
                        <a:t>RESULTS</a:t>
                      </a:r>
                      <a:endParaRPr lang="en-IN" sz="2300" dirty="0">
                        <a:solidFill>
                          <a:schemeClr val="tx2">
                            <a:lumMod val="50000"/>
                          </a:schemeClr>
                        </a:solidFill>
                      </a:endParaRPr>
                    </a:p>
                  </a:txBody>
                  <a:tcPr marL="72641" marR="72641" marT="36321" marB="36321" anchor="ctr">
                    <a:solidFill>
                      <a:schemeClr val="tx2">
                        <a:lumMod val="40000"/>
                        <a:lumOff val="60000"/>
                      </a:schemeClr>
                    </a:solidFill>
                  </a:tcPr>
                </a:tc>
              </a:tr>
              <a:tr h="783373">
                <a:tc>
                  <a:txBody>
                    <a:bodyPr/>
                    <a:lstStyle/>
                    <a:p>
                      <a:pPr algn="ctr"/>
                      <a:r>
                        <a:rPr lang="en-IN" sz="2300" dirty="0" smtClean="0"/>
                        <a:t>ACCURACY</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t>0.76</a:t>
                      </a:r>
                      <a:endParaRPr lang="en-IN" sz="2300" dirty="0">
                        <a:solidFill>
                          <a:schemeClr val="tx1">
                            <a:lumMod val="95000"/>
                            <a:lumOff val="5000"/>
                          </a:schemeClr>
                        </a:solidFill>
                      </a:endParaRPr>
                    </a:p>
                  </a:txBody>
                  <a:tcPr marL="72641" marR="72641" marT="36321" marB="36321" anchor="ctr"/>
                </a:tc>
              </a:tr>
              <a:tr h="783373">
                <a:tc>
                  <a:txBody>
                    <a:bodyPr/>
                    <a:lstStyle/>
                    <a:p>
                      <a:pPr algn="ctr"/>
                      <a:r>
                        <a:rPr lang="en-IN" sz="2300" dirty="0" smtClean="0"/>
                        <a:t>F1-SCORE</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t>0.18</a:t>
                      </a:r>
                      <a:endParaRPr lang="en-IN" sz="2300" dirty="0">
                        <a:solidFill>
                          <a:schemeClr val="tx1">
                            <a:lumMod val="95000"/>
                            <a:lumOff val="5000"/>
                          </a:schemeClr>
                        </a:solidFill>
                      </a:endParaRPr>
                    </a:p>
                  </a:txBody>
                  <a:tcPr marL="72641" marR="72641" marT="36321" marB="36321" anchor="ctr"/>
                </a:tc>
              </a:tr>
              <a:tr h="783373">
                <a:tc>
                  <a:txBody>
                    <a:bodyPr/>
                    <a:lstStyle/>
                    <a:p>
                      <a:pPr algn="ctr"/>
                      <a:r>
                        <a:rPr lang="en-IN" sz="2300" dirty="0" smtClean="0"/>
                        <a:t>RECALL</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t>0.18</a:t>
                      </a:r>
                      <a:endParaRPr lang="en-IN" sz="2300" dirty="0">
                        <a:solidFill>
                          <a:schemeClr val="tx1">
                            <a:lumMod val="95000"/>
                            <a:lumOff val="5000"/>
                          </a:schemeClr>
                        </a:solidFill>
                      </a:endParaRPr>
                    </a:p>
                  </a:txBody>
                  <a:tcPr marL="72641" marR="72641" marT="36321" marB="36321" anchor="ctr"/>
                </a:tc>
              </a:tr>
              <a:tr h="783373">
                <a:tc>
                  <a:txBody>
                    <a:bodyPr/>
                    <a:lstStyle/>
                    <a:p>
                      <a:pPr algn="ctr"/>
                      <a:r>
                        <a:rPr lang="en-IN" sz="2300" dirty="0" smtClean="0"/>
                        <a:t>PRECISION</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solidFill>
                            <a:schemeClr val="dk1"/>
                          </a:solidFill>
                        </a:rPr>
                        <a:t>0.17</a:t>
                      </a:r>
                      <a:endParaRPr lang="en-IN" sz="2300" dirty="0">
                        <a:solidFill>
                          <a:schemeClr val="tx1">
                            <a:lumMod val="95000"/>
                            <a:lumOff val="5000"/>
                          </a:schemeClr>
                        </a:solidFill>
                      </a:endParaRPr>
                    </a:p>
                  </a:txBody>
                  <a:tcPr marL="72641" marR="72641" marT="36321" marB="36321" anchor="ctr"/>
                </a:tc>
              </a:tr>
            </a:tbl>
          </a:graphicData>
        </a:graphic>
      </p:graphicFrame>
      <p:sp>
        <p:nvSpPr>
          <p:cNvPr id="11" name="Title 1"/>
          <p:cNvSpPr txBox="1">
            <a:spLocks/>
          </p:cNvSpPr>
          <p:nvPr/>
        </p:nvSpPr>
        <p:spPr>
          <a:xfrm>
            <a:off x="8368349" y="3179923"/>
            <a:ext cx="3784979" cy="1487607"/>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200" b="0"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sz="2400" b="1" u="sng" dirty="0" smtClean="0"/>
              <a:t>EXPERIMENT:</a:t>
            </a:r>
          </a:p>
          <a:p>
            <a:pPr algn="just"/>
            <a:r>
              <a:rPr lang="en-IN" sz="1800" b="1" dirty="0" smtClean="0"/>
              <a:t/>
            </a:r>
            <a:br>
              <a:rPr lang="en-IN" sz="1800" b="1" dirty="0" smtClean="0"/>
            </a:br>
            <a:r>
              <a:rPr lang="en-IN" sz="1600" dirty="0" smtClean="0">
                <a:latin typeface="Bookman Old Style" pitchFamily="18" charset="0"/>
              </a:rPr>
              <a:t>Fitted Decision Tree Model with Depth= 5 on Doc2Vec Method</a:t>
            </a:r>
            <a:r>
              <a:rPr lang="en-IN" sz="2400" dirty="0" smtClean="0">
                <a:latin typeface="Bookman Old Style" pitchFamily="18" charset="0"/>
              </a:rPr>
              <a:t>. </a:t>
            </a:r>
            <a:endParaRPr lang="en-IN" sz="2400" dirty="0">
              <a:latin typeface="Bookman Old Style" pitchFamily="18" charset="0"/>
            </a:endParaRPr>
          </a:p>
        </p:txBody>
      </p:sp>
    </p:spTree>
    <p:extLst>
      <p:ext uri="{BB962C8B-B14F-4D97-AF65-F5344CB8AC3E}">
        <p14:creationId xmlns:p14="http://schemas.microsoft.com/office/powerpoint/2010/main" val="5613290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077" y="2170013"/>
            <a:ext cx="3784979" cy="812724"/>
          </a:xfrm>
        </p:spPr>
        <p:txBody>
          <a:bodyPr>
            <a:normAutofit fontScale="90000"/>
          </a:bodyPr>
          <a:lstStyle/>
          <a:p>
            <a:r>
              <a:rPr lang="en-IN" sz="2400" b="1" u="sng" dirty="0" smtClean="0"/>
              <a:t>AIM:</a:t>
            </a:r>
            <a:r>
              <a:rPr lang="en-IN" sz="2400" b="1" dirty="0" smtClean="0"/>
              <a:t> </a:t>
            </a:r>
            <a:br>
              <a:rPr lang="en-IN" sz="2400" b="1" dirty="0" smtClean="0"/>
            </a:br>
            <a:r>
              <a:rPr lang="en-IN" sz="2200" b="1" dirty="0" smtClean="0"/>
              <a:t/>
            </a:r>
            <a:br>
              <a:rPr lang="en-IN" sz="2200" b="1" dirty="0" smtClean="0"/>
            </a:br>
            <a:r>
              <a:rPr lang="en-IN" sz="2000" dirty="0" smtClean="0">
                <a:latin typeface="Bookman Old Style" pitchFamily="18" charset="0"/>
              </a:rPr>
              <a:t>To Classify Text Messages as Ham or Spam</a:t>
            </a:r>
            <a:endParaRPr lang="en-IN" sz="2000" dirty="0">
              <a:latin typeface="Bookman Old Style" pitchFamily="18" charset="0"/>
            </a:endParaRPr>
          </a:p>
        </p:txBody>
      </p:sp>
      <p:sp>
        <p:nvSpPr>
          <p:cNvPr id="4" name="Text Placeholder 3"/>
          <p:cNvSpPr>
            <a:spLocks noGrp="1"/>
          </p:cNvSpPr>
          <p:nvPr>
            <p:ph type="body" sz="half" idx="2"/>
          </p:nvPr>
        </p:nvSpPr>
        <p:spPr>
          <a:xfrm>
            <a:off x="54589" y="362349"/>
            <a:ext cx="8366077" cy="1411860"/>
          </a:xfrm>
        </p:spPr>
        <p:txBody>
          <a:bodyPr>
            <a:normAutofit/>
          </a:bodyPr>
          <a:lstStyle/>
          <a:p>
            <a:r>
              <a:rPr lang="en-IN" sz="2800" b="1" u="sng"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MODEL 8</a:t>
            </a:r>
            <a:r>
              <a:rPr lang="en-IN" sz="2800" b="1"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 </a:t>
            </a:r>
          </a:p>
          <a:p>
            <a:r>
              <a:rPr lang="en-IN" sz="2400" b="1"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LOGISTIC REGRESSION ON DOC2VEC WITH DIMENSIONALITY REDUCTION USING PCA</a:t>
            </a:r>
            <a:endParaRPr lang="en-IN" sz="2400" b="1"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endParaRPr>
          </a:p>
        </p:txBody>
      </p:sp>
      <p:graphicFrame>
        <p:nvGraphicFramePr>
          <p:cNvPr id="10" name="Table 9"/>
          <p:cNvGraphicFramePr>
            <a:graphicFrameLocks noGrp="1"/>
          </p:cNvGraphicFramePr>
          <p:nvPr>
            <p:extLst>
              <p:ext uri="{D42A27DB-BD31-4B8C-83A1-F6EECF244321}">
                <p14:modId xmlns:p14="http://schemas.microsoft.com/office/powerpoint/2010/main" val="2285039905"/>
              </p:ext>
            </p:extLst>
          </p:nvPr>
        </p:nvGraphicFramePr>
        <p:xfrm>
          <a:off x="1090316" y="2179992"/>
          <a:ext cx="6170294" cy="3916865"/>
        </p:xfrm>
        <a:graphic>
          <a:graphicData uri="http://schemas.openxmlformats.org/drawingml/2006/table">
            <a:tbl>
              <a:tblPr firstRow="1">
                <a:tableStyleId>{D7AC3CCA-C797-4891-BE02-D94E43425B78}</a:tableStyleId>
              </a:tblPr>
              <a:tblGrid>
                <a:gridCol w="3085147"/>
                <a:gridCol w="3085147"/>
              </a:tblGrid>
              <a:tr h="783373">
                <a:tc>
                  <a:txBody>
                    <a:bodyPr/>
                    <a:lstStyle/>
                    <a:p>
                      <a:pPr algn="ctr"/>
                      <a:r>
                        <a:rPr lang="en-IN" sz="2300" dirty="0" smtClean="0">
                          <a:solidFill>
                            <a:schemeClr val="tx2">
                              <a:lumMod val="50000"/>
                            </a:schemeClr>
                          </a:solidFill>
                        </a:rPr>
                        <a:t>ERROR METRICS</a:t>
                      </a:r>
                      <a:endParaRPr lang="en-IN" sz="2300" dirty="0">
                        <a:solidFill>
                          <a:schemeClr val="tx2">
                            <a:lumMod val="50000"/>
                          </a:schemeClr>
                        </a:solidFill>
                      </a:endParaRPr>
                    </a:p>
                  </a:txBody>
                  <a:tcPr marL="72641" marR="72641" marT="36321" marB="36321" anchor="ctr">
                    <a:solidFill>
                      <a:schemeClr val="tx2">
                        <a:lumMod val="40000"/>
                        <a:lumOff val="60000"/>
                      </a:schemeClr>
                    </a:solidFill>
                  </a:tcPr>
                </a:tc>
                <a:tc>
                  <a:txBody>
                    <a:bodyPr/>
                    <a:lstStyle/>
                    <a:p>
                      <a:pPr algn="ctr"/>
                      <a:r>
                        <a:rPr lang="en-IN" sz="2300" dirty="0" smtClean="0">
                          <a:solidFill>
                            <a:schemeClr val="tx2">
                              <a:lumMod val="50000"/>
                            </a:schemeClr>
                          </a:solidFill>
                        </a:rPr>
                        <a:t>RESULTS</a:t>
                      </a:r>
                      <a:endParaRPr lang="en-IN" sz="2300" dirty="0">
                        <a:solidFill>
                          <a:schemeClr val="tx2">
                            <a:lumMod val="50000"/>
                          </a:schemeClr>
                        </a:solidFill>
                      </a:endParaRPr>
                    </a:p>
                  </a:txBody>
                  <a:tcPr marL="72641" marR="72641" marT="36321" marB="36321" anchor="ctr">
                    <a:solidFill>
                      <a:schemeClr val="tx2">
                        <a:lumMod val="40000"/>
                        <a:lumOff val="60000"/>
                      </a:schemeClr>
                    </a:solidFill>
                  </a:tcPr>
                </a:tc>
              </a:tr>
              <a:tr h="783373">
                <a:tc>
                  <a:txBody>
                    <a:bodyPr/>
                    <a:lstStyle/>
                    <a:p>
                      <a:pPr algn="ctr"/>
                      <a:r>
                        <a:rPr lang="en-IN" sz="2300" dirty="0" smtClean="0"/>
                        <a:t>ACCURACY</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t>0.99</a:t>
                      </a:r>
                      <a:endParaRPr lang="en-IN" sz="2300" dirty="0">
                        <a:solidFill>
                          <a:schemeClr val="tx1">
                            <a:lumMod val="95000"/>
                            <a:lumOff val="5000"/>
                          </a:schemeClr>
                        </a:solidFill>
                      </a:endParaRPr>
                    </a:p>
                  </a:txBody>
                  <a:tcPr marL="72641" marR="72641" marT="36321" marB="36321" anchor="ctr"/>
                </a:tc>
              </a:tr>
              <a:tr h="783373">
                <a:tc>
                  <a:txBody>
                    <a:bodyPr/>
                    <a:lstStyle/>
                    <a:p>
                      <a:pPr algn="ctr"/>
                      <a:r>
                        <a:rPr lang="en-IN" sz="2300" dirty="0" smtClean="0"/>
                        <a:t>F1-SCORE</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t>0.97</a:t>
                      </a:r>
                      <a:endParaRPr lang="en-IN" sz="2300" dirty="0">
                        <a:solidFill>
                          <a:schemeClr val="tx1">
                            <a:lumMod val="95000"/>
                            <a:lumOff val="5000"/>
                          </a:schemeClr>
                        </a:solidFill>
                      </a:endParaRPr>
                    </a:p>
                  </a:txBody>
                  <a:tcPr marL="72641" marR="72641" marT="36321" marB="36321" anchor="ctr"/>
                </a:tc>
              </a:tr>
              <a:tr h="783373">
                <a:tc>
                  <a:txBody>
                    <a:bodyPr/>
                    <a:lstStyle/>
                    <a:p>
                      <a:pPr algn="ctr"/>
                      <a:r>
                        <a:rPr lang="en-IN" sz="2300" dirty="0" smtClean="0"/>
                        <a:t>RECALL</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t>0.96</a:t>
                      </a:r>
                      <a:endParaRPr lang="en-IN" sz="2300" dirty="0">
                        <a:solidFill>
                          <a:schemeClr val="tx1">
                            <a:lumMod val="95000"/>
                            <a:lumOff val="5000"/>
                          </a:schemeClr>
                        </a:solidFill>
                      </a:endParaRPr>
                    </a:p>
                  </a:txBody>
                  <a:tcPr marL="72641" marR="72641" marT="36321" marB="36321" anchor="ctr"/>
                </a:tc>
              </a:tr>
              <a:tr h="783373">
                <a:tc>
                  <a:txBody>
                    <a:bodyPr/>
                    <a:lstStyle/>
                    <a:p>
                      <a:pPr algn="ctr"/>
                      <a:r>
                        <a:rPr lang="en-IN" sz="2300" dirty="0" smtClean="0"/>
                        <a:t>PRECISION</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solidFill>
                            <a:schemeClr val="dk1"/>
                          </a:solidFill>
                        </a:rPr>
                        <a:t>0.99</a:t>
                      </a:r>
                      <a:endParaRPr lang="en-IN" sz="2300" dirty="0">
                        <a:solidFill>
                          <a:schemeClr val="tx1">
                            <a:lumMod val="95000"/>
                            <a:lumOff val="5000"/>
                          </a:schemeClr>
                        </a:solidFill>
                      </a:endParaRPr>
                    </a:p>
                  </a:txBody>
                  <a:tcPr marL="72641" marR="72641" marT="36321" marB="36321" anchor="ctr"/>
                </a:tc>
              </a:tr>
            </a:tbl>
          </a:graphicData>
        </a:graphic>
      </p:graphicFrame>
      <p:sp>
        <p:nvSpPr>
          <p:cNvPr id="11" name="Title 1"/>
          <p:cNvSpPr txBox="1">
            <a:spLocks/>
          </p:cNvSpPr>
          <p:nvPr/>
        </p:nvSpPr>
        <p:spPr>
          <a:xfrm>
            <a:off x="8368348" y="3248163"/>
            <a:ext cx="3784979" cy="1419367"/>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200" b="0"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sz="2100" b="1" u="sng" dirty="0" smtClean="0"/>
              <a:t>EXPERIMENT:</a:t>
            </a:r>
          </a:p>
          <a:p>
            <a:pPr algn="just"/>
            <a:r>
              <a:rPr lang="en-IN" sz="1600" b="1" dirty="0" smtClean="0"/>
              <a:t/>
            </a:r>
            <a:br>
              <a:rPr lang="en-IN" sz="1600" b="1" dirty="0" smtClean="0"/>
            </a:br>
            <a:r>
              <a:rPr lang="en-IN" sz="1600" dirty="0" smtClean="0">
                <a:latin typeface="Bookman Old Style" pitchFamily="18" charset="0"/>
              </a:rPr>
              <a:t>Fitted Logistic Regression on Doc2Vec </a:t>
            </a:r>
            <a:r>
              <a:rPr lang="en-US" sz="1600" dirty="0" smtClean="0">
                <a:latin typeface="Bookman Old Style" pitchFamily="18" charset="0"/>
              </a:rPr>
              <a:t>After </a:t>
            </a:r>
            <a:r>
              <a:rPr lang="en-US" sz="1600" dirty="0">
                <a:latin typeface="Bookman Old Style" pitchFamily="18" charset="0"/>
              </a:rPr>
              <a:t>Dimensionality Reduction </a:t>
            </a:r>
            <a:r>
              <a:rPr lang="en-US" sz="1600" dirty="0" smtClean="0">
                <a:latin typeface="Bookman Old Style" pitchFamily="18" charset="0"/>
              </a:rPr>
              <a:t>Using PCA.</a:t>
            </a:r>
            <a:endParaRPr lang="en-IN" sz="1600" dirty="0">
              <a:latin typeface="Bookman Old Style" pitchFamily="18" charset="0"/>
            </a:endParaRPr>
          </a:p>
        </p:txBody>
      </p:sp>
    </p:spTree>
    <p:extLst>
      <p:ext uri="{BB962C8B-B14F-4D97-AF65-F5344CB8AC3E}">
        <p14:creationId xmlns:p14="http://schemas.microsoft.com/office/powerpoint/2010/main" val="3138547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2429" y="1271544"/>
            <a:ext cx="3725839" cy="1396647"/>
          </a:xfrm>
        </p:spPr>
        <p:txBody>
          <a:bodyPr>
            <a:noAutofit/>
          </a:bodyPr>
          <a:lstStyle/>
          <a:p>
            <a:r>
              <a:rPr lang="en-IN" sz="2800" dirty="0" smtClean="0"/>
              <a:t>DATA </a:t>
            </a:r>
            <a:br>
              <a:rPr lang="en-IN" sz="2800" dirty="0" smtClean="0"/>
            </a:br>
            <a:r>
              <a:rPr lang="en-IN" sz="2800" dirty="0" smtClean="0"/>
              <a:t>PRE-PROCESSING </a:t>
            </a:r>
            <a:br>
              <a:rPr lang="en-IN" sz="2800" dirty="0" smtClean="0"/>
            </a:br>
            <a:r>
              <a:rPr lang="en-IN" sz="2800" dirty="0" smtClean="0"/>
              <a:t>FLOW DIAGRAM</a:t>
            </a:r>
            <a:endParaRPr lang="en-IN" sz="2800" dirty="0"/>
          </a:p>
        </p:txBody>
      </p:sp>
      <p:graphicFrame>
        <p:nvGraphicFramePr>
          <p:cNvPr id="5" name="Diagram 4"/>
          <p:cNvGraphicFramePr/>
          <p:nvPr>
            <p:extLst>
              <p:ext uri="{D42A27DB-BD31-4B8C-83A1-F6EECF244321}">
                <p14:modId xmlns:p14="http://schemas.microsoft.com/office/powerpoint/2010/main" val="3786877670"/>
              </p:ext>
            </p:extLst>
          </p:nvPr>
        </p:nvGraphicFramePr>
        <p:xfrm>
          <a:off x="345459" y="533164"/>
          <a:ext cx="7365526" cy="5976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706779" y="1009935"/>
            <a:ext cx="385042" cy="523220"/>
          </a:xfrm>
          <a:prstGeom prst="rect">
            <a:avLst/>
          </a:prstGeom>
          <a:noFill/>
        </p:spPr>
        <p:txBody>
          <a:bodyPr wrap="none" rtlCol="0">
            <a:spAutoFit/>
          </a:bodyPr>
          <a:lstStyle/>
          <a:p>
            <a:r>
              <a:rPr lang="en-IN" sz="2800" dirty="0" smtClean="0"/>
              <a:t>1</a:t>
            </a:r>
            <a:endParaRPr lang="en-IN" sz="2800" dirty="0"/>
          </a:p>
        </p:txBody>
      </p:sp>
      <p:sp>
        <p:nvSpPr>
          <p:cNvPr id="7" name="TextBox 6"/>
          <p:cNvSpPr txBox="1"/>
          <p:nvPr/>
        </p:nvSpPr>
        <p:spPr>
          <a:xfrm>
            <a:off x="1270694" y="2144972"/>
            <a:ext cx="385042" cy="523220"/>
          </a:xfrm>
          <a:prstGeom prst="rect">
            <a:avLst/>
          </a:prstGeom>
          <a:noFill/>
        </p:spPr>
        <p:txBody>
          <a:bodyPr wrap="none" rtlCol="0">
            <a:spAutoFit/>
          </a:bodyPr>
          <a:lstStyle/>
          <a:p>
            <a:r>
              <a:rPr lang="en-IN" sz="2800" dirty="0"/>
              <a:t>2</a:t>
            </a:r>
          </a:p>
        </p:txBody>
      </p:sp>
      <p:sp>
        <p:nvSpPr>
          <p:cNvPr id="8" name="TextBox 7"/>
          <p:cNvSpPr txBox="1"/>
          <p:nvPr/>
        </p:nvSpPr>
        <p:spPr>
          <a:xfrm>
            <a:off x="1420435" y="3280011"/>
            <a:ext cx="385042" cy="523220"/>
          </a:xfrm>
          <a:prstGeom prst="rect">
            <a:avLst/>
          </a:prstGeom>
          <a:noFill/>
        </p:spPr>
        <p:txBody>
          <a:bodyPr wrap="none" rtlCol="0">
            <a:spAutoFit/>
          </a:bodyPr>
          <a:lstStyle/>
          <a:p>
            <a:r>
              <a:rPr lang="en-IN" sz="2800" dirty="0"/>
              <a:t>3</a:t>
            </a:r>
          </a:p>
        </p:txBody>
      </p:sp>
      <p:sp>
        <p:nvSpPr>
          <p:cNvPr id="9" name="TextBox 8"/>
          <p:cNvSpPr txBox="1"/>
          <p:nvPr/>
        </p:nvSpPr>
        <p:spPr>
          <a:xfrm>
            <a:off x="1270694" y="4403704"/>
            <a:ext cx="385042" cy="523220"/>
          </a:xfrm>
          <a:prstGeom prst="rect">
            <a:avLst/>
          </a:prstGeom>
          <a:noFill/>
        </p:spPr>
        <p:txBody>
          <a:bodyPr wrap="none" rtlCol="0">
            <a:spAutoFit/>
          </a:bodyPr>
          <a:lstStyle/>
          <a:p>
            <a:r>
              <a:rPr lang="en-IN" sz="2800" dirty="0"/>
              <a:t>4</a:t>
            </a:r>
          </a:p>
        </p:txBody>
      </p:sp>
      <p:sp>
        <p:nvSpPr>
          <p:cNvPr id="10" name="TextBox 9"/>
          <p:cNvSpPr txBox="1"/>
          <p:nvPr/>
        </p:nvSpPr>
        <p:spPr>
          <a:xfrm>
            <a:off x="706779" y="5520547"/>
            <a:ext cx="385042" cy="523220"/>
          </a:xfrm>
          <a:prstGeom prst="rect">
            <a:avLst/>
          </a:prstGeom>
          <a:noFill/>
        </p:spPr>
        <p:txBody>
          <a:bodyPr wrap="none" rtlCol="0">
            <a:spAutoFit/>
          </a:bodyPr>
          <a:lstStyle/>
          <a:p>
            <a:r>
              <a:rPr lang="en-IN" sz="2800" dirty="0"/>
              <a:t>5</a:t>
            </a:r>
          </a:p>
        </p:txBody>
      </p:sp>
      <p:pic>
        <p:nvPicPr>
          <p:cNvPr id="12" name="Picture 11">
            <a:extLst>
              <a:ext uri="{FF2B5EF4-FFF2-40B4-BE49-F238E27FC236}">
                <a16:creationId xmlns:lc="http://schemas.openxmlformats.org/drawingml/2006/lockedCanvas" xmlns:a16="http://schemas.microsoft.com/office/drawing/2014/main" xmlns="" id="{5861CAC1-9E99-170F-A758-C24B23C5AB32}"/>
              </a:ext>
            </a:extLst>
          </p:cNvPr>
          <p:cNvPicPr>
            <a:picLocks noChangeAspect="1"/>
          </p:cNvPicPr>
          <p:nvPr/>
        </p:nvPicPr>
        <p:blipFill>
          <a:blip r:embed="rId7">
            <a:extLst>
              <a:ext uri="{BEBA8EAE-BF5A-486C-A8C5-ECC9F3942E4B}">
                <a14:imgProps xmlns:a14="http://schemas.microsoft.com/office/drawing/2010/main">
                  <a14:imgLayer r:embed="rId8">
                    <a14:imgEffect>
                      <a14:artisticCrisscrossEtching/>
                    </a14:imgEffect>
                  </a14:imgLayer>
                </a14:imgProps>
              </a:ext>
            </a:extLst>
          </a:blip>
          <a:stretch>
            <a:fillRect/>
          </a:stretch>
        </p:blipFill>
        <p:spPr>
          <a:xfrm>
            <a:off x="8697875" y="3082125"/>
            <a:ext cx="2686266" cy="2533973"/>
          </a:xfrm>
          <a:prstGeom prst="rect">
            <a:avLst/>
          </a:prstGeom>
        </p:spPr>
      </p:pic>
    </p:spTree>
    <p:extLst>
      <p:ext uri="{BB962C8B-B14F-4D97-AF65-F5344CB8AC3E}">
        <p14:creationId xmlns:p14="http://schemas.microsoft.com/office/powerpoint/2010/main" val="3943829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077" y="2170013"/>
            <a:ext cx="3784979" cy="812724"/>
          </a:xfrm>
        </p:spPr>
        <p:txBody>
          <a:bodyPr>
            <a:normAutofit fontScale="90000"/>
          </a:bodyPr>
          <a:lstStyle/>
          <a:p>
            <a:r>
              <a:rPr lang="en-IN" sz="2400" b="1" u="sng" dirty="0" smtClean="0"/>
              <a:t>AIM:</a:t>
            </a:r>
            <a:r>
              <a:rPr lang="en-IN" sz="2400" b="1" dirty="0" smtClean="0"/>
              <a:t> </a:t>
            </a:r>
            <a:br>
              <a:rPr lang="en-IN" sz="2400" b="1" dirty="0" smtClean="0"/>
            </a:br>
            <a:r>
              <a:rPr lang="en-IN" sz="2200" b="1" dirty="0" smtClean="0"/>
              <a:t/>
            </a:r>
            <a:br>
              <a:rPr lang="en-IN" sz="2200" b="1" dirty="0" smtClean="0"/>
            </a:br>
            <a:r>
              <a:rPr lang="en-IN" sz="2000" dirty="0" smtClean="0">
                <a:latin typeface="Bookman Old Style" pitchFamily="18" charset="0"/>
              </a:rPr>
              <a:t>To Classify Text Messages as Ham or Spam</a:t>
            </a:r>
            <a:endParaRPr lang="en-IN" sz="2000" dirty="0">
              <a:latin typeface="Bookman Old Style" pitchFamily="18" charset="0"/>
            </a:endParaRPr>
          </a:p>
        </p:txBody>
      </p:sp>
      <p:sp>
        <p:nvSpPr>
          <p:cNvPr id="4" name="Text Placeholder 3"/>
          <p:cNvSpPr>
            <a:spLocks noGrp="1"/>
          </p:cNvSpPr>
          <p:nvPr>
            <p:ph type="body" sz="half" idx="2"/>
          </p:nvPr>
        </p:nvSpPr>
        <p:spPr>
          <a:xfrm>
            <a:off x="54589" y="362349"/>
            <a:ext cx="8693626" cy="1411860"/>
          </a:xfrm>
        </p:spPr>
        <p:txBody>
          <a:bodyPr>
            <a:normAutofit/>
          </a:bodyPr>
          <a:lstStyle/>
          <a:p>
            <a:r>
              <a:rPr lang="en-IN" sz="2800" b="1" u="sng"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MODEL 9</a:t>
            </a:r>
            <a:r>
              <a:rPr lang="en-IN" sz="2800" b="1"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 </a:t>
            </a:r>
          </a:p>
          <a:p>
            <a:r>
              <a:rPr lang="en-IN" sz="2300" b="1"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RANDOM FOREST ON HEURISTIC FEATURES</a:t>
            </a:r>
            <a:endParaRPr lang="en-IN" sz="2300" b="1"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endParaRPr>
          </a:p>
        </p:txBody>
      </p:sp>
      <p:graphicFrame>
        <p:nvGraphicFramePr>
          <p:cNvPr id="10" name="Table 9"/>
          <p:cNvGraphicFramePr>
            <a:graphicFrameLocks noGrp="1"/>
          </p:cNvGraphicFramePr>
          <p:nvPr>
            <p:extLst>
              <p:ext uri="{D42A27DB-BD31-4B8C-83A1-F6EECF244321}">
                <p14:modId xmlns:p14="http://schemas.microsoft.com/office/powerpoint/2010/main" val="597127657"/>
              </p:ext>
            </p:extLst>
          </p:nvPr>
        </p:nvGraphicFramePr>
        <p:xfrm>
          <a:off x="1090316" y="2179992"/>
          <a:ext cx="6170294" cy="3916865"/>
        </p:xfrm>
        <a:graphic>
          <a:graphicData uri="http://schemas.openxmlformats.org/drawingml/2006/table">
            <a:tbl>
              <a:tblPr firstRow="1">
                <a:tableStyleId>{D7AC3CCA-C797-4891-BE02-D94E43425B78}</a:tableStyleId>
              </a:tblPr>
              <a:tblGrid>
                <a:gridCol w="3085147"/>
                <a:gridCol w="3085147"/>
              </a:tblGrid>
              <a:tr h="783373">
                <a:tc>
                  <a:txBody>
                    <a:bodyPr/>
                    <a:lstStyle/>
                    <a:p>
                      <a:pPr algn="ctr"/>
                      <a:r>
                        <a:rPr lang="en-IN" sz="2300" dirty="0" smtClean="0">
                          <a:solidFill>
                            <a:schemeClr val="tx2">
                              <a:lumMod val="50000"/>
                            </a:schemeClr>
                          </a:solidFill>
                        </a:rPr>
                        <a:t>ERROR METRICS</a:t>
                      </a:r>
                      <a:endParaRPr lang="en-IN" sz="2300" dirty="0">
                        <a:solidFill>
                          <a:schemeClr val="tx2">
                            <a:lumMod val="50000"/>
                          </a:schemeClr>
                        </a:solidFill>
                      </a:endParaRPr>
                    </a:p>
                  </a:txBody>
                  <a:tcPr marL="72641" marR="72641" marT="36321" marB="36321" anchor="ctr">
                    <a:solidFill>
                      <a:schemeClr val="tx2">
                        <a:lumMod val="40000"/>
                        <a:lumOff val="60000"/>
                      </a:schemeClr>
                    </a:solidFill>
                  </a:tcPr>
                </a:tc>
                <a:tc>
                  <a:txBody>
                    <a:bodyPr/>
                    <a:lstStyle/>
                    <a:p>
                      <a:pPr algn="ctr"/>
                      <a:r>
                        <a:rPr lang="en-IN" sz="2300" dirty="0" smtClean="0">
                          <a:solidFill>
                            <a:schemeClr val="tx2">
                              <a:lumMod val="50000"/>
                            </a:schemeClr>
                          </a:solidFill>
                        </a:rPr>
                        <a:t>RESULTS</a:t>
                      </a:r>
                      <a:endParaRPr lang="en-IN" sz="2300" dirty="0">
                        <a:solidFill>
                          <a:schemeClr val="tx2">
                            <a:lumMod val="50000"/>
                          </a:schemeClr>
                        </a:solidFill>
                      </a:endParaRPr>
                    </a:p>
                  </a:txBody>
                  <a:tcPr marL="72641" marR="72641" marT="36321" marB="36321" anchor="ctr">
                    <a:solidFill>
                      <a:schemeClr val="tx2">
                        <a:lumMod val="40000"/>
                        <a:lumOff val="60000"/>
                      </a:schemeClr>
                    </a:solidFill>
                  </a:tcPr>
                </a:tc>
              </a:tr>
              <a:tr h="783373">
                <a:tc>
                  <a:txBody>
                    <a:bodyPr/>
                    <a:lstStyle/>
                    <a:p>
                      <a:pPr algn="ctr"/>
                      <a:r>
                        <a:rPr lang="en-IN" sz="2300" dirty="0" smtClean="0"/>
                        <a:t>ACCURACY</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t>0.94</a:t>
                      </a:r>
                      <a:endParaRPr lang="en-IN" sz="2300" dirty="0">
                        <a:solidFill>
                          <a:schemeClr val="tx1">
                            <a:lumMod val="95000"/>
                            <a:lumOff val="5000"/>
                          </a:schemeClr>
                        </a:solidFill>
                      </a:endParaRPr>
                    </a:p>
                  </a:txBody>
                  <a:tcPr marL="72641" marR="72641" marT="36321" marB="36321" anchor="ctr"/>
                </a:tc>
              </a:tr>
              <a:tr h="783373">
                <a:tc>
                  <a:txBody>
                    <a:bodyPr/>
                    <a:lstStyle/>
                    <a:p>
                      <a:pPr algn="ctr"/>
                      <a:r>
                        <a:rPr lang="en-IN" sz="2300" dirty="0" smtClean="0"/>
                        <a:t>F1-SCORE</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t>0.78</a:t>
                      </a:r>
                      <a:endParaRPr lang="en-IN" sz="2300" dirty="0">
                        <a:solidFill>
                          <a:schemeClr val="tx1">
                            <a:lumMod val="95000"/>
                            <a:lumOff val="5000"/>
                          </a:schemeClr>
                        </a:solidFill>
                      </a:endParaRPr>
                    </a:p>
                  </a:txBody>
                  <a:tcPr marL="72641" marR="72641" marT="36321" marB="36321" anchor="ctr"/>
                </a:tc>
              </a:tr>
              <a:tr h="783373">
                <a:tc>
                  <a:txBody>
                    <a:bodyPr/>
                    <a:lstStyle/>
                    <a:p>
                      <a:pPr algn="ctr"/>
                      <a:r>
                        <a:rPr lang="en-IN" sz="2300" dirty="0" smtClean="0"/>
                        <a:t>RECALL</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t>0.67</a:t>
                      </a:r>
                      <a:endParaRPr lang="en-IN" sz="2300" dirty="0">
                        <a:solidFill>
                          <a:schemeClr val="tx1">
                            <a:lumMod val="95000"/>
                            <a:lumOff val="5000"/>
                          </a:schemeClr>
                        </a:solidFill>
                      </a:endParaRPr>
                    </a:p>
                  </a:txBody>
                  <a:tcPr marL="72641" marR="72641" marT="36321" marB="36321" anchor="ctr"/>
                </a:tc>
              </a:tr>
              <a:tr h="783373">
                <a:tc>
                  <a:txBody>
                    <a:bodyPr/>
                    <a:lstStyle/>
                    <a:p>
                      <a:pPr algn="ctr"/>
                      <a:r>
                        <a:rPr lang="en-IN" sz="2300" dirty="0" smtClean="0"/>
                        <a:t>PRECISION</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solidFill>
                            <a:schemeClr val="dk1"/>
                          </a:solidFill>
                        </a:rPr>
                        <a:t>0.93</a:t>
                      </a:r>
                      <a:endParaRPr lang="en-IN" sz="2300" dirty="0">
                        <a:solidFill>
                          <a:schemeClr val="tx1">
                            <a:lumMod val="95000"/>
                            <a:lumOff val="5000"/>
                          </a:schemeClr>
                        </a:solidFill>
                      </a:endParaRPr>
                    </a:p>
                  </a:txBody>
                  <a:tcPr marL="72641" marR="72641" marT="36321" marB="36321" anchor="ctr"/>
                </a:tc>
              </a:tr>
            </a:tbl>
          </a:graphicData>
        </a:graphic>
      </p:graphicFrame>
      <p:sp>
        <p:nvSpPr>
          <p:cNvPr id="11" name="Title 1"/>
          <p:cNvSpPr txBox="1">
            <a:spLocks/>
          </p:cNvSpPr>
          <p:nvPr/>
        </p:nvSpPr>
        <p:spPr>
          <a:xfrm>
            <a:off x="8368348" y="3179918"/>
            <a:ext cx="3784979" cy="1255594"/>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200" b="0"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sz="2100" b="1" u="sng" dirty="0" smtClean="0"/>
              <a:t>EXPERIMENT:</a:t>
            </a:r>
          </a:p>
          <a:p>
            <a:pPr algn="just"/>
            <a:r>
              <a:rPr lang="en-IN" sz="1600" b="1" dirty="0" smtClean="0"/>
              <a:t/>
            </a:r>
            <a:br>
              <a:rPr lang="en-IN" sz="1600" b="1" dirty="0" smtClean="0"/>
            </a:br>
            <a:r>
              <a:rPr lang="en-IN" sz="1800" dirty="0">
                <a:latin typeface="Bookman Old Style" pitchFamily="18" charset="0"/>
              </a:rPr>
              <a:t>Fitted Random Forest on Heuristic Features</a:t>
            </a:r>
            <a:r>
              <a:rPr lang="en-US" sz="1800" dirty="0">
                <a:latin typeface="Bookman Old Style" pitchFamily="18" charset="0"/>
              </a:rPr>
              <a:t>.</a:t>
            </a:r>
            <a:endParaRPr lang="en-IN" sz="1800" dirty="0">
              <a:latin typeface="Bookman Old Style" pitchFamily="18" charset="0"/>
            </a:endParaRPr>
          </a:p>
        </p:txBody>
      </p:sp>
    </p:spTree>
    <p:extLst>
      <p:ext uri="{BB962C8B-B14F-4D97-AF65-F5344CB8AC3E}">
        <p14:creationId xmlns:p14="http://schemas.microsoft.com/office/powerpoint/2010/main" val="18844456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6077" y="2170013"/>
            <a:ext cx="3784979" cy="812724"/>
          </a:xfrm>
        </p:spPr>
        <p:txBody>
          <a:bodyPr>
            <a:normAutofit fontScale="90000"/>
          </a:bodyPr>
          <a:lstStyle/>
          <a:p>
            <a:r>
              <a:rPr lang="en-IN" sz="2400" b="1" u="sng" dirty="0" smtClean="0"/>
              <a:t>AIM:</a:t>
            </a:r>
            <a:r>
              <a:rPr lang="en-IN" sz="2400" b="1" dirty="0" smtClean="0"/>
              <a:t> </a:t>
            </a:r>
            <a:br>
              <a:rPr lang="en-IN" sz="2400" b="1" dirty="0" smtClean="0"/>
            </a:br>
            <a:r>
              <a:rPr lang="en-IN" sz="2200" b="1" dirty="0" smtClean="0"/>
              <a:t/>
            </a:r>
            <a:br>
              <a:rPr lang="en-IN" sz="2200" b="1" dirty="0" smtClean="0"/>
            </a:br>
            <a:r>
              <a:rPr lang="en-IN" sz="2000" dirty="0" smtClean="0">
                <a:latin typeface="Bookman Old Style" pitchFamily="18" charset="0"/>
              </a:rPr>
              <a:t>To Classify Text Messages as Ham or Spam</a:t>
            </a:r>
            <a:endParaRPr lang="en-IN" sz="2000" dirty="0">
              <a:latin typeface="Bookman Old Style" pitchFamily="18" charset="0"/>
            </a:endParaRPr>
          </a:p>
        </p:txBody>
      </p:sp>
      <p:sp>
        <p:nvSpPr>
          <p:cNvPr id="4" name="Text Placeholder 3"/>
          <p:cNvSpPr>
            <a:spLocks noGrp="1"/>
          </p:cNvSpPr>
          <p:nvPr>
            <p:ph type="body" sz="half" idx="2"/>
          </p:nvPr>
        </p:nvSpPr>
        <p:spPr>
          <a:xfrm>
            <a:off x="54589" y="362349"/>
            <a:ext cx="8693626" cy="1411860"/>
          </a:xfrm>
        </p:spPr>
        <p:txBody>
          <a:bodyPr>
            <a:normAutofit/>
          </a:bodyPr>
          <a:lstStyle/>
          <a:p>
            <a:r>
              <a:rPr lang="en-IN" sz="2800" b="1" u="sng"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MODEL 10</a:t>
            </a:r>
            <a:r>
              <a:rPr lang="en-IN" sz="2800" b="1"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 </a:t>
            </a:r>
          </a:p>
          <a:p>
            <a:r>
              <a:rPr lang="en-IN" sz="2200" b="1" dirty="0" smtClean="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BAGGED DECISION TREE ON HEURISTIC FEATURES</a:t>
            </a:r>
            <a:endParaRPr lang="en-IN" sz="2200" b="1"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endParaRPr>
          </a:p>
        </p:txBody>
      </p:sp>
      <p:graphicFrame>
        <p:nvGraphicFramePr>
          <p:cNvPr id="10" name="Table 9"/>
          <p:cNvGraphicFramePr>
            <a:graphicFrameLocks noGrp="1"/>
          </p:cNvGraphicFramePr>
          <p:nvPr>
            <p:extLst>
              <p:ext uri="{D42A27DB-BD31-4B8C-83A1-F6EECF244321}">
                <p14:modId xmlns:p14="http://schemas.microsoft.com/office/powerpoint/2010/main" val="1194651766"/>
              </p:ext>
            </p:extLst>
          </p:nvPr>
        </p:nvGraphicFramePr>
        <p:xfrm>
          <a:off x="1090316" y="2179992"/>
          <a:ext cx="6170294" cy="3916865"/>
        </p:xfrm>
        <a:graphic>
          <a:graphicData uri="http://schemas.openxmlformats.org/drawingml/2006/table">
            <a:tbl>
              <a:tblPr firstRow="1">
                <a:tableStyleId>{D7AC3CCA-C797-4891-BE02-D94E43425B78}</a:tableStyleId>
              </a:tblPr>
              <a:tblGrid>
                <a:gridCol w="3085147"/>
                <a:gridCol w="3085147"/>
              </a:tblGrid>
              <a:tr h="783373">
                <a:tc>
                  <a:txBody>
                    <a:bodyPr/>
                    <a:lstStyle/>
                    <a:p>
                      <a:pPr algn="ctr"/>
                      <a:r>
                        <a:rPr lang="en-IN" sz="2300" dirty="0" smtClean="0">
                          <a:solidFill>
                            <a:schemeClr val="tx2">
                              <a:lumMod val="50000"/>
                            </a:schemeClr>
                          </a:solidFill>
                        </a:rPr>
                        <a:t>ERROR METRICS</a:t>
                      </a:r>
                      <a:endParaRPr lang="en-IN" sz="2300" dirty="0">
                        <a:solidFill>
                          <a:schemeClr val="tx2">
                            <a:lumMod val="50000"/>
                          </a:schemeClr>
                        </a:solidFill>
                      </a:endParaRPr>
                    </a:p>
                  </a:txBody>
                  <a:tcPr marL="72641" marR="72641" marT="36321" marB="36321" anchor="ctr">
                    <a:solidFill>
                      <a:schemeClr val="tx2">
                        <a:lumMod val="40000"/>
                        <a:lumOff val="60000"/>
                      </a:schemeClr>
                    </a:solidFill>
                  </a:tcPr>
                </a:tc>
                <a:tc>
                  <a:txBody>
                    <a:bodyPr/>
                    <a:lstStyle/>
                    <a:p>
                      <a:pPr algn="ctr"/>
                      <a:r>
                        <a:rPr lang="en-IN" sz="2300" dirty="0" smtClean="0">
                          <a:solidFill>
                            <a:schemeClr val="tx2">
                              <a:lumMod val="50000"/>
                            </a:schemeClr>
                          </a:solidFill>
                        </a:rPr>
                        <a:t>RESULTS</a:t>
                      </a:r>
                      <a:endParaRPr lang="en-IN" sz="2300" dirty="0">
                        <a:solidFill>
                          <a:schemeClr val="tx2">
                            <a:lumMod val="50000"/>
                          </a:schemeClr>
                        </a:solidFill>
                      </a:endParaRPr>
                    </a:p>
                  </a:txBody>
                  <a:tcPr marL="72641" marR="72641" marT="36321" marB="36321" anchor="ctr">
                    <a:solidFill>
                      <a:schemeClr val="tx2">
                        <a:lumMod val="40000"/>
                        <a:lumOff val="60000"/>
                      </a:schemeClr>
                    </a:solidFill>
                  </a:tcPr>
                </a:tc>
              </a:tr>
              <a:tr h="783373">
                <a:tc>
                  <a:txBody>
                    <a:bodyPr/>
                    <a:lstStyle/>
                    <a:p>
                      <a:pPr algn="ctr"/>
                      <a:r>
                        <a:rPr lang="en-IN" sz="2300" dirty="0" smtClean="0"/>
                        <a:t>ACCURACY</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t>0.93</a:t>
                      </a:r>
                      <a:endParaRPr lang="en-IN" sz="2300" dirty="0">
                        <a:solidFill>
                          <a:schemeClr val="tx1">
                            <a:lumMod val="95000"/>
                            <a:lumOff val="5000"/>
                          </a:schemeClr>
                        </a:solidFill>
                      </a:endParaRPr>
                    </a:p>
                  </a:txBody>
                  <a:tcPr marL="72641" marR="72641" marT="36321" marB="36321" anchor="ctr"/>
                </a:tc>
              </a:tr>
              <a:tr h="783373">
                <a:tc>
                  <a:txBody>
                    <a:bodyPr/>
                    <a:lstStyle/>
                    <a:p>
                      <a:pPr algn="ctr"/>
                      <a:r>
                        <a:rPr lang="en-IN" sz="2300" dirty="0" smtClean="0"/>
                        <a:t>F1-SCORE</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t>0.75</a:t>
                      </a:r>
                      <a:endParaRPr lang="en-IN" sz="2300" dirty="0">
                        <a:solidFill>
                          <a:schemeClr val="tx1">
                            <a:lumMod val="95000"/>
                            <a:lumOff val="5000"/>
                          </a:schemeClr>
                        </a:solidFill>
                      </a:endParaRPr>
                    </a:p>
                  </a:txBody>
                  <a:tcPr marL="72641" marR="72641" marT="36321" marB="36321" anchor="ctr"/>
                </a:tc>
              </a:tr>
              <a:tr h="783373">
                <a:tc>
                  <a:txBody>
                    <a:bodyPr/>
                    <a:lstStyle/>
                    <a:p>
                      <a:pPr algn="ctr"/>
                      <a:r>
                        <a:rPr lang="en-IN" sz="2300" dirty="0" smtClean="0"/>
                        <a:t>RECALL</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t>0.65</a:t>
                      </a:r>
                      <a:endParaRPr lang="en-IN" sz="2300" dirty="0">
                        <a:solidFill>
                          <a:schemeClr val="tx1">
                            <a:lumMod val="95000"/>
                            <a:lumOff val="5000"/>
                          </a:schemeClr>
                        </a:solidFill>
                      </a:endParaRPr>
                    </a:p>
                  </a:txBody>
                  <a:tcPr marL="72641" marR="72641" marT="36321" marB="36321" anchor="ctr"/>
                </a:tc>
              </a:tr>
              <a:tr h="783373">
                <a:tc>
                  <a:txBody>
                    <a:bodyPr/>
                    <a:lstStyle/>
                    <a:p>
                      <a:pPr algn="ctr"/>
                      <a:r>
                        <a:rPr lang="en-IN" sz="2300" dirty="0" smtClean="0"/>
                        <a:t>PRECISION</a:t>
                      </a:r>
                      <a:endParaRPr lang="en-IN" sz="2300" dirty="0">
                        <a:solidFill>
                          <a:schemeClr val="tx1">
                            <a:lumMod val="95000"/>
                            <a:lumOff val="5000"/>
                          </a:schemeClr>
                        </a:solidFill>
                      </a:endParaRPr>
                    </a:p>
                  </a:txBody>
                  <a:tcPr marL="72641" marR="72641" marT="36321" marB="36321" anchor="ctr"/>
                </a:tc>
                <a:tc>
                  <a:txBody>
                    <a:bodyPr/>
                    <a:lstStyle/>
                    <a:p>
                      <a:pPr algn="ctr"/>
                      <a:r>
                        <a:rPr lang="en-IN" sz="2300" dirty="0" smtClean="0">
                          <a:solidFill>
                            <a:schemeClr val="dk1"/>
                          </a:solidFill>
                        </a:rPr>
                        <a:t>0.89</a:t>
                      </a:r>
                      <a:endParaRPr lang="en-IN" sz="2300" dirty="0">
                        <a:solidFill>
                          <a:schemeClr val="tx1">
                            <a:lumMod val="95000"/>
                            <a:lumOff val="5000"/>
                          </a:schemeClr>
                        </a:solidFill>
                      </a:endParaRPr>
                    </a:p>
                  </a:txBody>
                  <a:tcPr marL="72641" marR="72641" marT="36321" marB="36321" anchor="ctr"/>
                </a:tc>
              </a:tr>
            </a:tbl>
          </a:graphicData>
        </a:graphic>
      </p:graphicFrame>
      <p:sp>
        <p:nvSpPr>
          <p:cNvPr id="11" name="Title 1"/>
          <p:cNvSpPr txBox="1">
            <a:spLocks/>
          </p:cNvSpPr>
          <p:nvPr/>
        </p:nvSpPr>
        <p:spPr>
          <a:xfrm>
            <a:off x="8368348" y="3179918"/>
            <a:ext cx="3784979" cy="1255594"/>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200" b="0"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sz="2100" b="1" u="sng" dirty="0" smtClean="0"/>
              <a:t>EXPERIMENT:</a:t>
            </a:r>
          </a:p>
          <a:p>
            <a:pPr algn="just"/>
            <a:r>
              <a:rPr lang="en-IN" sz="1600" b="1" dirty="0" smtClean="0"/>
              <a:t/>
            </a:r>
            <a:br>
              <a:rPr lang="en-IN" sz="1600" b="1" dirty="0" smtClean="0"/>
            </a:br>
            <a:r>
              <a:rPr lang="en-IN" sz="1800" dirty="0">
                <a:latin typeface="Bookman Old Style" pitchFamily="18" charset="0"/>
              </a:rPr>
              <a:t>Fitted </a:t>
            </a:r>
            <a:r>
              <a:rPr lang="en-IN" sz="1800" dirty="0" smtClean="0">
                <a:latin typeface="Bookman Old Style" pitchFamily="18" charset="0"/>
              </a:rPr>
              <a:t>Bagged Decision Tree </a:t>
            </a:r>
            <a:r>
              <a:rPr lang="en-IN" sz="1800" dirty="0">
                <a:latin typeface="Bookman Old Style" pitchFamily="18" charset="0"/>
              </a:rPr>
              <a:t>on Heuristic Features</a:t>
            </a:r>
            <a:r>
              <a:rPr lang="en-US" sz="1800" dirty="0">
                <a:latin typeface="Bookman Old Style" pitchFamily="18" charset="0"/>
              </a:rPr>
              <a:t>.</a:t>
            </a:r>
            <a:endParaRPr lang="en-IN" sz="1800" dirty="0">
              <a:latin typeface="Bookman Old Style" pitchFamily="18" charset="0"/>
            </a:endParaRPr>
          </a:p>
        </p:txBody>
      </p:sp>
    </p:spTree>
    <p:extLst>
      <p:ext uri="{BB962C8B-B14F-4D97-AF65-F5344CB8AC3E}">
        <p14:creationId xmlns:p14="http://schemas.microsoft.com/office/powerpoint/2010/main" val="23980517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152" y="-129528"/>
            <a:ext cx="10058400" cy="1609344"/>
          </a:xfrm>
        </p:spPr>
        <p:txBody>
          <a:bodyPr>
            <a:normAutofit/>
          </a:bodyPr>
          <a:lstStyle/>
          <a:p>
            <a:r>
              <a:rPr lang="en-IN" sz="4000" u="sng" dirty="0" smtClean="0"/>
              <a:t>CONCLUSION:</a:t>
            </a:r>
            <a:endParaRPr lang="en-IN" sz="4000" u="sng" dirty="0"/>
          </a:p>
        </p:txBody>
      </p:sp>
      <p:sp>
        <p:nvSpPr>
          <p:cNvPr id="3" name="Content Placeholder 2"/>
          <p:cNvSpPr>
            <a:spLocks noGrp="1"/>
          </p:cNvSpPr>
          <p:nvPr>
            <p:ph idx="1"/>
          </p:nvPr>
        </p:nvSpPr>
        <p:spPr>
          <a:xfrm>
            <a:off x="491319" y="1091821"/>
            <a:ext cx="11286699" cy="5540991"/>
          </a:xfrm>
        </p:spPr>
        <p:txBody>
          <a:bodyPr>
            <a:noAutofit/>
          </a:bodyPr>
          <a:lstStyle/>
          <a:p>
            <a:pPr algn="just">
              <a:lnSpc>
                <a:spcPct val="150000"/>
              </a:lnSpc>
              <a:buFont typeface="Wingdings" pitchFamily="2" charset="2"/>
              <a:buChar char="q"/>
            </a:pPr>
            <a:r>
              <a:rPr lang="en-IN" sz="1800" dirty="0" smtClean="0">
                <a:latin typeface="Bookman Old Style" pitchFamily="18" charset="0"/>
              </a:rPr>
              <a:t>We observed the performance of the different machine learning models with 4 different </a:t>
            </a:r>
            <a:r>
              <a:rPr lang="en-IN" sz="1800" dirty="0" err="1" smtClean="0">
                <a:latin typeface="Bookman Old Style" pitchFamily="18" charset="0"/>
              </a:rPr>
              <a:t>vectorization</a:t>
            </a:r>
            <a:r>
              <a:rPr lang="en-IN" sz="1800" dirty="0" smtClean="0">
                <a:latin typeface="Bookman Old Style" pitchFamily="18" charset="0"/>
              </a:rPr>
              <a:t> techniques along with dimensionality reduction techniques like PCA and ‘p’ </a:t>
            </a:r>
            <a:r>
              <a:rPr lang="en-IN" sz="1800" dirty="0" err="1" smtClean="0">
                <a:latin typeface="Bookman Old Style" pitchFamily="18" charset="0"/>
              </a:rPr>
              <a:t>percent</a:t>
            </a:r>
            <a:r>
              <a:rPr lang="en-IN" sz="1800" dirty="0" smtClean="0">
                <a:latin typeface="Bookman Old Style" pitchFamily="18" charset="0"/>
              </a:rPr>
              <a:t>.</a:t>
            </a:r>
          </a:p>
          <a:p>
            <a:pPr algn="just">
              <a:lnSpc>
                <a:spcPct val="150000"/>
              </a:lnSpc>
              <a:buFont typeface="Wingdings" pitchFamily="2" charset="2"/>
              <a:buChar char="q"/>
            </a:pPr>
            <a:r>
              <a:rPr lang="en-IN" sz="1800" dirty="0" smtClean="0">
                <a:latin typeface="Bookman Old Style" pitchFamily="18" charset="0"/>
              </a:rPr>
              <a:t>The performance of machine learning models with Term Frequency </a:t>
            </a:r>
            <a:r>
              <a:rPr lang="en-IN" sz="1800" dirty="0" err="1" smtClean="0">
                <a:latin typeface="Bookman Old Style" pitchFamily="18" charset="0"/>
              </a:rPr>
              <a:t>Vectorization</a:t>
            </a:r>
            <a:r>
              <a:rPr lang="en-IN" sz="1800" dirty="0" smtClean="0">
                <a:latin typeface="Bookman Old Style" pitchFamily="18" charset="0"/>
              </a:rPr>
              <a:t> Method performs well when compared to other 3 </a:t>
            </a:r>
            <a:r>
              <a:rPr lang="en-IN" sz="1800" dirty="0" err="1" smtClean="0">
                <a:latin typeface="Bookman Old Style" pitchFamily="18" charset="0"/>
              </a:rPr>
              <a:t>Vectorization</a:t>
            </a:r>
            <a:r>
              <a:rPr lang="en-IN" sz="1800" dirty="0" smtClean="0">
                <a:latin typeface="Bookman Old Style" pitchFamily="18" charset="0"/>
              </a:rPr>
              <a:t> methods.</a:t>
            </a:r>
          </a:p>
          <a:p>
            <a:pPr algn="just">
              <a:lnSpc>
                <a:spcPct val="150000"/>
              </a:lnSpc>
              <a:buFont typeface="Wingdings" pitchFamily="2" charset="2"/>
              <a:buChar char="q"/>
            </a:pPr>
            <a:r>
              <a:rPr lang="en-IN" sz="1800" dirty="0" smtClean="0">
                <a:latin typeface="Bookman Old Style" pitchFamily="18" charset="0"/>
              </a:rPr>
              <a:t>The Doc2Vec </a:t>
            </a:r>
            <a:r>
              <a:rPr lang="en-IN" sz="1800" dirty="0" err="1" smtClean="0">
                <a:latin typeface="Bookman Old Style" pitchFamily="18" charset="0"/>
              </a:rPr>
              <a:t>Vectorization</a:t>
            </a:r>
            <a:r>
              <a:rPr lang="en-IN" sz="1800" dirty="0" smtClean="0">
                <a:latin typeface="Bookman Old Style" pitchFamily="18" charset="0"/>
              </a:rPr>
              <a:t> Method gives worst performance  with all machine learning models.</a:t>
            </a:r>
          </a:p>
          <a:p>
            <a:pPr algn="just">
              <a:lnSpc>
                <a:spcPct val="150000"/>
              </a:lnSpc>
              <a:buFont typeface="Wingdings" pitchFamily="2" charset="2"/>
              <a:buChar char="q"/>
            </a:pPr>
            <a:r>
              <a:rPr lang="en-IN" sz="1800" dirty="0" smtClean="0">
                <a:latin typeface="Bookman Old Style" pitchFamily="18" charset="0"/>
              </a:rPr>
              <a:t>Machine learning model like Logistic Regression and Random Forest Performs well in all </a:t>
            </a:r>
            <a:r>
              <a:rPr lang="en-IN" sz="1800" dirty="0" err="1" smtClean="0">
                <a:latin typeface="Bookman Old Style" pitchFamily="18" charset="0"/>
              </a:rPr>
              <a:t>Vectorization</a:t>
            </a:r>
            <a:r>
              <a:rPr lang="en-IN" sz="1800" dirty="0" smtClean="0">
                <a:latin typeface="Bookman Old Style" pitchFamily="18" charset="0"/>
              </a:rPr>
              <a:t> approach.</a:t>
            </a:r>
          </a:p>
          <a:p>
            <a:pPr algn="just">
              <a:lnSpc>
                <a:spcPct val="150000"/>
              </a:lnSpc>
              <a:buFont typeface="Wingdings" pitchFamily="2" charset="2"/>
              <a:buChar char="q"/>
            </a:pPr>
            <a:r>
              <a:rPr lang="en-IN" sz="1800" dirty="0" smtClean="0">
                <a:latin typeface="Bookman Old Style" pitchFamily="18" charset="0"/>
              </a:rPr>
              <a:t>The Heuristic approach performs better than Doc2vec approach and it performs well with only 7 features.</a:t>
            </a:r>
          </a:p>
          <a:p>
            <a:pPr algn="just">
              <a:lnSpc>
                <a:spcPct val="150000"/>
              </a:lnSpc>
              <a:buFont typeface="Wingdings" pitchFamily="2" charset="2"/>
              <a:buChar char="q"/>
            </a:pPr>
            <a:r>
              <a:rPr lang="en-US" sz="1800" dirty="0">
                <a:latin typeface="Bookman Old Style" pitchFamily="18" charset="0"/>
              </a:rPr>
              <a:t>We observe that there is a great </a:t>
            </a:r>
            <a:r>
              <a:rPr lang="en-US" sz="1800" dirty="0" smtClean="0">
                <a:latin typeface="Bookman Old Style" pitchFamily="18" charset="0"/>
              </a:rPr>
              <a:t>opportunity </a:t>
            </a:r>
            <a:r>
              <a:rPr lang="en-US" sz="1800" dirty="0">
                <a:latin typeface="Bookman Old Style" pitchFamily="18" charset="0"/>
              </a:rPr>
              <a:t>to develop more </a:t>
            </a:r>
            <a:r>
              <a:rPr lang="en-US" sz="1800" dirty="0" smtClean="0">
                <a:latin typeface="Bookman Old Style" pitchFamily="18" charset="0"/>
              </a:rPr>
              <a:t>heuristic </a:t>
            </a:r>
            <a:r>
              <a:rPr lang="en-US" sz="1800" dirty="0">
                <a:latin typeface="Bookman Old Style" pitchFamily="18" charset="0"/>
              </a:rPr>
              <a:t>features which classifies the target accurately and are relatively easier to interpret than other </a:t>
            </a:r>
            <a:r>
              <a:rPr lang="en-US" sz="1800" dirty="0" err="1">
                <a:latin typeface="Bookman Old Style" pitchFamily="18" charset="0"/>
              </a:rPr>
              <a:t>vectorization</a:t>
            </a:r>
            <a:r>
              <a:rPr lang="en-US" sz="1800" dirty="0">
                <a:latin typeface="Bookman Old Style" pitchFamily="18" charset="0"/>
              </a:rPr>
              <a:t> methods</a:t>
            </a:r>
            <a:endParaRPr lang="en-IN" sz="1800" dirty="0" smtClean="0">
              <a:latin typeface="Bookman Old Style" pitchFamily="18" charset="0"/>
            </a:endParaRPr>
          </a:p>
        </p:txBody>
      </p:sp>
    </p:spTree>
    <p:extLst>
      <p:ext uri="{BB962C8B-B14F-4D97-AF65-F5344CB8AC3E}">
        <p14:creationId xmlns:p14="http://schemas.microsoft.com/office/powerpoint/2010/main" val="26524405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4120" y="1225296"/>
            <a:ext cx="9281160" cy="3520440"/>
          </a:xfrm>
        </p:spPr>
        <p:txBody>
          <a:bodyPr/>
          <a:lstStyle/>
          <a:p>
            <a:r>
              <a:rPr lang="en-IN" dirty="0" smtClean="0"/>
              <a:t>THANK YOU</a:t>
            </a:r>
            <a:endParaRPr lang="en-IN"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23331" y="2497541"/>
            <a:ext cx="1446663" cy="796038"/>
          </a:xfrm>
          <a:prstGeom prst="rect">
            <a:avLst/>
          </a:prstGeom>
        </p:spPr>
      </p:pic>
    </p:spTree>
    <p:extLst>
      <p:ext uri="{BB962C8B-B14F-4D97-AF65-F5344CB8AC3E}">
        <p14:creationId xmlns:p14="http://schemas.microsoft.com/office/powerpoint/2010/main" val="316880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6456" y="27296"/>
            <a:ext cx="10058400" cy="901824"/>
          </a:xfrm>
        </p:spPr>
        <p:txBody>
          <a:bodyPr>
            <a:normAutofit/>
          </a:bodyPr>
          <a:lstStyle/>
          <a:p>
            <a:r>
              <a:rPr lang="en-IN" sz="3200" dirty="0" smtClean="0"/>
              <a:t>DATA EXPLORATION USING WORD CLOUD</a:t>
            </a:r>
            <a:endParaRPr lang="en-IN" sz="4000"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69975" y="1660092"/>
            <a:ext cx="4754563" cy="2401539"/>
          </a:xfrm>
          <a:prstGeom prst="rect">
            <a:avLst/>
          </a:prstGeom>
          <a:ln>
            <a:noFill/>
          </a:ln>
          <a:effectLst>
            <a:outerShdw blurRad="292100" dist="139700" dir="2700000" algn="tl" rotWithShape="0">
              <a:srgbClr val="333333">
                <a:alpha val="65000"/>
              </a:srgbClr>
            </a:outerShdw>
          </a:effectLst>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77936" y="1636756"/>
            <a:ext cx="4754562" cy="2471222"/>
          </a:xfrm>
          <a:prstGeom prst="rect">
            <a:avLst/>
          </a:prstGeom>
          <a:ln>
            <a:noFill/>
          </a:ln>
          <a:effectLst>
            <a:outerShdw blurRad="292100" dist="139700" dir="2700000" algn="tl" rotWithShape="0">
              <a:srgbClr val="333333">
                <a:alpha val="65000"/>
              </a:srgbClr>
            </a:outerShdw>
          </a:effectLst>
        </p:spPr>
      </p:pic>
      <p:sp>
        <p:nvSpPr>
          <p:cNvPr id="15" name="Title 1"/>
          <p:cNvSpPr txBox="1">
            <a:spLocks/>
          </p:cNvSpPr>
          <p:nvPr/>
        </p:nvSpPr>
        <p:spPr>
          <a:xfrm>
            <a:off x="1104192" y="198016"/>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kern="1200" cap="none"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endParaRPr lang="en-IN" sz="4000" dirty="0"/>
          </a:p>
        </p:txBody>
      </p:sp>
      <p:sp>
        <p:nvSpPr>
          <p:cNvPr id="16" name="Text Placeholder 2"/>
          <p:cNvSpPr txBox="1">
            <a:spLocks/>
          </p:cNvSpPr>
          <p:nvPr/>
        </p:nvSpPr>
        <p:spPr>
          <a:xfrm>
            <a:off x="1066800" y="901824"/>
            <a:ext cx="4754880" cy="640080"/>
          </a:xfrm>
          <a:prstGeom prst="rect">
            <a:avLst/>
          </a:prstGeom>
          <a:solidFill>
            <a:schemeClr val="bg1"/>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b="1"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b="1" kern="1200">
                <a:solidFill>
                  <a:schemeClr val="dk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b="1" kern="1200">
                <a:solidFill>
                  <a:schemeClr val="dk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dk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dk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dk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dk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dk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dk1"/>
                </a:solidFill>
                <a:latin typeface="+mn-lt"/>
                <a:ea typeface="+mn-ea"/>
                <a:cs typeface="+mn-cs"/>
              </a:defRPr>
            </a:lvl9pPr>
          </a:lstStyle>
          <a:p>
            <a:pPr algn="ctr"/>
            <a:r>
              <a:rPr lang="en-IN" b="0" dirty="0" smtClean="0">
                <a:solidFill>
                  <a:schemeClr val="tx1"/>
                </a:solidFill>
                <a:effectLst>
                  <a:outerShdw blurRad="38100" dist="38100" dir="2700000" algn="tl">
                    <a:srgbClr val="000000">
                      <a:alpha val="43137"/>
                    </a:srgbClr>
                  </a:outerShdw>
                </a:effectLst>
                <a:latin typeface="Bookman Old Style" pitchFamily="18" charset="0"/>
              </a:rPr>
              <a:t>HAM</a:t>
            </a:r>
            <a:r>
              <a:rPr lang="en-IN" b="0" dirty="0" smtClean="0">
                <a:solidFill>
                  <a:schemeClr val="tx1"/>
                </a:solidFill>
                <a:latin typeface="Bookman Old Style" pitchFamily="18" charset="0"/>
              </a:rPr>
              <a:t> MESSAGE</a:t>
            </a:r>
            <a:endParaRPr lang="en-IN" b="0" dirty="0">
              <a:solidFill>
                <a:schemeClr val="tx1"/>
              </a:solidFill>
              <a:latin typeface="Bookman Old Style" pitchFamily="18" charset="0"/>
            </a:endParaRPr>
          </a:p>
        </p:txBody>
      </p:sp>
      <p:pic>
        <p:nvPicPr>
          <p:cNvPr id="17"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975" y="1660092"/>
            <a:ext cx="4754563" cy="2401539"/>
          </a:xfrm>
          <a:prstGeom prst="rect">
            <a:avLst/>
          </a:prstGeom>
          <a:ln>
            <a:noFill/>
          </a:ln>
          <a:effectLst>
            <a:outerShdw blurRad="190500" algn="tl" rotWithShape="0">
              <a:srgbClr val="000000">
                <a:alpha val="70000"/>
              </a:srgbClr>
            </a:outerShdw>
          </a:effectLst>
        </p:spPr>
      </p:pic>
      <p:sp>
        <p:nvSpPr>
          <p:cNvPr id="18" name="Text Placeholder 4"/>
          <p:cNvSpPr txBox="1">
            <a:spLocks/>
          </p:cNvSpPr>
          <p:nvPr/>
        </p:nvSpPr>
        <p:spPr>
          <a:xfrm>
            <a:off x="6364224" y="888176"/>
            <a:ext cx="4754880" cy="640080"/>
          </a:xfrm>
          <a:prstGeom prst="rect">
            <a:avLst/>
          </a:prstGeom>
          <a:solidFill>
            <a:schemeClr val="bg1"/>
          </a:solidFill>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b="1"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b="1" kern="1200">
                <a:solidFill>
                  <a:schemeClr val="dk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b="1" kern="1200">
                <a:solidFill>
                  <a:schemeClr val="dk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dk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dk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dk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dk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dk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dk1"/>
                </a:solidFill>
                <a:latin typeface="+mn-lt"/>
                <a:ea typeface="+mn-ea"/>
                <a:cs typeface="+mn-cs"/>
              </a:defRPr>
            </a:lvl9pPr>
          </a:lstStyle>
          <a:p>
            <a:pPr algn="ctr"/>
            <a:r>
              <a:rPr lang="en-IN" b="0" dirty="0" smtClean="0">
                <a:solidFill>
                  <a:schemeClr val="tx1"/>
                </a:solidFill>
                <a:effectLst>
                  <a:outerShdw blurRad="38100" dist="38100" dir="2700000" algn="tl">
                    <a:srgbClr val="000000">
                      <a:alpha val="43137"/>
                    </a:srgbClr>
                  </a:outerShdw>
                </a:effectLst>
                <a:latin typeface="Bookman Old Style" pitchFamily="18" charset="0"/>
              </a:rPr>
              <a:t>SPAM</a:t>
            </a:r>
            <a:r>
              <a:rPr lang="en-IN" b="0" dirty="0" smtClean="0">
                <a:solidFill>
                  <a:schemeClr val="tx1"/>
                </a:solidFill>
                <a:latin typeface="Bookman Old Style" pitchFamily="18" charset="0"/>
              </a:rPr>
              <a:t> MESSAGE</a:t>
            </a:r>
            <a:endParaRPr lang="en-IN" b="0" dirty="0">
              <a:solidFill>
                <a:schemeClr val="tx1"/>
              </a:solidFill>
              <a:latin typeface="Bookman Old Style" pitchFamily="18" charset="0"/>
            </a:endParaRPr>
          </a:p>
        </p:txBody>
      </p:sp>
      <p:pic>
        <p:nvPicPr>
          <p:cNvPr id="19" name="Content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7936" y="1636756"/>
            <a:ext cx="4754562" cy="2471222"/>
          </a:xfrm>
          <a:prstGeom prst="rect">
            <a:avLst/>
          </a:prstGeom>
          <a:ln>
            <a:noFill/>
          </a:ln>
          <a:effectLst>
            <a:outerShdw blurRad="190500" algn="tl" rotWithShape="0">
              <a:srgbClr val="000000">
                <a:alpha val="70000"/>
              </a:srgbClr>
            </a:outerShdw>
          </a:effectLst>
        </p:spPr>
      </p:pic>
      <p:sp>
        <p:nvSpPr>
          <p:cNvPr id="20" name="Text Placeholder 2"/>
          <p:cNvSpPr txBox="1">
            <a:spLocks/>
          </p:cNvSpPr>
          <p:nvPr/>
        </p:nvSpPr>
        <p:spPr>
          <a:xfrm>
            <a:off x="1082720" y="4179616"/>
            <a:ext cx="4754880" cy="2521436"/>
          </a:xfrm>
          <a:prstGeom prst="rect">
            <a:avLst/>
          </a:prstGeom>
          <a:solidFill>
            <a:schemeClr val="bg1"/>
          </a:solidFill>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b="1"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b="1" kern="1200">
                <a:solidFill>
                  <a:schemeClr val="dk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b="1" kern="1200">
                <a:solidFill>
                  <a:schemeClr val="dk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dk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dk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dk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dk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dk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dk1"/>
                </a:solidFill>
                <a:latin typeface="+mn-lt"/>
                <a:ea typeface="+mn-ea"/>
                <a:cs typeface="+mn-cs"/>
              </a:defRPr>
            </a:lvl9pPr>
          </a:lstStyle>
          <a:p>
            <a:pPr algn="just"/>
            <a:r>
              <a:rPr lang="en-IN" sz="1800" dirty="0" smtClean="0">
                <a:solidFill>
                  <a:schemeClr val="tx1"/>
                </a:solidFill>
                <a:latin typeface="Bookman Old Style" pitchFamily="18" charset="0"/>
              </a:rPr>
              <a:t>OBSERVATIONS:</a:t>
            </a:r>
          </a:p>
          <a:p>
            <a:pPr algn="just"/>
            <a:r>
              <a:rPr lang="en-IN" b="0" dirty="0" smtClean="0">
                <a:solidFill>
                  <a:schemeClr val="tx1"/>
                </a:solidFill>
                <a:latin typeface="Bookman Old Style" pitchFamily="18" charset="0"/>
                <a:cs typeface="Arial" pitchFamily="34" charset="0"/>
              </a:rPr>
              <a:t>The words like </a:t>
            </a:r>
            <a:r>
              <a:rPr lang="en-IN" b="0" dirty="0" smtClean="0">
                <a:solidFill>
                  <a:schemeClr val="tx1"/>
                </a:solidFill>
                <a:effectLst>
                  <a:outerShdw blurRad="38100" dist="38100" dir="2700000" algn="tl">
                    <a:srgbClr val="000000">
                      <a:alpha val="43137"/>
                    </a:srgbClr>
                  </a:outerShdw>
                </a:effectLst>
                <a:latin typeface="Bookman Old Style" pitchFamily="18" charset="0"/>
                <a:cs typeface="Arial" pitchFamily="34" charset="0"/>
              </a:rPr>
              <a:t>go, call, know, come, u, m, </a:t>
            </a:r>
            <a:r>
              <a:rPr lang="en-IN" b="0" dirty="0" err="1" smtClean="0">
                <a:solidFill>
                  <a:schemeClr val="tx1"/>
                </a:solidFill>
                <a:effectLst>
                  <a:outerShdw blurRad="38100" dist="38100" dir="2700000" algn="tl">
                    <a:srgbClr val="000000">
                      <a:alpha val="43137"/>
                    </a:srgbClr>
                  </a:outerShdw>
                </a:effectLst>
                <a:latin typeface="Bookman Old Style" pitchFamily="18" charset="0"/>
                <a:cs typeface="Arial" pitchFamily="34" charset="0"/>
              </a:rPr>
              <a:t>lt</a:t>
            </a:r>
            <a:r>
              <a:rPr lang="en-IN" b="0" dirty="0" smtClean="0">
                <a:solidFill>
                  <a:schemeClr val="tx1"/>
                </a:solidFill>
                <a:effectLst>
                  <a:outerShdw blurRad="38100" dist="38100" dir="2700000" algn="tl">
                    <a:srgbClr val="000000">
                      <a:alpha val="43137"/>
                    </a:srgbClr>
                  </a:outerShdw>
                </a:effectLst>
                <a:latin typeface="Bookman Old Style" pitchFamily="18" charset="0"/>
                <a:cs typeface="Arial" pitchFamily="34" charset="0"/>
              </a:rPr>
              <a:t>, ok, tell, time, want, need, make, send, love, good, take, one, think, say, today, ok, now</a:t>
            </a:r>
            <a:r>
              <a:rPr lang="en-IN" sz="2400" b="0" dirty="0" smtClean="0">
                <a:solidFill>
                  <a:schemeClr val="tx1"/>
                </a:solidFill>
                <a:effectLst>
                  <a:outerShdw blurRad="38100" dist="38100" dir="2700000" algn="tl">
                    <a:srgbClr val="000000">
                      <a:alpha val="43137"/>
                    </a:srgbClr>
                  </a:outerShdw>
                </a:effectLst>
                <a:latin typeface="Bookman Old Style" pitchFamily="18" charset="0"/>
              </a:rPr>
              <a:t> </a:t>
            </a:r>
            <a:r>
              <a:rPr lang="en-IN" b="0" dirty="0">
                <a:solidFill>
                  <a:schemeClr val="tx1"/>
                </a:solidFill>
                <a:latin typeface="Bookman Old Style" pitchFamily="18" charset="0"/>
                <a:cs typeface="Arial" pitchFamily="34" charset="0"/>
              </a:rPr>
              <a:t>are</a:t>
            </a:r>
            <a:r>
              <a:rPr lang="en-IN" sz="2400" b="0" dirty="0" smtClean="0">
                <a:solidFill>
                  <a:schemeClr val="tx1"/>
                </a:solidFill>
                <a:latin typeface="Bookman Old Style" pitchFamily="18" charset="0"/>
              </a:rPr>
              <a:t> </a:t>
            </a:r>
            <a:r>
              <a:rPr lang="en-IN" b="0" dirty="0" smtClean="0">
                <a:solidFill>
                  <a:schemeClr val="tx1"/>
                </a:solidFill>
                <a:latin typeface="Bookman Old Style" pitchFamily="18" charset="0"/>
              </a:rPr>
              <a:t>frequent words appeared in ham messages</a:t>
            </a:r>
            <a:endParaRPr lang="en-IN" b="0" dirty="0" smtClean="0">
              <a:solidFill>
                <a:schemeClr val="tx1"/>
              </a:solidFill>
              <a:latin typeface="Bookman Old Style" pitchFamily="18" charset="0"/>
              <a:cs typeface="Arial" pitchFamily="34" charset="0"/>
            </a:endParaRPr>
          </a:p>
        </p:txBody>
      </p:sp>
      <p:sp>
        <p:nvSpPr>
          <p:cNvPr id="21" name="Text Placeholder 2"/>
          <p:cNvSpPr txBox="1">
            <a:spLocks/>
          </p:cNvSpPr>
          <p:nvPr/>
        </p:nvSpPr>
        <p:spPr>
          <a:xfrm>
            <a:off x="6407712" y="4209184"/>
            <a:ext cx="4754880" cy="2521436"/>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000" b="1"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b="1" kern="1200">
                <a:solidFill>
                  <a:schemeClr val="dk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800" b="1" kern="1200">
                <a:solidFill>
                  <a:schemeClr val="dk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dk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dk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dk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dk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dk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600" b="1" kern="1200">
                <a:solidFill>
                  <a:schemeClr val="dk1"/>
                </a:solidFill>
                <a:latin typeface="+mn-lt"/>
                <a:ea typeface="+mn-ea"/>
                <a:cs typeface="+mn-cs"/>
              </a:defRPr>
            </a:lvl9pPr>
          </a:lstStyle>
          <a:p>
            <a:pPr algn="just"/>
            <a:r>
              <a:rPr lang="en-IN" sz="1800" dirty="0" smtClean="0">
                <a:solidFill>
                  <a:schemeClr val="tx1"/>
                </a:solidFill>
                <a:latin typeface="Bookman Old Style" pitchFamily="18" charset="0"/>
              </a:rPr>
              <a:t>OBSERVATIONS:</a:t>
            </a:r>
          </a:p>
          <a:p>
            <a:pPr algn="just"/>
            <a:r>
              <a:rPr lang="en-IN" b="0" dirty="0" smtClean="0">
                <a:solidFill>
                  <a:schemeClr val="tx1"/>
                </a:solidFill>
                <a:latin typeface="Bookman Old Style" pitchFamily="18" charset="0"/>
                <a:cs typeface="Arial" pitchFamily="34" charset="0"/>
              </a:rPr>
              <a:t>The words like </a:t>
            </a:r>
            <a:r>
              <a:rPr lang="en-IN" b="0" dirty="0" smtClean="0">
                <a:solidFill>
                  <a:schemeClr val="tx1"/>
                </a:solidFill>
                <a:effectLst>
                  <a:outerShdw blurRad="38100" dist="38100" dir="2700000" algn="tl">
                    <a:srgbClr val="000000">
                      <a:alpha val="43137"/>
                    </a:srgbClr>
                  </a:outerShdw>
                </a:effectLst>
                <a:latin typeface="Bookman Old Style" pitchFamily="18" charset="0"/>
                <a:cs typeface="Arial" pitchFamily="34" charset="0"/>
              </a:rPr>
              <a:t>free, call, txt, stop, reply, contact, award, please, claim, prize, service, customer, now, mobile, win, chance, voucher </a:t>
            </a:r>
            <a:r>
              <a:rPr lang="en-IN" b="0" dirty="0" smtClean="0">
                <a:solidFill>
                  <a:schemeClr val="tx1"/>
                </a:solidFill>
                <a:latin typeface="Bookman Old Style" pitchFamily="18" charset="0"/>
                <a:cs typeface="Arial" pitchFamily="34" charset="0"/>
              </a:rPr>
              <a:t>are</a:t>
            </a:r>
            <a:r>
              <a:rPr lang="en-IN" sz="2400" b="0" dirty="0" smtClean="0">
                <a:solidFill>
                  <a:schemeClr val="tx1"/>
                </a:solidFill>
                <a:latin typeface="Bookman Old Style" pitchFamily="18" charset="0"/>
              </a:rPr>
              <a:t> </a:t>
            </a:r>
            <a:r>
              <a:rPr lang="en-IN" b="0" dirty="0" smtClean="0">
                <a:solidFill>
                  <a:schemeClr val="tx1"/>
                </a:solidFill>
                <a:latin typeface="Bookman Old Style" pitchFamily="18" charset="0"/>
              </a:rPr>
              <a:t>frequent words appeared in spam messages</a:t>
            </a:r>
            <a:endParaRPr lang="en-IN" b="0" dirty="0" smtClean="0">
              <a:solidFill>
                <a:schemeClr val="tx1"/>
              </a:solidFill>
              <a:latin typeface="Bookman Old Style" pitchFamily="18" charset="0"/>
              <a:cs typeface="Arial" pitchFamily="34" charset="0"/>
            </a:endParaRPr>
          </a:p>
        </p:txBody>
      </p:sp>
      <p:sp>
        <p:nvSpPr>
          <p:cNvPr id="23" name="Text Placeholder 22"/>
          <p:cNvSpPr>
            <a:spLocks noGrp="1"/>
          </p:cNvSpPr>
          <p:nvPr>
            <p:ph type="body" sz="quarter" idx="3"/>
          </p:nvPr>
        </p:nvSpPr>
        <p:spPr/>
        <p:txBody>
          <a:bodyPr/>
          <a:lstStyle/>
          <a:p>
            <a:endParaRPr lang="en-IN"/>
          </a:p>
        </p:txBody>
      </p:sp>
    </p:spTree>
    <p:extLst>
      <p:ext uri="{BB962C8B-B14F-4D97-AF65-F5344CB8AC3E}">
        <p14:creationId xmlns:p14="http://schemas.microsoft.com/office/powerpoint/2010/main" val="2810901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TERM </a:t>
            </a:r>
            <a:r>
              <a:rPr lang="en-IN" u="sng" dirty="0" smtClean="0"/>
              <a:t>FREQUENCY</a:t>
            </a:r>
            <a:r>
              <a:rPr lang="en-IN" dirty="0" smtClean="0"/>
              <a:t> </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57151665"/>
              </p:ext>
            </p:extLst>
          </p:nvPr>
        </p:nvGraphicFramePr>
        <p:xfrm>
          <a:off x="305933" y="358250"/>
          <a:ext cx="7814484" cy="6015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half" idx="2"/>
          </p:nvPr>
        </p:nvSpPr>
        <p:spPr>
          <a:xfrm>
            <a:off x="8549640" y="2423160"/>
            <a:ext cx="3460390" cy="3291840"/>
          </a:xfrm>
        </p:spPr>
        <p:txBody>
          <a:bodyPr>
            <a:normAutofit/>
          </a:bodyPr>
          <a:lstStyle/>
          <a:p>
            <a:r>
              <a:rPr lang="en-IN" dirty="0" smtClean="0">
                <a:blipFill>
                  <a:blip r:embed="rId7">
                    <a:extLst>
                      <a:ext uri="{28A0092B-C50C-407E-A947-70E740481C1C}">
                        <a14:useLocalDpi xmlns:a14="http://schemas.microsoft.com/office/drawing/2010/main" val="0"/>
                      </a:ext>
                    </a:extLst>
                  </a:blip>
                  <a:tile tx="6350" ty="-127000" sx="65000" sy="64000" flip="none" algn="tl"/>
                </a:blipFill>
                <a:latin typeface="+mj-lt"/>
                <a:ea typeface="+mj-ea"/>
                <a:cs typeface="+mj-cs"/>
              </a:rPr>
              <a:t>VECTO</a:t>
            </a:r>
            <a:r>
              <a:rPr lang="en-IN" dirty="0">
                <a:blipFill>
                  <a:blip r:embed="rId7">
                    <a:extLst>
                      <a:ext uri="{28A0092B-C50C-407E-A947-70E740481C1C}">
                        <a14:useLocalDpi xmlns:a14="http://schemas.microsoft.com/office/drawing/2010/main" val="0"/>
                      </a:ext>
                    </a:extLst>
                  </a:blip>
                  <a:tile tx="6350" ty="-127000" sx="65000" sy="64000" flip="none" algn="tl"/>
                </a:blipFill>
                <a:latin typeface="+mj-lt"/>
                <a:ea typeface="+mj-ea"/>
                <a:cs typeface="+mj-cs"/>
              </a:rPr>
              <a:t>RIZ</a:t>
            </a:r>
            <a:r>
              <a:rPr lang="en-IN" dirty="0" smtClean="0">
                <a:blipFill>
                  <a:blip r:embed="rId7">
                    <a:extLst>
                      <a:ext uri="{28A0092B-C50C-407E-A947-70E740481C1C}">
                        <a14:useLocalDpi xmlns:a14="http://schemas.microsoft.com/office/drawing/2010/main" val="0"/>
                      </a:ext>
                    </a:extLst>
                  </a:blip>
                  <a:tile tx="6350" ty="-127000" sx="65000" sy="64000" flip="none" algn="tl"/>
                </a:blipFill>
                <a:latin typeface="+mj-lt"/>
                <a:ea typeface="+mj-ea"/>
                <a:cs typeface="+mj-cs"/>
              </a:rPr>
              <a:t>ATION PIPELINE</a:t>
            </a:r>
          </a:p>
          <a:p>
            <a:pPr algn="just">
              <a:lnSpc>
                <a:spcPct val="150000"/>
              </a:lnSpc>
            </a:pPr>
            <a:r>
              <a:rPr lang="en-US" dirty="0" smtClean="0">
                <a:blipFill>
                  <a:blip r:embed="rId7">
                    <a:extLst>
                      <a:ext uri="{28A0092B-C50C-407E-A947-70E740481C1C}">
                        <a14:useLocalDpi xmlns:a14="http://schemas.microsoft.com/office/drawing/2010/main" val="0"/>
                      </a:ext>
                    </a:extLst>
                  </a:blip>
                  <a:tile tx="6350" ty="-127000" sx="65000" sy="64000" flip="none" algn="tl"/>
                </a:blipFill>
                <a:latin typeface="Bookman Old Style" pitchFamily="18" charset="0"/>
                <a:ea typeface="+mj-ea"/>
                <a:cs typeface="+mj-cs"/>
              </a:rPr>
              <a:t>By </a:t>
            </a:r>
            <a:r>
              <a:rPr lang="en-US" dirty="0">
                <a:blipFill>
                  <a:blip r:embed="rId7">
                    <a:extLst>
                      <a:ext uri="{28A0092B-C50C-407E-A947-70E740481C1C}">
                        <a14:useLocalDpi xmlns:a14="http://schemas.microsoft.com/office/drawing/2010/main" val="0"/>
                      </a:ext>
                    </a:extLst>
                  </a:blip>
                  <a:tile tx="6350" ty="-127000" sx="65000" sy="64000" flip="none" algn="tl"/>
                </a:blipFill>
                <a:latin typeface="Bookman Old Style" pitchFamily="18" charset="0"/>
                <a:ea typeface="+mj-ea"/>
                <a:cs typeface="+mj-cs"/>
              </a:rPr>
              <a:t>computing the term-frequency of each word in a given document, </a:t>
            </a:r>
            <a:r>
              <a:rPr lang="en-US" dirty="0" smtClean="0">
                <a:blipFill>
                  <a:blip r:embed="rId7">
                    <a:extLst>
                      <a:ext uri="{28A0092B-C50C-407E-A947-70E740481C1C}">
                        <a14:useLocalDpi xmlns:a14="http://schemas.microsoft.com/office/drawing/2010/main" val="0"/>
                      </a:ext>
                    </a:extLst>
                  </a:blip>
                  <a:tile tx="6350" ty="-127000" sx="65000" sy="64000" flip="none" algn="tl"/>
                </a:blipFill>
                <a:latin typeface="Bookman Old Style" pitchFamily="18" charset="0"/>
                <a:ea typeface="+mj-ea"/>
                <a:cs typeface="+mj-cs"/>
              </a:rPr>
              <a:t>we </a:t>
            </a:r>
            <a:r>
              <a:rPr lang="en-US" dirty="0">
                <a:blipFill>
                  <a:blip r:embed="rId7">
                    <a:extLst>
                      <a:ext uri="{28A0092B-C50C-407E-A947-70E740481C1C}">
                        <a14:useLocalDpi xmlns:a14="http://schemas.microsoft.com/office/drawing/2010/main" val="0"/>
                      </a:ext>
                    </a:extLst>
                  </a:blip>
                  <a:tile tx="6350" ty="-127000" sx="65000" sy="64000" flip="none" algn="tl"/>
                </a:blipFill>
                <a:latin typeface="Bookman Old Style" pitchFamily="18" charset="0"/>
                <a:ea typeface="+mj-ea"/>
                <a:cs typeface="+mj-cs"/>
              </a:rPr>
              <a:t>can get a good understanding of what the document is about and its relevance to other documents</a:t>
            </a:r>
            <a:endParaRPr lang="en-IN" dirty="0">
              <a:blipFill>
                <a:blip r:embed="rId7">
                  <a:extLst>
                    <a:ext uri="{28A0092B-C50C-407E-A947-70E740481C1C}">
                      <a14:useLocalDpi xmlns:a14="http://schemas.microsoft.com/office/drawing/2010/main" val="0"/>
                    </a:ext>
                  </a:extLst>
                </a:blip>
                <a:tile tx="6350" ty="-127000" sx="65000" sy="64000" flip="none" algn="tl"/>
              </a:blipFill>
              <a:latin typeface="Bookman Old Style" pitchFamily="18" charset="0"/>
              <a:ea typeface="+mj-ea"/>
              <a:cs typeface="+mj-cs"/>
            </a:endParaRPr>
          </a:p>
        </p:txBody>
      </p:sp>
      <p:pic>
        <p:nvPicPr>
          <p:cNvPr id="6" name="Picture 5">
            <a:extLst>
              <a:ext uri="{FF2B5EF4-FFF2-40B4-BE49-F238E27FC236}">
                <a16:creationId xmlns:lc="http://schemas.openxmlformats.org/drawingml/2006/lockedCanvas" xmlns:a16="http://schemas.microsoft.com/office/drawing/2014/main" xmlns="" id="{148A815D-B675-648F-340C-2590B0914B88}"/>
              </a:ext>
            </a:extLst>
          </p:cNvPr>
          <p:cNvPicPr>
            <a:picLocks noChangeAspect="1"/>
          </p:cNvPicPr>
          <p:nvPr/>
        </p:nvPicPr>
        <p:blipFill>
          <a:blip r:embed="rId8">
            <a:lum bright="70000" contrast="-70000"/>
          </a:blip>
          <a:stretch>
            <a:fillRect/>
          </a:stretch>
        </p:blipFill>
        <p:spPr>
          <a:xfrm>
            <a:off x="9334860" y="4757174"/>
            <a:ext cx="1601755" cy="1601755"/>
          </a:xfrm>
          <a:prstGeom prst="rect">
            <a:avLst/>
          </a:prstGeom>
        </p:spPr>
      </p:pic>
    </p:spTree>
    <p:extLst>
      <p:ext uri="{BB962C8B-B14F-4D97-AF65-F5344CB8AC3E}">
        <p14:creationId xmlns:p14="http://schemas.microsoft.com/office/powerpoint/2010/main" val="1638271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5991" y="371896"/>
            <a:ext cx="3642361" cy="1737360"/>
          </a:xfrm>
        </p:spPr>
        <p:txBody>
          <a:bodyPr>
            <a:normAutofit fontScale="90000"/>
          </a:bodyPr>
          <a:lstStyle/>
          <a:p>
            <a:r>
              <a:rPr lang="en-IN" dirty="0" smtClean="0"/>
              <a:t>INVERSE DOCUMENT TERM </a:t>
            </a:r>
            <a:br>
              <a:rPr lang="en-IN" dirty="0" smtClean="0"/>
            </a:br>
            <a:r>
              <a:rPr lang="en-IN" u="sng" dirty="0" smtClean="0"/>
              <a:t>FREQUENCY</a:t>
            </a:r>
            <a:r>
              <a:rPr lang="en-IN" dirty="0" smtClean="0"/>
              <a:t> </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96610721"/>
              </p:ext>
            </p:extLst>
          </p:nvPr>
        </p:nvGraphicFramePr>
        <p:xfrm>
          <a:off x="278637" y="344602"/>
          <a:ext cx="7814484" cy="6015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half" idx="2"/>
          </p:nvPr>
        </p:nvSpPr>
        <p:spPr>
          <a:xfrm>
            <a:off x="8549639" y="2109255"/>
            <a:ext cx="3528629" cy="4277892"/>
          </a:xfrm>
        </p:spPr>
        <p:txBody>
          <a:bodyPr>
            <a:normAutofit fontScale="85000" lnSpcReduction="10000"/>
          </a:bodyPr>
          <a:lstStyle/>
          <a:p>
            <a:pPr algn="just"/>
            <a:r>
              <a:rPr lang="en-IN" dirty="0" smtClean="0">
                <a:blipFill>
                  <a:blip r:embed="rId7">
                    <a:extLst>
                      <a:ext uri="{28A0092B-C50C-407E-A947-70E740481C1C}">
                        <a14:useLocalDpi xmlns:a14="http://schemas.microsoft.com/office/drawing/2010/main" val="0"/>
                      </a:ext>
                    </a:extLst>
                  </a:blip>
                  <a:tile tx="6350" ty="-127000" sx="65000" sy="64000" flip="none" algn="tl"/>
                </a:blipFill>
                <a:latin typeface="+mj-lt"/>
                <a:ea typeface="+mj-ea"/>
                <a:cs typeface="+mj-cs"/>
              </a:rPr>
              <a:t>VECTO</a:t>
            </a:r>
            <a:r>
              <a:rPr lang="en-IN" dirty="0">
                <a:blipFill>
                  <a:blip r:embed="rId7">
                    <a:extLst>
                      <a:ext uri="{28A0092B-C50C-407E-A947-70E740481C1C}">
                        <a14:useLocalDpi xmlns:a14="http://schemas.microsoft.com/office/drawing/2010/main" val="0"/>
                      </a:ext>
                    </a:extLst>
                  </a:blip>
                  <a:tile tx="6350" ty="-127000" sx="65000" sy="64000" flip="none" algn="tl"/>
                </a:blipFill>
                <a:latin typeface="+mj-lt"/>
                <a:ea typeface="+mj-ea"/>
                <a:cs typeface="+mj-cs"/>
              </a:rPr>
              <a:t>RIZ</a:t>
            </a:r>
            <a:r>
              <a:rPr lang="en-IN" dirty="0" smtClean="0">
                <a:blipFill>
                  <a:blip r:embed="rId7">
                    <a:extLst>
                      <a:ext uri="{28A0092B-C50C-407E-A947-70E740481C1C}">
                        <a14:useLocalDpi xmlns:a14="http://schemas.microsoft.com/office/drawing/2010/main" val="0"/>
                      </a:ext>
                    </a:extLst>
                  </a:blip>
                  <a:tile tx="6350" ty="-127000" sx="65000" sy="64000" flip="none" algn="tl"/>
                </a:blipFill>
                <a:latin typeface="+mj-lt"/>
                <a:ea typeface="+mj-ea"/>
                <a:cs typeface="+mj-cs"/>
              </a:rPr>
              <a:t>ATION PIPELINE</a:t>
            </a:r>
            <a:endParaRPr lang="en-IN" dirty="0">
              <a:blipFill>
                <a:blip r:embed="rId7">
                  <a:extLst>
                    <a:ext uri="{28A0092B-C50C-407E-A947-70E740481C1C}">
                      <a14:useLocalDpi xmlns:a14="http://schemas.microsoft.com/office/drawing/2010/main" val="0"/>
                    </a:ext>
                  </a:extLst>
                </a:blip>
                <a:tile tx="6350" ty="-127000" sx="65000" sy="64000" flip="none" algn="tl"/>
              </a:blipFill>
              <a:latin typeface="+mj-lt"/>
              <a:ea typeface="+mj-ea"/>
              <a:cs typeface="+mj-cs"/>
            </a:endParaRPr>
          </a:p>
          <a:p>
            <a:pPr algn="just"/>
            <a:r>
              <a:rPr lang="en-US" sz="1800" dirty="0">
                <a:blipFill>
                  <a:blip r:embed="rId7">
                    <a:extLst>
                      <a:ext uri="{28A0092B-C50C-407E-A947-70E740481C1C}">
                        <a14:useLocalDpi xmlns:a14="http://schemas.microsoft.com/office/drawing/2010/main" val="0"/>
                      </a:ext>
                    </a:extLst>
                  </a:blip>
                  <a:tile tx="6350" ty="-127000" sx="65000" sy="64000" flip="none" algn="tl"/>
                </a:blipFill>
                <a:latin typeface="Bookman Old Style" pitchFamily="18" charset="0"/>
                <a:ea typeface="+mj-ea"/>
                <a:cs typeface="+mj-cs"/>
              </a:rPr>
              <a:t>The idea behind IDF is that if a word appears in many documents, it's less likely to be a good indicator of the content of any one document. </a:t>
            </a:r>
            <a:endParaRPr lang="en-US" sz="1800" dirty="0" smtClean="0">
              <a:blipFill>
                <a:blip r:embed="rId7">
                  <a:extLst>
                    <a:ext uri="{28A0092B-C50C-407E-A947-70E740481C1C}">
                      <a14:useLocalDpi xmlns:a14="http://schemas.microsoft.com/office/drawing/2010/main" val="0"/>
                    </a:ext>
                  </a:extLst>
                </a:blip>
                <a:tile tx="6350" ty="-127000" sx="65000" sy="64000" flip="none" algn="tl"/>
              </a:blipFill>
              <a:latin typeface="Bookman Old Style" pitchFamily="18" charset="0"/>
              <a:ea typeface="+mj-ea"/>
              <a:cs typeface="+mj-cs"/>
            </a:endParaRPr>
          </a:p>
          <a:p>
            <a:pPr algn="just"/>
            <a:r>
              <a:rPr lang="en-US" sz="1800" dirty="0" smtClean="0">
                <a:blipFill>
                  <a:blip r:embed="rId7">
                    <a:extLst>
                      <a:ext uri="{28A0092B-C50C-407E-A947-70E740481C1C}">
                        <a14:useLocalDpi xmlns:a14="http://schemas.microsoft.com/office/drawing/2010/main" val="0"/>
                      </a:ext>
                    </a:extLst>
                  </a:blip>
                  <a:tile tx="6350" ty="-127000" sx="65000" sy="64000" flip="none" algn="tl"/>
                </a:blipFill>
                <a:latin typeface="Bookman Old Style" pitchFamily="18" charset="0"/>
                <a:ea typeface="+mj-ea"/>
                <a:cs typeface="+mj-cs"/>
              </a:rPr>
              <a:t>On </a:t>
            </a:r>
            <a:r>
              <a:rPr lang="en-US" sz="1800" dirty="0">
                <a:blipFill>
                  <a:blip r:embed="rId7">
                    <a:extLst>
                      <a:ext uri="{28A0092B-C50C-407E-A947-70E740481C1C}">
                        <a14:useLocalDpi xmlns:a14="http://schemas.microsoft.com/office/drawing/2010/main" val="0"/>
                      </a:ext>
                    </a:extLst>
                  </a:blip>
                  <a:tile tx="6350" ty="-127000" sx="65000" sy="64000" flip="none" algn="tl"/>
                </a:blipFill>
                <a:latin typeface="Bookman Old Style" pitchFamily="18" charset="0"/>
                <a:ea typeface="+mj-ea"/>
                <a:cs typeface="+mj-cs"/>
              </a:rPr>
              <a:t>the other hand, if a word appears in only a few documents, it's more likely to be a good indicator of the content of those documents. </a:t>
            </a:r>
            <a:endParaRPr lang="en-US" sz="1800" dirty="0" smtClean="0">
              <a:blipFill>
                <a:blip r:embed="rId7">
                  <a:extLst>
                    <a:ext uri="{28A0092B-C50C-407E-A947-70E740481C1C}">
                      <a14:useLocalDpi xmlns:a14="http://schemas.microsoft.com/office/drawing/2010/main" val="0"/>
                    </a:ext>
                  </a:extLst>
                </a:blip>
                <a:tile tx="6350" ty="-127000" sx="65000" sy="64000" flip="none" algn="tl"/>
              </a:blipFill>
              <a:latin typeface="Bookman Old Style" pitchFamily="18" charset="0"/>
              <a:ea typeface="+mj-ea"/>
              <a:cs typeface="+mj-cs"/>
            </a:endParaRPr>
          </a:p>
          <a:p>
            <a:pPr algn="just"/>
            <a:r>
              <a:rPr lang="en-US" sz="1800" dirty="0" smtClean="0">
                <a:blipFill>
                  <a:blip r:embed="rId7">
                    <a:extLst>
                      <a:ext uri="{28A0092B-C50C-407E-A947-70E740481C1C}">
                        <a14:useLocalDpi xmlns:a14="http://schemas.microsoft.com/office/drawing/2010/main" val="0"/>
                      </a:ext>
                    </a:extLst>
                  </a:blip>
                  <a:tile tx="6350" ty="-127000" sx="65000" sy="64000" flip="none" algn="tl"/>
                </a:blipFill>
                <a:latin typeface="Bookman Old Style" pitchFamily="18" charset="0"/>
                <a:ea typeface="+mj-ea"/>
                <a:cs typeface="+mj-cs"/>
              </a:rPr>
              <a:t>By </a:t>
            </a:r>
            <a:r>
              <a:rPr lang="en-US" sz="1800" dirty="0">
                <a:blipFill>
                  <a:blip r:embed="rId7">
                    <a:extLst>
                      <a:ext uri="{28A0092B-C50C-407E-A947-70E740481C1C}">
                        <a14:useLocalDpi xmlns:a14="http://schemas.microsoft.com/office/drawing/2010/main" val="0"/>
                      </a:ext>
                    </a:extLst>
                  </a:blip>
                  <a:tile tx="6350" ty="-127000" sx="65000" sy="64000" flip="none" algn="tl"/>
                </a:blipFill>
                <a:latin typeface="Bookman Old Style" pitchFamily="18" charset="0"/>
                <a:ea typeface="+mj-ea"/>
                <a:cs typeface="+mj-cs"/>
              </a:rPr>
              <a:t>combining term-frequency with inverse document frequency, we can get a better understanding of what words are important for each document, and we can use this information to classify the documents.</a:t>
            </a:r>
            <a:endParaRPr lang="en-IN" sz="1800" dirty="0">
              <a:blipFill>
                <a:blip r:embed="rId7">
                  <a:extLst>
                    <a:ext uri="{28A0092B-C50C-407E-A947-70E740481C1C}">
                      <a14:useLocalDpi xmlns:a14="http://schemas.microsoft.com/office/drawing/2010/main" val="0"/>
                    </a:ext>
                  </a:extLst>
                </a:blip>
                <a:tile tx="6350" ty="-127000" sx="65000" sy="64000" flip="none" algn="tl"/>
              </a:blipFill>
              <a:latin typeface="Bookman Old Style" pitchFamily="18" charset="0"/>
              <a:ea typeface="+mj-ea"/>
              <a:cs typeface="+mj-cs"/>
            </a:endParaRPr>
          </a:p>
        </p:txBody>
      </p:sp>
    </p:spTree>
    <p:extLst>
      <p:ext uri="{BB962C8B-B14F-4D97-AF65-F5344CB8AC3E}">
        <p14:creationId xmlns:p14="http://schemas.microsoft.com/office/powerpoint/2010/main" val="24866866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9640" y="-569816"/>
            <a:ext cx="3200400" cy="1737360"/>
          </a:xfrm>
        </p:spPr>
        <p:txBody>
          <a:bodyPr/>
          <a:lstStyle/>
          <a:p>
            <a:r>
              <a:rPr lang="en-IN" u="sng" dirty="0" smtClean="0"/>
              <a:t>DOC2VEC</a:t>
            </a:r>
            <a:endParaRPr lang="en-IN" u="sng"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48102344"/>
              </p:ext>
            </p:extLst>
          </p:nvPr>
        </p:nvGraphicFramePr>
        <p:xfrm>
          <a:off x="305933" y="358250"/>
          <a:ext cx="7814484" cy="6015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half" idx="2"/>
          </p:nvPr>
        </p:nvSpPr>
        <p:spPr>
          <a:xfrm>
            <a:off x="8549640" y="1167543"/>
            <a:ext cx="3200400" cy="3827515"/>
          </a:xfrm>
        </p:spPr>
        <p:txBody>
          <a:bodyPr>
            <a:normAutofit/>
          </a:bodyPr>
          <a:lstStyle/>
          <a:p>
            <a:r>
              <a:rPr lang="en-IN" dirty="0" smtClean="0">
                <a:blipFill>
                  <a:blip r:embed="rId7">
                    <a:extLst>
                      <a:ext uri="{28A0092B-C50C-407E-A947-70E740481C1C}">
                        <a14:useLocalDpi xmlns:a14="http://schemas.microsoft.com/office/drawing/2010/main" val="0"/>
                      </a:ext>
                    </a:extLst>
                  </a:blip>
                  <a:tile tx="6350" ty="-127000" sx="65000" sy="64000" flip="none" algn="tl"/>
                </a:blipFill>
                <a:latin typeface="+mj-lt"/>
                <a:ea typeface="+mj-ea"/>
                <a:cs typeface="+mj-cs"/>
              </a:rPr>
              <a:t>VECTO</a:t>
            </a:r>
            <a:r>
              <a:rPr lang="en-IN" dirty="0">
                <a:blipFill>
                  <a:blip r:embed="rId7">
                    <a:extLst>
                      <a:ext uri="{28A0092B-C50C-407E-A947-70E740481C1C}">
                        <a14:useLocalDpi xmlns:a14="http://schemas.microsoft.com/office/drawing/2010/main" val="0"/>
                      </a:ext>
                    </a:extLst>
                  </a:blip>
                  <a:tile tx="6350" ty="-127000" sx="65000" sy="64000" flip="none" algn="tl"/>
                </a:blipFill>
                <a:latin typeface="+mj-lt"/>
                <a:ea typeface="+mj-ea"/>
                <a:cs typeface="+mj-cs"/>
              </a:rPr>
              <a:t>RIZ</a:t>
            </a:r>
            <a:r>
              <a:rPr lang="en-IN" dirty="0" smtClean="0">
                <a:blipFill>
                  <a:blip r:embed="rId7">
                    <a:extLst>
                      <a:ext uri="{28A0092B-C50C-407E-A947-70E740481C1C}">
                        <a14:useLocalDpi xmlns:a14="http://schemas.microsoft.com/office/drawing/2010/main" val="0"/>
                      </a:ext>
                    </a:extLst>
                  </a:blip>
                  <a:tile tx="6350" ty="-127000" sx="65000" sy="64000" flip="none" algn="tl"/>
                </a:blipFill>
                <a:latin typeface="+mj-lt"/>
                <a:ea typeface="+mj-ea"/>
                <a:cs typeface="+mj-cs"/>
              </a:rPr>
              <a:t>ATION PIPELINE</a:t>
            </a:r>
          </a:p>
          <a:p>
            <a:pPr algn="just"/>
            <a:r>
              <a:rPr lang="en-US" dirty="0">
                <a:blipFill>
                  <a:blip r:embed="rId7">
                    <a:extLst>
                      <a:ext uri="{28A0092B-C50C-407E-A947-70E740481C1C}">
                        <a14:useLocalDpi xmlns:a14="http://schemas.microsoft.com/office/drawing/2010/main" val="0"/>
                      </a:ext>
                    </a:extLst>
                  </a:blip>
                  <a:tile tx="6350" ty="-127000" sx="65000" sy="64000" flip="none" algn="tl"/>
                </a:blipFill>
                <a:latin typeface="Bookman Old Style" pitchFamily="18" charset="0"/>
                <a:ea typeface="+mj-ea"/>
                <a:cs typeface="+mj-cs"/>
              </a:rPr>
              <a:t>This technique is based on the idea that words that are similar in meaning should have similar vectors, so words that are close together in the vector space are more likely to be related in meaning. </a:t>
            </a:r>
            <a:endParaRPr lang="en-US" dirty="0" smtClean="0">
              <a:blipFill>
                <a:blip r:embed="rId7">
                  <a:extLst>
                    <a:ext uri="{28A0092B-C50C-407E-A947-70E740481C1C}">
                      <a14:useLocalDpi xmlns:a14="http://schemas.microsoft.com/office/drawing/2010/main" val="0"/>
                    </a:ext>
                  </a:extLst>
                </a:blip>
                <a:tile tx="6350" ty="-127000" sx="65000" sy="64000" flip="none" algn="tl"/>
              </a:blipFill>
              <a:latin typeface="Bookman Old Style" pitchFamily="18" charset="0"/>
              <a:ea typeface="+mj-ea"/>
              <a:cs typeface="+mj-cs"/>
            </a:endParaRPr>
          </a:p>
          <a:p>
            <a:pPr algn="just"/>
            <a:r>
              <a:rPr lang="en-US" dirty="0" smtClean="0">
                <a:blipFill>
                  <a:blip r:embed="rId7">
                    <a:extLst>
                      <a:ext uri="{28A0092B-C50C-407E-A947-70E740481C1C}">
                        <a14:useLocalDpi xmlns:a14="http://schemas.microsoft.com/office/drawing/2010/main" val="0"/>
                      </a:ext>
                    </a:extLst>
                  </a:blip>
                  <a:tile tx="6350" ty="-127000" sx="65000" sy="64000" flip="none" algn="tl"/>
                </a:blipFill>
                <a:latin typeface="Bookman Old Style" pitchFamily="18" charset="0"/>
                <a:ea typeface="+mj-ea"/>
                <a:cs typeface="+mj-cs"/>
              </a:rPr>
              <a:t>By </a:t>
            </a:r>
            <a:r>
              <a:rPr lang="en-US" dirty="0">
                <a:blipFill>
                  <a:blip r:embed="rId7">
                    <a:extLst>
                      <a:ext uri="{28A0092B-C50C-407E-A947-70E740481C1C}">
                        <a14:useLocalDpi xmlns:a14="http://schemas.microsoft.com/office/drawing/2010/main" val="0"/>
                      </a:ext>
                    </a:extLst>
                  </a:blip>
                  <a:tile tx="6350" ty="-127000" sx="65000" sy="64000" flip="none" algn="tl"/>
                </a:blipFill>
                <a:latin typeface="Bookman Old Style" pitchFamily="18" charset="0"/>
                <a:ea typeface="+mj-ea"/>
                <a:cs typeface="+mj-cs"/>
              </a:rPr>
              <a:t>using word2vec </a:t>
            </a:r>
            <a:r>
              <a:rPr lang="en-US" dirty="0" err="1">
                <a:blipFill>
                  <a:blip r:embed="rId7">
                    <a:extLst>
                      <a:ext uri="{28A0092B-C50C-407E-A947-70E740481C1C}">
                        <a14:useLocalDpi xmlns:a14="http://schemas.microsoft.com/office/drawing/2010/main" val="0"/>
                      </a:ext>
                    </a:extLst>
                  </a:blip>
                  <a:tile tx="6350" ty="-127000" sx="65000" sy="64000" flip="none" algn="tl"/>
                </a:blipFill>
                <a:latin typeface="Bookman Old Style" pitchFamily="18" charset="0"/>
                <a:ea typeface="+mj-ea"/>
                <a:cs typeface="+mj-cs"/>
              </a:rPr>
              <a:t>vectorization</a:t>
            </a:r>
            <a:r>
              <a:rPr lang="en-US" dirty="0">
                <a:blipFill>
                  <a:blip r:embed="rId7">
                    <a:extLst>
                      <a:ext uri="{28A0092B-C50C-407E-A947-70E740481C1C}">
                        <a14:useLocalDpi xmlns:a14="http://schemas.microsoft.com/office/drawing/2010/main" val="0"/>
                      </a:ext>
                    </a:extLst>
                  </a:blip>
                  <a:tile tx="6350" ty="-127000" sx="65000" sy="64000" flip="none" algn="tl"/>
                </a:blipFill>
                <a:latin typeface="Bookman Old Style" pitchFamily="18" charset="0"/>
                <a:ea typeface="+mj-ea"/>
                <a:cs typeface="+mj-cs"/>
              </a:rPr>
              <a:t>, we can convert our SMS messages into vectors that can be used as inputs to our classification models.</a:t>
            </a:r>
            <a:endParaRPr lang="en-IN" dirty="0">
              <a:blipFill>
                <a:blip r:embed="rId7">
                  <a:extLst>
                    <a:ext uri="{28A0092B-C50C-407E-A947-70E740481C1C}">
                      <a14:useLocalDpi xmlns:a14="http://schemas.microsoft.com/office/drawing/2010/main" val="0"/>
                    </a:ext>
                  </a:extLst>
                </a:blip>
                <a:tile tx="6350" ty="-127000" sx="65000" sy="64000" flip="none" algn="tl"/>
              </a:blipFill>
              <a:latin typeface="Bookman Old Style" pitchFamily="18" charset="0"/>
              <a:ea typeface="+mj-ea"/>
              <a:cs typeface="+mj-cs"/>
            </a:endParaRPr>
          </a:p>
        </p:txBody>
      </p:sp>
      <p:pic>
        <p:nvPicPr>
          <p:cNvPr id="8" name="Picture 7">
            <a:extLst>
              <a:ext uri="{FF2B5EF4-FFF2-40B4-BE49-F238E27FC236}">
                <a16:creationId xmlns:lc="http://schemas.openxmlformats.org/drawingml/2006/lockedCanvas" xmlns:a16="http://schemas.microsoft.com/office/drawing/2014/main" xmlns="" id="{148A815D-B675-648F-340C-2590B0914B88}"/>
              </a:ext>
            </a:extLst>
          </p:cNvPr>
          <p:cNvPicPr>
            <a:picLocks noChangeAspect="1"/>
          </p:cNvPicPr>
          <p:nvPr/>
        </p:nvPicPr>
        <p:blipFill>
          <a:blip r:embed="rId8">
            <a:lum bright="70000" contrast="-70000"/>
          </a:blip>
          <a:stretch>
            <a:fillRect/>
          </a:stretch>
        </p:blipFill>
        <p:spPr>
          <a:xfrm>
            <a:off x="9334860" y="4757174"/>
            <a:ext cx="1601755" cy="1601755"/>
          </a:xfrm>
          <a:prstGeom prst="rect">
            <a:avLst/>
          </a:prstGeom>
        </p:spPr>
      </p:pic>
    </p:spTree>
    <p:extLst>
      <p:ext uri="{BB962C8B-B14F-4D97-AF65-F5344CB8AC3E}">
        <p14:creationId xmlns:p14="http://schemas.microsoft.com/office/powerpoint/2010/main" val="18460780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9640" y="13640"/>
            <a:ext cx="3200400" cy="990127"/>
          </a:xfrm>
        </p:spPr>
        <p:txBody>
          <a:bodyPr/>
          <a:lstStyle/>
          <a:p>
            <a:r>
              <a:rPr lang="en-IN" u="sng" dirty="0" smtClean="0"/>
              <a:t>HEURISTIC </a:t>
            </a:r>
            <a:endParaRPr lang="en-IN" u="sng"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27896441"/>
              </p:ext>
            </p:extLst>
          </p:nvPr>
        </p:nvGraphicFramePr>
        <p:xfrm>
          <a:off x="305933" y="358250"/>
          <a:ext cx="7814484" cy="6015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half" idx="2"/>
          </p:nvPr>
        </p:nvSpPr>
        <p:spPr>
          <a:xfrm>
            <a:off x="8576935" y="1017414"/>
            <a:ext cx="3378503" cy="5506215"/>
          </a:xfrm>
        </p:spPr>
        <p:txBody>
          <a:bodyPr>
            <a:normAutofit fontScale="77500" lnSpcReduction="20000"/>
          </a:bodyPr>
          <a:lstStyle/>
          <a:p>
            <a:r>
              <a:rPr lang="en-IN" sz="1500" dirty="0" smtClean="0">
                <a:blipFill>
                  <a:blip r:embed="rId7">
                    <a:extLst>
                      <a:ext uri="{28A0092B-C50C-407E-A947-70E740481C1C}">
                        <a14:useLocalDpi xmlns:a14="http://schemas.microsoft.com/office/drawing/2010/main" val="0"/>
                      </a:ext>
                    </a:extLst>
                  </a:blip>
                  <a:tile tx="6350" ty="-127000" sx="65000" sy="64000" flip="none" algn="tl"/>
                </a:blipFill>
                <a:latin typeface="+mj-lt"/>
                <a:ea typeface="+mj-ea"/>
                <a:cs typeface="+mj-cs"/>
              </a:rPr>
              <a:t>HEURISTIC FEATURES CREATED: </a:t>
            </a:r>
          </a:p>
          <a:p>
            <a:pPr>
              <a:lnSpc>
                <a:spcPct val="160000"/>
              </a:lnSpc>
            </a:pPr>
            <a:r>
              <a:rPr lang="en-IN" sz="2100" dirty="0">
                <a:solidFill>
                  <a:schemeClr val="tx1"/>
                </a:solidFill>
                <a:latin typeface="Bookman Old Style" pitchFamily="18" charset="0"/>
              </a:rPr>
              <a:t>1) Presence of </a:t>
            </a:r>
            <a:r>
              <a:rPr lang="en-IN" sz="2100" dirty="0">
                <a:solidFill>
                  <a:schemeClr val="tx1"/>
                </a:solidFill>
                <a:effectLst>
                  <a:outerShdw blurRad="38100" dist="38100" dir="2700000" algn="tl">
                    <a:srgbClr val="000000">
                      <a:alpha val="43137"/>
                    </a:srgbClr>
                  </a:outerShdw>
                </a:effectLst>
                <a:latin typeface="Bookman Old Style" pitchFamily="18" charset="0"/>
              </a:rPr>
              <a:t>Phone    </a:t>
            </a:r>
            <a:r>
              <a:rPr lang="en-IN" sz="2100" dirty="0" smtClean="0">
                <a:solidFill>
                  <a:schemeClr val="tx1"/>
                </a:solidFill>
                <a:effectLst>
                  <a:outerShdw blurRad="38100" dist="38100" dir="2700000" algn="tl">
                    <a:srgbClr val="000000">
                      <a:alpha val="43137"/>
                    </a:srgbClr>
                  </a:outerShdw>
                </a:effectLst>
                <a:latin typeface="Bookman Old Style" pitchFamily="18" charset="0"/>
              </a:rPr>
              <a:t>Number</a:t>
            </a:r>
            <a:r>
              <a:rPr lang="en-IN" sz="2100" dirty="0" smtClean="0">
                <a:solidFill>
                  <a:schemeClr val="tx1"/>
                </a:solidFill>
                <a:latin typeface="Bookman Old Style" pitchFamily="18" charset="0"/>
              </a:rPr>
              <a:t>(Binary </a:t>
            </a:r>
            <a:r>
              <a:rPr lang="en-IN" sz="2100" dirty="0">
                <a:solidFill>
                  <a:schemeClr val="tx1"/>
                </a:solidFill>
                <a:latin typeface="Bookman Old Style" pitchFamily="18" charset="0"/>
              </a:rPr>
              <a:t>Feature)</a:t>
            </a:r>
          </a:p>
          <a:p>
            <a:pPr>
              <a:lnSpc>
                <a:spcPct val="160000"/>
              </a:lnSpc>
            </a:pPr>
            <a:r>
              <a:rPr lang="en-IN" sz="2100" dirty="0">
                <a:solidFill>
                  <a:schemeClr val="tx1"/>
                </a:solidFill>
                <a:latin typeface="Bookman Old Style" pitchFamily="18" charset="0"/>
              </a:rPr>
              <a:t>2) Presence of </a:t>
            </a:r>
            <a:r>
              <a:rPr lang="en-IN" sz="2100" dirty="0">
                <a:solidFill>
                  <a:schemeClr val="tx1"/>
                </a:solidFill>
                <a:effectLst>
                  <a:outerShdw blurRad="38100" dist="38100" dir="2700000" algn="tl">
                    <a:srgbClr val="000000">
                      <a:alpha val="43137"/>
                    </a:srgbClr>
                  </a:outerShdw>
                </a:effectLst>
                <a:latin typeface="Bookman Old Style" pitchFamily="18" charset="0"/>
              </a:rPr>
              <a:t>$ sign </a:t>
            </a:r>
            <a:r>
              <a:rPr lang="en-IN" sz="2100" dirty="0" smtClean="0">
                <a:solidFill>
                  <a:schemeClr val="tx1"/>
                </a:solidFill>
                <a:latin typeface="Bookman Old Style" pitchFamily="18" charset="0"/>
              </a:rPr>
              <a:t>(</a:t>
            </a:r>
            <a:r>
              <a:rPr lang="en-IN" sz="2100" dirty="0">
                <a:solidFill>
                  <a:schemeClr val="tx1"/>
                </a:solidFill>
                <a:latin typeface="Bookman Old Style" pitchFamily="18" charset="0"/>
              </a:rPr>
              <a:t>Binary Feature)</a:t>
            </a:r>
          </a:p>
          <a:p>
            <a:pPr>
              <a:lnSpc>
                <a:spcPct val="160000"/>
              </a:lnSpc>
            </a:pPr>
            <a:r>
              <a:rPr lang="en-IN" sz="2100" dirty="0">
                <a:solidFill>
                  <a:schemeClr val="tx1"/>
                </a:solidFill>
                <a:latin typeface="Bookman Old Style" pitchFamily="18" charset="0"/>
              </a:rPr>
              <a:t>3) Presence of </a:t>
            </a:r>
            <a:r>
              <a:rPr lang="en-IN" sz="2100" dirty="0">
                <a:solidFill>
                  <a:schemeClr val="tx1"/>
                </a:solidFill>
                <a:effectLst>
                  <a:outerShdw blurRad="38100" dist="38100" dir="2700000" algn="tl">
                    <a:srgbClr val="000000">
                      <a:alpha val="43137"/>
                    </a:srgbClr>
                  </a:outerShdw>
                </a:effectLst>
                <a:latin typeface="Bookman Old Style" pitchFamily="18" charset="0"/>
              </a:rPr>
              <a:t>Capital letter Word</a:t>
            </a:r>
            <a:r>
              <a:rPr lang="en-IN" sz="2100" dirty="0">
                <a:solidFill>
                  <a:schemeClr val="tx1"/>
                </a:solidFill>
                <a:latin typeface="Bookman Old Style" pitchFamily="18" charset="0"/>
              </a:rPr>
              <a:t> (Binary Feature)</a:t>
            </a:r>
          </a:p>
          <a:p>
            <a:pPr>
              <a:lnSpc>
                <a:spcPct val="160000"/>
              </a:lnSpc>
            </a:pPr>
            <a:r>
              <a:rPr lang="en-IN" sz="2100" dirty="0">
                <a:solidFill>
                  <a:schemeClr val="tx1"/>
                </a:solidFill>
                <a:latin typeface="Bookman Old Style" pitchFamily="18" charset="0"/>
              </a:rPr>
              <a:t>4) Proportion of </a:t>
            </a:r>
            <a:r>
              <a:rPr lang="en-IN" sz="2100" dirty="0">
                <a:solidFill>
                  <a:schemeClr val="tx1"/>
                </a:solidFill>
                <a:effectLst>
                  <a:outerShdw blurRad="38100" dist="38100" dir="2700000" algn="tl">
                    <a:srgbClr val="000000">
                      <a:alpha val="43137"/>
                    </a:srgbClr>
                  </a:outerShdw>
                </a:effectLst>
                <a:latin typeface="Bookman Old Style" pitchFamily="18" charset="0"/>
              </a:rPr>
              <a:t>Spelling Mistakes</a:t>
            </a:r>
            <a:r>
              <a:rPr lang="en-IN" sz="2100" dirty="0">
                <a:solidFill>
                  <a:schemeClr val="tx1"/>
                </a:solidFill>
                <a:latin typeface="Bookman Old Style" pitchFamily="18" charset="0"/>
              </a:rPr>
              <a:t> (Continuous numeric)</a:t>
            </a:r>
          </a:p>
          <a:p>
            <a:pPr>
              <a:lnSpc>
                <a:spcPct val="160000"/>
              </a:lnSpc>
            </a:pPr>
            <a:r>
              <a:rPr lang="en-IN" sz="2100" dirty="0">
                <a:solidFill>
                  <a:schemeClr val="tx1"/>
                </a:solidFill>
                <a:latin typeface="Bookman Old Style" pitchFamily="18" charset="0"/>
              </a:rPr>
              <a:t>5) </a:t>
            </a:r>
            <a:r>
              <a:rPr lang="en-US" sz="2100" dirty="0">
                <a:solidFill>
                  <a:schemeClr val="tx1"/>
                </a:solidFill>
                <a:latin typeface="Bookman Old Style" pitchFamily="18" charset="0"/>
              </a:rPr>
              <a:t>Proportion of </a:t>
            </a:r>
            <a:r>
              <a:rPr lang="en-US" sz="2100" dirty="0">
                <a:solidFill>
                  <a:schemeClr val="tx1"/>
                </a:solidFill>
                <a:effectLst>
                  <a:outerShdw blurRad="38100" dist="38100" dir="2700000" algn="tl">
                    <a:srgbClr val="000000">
                      <a:alpha val="43137"/>
                    </a:srgbClr>
                  </a:outerShdw>
                </a:effectLst>
                <a:latin typeface="Bookman Old Style" pitchFamily="18" charset="0"/>
              </a:rPr>
              <a:t>Punctuations </a:t>
            </a:r>
            <a:r>
              <a:rPr lang="en-US" sz="2100" dirty="0">
                <a:solidFill>
                  <a:schemeClr val="tx1"/>
                </a:solidFill>
                <a:latin typeface="Bookman Old Style" pitchFamily="18" charset="0"/>
              </a:rPr>
              <a:t>(Continuous numeric)</a:t>
            </a:r>
            <a:endParaRPr lang="en-IN" sz="2100" dirty="0">
              <a:solidFill>
                <a:schemeClr val="tx1"/>
              </a:solidFill>
              <a:latin typeface="Bookman Old Style" pitchFamily="18" charset="0"/>
            </a:endParaRPr>
          </a:p>
          <a:p>
            <a:pPr>
              <a:lnSpc>
                <a:spcPct val="160000"/>
              </a:lnSpc>
            </a:pPr>
            <a:r>
              <a:rPr lang="en-IN" sz="2100" dirty="0">
                <a:solidFill>
                  <a:schemeClr val="tx1"/>
                </a:solidFill>
                <a:latin typeface="Bookman Old Style" pitchFamily="18" charset="0"/>
              </a:rPr>
              <a:t>6) </a:t>
            </a:r>
            <a:r>
              <a:rPr lang="en-US" sz="2100" dirty="0">
                <a:solidFill>
                  <a:schemeClr val="tx1"/>
                </a:solidFill>
                <a:effectLst>
                  <a:outerShdw blurRad="38100" dist="38100" dir="2700000" algn="tl">
                    <a:srgbClr val="000000">
                      <a:alpha val="43137"/>
                    </a:srgbClr>
                  </a:outerShdw>
                </a:effectLst>
                <a:latin typeface="Bookman Old Style" pitchFamily="18" charset="0"/>
              </a:rPr>
              <a:t>Subjectivity Score</a:t>
            </a:r>
            <a:r>
              <a:rPr lang="en-US" sz="2100" dirty="0">
                <a:solidFill>
                  <a:schemeClr val="tx1"/>
                </a:solidFill>
                <a:latin typeface="Bookman Old Style" pitchFamily="18" charset="0"/>
              </a:rPr>
              <a:t> ()</a:t>
            </a:r>
          </a:p>
          <a:p>
            <a:pPr>
              <a:lnSpc>
                <a:spcPct val="160000"/>
              </a:lnSpc>
            </a:pPr>
            <a:r>
              <a:rPr lang="en-IN" sz="2100" dirty="0">
                <a:solidFill>
                  <a:schemeClr val="tx1"/>
                </a:solidFill>
                <a:latin typeface="Bookman Old Style" pitchFamily="18" charset="0"/>
              </a:rPr>
              <a:t>7) </a:t>
            </a:r>
            <a:r>
              <a:rPr lang="en-IN" sz="2100" dirty="0">
                <a:solidFill>
                  <a:schemeClr val="tx1"/>
                </a:solidFill>
                <a:effectLst>
                  <a:outerShdw blurRad="38100" dist="38100" dir="2700000" algn="tl">
                    <a:srgbClr val="000000">
                      <a:alpha val="43137"/>
                    </a:srgbClr>
                  </a:outerShdw>
                </a:effectLst>
                <a:latin typeface="Bookman Old Style" pitchFamily="18" charset="0"/>
              </a:rPr>
              <a:t>Sentiment Score</a:t>
            </a:r>
            <a:r>
              <a:rPr lang="en-IN" sz="2100" dirty="0">
                <a:solidFill>
                  <a:schemeClr val="tx1"/>
                </a:solidFill>
                <a:latin typeface="Bookman Old Style" pitchFamily="18" charset="0"/>
              </a:rPr>
              <a:t> ()</a:t>
            </a:r>
          </a:p>
        </p:txBody>
      </p:sp>
    </p:spTree>
    <p:extLst>
      <p:ext uri="{BB962C8B-B14F-4D97-AF65-F5344CB8AC3E}">
        <p14:creationId xmlns:p14="http://schemas.microsoft.com/office/powerpoint/2010/main" val="3548505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9639" y="1422792"/>
            <a:ext cx="3487685" cy="2057392"/>
          </a:xfrm>
        </p:spPr>
        <p:txBody>
          <a:bodyPr>
            <a:normAutofit fontScale="90000"/>
          </a:bodyPr>
          <a:lstStyle/>
          <a:p>
            <a:r>
              <a:rPr lang="en-IN" dirty="0" smtClean="0"/>
              <a:t>DIMENSION REDUCTION</a:t>
            </a:r>
            <a:br>
              <a:rPr lang="en-IN" dirty="0" smtClean="0"/>
            </a:br>
            <a:r>
              <a:rPr lang="en-IN" dirty="0" smtClean="0"/>
              <a:t/>
            </a:r>
            <a:br>
              <a:rPr lang="en-IN" dirty="0" smtClean="0"/>
            </a:br>
            <a:r>
              <a:rPr lang="en-IN" u="sng" dirty="0" smtClean="0"/>
              <a:t>TF VECTORS  </a:t>
            </a:r>
            <a:r>
              <a:rPr lang="en-IN" sz="1400" dirty="0"/>
              <a:t>Using PCA SELECTED </a:t>
            </a:r>
            <a:r>
              <a:rPr lang="en-IN" sz="1400" dirty="0" smtClean="0">
                <a:solidFill>
                  <a:srgbClr val="C00000"/>
                </a:solidFill>
              </a:rPr>
              <a:t>1796 </a:t>
            </a:r>
            <a:r>
              <a:rPr lang="en-IN" sz="1400" dirty="0">
                <a:solidFill>
                  <a:srgbClr val="C00000"/>
                </a:solidFill>
              </a:rPr>
              <a:t>PC’s WHICH EXPLAINED 95% OF VARIANCE </a:t>
            </a:r>
            <a:endParaRPr lang="en-IN" dirty="0"/>
          </a:p>
        </p:txBody>
      </p:sp>
      <p:sp>
        <p:nvSpPr>
          <p:cNvPr id="6" name="Title 1"/>
          <p:cNvSpPr txBox="1">
            <a:spLocks/>
          </p:cNvSpPr>
          <p:nvPr/>
        </p:nvSpPr>
        <p:spPr>
          <a:xfrm>
            <a:off x="226778" y="19354"/>
            <a:ext cx="7429616" cy="17373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0"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sz="2800" dirty="0" smtClean="0"/>
              <a:t>VISUALIZATION </a:t>
            </a:r>
            <a:r>
              <a:rPr lang="en-IN" dirty="0" smtClean="0"/>
              <a:t> </a:t>
            </a:r>
          </a:p>
          <a:p>
            <a:r>
              <a:rPr lang="en-IN" sz="1400" dirty="0" smtClean="0"/>
              <a:t>First Two Principal Components</a:t>
            </a:r>
          </a:p>
          <a:p>
            <a:endParaRPr lang="en-IN" sz="1400" dirty="0"/>
          </a:p>
          <a:p>
            <a:endParaRPr lang="en-IN" dirty="0"/>
          </a:p>
        </p:txBody>
      </p:sp>
      <p:sp>
        <p:nvSpPr>
          <p:cNvPr id="9" name="Rectangle 8"/>
          <p:cNvSpPr/>
          <p:nvPr/>
        </p:nvSpPr>
        <p:spPr>
          <a:xfrm>
            <a:off x="468573" y="5722169"/>
            <a:ext cx="7569958" cy="646331"/>
          </a:xfrm>
          <a:prstGeom prst="rect">
            <a:avLst/>
          </a:prstGeom>
        </p:spPr>
        <p:txBody>
          <a:bodyPr wrap="square">
            <a:spAutoFit/>
          </a:bodyPr>
          <a:lstStyle/>
          <a:p>
            <a:pPr marL="285750" indent="-285750">
              <a:buFont typeface="Arial" panose="020B0604020202020204" pitchFamily="34" charset="0"/>
              <a:buChar char="•"/>
            </a:pPr>
            <a:r>
              <a:rPr lang="en-IN" dirty="0">
                <a:latin typeface="Bookman Old Style" pitchFamily="18" charset="0"/>
              </a:rPr>
              <a:t>Used PCA (Principal Component Analysis) on </a:t>
            </a:r>
            <a:r>
              <a:rPr lang="en-IN" dirty="0" smtClean="0">
                <a:latin typeface="Bookman Old Style" pitchFamily="18" charset="0"/>
              </a:rPr>
              <a:t>TF </a:t>
            </a:r>
            <a:r>
              <a:rPr lang="en-IN" dirty="0">
                <a:latin typeface="Bookman Old Style" pitchFamily="18" charset="0"/>
              </a:rPr>
              <a:t>Vectors. </a:t>
            </a:r>
          </a:p>
          <a:p>
            <a:pPr marL="285750" indent="-285750">
              <a:buFont typeface="Arial" panose="020B0604020202020204" pitchFamily="34" charset="0"/>
              <a:buChar char="•"/>
            </a:pPr>
            <a:r>
              <a:rPr lang="en-IN" dirty="0" smtClean="0">
                <a:latin typeface="Bookman Old Style" pitchFamily="18" charset="0"/>
              </a:rPr>
              <a:t>First Two Principal Components for Plotting the 2D Graph </a:t>
            </a:r>
            <a:endParaRPr lang="en-IN" dirty="0">
              <a:latin typeface="Bookman Old Style" pitchFamily="18" charset="0"/>
            </a:endParaRPr>
          </a:p>
        </p:txBody>
      </p:sp>
      <p:pic>
        <p:nvPicPr>
          <p:cNvPr id="15" name="Content Placeholder 1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4178" y="1330416"/>
            <a:ext cx="5170393" cy="4145466"/>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lc="http://schemas.openxmlformats.org/drawingml/2006/lockedCanvas" xmlns:a16="http://schemas.microsoft.com/office/drawing/2014/main" xmlns="" id="{B9446022-E6CB-BD77-8210-C6888087FF3F}"/>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9427907" y="3997561"/>
            <a:ext cx="1679513" cy="1724608"/>
          </a:xfrm>
          <a:prstGeom prst="rect">
            <a:avLst/>
          </a:prstGeom>
        </p:spPr>
      </p:pic>
    </p:spTree>
    <p:extLst>
      <p:ext uri="{BB962C8B-B14F-4D97-AF65-F5344CB8AC3E}">
        <p14:creationId xmlns:p14="http://schemas.microsoft.com/office/powerpoint/2010/main" val="2116367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9639" y="1136183"/>
            <a:ext cx="3487685" cy="2603303"/>
          </a:xfrm>
        </p:spPr>
        <p:txBody>
          <a:bodyPr>
            <a:normAutofit fontScale="90000"/>
          </a:bodyPr>
          <a:lstStyle/>
          <a:p>
            <a:r>
              <a:rPr lang="en-IN" sz="3100" dirty="0" smtClean="0"/>
              <a:t>DIMENSION REDUCTION</a:t>
            </a:r>
            <a:br>
              <a:rPr lang="en-IN" sz="3100" dirty="0" smtClean="0"/>
            </a:br>
            <a:r>
              <a:rPr lang="en-IN" sz="3100" dirty="0" smtClean="0"/>
              <a:t/>
            </a:r>
            <a:br>
              <a:rPr lang="en-IN" sz="3100" dirty="0" smtClean="0"/>
            </a:br>
            <a:r>
              <a:rPr lang="en-IN" sz="3100" u="sng" dirty="0" smtClean="0"/>
              <a:t>TF-IDF VECTORS</a:t>
            </a:r>
            <a:br>
              <a:rPr lang="en-IN" sz="3100" u="sng" dirty="0" smtClean="0"/>
            </a:br>
            <a:r>
              <a:rPr lang="en-IN" sz="1600" dirty="0" smtClean="0"/>
              <a:t>Using PCA SELECTED </a:t>
            </a:r>
            <a:r>
              <a:rPr lang="en-IN" sz="1600" dirty="0" smtClean="0">
                <a:solidFill>
                  <a:srgbClr val="C00000"/>
                </a:solidFill>
              </a:rPr>
              <a:t>2591 PC’s WHICH EXPLAINED 95% OF VARIANCE </a:t>
            </a:r>
            <a:endParaRPr lang="en-IN" sz="3600" dirty="0">
              <a:solidFill>
                <a:srgbClr val="C00000"/>
              </a:solidFill>
            </a:endParaRPr>
          </a:p>
        </p:txBody>
      </p:sp>
      <p:sp>
        <p:nvSpPr>
          <p:cNvPr id="6" name="Title 1"/>
          <p:cNvSpPr txBox="1">
            <a:spLocks/>
          </p:cNvSpPr>
          <p:nvPr/>
        </p:nvSpPr>
        <p:spPr>
          <a:xfrm>
            <a:off x="226778" y="19354"/>
            <a:ext cx="7429616" cy="17373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0"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sz="2800" dirty="0" smtClean="0"/>
              <a:t>VISUALIZATION </a:t>
            </a:r>
            <a:r>
              <a:rPr lang="en-IN" dirty="0" smtClean="0"/>
              <a:t> </a:t>
            </a:r>
          </a:p>
          <a:p>
            <a:r>
              <a:rPr lang="en-IN" sz="1400" dirty="0" smtClean="0"/>
              <a:t>First Two Principal Components</a:t>
            </a:r>
          </a:p>
          <a:p>
            <a:endParaRPr lang="en-IN" sz="1400" dirty="0"/>
          </a:p>
          <a:p>
            <a:endParaRPr lang="en-IN" dirty="0"/>
          </a:p>
        </p:txBody>
      </p:sp>
      <p:sp>
        <p:nvSpPr>
          <p:cNvPr id="9" name="Rectangle 8"/>
          <p:cNvSpPr/>
          <p:nvPr/>
        </p:nvSpPr>
        <p:spPr>
          <a:xfrm>
            <a:off x="468573" y="5749465"/>
            <a:ext cx="7569958" cy="646331"/>
          </a:xfrm>
          <a:prstGeom prst="rect">
            <a:avLst/>
          </a:prstGeom>
        </p:spPr>
        <p:txBody>
          <a:bodyPr wrap="square">
            <a:spAutoFit/>
          </a:bodyPr>
          <a:lstStyle/>
          <a:p>
            <a:pPr marL="285750" indent="-285750">
              <a:buFont typeface="Arial" panose="020B0604020202020204" pitchFamily="34" charset="0"/>
              <a:buChar char="•"/>
            </a:pPr>
            <a:r>
              <a:rPr lang="en-IN" dirty="0">
                <a:latin typeface="Bookman Old Style" pitchFamily="18" charset="0"/>
              </a:rPr>
              <a:t>Used PCA (Principal Component Analysis) on </a:t>
            </a:r>
            <a:r>
              <a:rPr lang="en-IN" dirty="0" smtClean="0">
                <a:latin typeface="Bookman Old Style" pitchFamily="18" charset="0"/>
              </a:rPr>
              <a:t>TF-IDF </a:t>
            </a:r>
            <a:r>
              <a:rPr lang="en-IN" dirty="0">
                <a:latin typeface="Bookman Old Style" pitchFamily="18" charset="0"/>
              </a:rPr>
              <a:t>Vectors. </a:t>
            </a:r>
          </a:p>
          <a:p>
            <a:pPr marL="285750" indent="-285750">
              <a:buFont typeface="Arial" panose="020B0604020202020204" pitchFamily="34" charset="0"/>
              <a:buChar char="•"/>
            </a:pPr>
            <a:r>
              <a:rPr lang="en-IN" dirty="0" smtClean="0">
                <a:latin typeface="Bookman Old Style" pitchFamily="18" charset="0"/>
              </a:rPr>
              <a:t>First Two Principal Components for Plotting the 2D Graph </a:t>
            </a:r>
            <a:endParaRPr lang="en-IN" dirty="0">
              <a:latin typeface="Bookman Old Style" pitchFamily="18"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93837" y="1340246"/>
            <a:ext cx="5261805" cy="4203876"/>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lc="http://schemas.openxmlformats.org/drawingml/2006/lockedCanvas" xmlns:a16="http://schemas.microsoft.com/office/drawing/2014/main" xmlns="" id="{B9446022-E6CB-BD77-8210-C6888087FF3F}"/>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9473401" y="4303960"/>
            <a:ext cx="1679513" cy="1724608"/>
          </a:xfrm>
          <a:prstGeom prst="rect">
            <a:avLst/>
          </a:prstGeom>
        </p:spPr>
      </p:pic>
    </p:spTree>
    <p:extLst>
      <p:ext uri="{BB962C8B-B14F-4D97-AF65-F5344CB8AC3E}">
        <p14:creationId xmlns:p14="http://schemas.microsoft.com/office/powerpoint/2010/main" val="15529149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BE1B6DD8-9976-4550-A6F4-B2DD4EA939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639</TotalTime>
  <Words>1080</Words>
  <Application>Microsoft Office PowerPoint</Application>
  <PresentationFormat>Custom</PresentationFormat>
  <Paragraphs>254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Wood Type</vt:lpstr>
      <vt:lpstr>SMS SPAM FILTER MACHINE LEARNING &amp; TEXT ANALYTICS</vt:lpstr>
      <vt:lpstr>DATA  PRE-PROCESSING  FLOW DIAGRAM</vt:lpstr>
      <vt:lpstr>DATA EXPLORATION USING WORD CLOUD</vt:lpstr>
      <vt:lpstr>TERM FREQUENCY </vt:lpstr>
      <vt:lpstr>INVERSE DOCUMENT TERM  FREQUENCY </vt:lpstr>
      <vt:lpstr>DOC2VEC</vt:lpstr>
      <vt:lpstr>HEURISTIC </vt:lpstr>
      <vt:lpstr>DIMENSION REDUCTION  TF VECTORS  Using PCA SELECTED 1796 PC’s WHICH EXPLAINED 95% OF VARIANCE </vt:lpstr>
      <vt:lpstr>DIMENSION REDUCTION  TF-IDF VECTORS Using PCA SELECTED 2591 PC’s WHICH EXPLAINED 95% OF VARIANCE </vt:lpstr>
      <vt:lpstr>DIMENSION REDUCTION  DOC2VEC Using PCA SELECTED 180 PC’s WHICH EXPLAINED 95% OF VARIANCE </vt:lpstr>
      <vt:lpstr>DIMENSION REDUCTION  HEURISTIC Using PCA Using PCA SELECTED  3 PC’s WHICH EXPLAINED 95% OF VARIANCE   </vt:lpstr>
      <vt:lpstr>AIM:   To Classify Text Messages as Ham or Spam</vt:lpstr>
      <vt:lpstr>AIM:   To Classify Text Messages as Ham or Spam</vt:lpstr>
      <vt:lpstr>AIM:   To Classify Text Messages as Ham or Spam</vt:lpstr>
      <vt:lpstr>AIM:   To Classify Text Messages as Ham or Spam</vt:lpstr>
      <vt:lpstr>AIM:   To Classify Text Messages as Ham or Spam</vt:lpstr>
      <vt:lpstr>AIM:   To Classify Text Messages as Ham or Spam</vt:lpstr>
      <vt:lpstr>AIM:   To Classify Text Messages as Ham or Spam</vt:lpstr>
      <vt:lpstr>AIM:   To Classify Text Messages as Ham or Spam</vt:lpstr>
      <vt:lpstr>AIM:   To Classify Text Messages as Ham or Spam</vt:lpstr>
      <vt:lpstr>AIM:   To Classify Text Messages as Ham or Spam</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SPAM FILTER MACHINE LEARNING &amp; TEXT ANALYTICS</dc:title>
  <dc:creator>Aswin Kumar</dc:creator>
  <cp:lastModifiedBy>User</cp:lastModifiedBy>
  <cp:revision>52</cp:revision>
  <dcterms:created xsi:type="dcterms:W3CDTF">2023-02-07T05:25:17Z</dcterms:created>
  <dcterms:modified xsi:type="dcterms:W3CDTF">2023-02-09T16:57:32Z</dcterms:modified>
</cp:coreProperties>
</file>