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87B5AE-5F69-41D6-920B-19F5C764B859}" type="datetimeFigureOut">
              <a:rPr lang="en-US" smtClean="0"/>
              <a:t>3/21/2018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829EF-3CBA-4469-AD2A-4950FBB803F2}" type="slidenum">
              <a:rPr lang="en-US" smtClean="0"/>
              <a:t>‹#›</a:t>
            </a:fld>
            <a:endParaRPr lang="en-US"/>
          </a:p>
        </p:txBody>
      </p:sp>
    </p:spTree>
    <p:extLst>
      <p:ext uri="{BB962C8B-B14F-4D97-AF65-F5344CB8AC3E}">
        <p14:creationId xmlns:p14="http://schemas.microsoft.com/office/powerpoint/2010/main" val="156744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6829EF-3CBA-4469-AD2A-4950FBB803F2}" type="slidenum">
              <a:rPr lang="en-US" smtClean="0"/>
              <a:t>1</a:t>
            </a:fld>
            <a:endParaRPr lang="en-US"/>
          </a:p>
        </p:txBody>
      </p:sp>
    </p:spTree>
    <p:extLst>
      <p:ext uri="{BB962C8B-B14F-4D97-AF65-F5344CB8AC3E}">
        <p14:creationId xmlns:p14="http://schemas.microsoft.com/office/powerpoint/2010/main" val="288167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A07302-E5AF-4D4C-B1C0-D3ED61DA29EE}"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DE53E7-653B-4A01-B3F9-B388B7440374}"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B4F45-4136-4D3D-8CF3-C82C5C3C7BBD}"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EAD7A3-3784-4655-90C7-A26275BAB4B4}"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2CD1862-C645-4BE8-824F-0A4502E55E97}"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B4CA1DA-4A4C-4365-993A-5F32C1A9F664}"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D8C6E2-4FF6-41B6-A702-6FD30AB729BE}"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2F563F-3D35-4787-8A1C-C7453691EDD9}"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309FEB-D33C-4875-BCD4-7000F90E2E79}"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BECCB2-46C5-4CA3-96A9-E749775ED543}"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6AA034-8133-467F-933C-F81C5AAA88F3}"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D111DC-0C2D-40BF-AB2B-CC2E335FED33}" type="datetime1">
              <a:rPr lang="en-US" smtClean="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49A785-C93F-4C29-BE81-FD43C90FC26A}" type="datetime1">
              <a:rPr lang="en-US" smtClean="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4DC63-4D54-4B0C-B037-500C71CFC02D}" type="datetime1">
              <a:rPr lang="en-US" smtClean="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34FA5E-C415-49EA-B769-CEF09A333410}"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0A4AF-8560-4CBF-A3CA-780C55A7E689}"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A28FAD-8E16-4ECB-B893-09E06D99182E}" type="datetime1">
              <a:rPr lang="en-US" smtClean="0"/>
              <a:t>3/21/2018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7887" y="946673"/>
            <a:ext cx="10256725" cy="1473798"/>
          </a:xfrm>
        </p:spPr>
        <p:txBody>
          <a:bodyPr>
            <a:normAutofit/>
          </a:bodyPr>
          <a:lstStyle/>
          <a:p>
            <a:r>
              <a:rPr lang="en-US" sz="4000" dirty="0" smtClean="0">
                <a:latin typeface="Arial Black" panose="020B0A04020102020204" pitchFamily="34" charset="0"/>
              </a:rPr>
              <a:t>Students Skill Development System</a:t>
            </a:r>
            <a:endParaRPr lang="en-US" sz="4000" dirty="0">
              <a:latin typeface="Arial Black" panose="020B0A04020102020204" pitchFamily="34" charset="0"/>
            </a:endParaRPr>
          </a:p>
        </p:txBody>
      </p:sp>
      <p:sp>
        <p:nvSpPr>
          <p:cNvPr id="3" name="Subtitle 2"/>
          <p:cNvSpPr>
            <a:spLocks noGrp="1"/>
          </p:cNvSpPr>
          <p:nvPr>
            <p:ph type="subTitle" idx="1"/>
          </p:nvPr>
        </p:nvSpPr>
        <p:spPr>
          <a:xfrm>
            <a:off x="7322578" y="5508899"/>
            <a:ext cx="4639926" cy="1126283"/>
          </a:xfrm>
        </p:spPr>
        <p:txBody>
          <a:bodyPr>
            <a:normAutofit lnSpcReduction="10000"/>
          </a:bodyPr>
          <a:lstStyle/>
          <a:p>
            <a:r>
              <a:rPr lang="en-US" b="1" dirty="0" smtClean="0">
                <a:latin typeface="Arial Black" panose="020B0A04020102020204" pitchFamily="34" charset="0"/>
              </a:rPr>
              <a:t>Prepared by- </a:t>
            </a:r>
          </a:p>
          <a:p>
            <a:pPr marL="285750" indent="-285750">
              <a:buFontTx/>
              <a:buChar char="-"/>
            </a:pPr>
            <a:r>
              <a:rPr lang="en-US" dirty="0" smtClean="0">
                <a:latin typeface="Arial Black" panose="020B0A04020102020204" pitchFamily="34" charset="0"/>
              </a:rPr>
              <a:t>Mahi Al Jawad (C153010)</a:t>
            </a:r>
          </a:p>
          <a:p>
            <a:pPr marL="285750" indent="-285750">
              <a:buFontTx/>
              <a:buChar char="-"/>
            </a:pPr>
            <a:r>
              <a:rPr lang="en-US" dirty="0" err="1" smtClean="0">
                <a:latin typeface="Arial Black" panose="020B0A04020102020204" pitchFamily="34" charset="0"/>
              </a:rPr>
              <a:t>Fokrul</a:t>
            </a:r>
            <a:r>
              <a:rPr lang="en-US" dirty="0" smtClean="0">
                <a:latin typeface="Arial Black" panose="020B0A04020102020204" pitchFamily="34" charset="0"/>
              </a:rPr>
              <a:t> Islam Khan (C153017)</a:t>
            </a:r>
          </a:p>
          <a:p>
            <a:pPr marL="285750" indent="-285750">
              <a:buFontTx/>
              <a:buChar char="-"/>
            </a:pP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r>
              <a:rPr lang="en-US" sz="2400" b="1" dirty="0" smtClean="0">
                <a:solidFill>
                  <a:schemeClr val="tx1"/>
                </a:solidFill>
                <a:latin typeface="Arial Black" panose="020B0A04020102020204" pitchFamily="34" charset="0"/>
              </a:rPr>
              <a:t>1</a:t>
            </a:r>
            <a:endParaRPr lang="en-US" sz="24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86389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Feasibility Challenges</a:t>
            </a:r>
            <a:endParaRPr lang="en-US" dirty="0">
              <a:latin typeface="Arial Black" panose="020B0A04020102020204" pitchFamily="34" charset="0"/>
            </a:endParaRPr>
          </a:p>
        </p:txBody>
      </p:sp>
      <p:sp>
        <p:nvSpPr>
          <p:cNvPr id="3" name="Content Placeholder 2"/>
          <p:cNvSpPr>
            <a:spLocks noGrp="1"/>
          </p:cNvSpPr>
          <p:nvPr>
            <p:ph idx="1"/>
          </p:nvPr>
        </p:nvSpPr>
        <p:spPr>
          <a:xfrm>
            <a:off x="2131807" y="3689873"/>
            <a:ext cx="9742843" cy="2538806"/>
          </a:xfrm>
        </p:spPr>
        <p:txBody>
          <a:bodyPr/>
          <a:lstStyle/>
          <a:p>
            <a:pPr marL="0" indent="0">
              <a:buNone/>
            </a:pPr>
            <a:endParaRPr lang="en-US" dirty="0" smtClean="0">
              <a:latin typeface="Arial Black" panose="020B0A04020102020204" pitchFamily="34" charset="0"/>
            </a:endParaRPr>
          </a:p>
          <a:p>
            <a:r>
              <a:rPr lang="en-US" dirty="0" smtClean="0">
                <a:latin typeface="Arial Black" panose="020B0A04020102020204" pitchFamily="34" charset="0"/>
              </a:rPr>
              <a:t>What about other depts. where there is no Skill Development activities at all?</a:t>
            </a:r>
          </a:p>
          <a:p>
            <a:pPr lvl="1"/>
            <a:r>
              <a:rPr lang="en-US" dirty="0" smtClean="0">
                <a:latin typeface="Arial Black" panose="020B0A04020102020204" pitchFamily="34" charset="0"/>
              </a:rPr>
              <a:t>As SP includes values of  x% of CGPA then simply we can take x%= 100% to handle those cases.</a:t>
            </a:r>
          </a:p>
        </p:txBody>
      </p:sp>
      <p:sp>
        <p:nvSpPr>
          <p:cNvPr id="4" name="Slide Number Placeholder 3"/>
          <p:cNvSpPr>
            <a:spLocks noGrp="1"/>
          </p:cNvSpPr>
          <p:nvPr>
            <p:ph type="sldNum" sz="quarter" idx="12"/>
          </p:nvPr>
        </p:nvSpPr>
        <p:spPr/>
        <p:txBody>
          <a:bodyPr/>
          <a:lstStyle/>
          <a:p>
            <a:r>
              <a:rPr lang="en-US" b="1" dirty="0" smtClean="0">
                <a:solidFill>
                  <a:schemeClr val="tx1"/>
                </a:solidFill>
              </a:rPr>
              <a:t>10</a:t>
            </a:r>
            <a:endParaRPr lang="en-US" b="1" dirty="0">
              <a:solidFill>
                <a:schemeClr val="tx1"/>
              </a:solidFill>
            </a:endParaRPr>
          </a:p>
        </p:txBody>
      </p:sp>
      <p:sp>
        <p:nvSpPr>
          <p:cNvPr id="6" name="Content Placeholder 2"/>
          <p:cNvSpPr txBox="1">
            <a:spLocks/>
          </p:cNvSpPr>
          <p:nvPr/>
        </p:nvSpPr>
        <p:spPr>
          <a:xfrm>
            <a:off x="2131807" y="1959686"/>
            <a:ext cx="9950824" cy="22375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dirty="0" smtClean="0">
              <a:latin typeface="Arial Black" panose="020B0A04020102020204" pitchFamily="34" charset="0"/>
            </a:endParaRPr>
          </a:p>
          <a:p>
            <a:r>
              <a:rPr lang="en-US" dirty="0" smtClean="0">
                <a:latin typeface="Arial Black" panose="020B0A04020102020204" pitchFamily="34" charset="0"/>
              </a:rPr>
              <a:t>How to compare between two Fields or Subfields or between two different events?</a:t>
            </a:r>
          </a:p>
          <a:p>
            <a:pPr lvl="1"/>
            <a:r>
              <a:rPr lang="en-US" dirty="0" smtClean="0">
                <a:latin typeface="Arial Black" panose="020B0A04020102020204" pitchFamily="34" charset="0"/>
              </a:rPr>
              <a:t>Just like we compare between two subjects in our traditional System and we set a credit on each. This could be done by selected ‘Experts’ in any particular university by legislation.</a:t>
            </a:r>
            <a:endParaRPr lang="en-US" dirty="0" smtClean="0">
              <a:latin typeface="Arial Black" panose="020B0A04020102020204" pitchFamily="34" charset="0"/>
            </a:endParaRPr>
          </a:p>
        </p:txBody>
      </p:sp>
    </p:spTree>
    <p:extLst>
      <p:ext uri="{BB962C8B-B14F-4D97-AF65-F5344CB8AC3E}">
        <p14:creationId xmlns:p14="http://schemas.microsoft.com/office/powerpoint/2010/main" val="215404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b="1" dirty="0" smtClean="0">
                <a:solidFill>
                  <a:schemeClr val="tx1"/>
                </a:solidFill>
              </a:rPr>
              <a:t>11</a:t>
            </a:r>
            <a:endParaRPr lang="en-US" b="1" dirty="0">
              <a:solidFill>
                <a:schemeClr val="tx1"/>
              </a:solidFill>
            </a:endParaRPr>
          </a:p>
        </p:txBody>
      </p:sp>
      <p:sp>
        <p:nvSpPr>
          <p:cNvPr id="6" name="TextBox 5"/>
          <p:cNvSpPr txBox="1"/>
          <p:nvPr/>
        </p:nvSpPr>
        <p:spPr>
          <a:xfrm>
            <a:off x="3055172" y="2777948"/>
            <a:ext cx="8186569" cy="830997"/>
          </a:xfrm>
          <a:prstGeom prst="rect">
            <a:avLst/>
          </a:prstGeom>
          <a:noFill/>
        </p:spPr>
        <p:txBody>
          <a:bodyPr wrap="square" rtlCol="0">
            <a:spAutoFit/>
          </a:bodyPr>
          <a:lstStyle/>
          <a:p>
            <a:r>
              <a:rPr lang="en-US" sz="4800" dirty="0" err="1" smtClean="0">
                <a:latin typeface="Arial Black" panose="020B0A04020102020204" pitchFamily="34" charset="0"/>
              </a:rPr>
              <a:t>Jazakallahu</a:t>
            </a:r>
            <a:r>
              <a:rPr lang="en-US" sz="4800" dirty="0" smtClean="0">
                <a:latin typeface="Arial Black" panose="020B0A04020102020204" pitchFamily="34" charset="0"/>
              </a:rPr>
              <a:t> </a:t>
            </a:r>
            <a:r>
              <a:rPr lang="en-US" sz="4800" dirty="0" err="1" smtClean="0">
                <a:latin typeface="Arial Black" panose="020B0A04020102020204" pitchFamily="34" charset="0"/>
              </a:rPr>
              <a:t>Khairan</a:t>
            </a:r>
            <a:endParaRPr lang="en-US" sz="4800" dirty="0">
              <a:latin typeface="Arial Black" panose="020B0A04020102020204" pitchFamily="34" charset="0"/>
            </a:endParaRPr>
          </a:p>
        </p:txBody>
      </p:sp>
    </p:spTree>
    <p:extLst>
      <p:ext uri="{BB962C8B-B14F-4D97-AF65-F5344CB8AC3E}">
        <p14:creationId xmlns:p14="http://schemas.microsoft.com/office/powerpoint/2010/main" val="3642585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57105" y="957430"/>
            <a:ext cx="5593977" cy="77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Students Skill Dev. System</a:t>
            </a:r>
            <a:endParaRPr lang="en-US" dirty="0">
              <a:solidFill>
                <a:schemeClr val="tx1"/>
              </a:solidFill>
              <a:latin typeface="Arial Black" panose="020B0A04020102020204" pitchFamily="34" charset="0"/>
            </a:endParaRPr>
          </a:p>
        </p:txBody>
      </p:sp>
      <p:sp>
        <p:nvSpPr>
          <p:cNvPr id="6" name="Rectangle 5"/>
          <p:cNvSpPr/>
          <p:nvPr/>
        </p:nvSpPr>
        <p:spPr>
          <a:xfrm>
            <a:off x="2571077" y="2749280"/>
            <a:ext cx="2463501"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Why?</a:t>
            </a:r>
            <a:endParaRPr lang="en-US" dirty="0">
              <a:solidFill>
                <a:schemeClr val="tx1"/>
              </a:solidFill>
              <a:latin typeface="Arial Black" panose="020B0A04020102020204" pitchFamily="34" charset="0"/>
            </a:endParaRPr>
          </a:p>
        </p:txBody>
      </p:sp>
      <p:sp>
        <p:nvSpPr>
          <p:cNvPr id="20" name="Rectangle 19"/>
          <p:cNvSpPr/>
          <p:nvPr/>
        </p:nvSpPr>
        <p:spPr>
          <a:xfrm>
            <a:off x="5583218" y="2749280"/>
            <a:ext cx="2237591"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What?</a:t>
            </a:r>
            <a:endParaRPr lang="en-US" b="1" dirty="0">
              <a:solidFill>
                <a:schemeClr val="tx1"/>
              </a:solidFill>
              <a:latin typeface="Arial Black" panose="020B0A04020102020204" pitchFamily="34" charset="0"/>
            </a:endParaRPr>
          </a:p>
        </p:txBody>
      </p:sp>
      <p:sp>
        <p:nvSpPr>
          <p:cNvPr id="21" name="Rectangle 20"/>
          <p:cNvSpPr/>
          <p:nvPr/>
        </p:nvSpPr>
        <p:spPr>
          <a:xfrm>
            <a:off x="8468060" y="2749280"/>
            <a:ext cx="2237591" cy="677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How?</a:t>
            </a:r>
            <a:endParaRPr lang="en-US" b="1" dirty="0">
              <a:solidFill>
                <a:schemeClr val="tx1"/>
              </a:solidFill>
              <a:latin typeface="Arial Black" panose="020B0A04020102020204" pitchFamily="34" charset="0"/>
            </a:endParaRPr>
          </a:p>
        </p:txBody>
      </p:sp>
      <p:cxnSp>
        <p:nvCxnSpPr>
          <p:cNvPr id="23" name="Straight Connector 22"/>
          <p:cNvCxnSpPr/>
          <p:nvPr/>
        </p:nvCxnSpPr>
        <p:spPr>
          <a:xfrm flipV="1">
            <a:off x="3700628" y="2238526"/>
            <a:ext cx="5706933" cy="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684493" y="2238526"/>
            <a:ext cx="0" cy="51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0" idx="0"/>
          </p:cNvCxnSpPr>
          <p:nvPr/>
        </p:nvCxnSpPr>
        <p:spPr>
          <a:xfrm>
            <a:off x="6702013" y="2238526"/>
            <a:ext cx="1" cy="51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407561" y="2238526"/>
            <a:ext cx="16134" cy="51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685879" y="1731981"/>
            <a:ext cx="0" cy="50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9623" y="726597"/>
            <a:ext cx="941294" cy="461665"/>
          </a:xfrm>
          <a:prstGeom prst="rect">
            <a:avLst/>
          </a:prstGeom>
          <a:noFill/>
        </p:spPr>
        <p:txBody>
          <a:bodyPr wrap="square" rtlCol="0">
            <a:spAutoFit/>
          </a:bodyPr>
          <a:lstStyle/>
          <a:p>
            <a:r>
              <a:rPr lang="en-US" sz="2400" b="1" dirty="0"/>
              <a:t>	</a:t>
            </a:r>
            <a:r>
              <a:rPr lang="en-US" sz="2400" b="1" dirty="0" smtClean="0"/>
              <a:t> </a:t>
            </a:r>
            <a:r>
              <a:rPr lang="en-US" sz="2400" b="1" dirty="0" smtClean="0">
                <a:latin typeface="Arial Black" panose="020B0A04020102020204" pitchFamily="34" charset="0"/>
              </a:rPr>
              <a:t>2</a:t>
            </a:r>
            <a:endParaRPr lang="en-US" sz="2400" b="1" dirty="0"/>
          </a:p>
        </p:txBody>
      </p:sp>
    </p:spTree>
    <p:extLst>
      <p:ext uri="{BB962C8B-B14F-4D97-AF65-F5344CB8AC3E}">
        <p14:creationId xmlns:p14="http://schemas.microsoft.com/office/powerpoint/2010/main" val="250676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91" y="86227"/>
            <a:ext cx="1581042" cy="849688"/>
          </a:xfrm>
        </p:spPr>
        <p:txBody>
          <a:bodyPr/>
          <a:lstStyle/>
          <a:p>
            <a:r>
              <a:rPr lang="en-US" dirty="0" smtClean="0">
                <a:latin typeface="Arial Black" panose="020B0A04020102020204" pitchFamily="34" charset="0"/>
              </a:rPr>
              <a:t>Why?</a:t>
            </a:r>
            <a:endParaRPr lang="en-US" dirty="0">
              <a:latin typeface="Arial Black" panose="020B0A04020102020204" pitchFamily="34" charset="0"/>
            </a:endParaRPr>
          </a:p>
        </p:txBody>
      </p:sp>
      <p:sp>
        <p:nvSpPr>
          <p:cNvPr id="3" name="Content Placeholder 2"/>
          <p:cNvSpPr>
            <a:spLocks noGrp="1"/>
          </p:cNvSpPr>
          <p:nvPr>
            <p:ph idx="1"/>
          </p:nvPr>
        </p:nvSpPr>
        <p:spPr>
          <a:xfrm>
            <a:off x="2718304" y="2528047"/>
            <a:ext cx="8915400" cy="3777622"/>
          </a:xfrm>
        </p:spPr>
        <p:txBody>
          <a:bodyPr>
            <a:normAutofit/>
          </a:bodyPr>
          <a:lstStyle/>
          <a:p>
            <a:r>
              <a:rPr lang="en-US" sz="2400" dirty="0" smtClean="0">
                <a:solidFill>
                  <a:schemeClr val="tx1"/>
                </a:solidFill>
                <a:latin typeface="Arial Black" panose="020B0A04020102020204" pitchFamily="34" charset="0"/>
              </a:rPr>
              <a:t>Problem with Traditional grading point system</a:t>
            </a:r>
          </a:p>
          <a:p>
            <a:pPr lvl="1"/>
            <a:endParaRPr lang="en-US" sz="1800" dirty="0" smtClean="0">
              <a:solidFill>
                <a:schemeClr val="tx1"/>
              </a:solidFill>
              <a:latin typeface="Arial Black" panose="020B0A04020102020204" pitchFamily="34" charset="0"/>
            </a:endParaRPr>
          </a:p>
          <a:p>
            <a:pPr lvl="1"/>
            <a:endParaRPr lang="en-US" sz="1800" dirty="0">
              <a:solidFill>
                <a:schemeClr val="tx1"/>
              </a:solidFill>
              <a:latin typeface="Arial Black" panose="020B0A04020102020204" pitchFamily="34" charset="0"/>
            </a:endParaRPr>
          </a:p>
          <a:p>
            <a:pPr lvl="1"/>
            <a:r>
              <a:rPr lang="en-US" sz="1800" dirty="0" smtClean="0">
                <a:solidFill>
                  <a:schemeClr val="tx1"/>
                </a:solidFill>
                <a:latin typeface="Arial Black" panose="020B0A04020102020204" pitchFamily="34" charset="0"/>
              </a:rPr>
              <a:t>Judges theoretical knowledge only.</a:t>
            </a:r>
          </a:p>
          <a:p>
            <a:pPr lvl="1"/>
            <a:r>
              <a:rPr lang="en-US" sz="1800" dirty="0" smtClean="0">
                <a:solidFill>
                  <a:schemeClr val="tx1"/>
                </a:solidFill>
                <a:latin typeface="Arial Black" panose="020B0A04020102020204" pitchFamily="34" charset="0"/>
              </a:rPr>
              <a:t>Fails to judge practical skill sometimes.</a:t>
            </a:r>
          </a:p>
          <a:p>
            <a:pPr lvl="1"/>
            <a:r>
              <a:rPr lang="en-US" sz="1800" dirty="0" smtClean="0">
                <a:solidFill>
                  <a:schemeClr val="tx1"/>
                </a:solidFill>
                <a:latin typeface="Arial Black" panose="020B0A04020102020204" pitchFamily="34" charset="0"/>
              </a:rPr>
              <a:t>Getting highest grade even cannot ensure highest skill on a subject. </a:t>
            </a:r>
          </a:p>
          <a:p>
            <a:pPr lvl="1"/>
            <a:endParaRPr lang="en-US" sz="1800" dirty="0">
              <a:solidFill>
                <a:schemeClr val="tx1"/>
              </a:solidFill>
              <a:latin typeface="Arial Black" panose="020B0A04020102020204" pitchFamily="34" charset="0"/>
            </a:endParaRPr>
          </a:p>
        </p:txBody>
      </p:sp>
      <p:sp>
        <p:nvSpPr>
          <p:cNvPr id="4" name="Slide Number Placeholder 3"/>
          <p:cNvSpPr>
            <a:spLocks noGrp="1"/>
          </p:cNvSpPr>
          <p:nvPr>
            <p:ph type="sldNum" sz="quarter" idx="12"/>
          </p:nvPr>
        </p:nvSpPr>
        <p:spPr>
          <a:xfrm>
            <a:off x="535672" y="787782"/>
            <a:ext cx="772047" cy="365125"/>
          </a:xfrm>
        </p:spPr>
        <p:txBody>
          <a:bodyPr/>
          <a:lstStyle/>
          <a:p>
            <a:r>
              <a:rPr lang="en-US" b="1" dirty="0" smtClean="0">
                <a:solidFill>
                  <a:schemeClr val="tx1"/>
                </a:solidFill>
              </a:rPr>
              <a:t>3</a:t>
            </a:r>
            <a:endParaRPr lang="en-US" b="1" dirty="0">
              <a:solidFill>
                <a:schemeClr val="tx1"/>
              </a:solidFill>
            </a:endParaRPr>
          </a:p>
        </p:txBody>
      </p:sp>
    </p:spTree>
    <p:extLst>
      <p:ext uri="{BB962C8B-B14F-4D97-AF65-F5344CB8AC3E}">
        <p14:creationId xmlns:p14="http://schemas.microsoft.com/office/powerpoint/2010/main" val="318935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b="1" dirty="0" smtClean="0">
                <a:solidFill>
                  <a:schemeClr val="tx1"/>
                </a:solidFill>
              </a:rPr>
              <a:t>4</a:t>
            </a:r>
            <a:endParaRPr lang="en-US" b="1" dirty="0">
              <a:solidFill>
                <a:schemeClr val="tx1"/>
              </a:solidFill>
            </a:endParaRPr>
          </a:p>
        </p:txBody>
      </p:sp>
      <p:sp>
        <p:nvSpPr>
          <p:cNvPr id="9" name="Title 1"/>
          <p:cNvSpPr>
            <a:spLocks noGrp="1"/>
          </p:cNvSpPr>
          <p:nvPr>
            <p:ph type="title"/>
          </p:nvPr>
        </p:nvSpPr>
        <p:spPr>
          <a:xfrm>
            <a:off x="1798691" y="86227"/>
            <a:ext cx="1581042" cy="849688"/>
          </a:xfrm>
        </p:spPr>
        <p:txBody>
          <a:bodyPr/>
          <a:lstStyle/>
          <a:p>
            <a:r>
              <a:rPr lang="en-US" dirty="0" smtClean="0">
                <a:latin typeface="Arial Black" panose="020B0A04020102020204" pitchFamily="34" charset="0"/>
              </a:rPr>
              <a:t>Why?</a:t>
            </a:r>
            <a:endParaRPr lang="en-US" dirty="0">
              <a:latin typeface="Arial Black" panose="020B0A04020102020204" pitchFamily="34" charset="0"/>
            </a:endParaRPr>
          </a:p>
        </p:txBody>
      </p:sp>
      <p:sp>
        <p:nvSpPr>
          <p:cNvPr id="10" name="Content Placeholder 2"/>
          <p:cNvSpPr>
            <a:spLocks noGrp="1"/>
          </p:cNvSpPr>
          <p:nvPr>
            <p:ph idx="1"/>
          </p:nvPr>
        </p:nvSpPr>
        <p:spPr>
          <a:xfrm>
            <a:off x="2879669" y="2259106"/>
            <a:ext cx="8915400" cy="3777622"/>
          </a:xfrm>
        </p:spPr>
        <p:txBody>
          <a:bodyPr>
            <a:normAutofit/>
          </a:bodyPr>
          <a:lstStyle/>
          <a:p>
            <a:r>
              <a:rPr lang="en-US" sz="2400" dirty="0" smtClean="0">
                <a:solidFill>
                  <a:schemeClr val="tx1"/>
                </a:solidFill>
                <a:latin typeface="Arial Black" panose="020B0A04020102020204" pitchFamily="34" charset="0"/>
              </a:rPr>
              <a:t>Problem with Traditional grading point system</a:t>
            </a:r>
          </a:p>
          <a:p>
            <a:pPr lvl="1"/>
            <a:endParaRPr lang="en-US" sz="1800" dirty="0" smtClean="0">
              <a:solidFill>
                <a:schemeClr val="tx1"/>
              </a:solidFill>
              <a:latin typeface="Arial Black" panose="020B0A04020102020204" pitchFamily="34" charset="0"/>
            </a:endParaRPr>
          </a:p>
          <a:p>
            <a:pPr lvl="1"/>
            <a:r>
              <a:rPr lang="en-US" sz="1800" dirty="0" smtClean="0">
                <a:solidFill>
                  <a:schemeClr val="tx1"/>
                </a:solidFill>
                <a:latin typeface="Arial Black" panose="020B0A04020102020204" pitchFamily="34" charset="0"/>
              </a:rPr>
              <a:t>Famous universities all over the world arranges “Skill dev. Programs”. Encourages their students in “Skill development activities” rather than suggesting for better CGPA.</a:t>
            </a:r>
          </a:p>
          <a:p>
            <a:pPr lvl="1"/>
            <a:r>
              <a:rPr lang="en-US" sz="1800" dirty="0" smtClean="0">
                <a:solidFill>
                  <a:schemeClr val="tx1"/>
                </a:solidFill>
                <a:latin typeface="Arial Black" panose="020B0A04020102020204" pitchFamily="34" charset="0"/>
              </a:rPr>
              <a:t>These proves the “Error” in our traditional grading point system, at least in a country like Bangladesh.</a:t>
            </a:r>
          </a:p>
          <a:p>
            <a:pPr lvl="1"/>
            <a:r>
              <a:rPr lang="en-US" sz="1800" dirty="0" smtClean="0">
                <a:solidFill>
                  <a:schemeClr val="tx1"/>
                </a:solidFill>
                <a:latin typeface="Arial Black" panose="020B0A04020102020204" pitchFamily="34" charset="0"/>
              </a:rPr>
              <a:t>As a result of these CGPA oriented system some lower ranked universities are producing students with healthy CG but poor skill and practical knowledge.</a:t>
            </a:r>
            <a:endParaRPr lang="en-US" sz="1800" dirty="0">
              <a:solidFill>
                <a:schemeClr val="tx1"/>
              </a:solidFill>
              <a:latin typeface="Arial Black" panose="020B0A04020102020204" pitchFamily="34" charset="0"/>
            </a:endParaRPr>
          </a:p>
          <a:p>
            <a:pPr lvl="1"/>
            <a:endParaRPr lang="en-US" sz="18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69769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b="1" smtClean="0">
                <a:solidFill>
                  <a:schemeClr val="tx1"/>
                </a:solidFill>
              </a:rPr>
              <a:pPr/>
              <a:t>5</a:t>
            </a:fld>
            <a:endParaRPr lang="en-US" b="1" dirty="0">
              <a:solidFill>
                <a:schemeClr val="tx1"/>
              </a:solidFill>
            </a:endParaRPr>
          </a:p>
        </p:txBody>
      </p:sp>
      <p:sp>
        <p:nvSpPr>
          <p:cNvPr id="5" name="Title 1"/>
          <p:cNvSpPr>
            <a:spLocks noGrp="1"/>
          </p:cNvSpPr>
          <p:nvPr>
            <p:ph type="title"/>
          </p:nvPr>
        </p:nvSpPr>
        <p:spPr>
          <a:xfrm>
            <a:off x="1798691" y="86227"/>
            <a:ext cx="1581042" cy="849688"/>
          </a:xfrm>
        </p:spPr>
        <p:txBody>
          <a:bodyPr/>
          <a:lstStyle/>
          <a:p>
            <a:r>
              <a:rPr lang="en-US" dirty="0" smtClean="0">
                <a:latin typeface="Arial Black" panose="020B0A04020102020204" pitchFamily="34" charset="0"/>
              </a:rPr>
              <a:t>Why?</a:t>
            </a:r>
            <a:endParaRPr lang="en-US" dirty="0">
              <a:latin typeface="Arial Black" panose="020B0A04020102020204" pitchFamily="34" charset="0"/>
            </a:endParaRPr>
          </a:p>
        </p:txBody>
      </p:sp>
      <p:sp>
        <p:nvSpPr>
          <p:cNvPr id="6" name="Content Placeholder 2"/>
          <p:cNvSpPr>
            <a:spLocks noGrp="1"/>
          </p:cNvSpPr>
          <p:nvPr>
            <p:ph idx="1"/>
          </p:nvPr>
        </p:nvSpPr>
        <p:spPr>
          <a:xfrm>
            <a:off x="2879669" y="2259106"/>
            <a:ext cx="8915400" cy="3777622"/>
          </a:xfrm>
        </p:spPr>
        <p:txBody>
          <a:bodyPr>
            <a:normAutofit/>
          </a:bodyPr>
          <a:lstStyle/>
          <a:p>
            <a:r>
              <a:rPr lang="en-US" sz="2400" dirty="0" smtClean="0">
                <a:solidFill>
                  <a:schemeClr val="tx1"/>
                </a:solidFill>
                <a:latin typeface="Arial Black" panose="020B0A04020102020204" pitchFamily="34" charset="0"/>
              </a:rPr>
              <a:t>Our Goal</a:t>
            </a:r>
          </a:p>
          <a:p>
            <a:pPr marL="457200" lvl="1" indent="0">
              <a:buNone/>
            </a:pPr>
            <a:endParaRPr lang="en-US" sz="1800" dirty="0" smtClean="0">
              <a:solidFill>
                <a:schemeClr val="tx1"/>
              </a:solidFill>
              <a:latin typeface="Arial Black" panose="020B0A04020102020204" pitchFamily="34" charset="0"/>
            </a:endParaRPr>
          </a:p>
          <a:p>
            <a:pPr lvl="1"/>
            <a:r>
              <a:rPr lang="en-US" sz="1800" dirty="0" smtClean="0">
                <a:solidFill>
                  <a:schemeClr val="tx1"/>
                </a:solidFill>
                <a:latin typeface="Arial Black" panose="020B0A04020102020204" pitchFamily="34" charset="0"/>
              </a:rPr>
              <a:t>To minimize the above mentioned error in GPA system.</a:t>
            </a:r>
          </a:p>
          <a:p>
            <a:pPr lvl="1"/>
            <a:r>
              <a:rPr lang="en-US" sz="1800" dirty="0" smtClean="0">
                <a:solidFill>
                  <a:schemeClr val="tx1"/>
                </a:solidFill>
                <a:latin typeface="Arial Black" panose="020B0A04020102020204" pitchFamily="34" charset="0"/>
              </a:rPr>
              <a:t>Assisting a student to develop his skill with our proposed system.</a:t>
            </a:r>
          </a:p>
          <a:p>
            <a:pPr lvl="1"/>
            <a:r>
              <a:rPr lang="en-US" sz="1800" dirty="0" smtClean="0">
                <a:solidFill>
                  <a:schemeClr val="tx1"/>
                </a:solidFill>
                <a:latin typeface="Arial Black" panose="020B0A04020102020204" pitchFamily="34" charset="0"/>
              </a:rPr>
              <a:t>Making him ready for the upcoming practical challenges in the career and job fields. </a:t>
            </a:r>
          </a:p>
        </p:txBody>
      </p:sp>
    </p:spTree>
    <p:extLst>
      <p:ext uri="{BB962C8B-B14F-4D97-AF65-F5344CB8AC3E}">
        <p14:creationId xmlns:p14="http://schemas.microsoft.com/office/powerpoint/2010/main" val="26734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07115" y="809297"/>
            <a:ext cx="779767" cy="365125"/>
          </a:xfrm>
        </p:spPr>
        <p:txBody>
          <a:bodyPr/>
          <a:lstStyle/>
          <a:p>
            <a:r>
              <a:rPr lang="en-US" b="1" dirty="0">
                <a:solidFill>
                  <a:schemeClr val="tx1"/>
                </a:solidFill>
              </a:rPr>
              <a:t>6</a:t>
            </a:r>
          </a:p>
        </p:txBody>
      </p:sp>
      <p:sp>
        <p:nvSpPr>
          <p:cNvPr id="7" name="Title 1"/>
          <p:cNvSpPr>
            <a:spLocks noGrp="1"/>
          </p:cNvSpPr>
          <p:nvPr>
            <p:ph type="title"/>
          </p:nvPr>
        </p:nvSpPr>
        <p:spPr>
          <a:xfrm>
            <a:off x="1895510" y="324734"/>
            <a:ext cx="1581042" cy="849688"/>
          </a:xfrm>
        </p:spPr>
        <p:txBody>
          <a:bodyPr>
            <a:normAutofit fontScale="90000"/>
          </a:bodyPr>
          <a:lstStyle/>
          <a:p>
            <a:r>
              <a:rPr lang="en-US" dirty="0" smtClean="0">
                <a:latin typeface="Arial Black" panose="020B0A04020102020204" pitchFamily="34" charset="0"/>
              </a:rPr>
              <a:t>What?</a:t>
            </a:r>
            <a:endParaRPr lang="en-US" dirty="0">
              <a:latin typeface="Arial Black" panose="020B0A04020102020204" pitchFamily="34" charset="0"/>
            </a:endParaRPr>
          </a:p>
        </p:txBody>
      </p:sp>
      <p:sp>
        <p:nvSpPr>
          <p:cNvPr id="8" name="Content Placeholder 2"/>
          <p:cNvSpPr>
            <a:spLocks noGrp="1"/>
          </p:cNvSpPr>
          <p:nvPr>
            <p:ph idx="1"/>
          </p:nvPr>
        </p:nvSpPr>
        <p:spPr>
          <a:xfrm>
            <a:off x="2686031" y="1301675"/>
            <a:ext cx="8915400" cy="5120639"/>
          </a:xfrm>
        </p:spPr>
        <p:txBody>
          <a:bodyPr>
            <a:normAutofit/>
          </a:bodyPr>
          <a:lstStyle/>
          <a:p>
            <a:r>
              <a:rPr lang="en-US" sz="2400" dirty="0" smtClean="0">
                <a:solidFill>
                  <a:schemeClr val="tx1"/>
                </a:solidFill>
                <a:latin typeface="Arial Black" panose="020B0A04020102020204" pitchFamily="34" charset="0"/>
              </a:rPr>
              <a:t>Idea at a glance</a:t>
            </a:r>
          </a:p>
          <a:p>
            <a:pPr marL="457200" lvl="1" indent="0">
              <a:buNone/>
            </a:pPr>
            <a:endParaRPr lang="en-US" sz="1800" dirty="0" smtClean="0">
              <a:solidFill>
                <a:schemeClr val="tx1"/>
              </a:solidFill>
              <a:latin typeface="Arial Black" panose="020B0A04020102020204" pitchFamily="34" charset="0"/>
            </a:endParaRPr>
          </a:p>
          <a:p>
            <a:pPr lvl="1"/>
            <a:r>
              <a:rPr lang="en-US" sz="1800" dirty="0" smtClean="0">
                <a:solidFill>
                  <a:schemeClr val="tx1"/>
                </a:solidFill>
                <a:latin typeface="Arial Black" panose="020B0A04020102020204" pitchFamily="34" charset="0"/>
              </a:rPr>
              <a:t>An embedded web tool with our SWP(Student Web Panel)</a:t>
            </a:r>
          </a:p>
          <a:p>
            <a:pPr lvl="1"/>
            <a:r>
              <a:rPr lang="en-US" sz="1800" dirty="0" smtClean="0">
                <a:solidFill>
                  <a:schemeClr val="tx1"/>
                </a:solidFill>
                <a:latin typeface="Arial Black" panose="020B0A04020102020204" pitchFamily="34" charset="0"/>
              </a:rPr>
              <a:t>Finding out skill development “activities”(if there is any) in respective dept. e.g. Competitive Programming, Hackathon for CSE. Robotics or electronic project shows in EEE, debate or presentation skills in Law or BBA.</a:t>
            </a:r>
          </a:p>
          <a:p>
            <a:pPr lvl="1"/>
            <a:r>
              <a:rPr lang="en-US" sz="1800" dirty="0" smtClean="0">
                <a:solidFill>
                  <a:schemeClr val="tx1"/>
                </a:solidFill>
                <a:latin typeface="Arial Black" panose="020B0A04020102020204" pitchFamily="34" charset="0"/>
              </a:rPr>
              <a:t>According to the performance on those “activities” chosen by the student and certified by the authority along with GPA of the respective semester student will get “SKILL POINT” or ‘SP’.</a:t>
            </a:r>
          </a:p>
          <a:p>
            <a:pPr lvl="1"/>
            <a:r>
              <a:rPr lang="en-US" sz="1800" dirty="0" smtClean="0">
                <a:solidFill>
                  <a:schemeClr val="tx1"/>
                </a:solidFill>
                <a:latin typeface="Arial Black" panose="020B0A04020102020204" pitchFamily="34" charset="0"/>
              </a:rPr>
              <a:t>The value of SP in percentage may reduce the error in GPA system judging student skills.</a:t>
            </a:r>
          </a:p>
          <a:p>
            <a:pPr lvl="1"/>
            <a:r>
              <a:rPr lang="en-US" sz="1800" dirty="0" smtClean="0">
                <a:solidFill>
                  <a:schemeClr val="tx1"/>
                </a:solidFill>
                <a:latin typeface="Arial Black" panose="020B0A04020102020204" pitchFamily="34" charset="0"/>
              </a:rPr>
              <a:t>Students can be given waiver or any kind of advantages by the authority to be encouraged in developing himself. </a:t>
            </a:r>
          </a:p>
        </p:txBody>
      </p:sp>
    </p:spTree>
    <p:extLst>
      <p:ext uri="{BB962C8B-B14F-4D97-AF65-F5344CB8AC3E}">
        <p14:creationId xmlns:p14="http://schemas.microsoft.com/office/powerpoint/2010/main" val="345587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468" y="174763"/>
            <a:ext cx="1634830" cy="613019"/>
          </a:xfrm>
        </p:spPr>
        <p:txBody>
          <a:bodyPr>
            <a:normAutofit fontScale="90000"/>
          </a:bodyPr>
          <a:lstStyle/>
          <a:p>
            <a:r>
              <a:rPr lang="en-US" dirty="0" smtClean="0">
                <a:latin typeface="Arial Black" panose="020B0A04020102020204" pitchFamily="34" charset="0"/>
              </a:rPr>
              <a:t>How?</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r>
              <a:rPr lang="en-US" b="1" dirty="0">
                <a:solidFill>
                  <a:schemeClr val="tx1"/>
                </a:solidFill>
              </a:rPr>
              <a:t>7</a:t>
            </a:r>
          </a:p>
        </p:txBody>
      </p:sp>
      <p:sp>
        <p:nvSpPr>
          <p:cNvPr id="5" name="TextBox 4"/>
          <p:cNvSpPr txBox="1"/>
          <p:nvPr/>
        </p:nvSpPr>
        <p:spPr>
          <a:xfrm>
            <a:off x="5690795" y="453197"/>
            <a:ext cx="2958353" cy="369332"/>
          </a:xfrm>
          <a:prstGeom prst="rect">
            <a:avLst/>
          </a:prstGeom>
          <a:noFill/>
        </p:spPr>
        <p:txBody>
          <a:bodyPr wrap="square" rtlCol="0">
            <a:spAutoFit/>
          </a:bodyPr>
          <a:lstStyle/>
          <a:p>
            <a:r>
              <a:rPr lang="en-US" dirty="0" smtClean="0">
                <a:latin typeface="Arial Black" panose="020B0A04020102020204" pitchFamily="34" charset="0"/>
              </a:rPr>
              <a:t>Architectural Design</a:t>
            </a:r>
            <a:endParaRPr lang="en-US" dirty="0">
              <a:latin typeface="Arial Black" panose="020B0A04020102020204" pitchFamily="34" charset="0"/>
            </a:endParaRPr>
          </a:p>
        </p:txBody>
      </p:sp>
      <p:sp>
        <p:nvSpPr>
          <p:cNvPr id="9" name="Rectangle 8"/>
          <p:cNvSpPr/>
          <p:nvPr/>
        </p:nvSpPr>
        <p:spPr>
          <a:xfrm>
            <a:off x="6648226" y="1230855"/>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SP</a:t>
            </a:r>
            <a:endParaRPr lang="en-US" b="1" dirty="0">
              <a:solidFill>
                <a:schemeClr val="tx1"/>
              </a:solidFill>
              <a:latin typeface="Arial Black" panose="020B0A04020102020204" pitchFamily="34" charset="0"/>
            </a:endParaRPr>
          </a:p>
        </p:txBody>
      </p:sp>
      <p:sp>
        <p:nvSpPr>
          <p:cNvPr id="10" name="Rectangle 9"/>
          <p:cNvSpPr/>
          <p:nvPr/>
        </p:nvSpPr>
        <p:spPr>
          <a:xfrm>
            <a:off x="4046668" y="2085191"/>
            <a:ext cx="880334" cy="342452"/>
          </a:xfrm>
          <a:prstGeom prst="rect">
            <a:avLst/>
          </a:prstGeom>
          <a:solidFill>
            <a:schemeClr val="bg1"/>
          </a:solid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GPA</a:t>
            </a:r>
            <a:endParaRPr lang="en-US" b="1" dirty="0">
              <a:solidFill>
                <a:schemeClr val="tx1"/>
              </a:solidFill>
              <a:latin typeface="Arial Black" panose="020B0A04020102020204" pitchFamily="34" charset="0"/>
            </a:endParaRPr>
          </a:p>
        </p:txBody>
      </p:sp>
      <p:sp>
        <p:nvSpPr>
          <p:cNvPr id="11" name="Rectangle 10"/>
          <p:cNvSpPr/>
          <p:nvPr/>
        </p:nvSpPr>
        <p:spPr>
          <a:xfrm>
            <a:off x="8444751" y="2090571"/>
            <a:ext cx="2097742" cy="3352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Onsite Events</a:t>
            </a:r>
            <a:endParaRPr lang="en-US" b="1" dirty="0">
              <a:solidFill>
                <a:schemeClr val="tx1"/>
              </a:solidFill>
              <a:latin typeface="Arial Black" panose="020B0A04020102020204" pitchFamily="34" charset="0"/>
            </a:endParaRPr>
          </a:p>
        </p:txBody>
      </p:sp>
      <p:sp>
        <p:nvSpPr>
          <p:cNvPr id="12" name="Rectangle 11"/>
          <p:cNvSpPr/>
          <p:nvPr/>
        </p:nvSpPr>
        <p:spPr>
          <a:xfrm>
            <a:off x="6293224" y="2083398"/>
            <a:ext cx="1333948" cy="34245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Fields</a:t>
            </a:r>
            <a:endParaRPr lang="en-US" b="1" dirty="0">
              <a:solidFill>
                <a:schemeClr val="tx1"/>
              </a:solidFill>
              <a:latin typeface="Arial Black" panose="020B0A04020102020204" pitchFamily="34" charset="0"/>
            </a:endParaRPr>
          </a:p>
        </p:txBody>
      </p:sp>
      <p:cxnSp>
        <p:nvCxnSpPr>
          <p:cNvPr id="25" name="Straight Connector 24"/>
          <p:cNvCxnSpPr/>
          <p:nvPr/>
        </p:nvCxnSpPr>
        <p:spPr>
          <a:xfrm>
            <a:off x="4514242" y="1777447"/>
            <a:ext cx="4979380" cy="15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510591" y="1774419"/>
            <a:ext cx="7301" cy="297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2" idx="0"/>
          </p:cNvCxnSpPr>
          <p:nvPr/>
        </p:nvCxnSpPr>
        <p:spPr>
          <a:xfrm>
            <a:off x="6960198" y="1786215"/>
            <a:ext cx="0" cy="297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9493622" y="1786215"/>
            <a:ext cx="10502" cy="297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57408" y="4115342"/>
            <a:ext cx="2945" cy="289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963527" y="1520862"/>
            <a:ext cx="10502" cy="297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45020" y="2425850"/>
            <a:ext cx="8516" cy="854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582298" y="3273500"/>
            <a:ext cx="3362722" cy="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48810" y="3829129"/>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F</a:t>
            </a:r>
            <a:r>
              <a:rPr lang="en-US" sz="1600" b="1" dirty="0" smtClean="0">
                <a:solidFill>
                  <a:schemeClr val="tx1"/>
                </a:solidFill>
                <a:latin typeface="Arial Black" panose="020B0A04020102020204" pitchFamily="34" charset="0"/>
              </a:rPr>
              <a:t>1</a:t>
            </a:r>
            <a:endParaRPr lang="en-US" b="1" dirty="0">
              <a:solidFill>
                <a:schemeClr val="tx1"/>
              </a:solidFill>
              <a:latin typeface="Arial Black" panose="020B0A04020102020204" pitchFamily="34" charset="0"/>
            </a:endParaRPr>
          </a:p>
        </p:txBody>
      </p:sp>
      <p:sp>
        <p:nvSpPr>
          <p:cNvPr id="49" name="Rectangle 48"/>
          <p:cNvSpPr/>
          <p:nvPr/>
        </p:nvSpPr>
        <p:spPr>
          <a:xfrm>
            <a:off x="6336254" y="3829129"/>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F</a:t>
            </a:r>
            <a:r>
              <a:rPr lang="en-US" sz="1600" b="1" dirty="0" smtClean="0">
                <a:solidFill>
                  <a:schemeClr val="tx1"/>
                </a:solidFill>
                <a:latin typeface="Arial Black" panose="020B0A04020102020204" pitchFamily="34" charset="0"/>
              </a:rPr>
              <a:t>n</a:t>
            </a:r>
            <a:endParaRPr lang="en-US" b="1" dirty="0">
              <a:solidFill>
                <a:schemeClr val="tx1"/>
              </a:solidFill>
              <a:latin typeface="Arial Black" panose="020B0A04020102020204" pitchFamily="34" charset="0"/>
            </a:endParaRPr>
          </a:p>
        </p:txBody>
      </p:sp>
      <p:sp>
        <p:nvSpPr>
          <p:cNvPr id="50" name="Rectangle 49"/>
          <p:cNvSpPr/>
          <p:nvPr/>
        </p:nvSpPr>
        <p:spPr>
          <a:xfrm>
            <a:off x="4445854" y="3829129"/>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F</a:t>
            </a:r>
            <a:r>
              <a:rPr lang="en-US" sz="1600" b="1" dirty="0" smtClean="0">
                <a:solidFill>
                  <a:schemeClr val="tx1"/>
                </a:solidFill>
                <a:latin typeface="Arial Black" panose="020B0A04020102020204" pitchFamily="34" charset="0"/>
              </a:rPr>
              <a:t>2</a:t>
            </a:r>
            <a:endParaRPr lang="en-US" b="1" dirty="0">
              <a:solidFill>
                <a:schemeClr val="tx1"/>
              </a:solidFill>
              <a:latin typeface="Arial Black" panose="020B0A04020102020204" pitchFamily="34" charset="0"/>
            </a:endParaRPr>
          </a:p>
        </p:txBody>
      </p:sp>
      <p:sp>
        <p:nvSpPr>
          <p:cNvPr id="53" name="TextBox 52"/>
          <p:cNvSpPr txBox="1"/>
          <p:nvPr/>
        </p:nvSpPr>
        <p:spPr>
          <a:xfrm>
            <a:off x="5246337" y="3771768"/>
            <a:ext cx="998989" cy="369332"/>
          </a:xfrm>
          <a:prstGeom prst="rect">
            <a:avLst/>
          </a:prstGeom>
          <a:noFill/>
        </p:spPr>
        <p:txBody>
          <a:bodyPr wrap="square" rtlCol="0">
            <a:spAutoFit/>
          </a:bodyPr>
          <a:lstStyle/>
          <a:p>
            <a:r>
              <a:rPr lang="en-US" b="1" dirty="0" smtClean="0"/>
              <a:t>… … …</a:t>
            </a:r>
            <a:endParaRPr lang="en-US" b="1" dirty="0"/>
          </a:p>
        </p:txBody>
      </p:sp>
      <p:cxnSp>
        <p:nvCxnSpPr>
          <p:cNvPr id="54" name="Straight Arrow Connector 53"/>
          <p:cNvCxnSpPr/>
          <p:nvPr/>
        </p:nvCxnSpPr>
        <p:spPr>
          <a:xfrm flipH="1">
            <a:off x="3571540" y="3280674"/>
            <a:ext cx="10758" cy="519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4757826" y="3280674"/>
            <a:ext cx="10758" cy="519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637468" y="3295345"/>
            <a:ext cx="10758" cy="519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186914" y="4689555"/>
            <a:ext cx="685377"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SF1</a:t>
            </a:r>
            <a:endParaRPr lang="en-US" b="1" dirty="0">
              <a:solidFill>
                <a:schemeClr val="tx1"/>
              </a:solidFill>
              <a:latin typeface="Arial Black" panose="020B0A04020102020204" pitchFamily="34" charset="0"/>
            </a:endParaRPr>
          </a:p>
        </p:txBody>
      </p:sp>
      <p:sp>
        <p:nvSpPr>
          <p:cNvPr id="60" name="Rectangle 59"/>
          <p:cNvSpPr/>
          <p:nvPr/>
        </p:nvSpPr>
        <p:spPr>
          <a:xfrm>
            <a:off x="4882338" y="4689554"/>
            <a:ext cx="762642"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SF</a:t>
            </a:r>
            <a:r>
              <a:rPr lang="en-US" sz="1600" b="1" dirty="0">
                <a:solidFill>
                  <a:schemeClr val="tx1"/>
                </a:solidFill>
                <a:latin typeface="Arial Black" panose="020B0A04020102020204" pitchFamily="34" charset="0"/>
              </a:rPr>
              <a:t>m</a:t>
            </a:r>
            <a:endParaRPr lang="en-US" b="1" dirty="0">
              <a:solidFill>
                <a:schemeClr val="tx1"/>
              </a:solidFill>
              <a:latin typeface="Arial Black" panose="020B0A04020102020204" pitchFamily="34" charset="0"/>
            </a:endParaRPr>
          </a:p>
        </p:txBody>
      </p:sp>
      <p:sp>
        <p:nvSpPr>
          <p:cNvPr id="61" name="Rectangle 60"/>
          <p:cNvSpPr/>
          <p:nvPr/>
        </p:nvSpPr>
        <p:spPr>
          <a:xfrm>
            <a:off x="3216538" y="4689555"/>
            <a:ext cx="71000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SF2</a:t>
            </a:r>
            <a:endParaRPr lang="en-US" b="1" dirty="0">
              <a:solidFill>
                <a:schemeClr val="tx1"/>
              </a:solidFill>
              <a:latin typeface="Arial Black" panose="020B0A04020102020204" pitchFamily="34" charset="0"/>
            </a:endParaRPr>
          </a:p>
        </p:txBody>
      </p:sp>
      <p:cxnSp>
        <p:nvCxnSpPr>
          <p:cNvPr id="62" name="Straight Connector 61"/>
          <p:cNvCxnSpPr/>
          <p:nvPr/>
        </p:nvCxnSpPr>
        <p:spPr>
          <a:xfrm>
            <a:off x="2498887" y="4409856"/>
            <a:ext cx="2764772" cy="20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8439500" y="2690102"/>
            <a:ext cx="5251" cy="27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498887" y="4418649"/>
            <a:ext cx="3369" cy="250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3557407" y="4418649"/>
            <a:ext cx="3369" cy="250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260091" y="4431060"/>
            <a:ext cx="3369" cy="250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0523214" y="2961528"/>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E</a:t>
            </a:r>
            <a:r>
              <a:rPr lang="en-US" sz="1600" b="1" dirty="0">
                <a:solidFill>
                  <a:schemeClr val="tx1"/>
                </a:solidFill>
                <a:latin typeface="Arial Black" panose="020B0A04020102020204" pitchFamily="34" charset="0"/>
              </a:rPr>
              <a:t>p</a:t>
            </a:r>
            <a:endParaRPr lang="en-US" b="1" dirty="0">
              <a:solidFill>
                <a:schemeClr val="tx1"/>
              </a:solidFill>
              <a:latin typeface="Arial Black" panose="020B0A04020102020204" pitchFamily="34" charset="0"/>
            </a:endParaRPr>
          </a:p>
        </p:txBody>
      </p:sp>
      <p:sp>
        <p:nvSpPr>
          <p:cNvPr id="75" name="Rectangle 74"/>
          <p:cNvSpPr/>
          <p:nvPr/>
        </p:nvSpPr>
        <p:spPr>
          <a:xfrm>
            <a:off x="8962237" y="2961528"/>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E</a:t>
            </a:r>
            <a:r>
              <a:rPr lang="en-US" sz="1600" b="1" dirty="0" smtClean="0">
                <a:solidFill>
                  <a:schemeClr val="tx1"/>
                </a:solidFill>
                <a:latin typeface="Arial Black" panose="020B0A04020102020204" pitchFamily="34" charset="0"/>
              </a:rPr>
              <a:t>2</a:t>
            </a:r>
            <a:endParaRPr lang="en-US" b="1" dirty="0">
              <a:solidFill>
                <a:schemeClr val="tx1"/>
              </a:solidFill>
              <a:latin typeface="Arial Black" panose="020B0A04020102020204" pitchFamily="34" charset="0"/>
            </a:endParaRPr>
          </a:p>
        </p:txBody>
      </p:sp>
      <p:sp>
        <p:nvSpPr>
          <p:cNvPr id="76" name="Rectangle 75"/>
          <p:cNvSpPr/>
          <p:nvPr/>
        </p:nvSpPr>
        <p:spPr>
          <a:xfrm>
            <a:off x="8132779" y="2961528"/>
            <a:ext cx="623944" cy="31197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E</a:t>
            </a:r>
            <a:r>
              <a:rPr lang="en-US" sz="1600" b="1" dirty="0" smtClean="0">
                <a:solidFill>
                  <a:schemeClr val="tx1"/>
                </a:solidFill>
                <a:latin typeface="Arial Black" panose="020B0A04020102020204" pitchFamily="34" charset="0"/>
              </a:rPr>
              <a:t>1</a:t>
            </a:r>
            <a:endParaRPr lang="en-US" b="1" dirty="0">
              <a:solidFill>
                <a:schemeClr val="tx1"/>
              </a:solidFill>
              <a:latin typeface="Arial Black" panose="020B0A04020102020204" pitchFamily="34" charset="0"/>
            </a:endParaRPr>
          </a:p>
        </p:txBody>
      </p:sp>
      <p:sp>
        <p:nvSpPr>
          <p:cNvPr id="78" name="TextBox 77"/>
          <p:cNvSpPr txBox="1"/>
          <p:nvPr/>
        </p:nvSpPr>
        <p:spPr>
          <a:xfrm>
            <a:off x="3912723" y="4610485"/>
            <a:ext cx="998989" cy="369332"/>
          </a:xfrm>
          <a:prstGeom prst="rect">
            <a:avLst/>
          </a:prstGeom>
          <a:noFill/>
        </p:spPr>
        <p:txBody>
          <a:bodyPr wrap="square" rtlCol="0">
            <a:spAutoFit/>
          </a:bodyPr>
          <a:lstStyle/>
          <a:p>
            <a:r>
              <a:rPr lang="en-US" b="1" dirty="0" smtClean="0"/>
              <a:t>… … …</a:t>
            </a:r>
            <a:endParaRPr lang="en-US" b="1" dirty="0"/>
          </a:p>
        </p:txBody>
      </p:sp>
      <p:sp>
        <p:nvSpPr>
          <p:cNvPr id="79" name="TextBox 78"/>
          <p:cNvSpPr txBox="1"/>
          <p:nvPr/>
        </p:nvSpPr>
        <p:spPr>
          <a:xfrm>
            <a:off x="9543504" y="2896646"/>
            <a:ext cx="998989" cy="369332"/>
          </a:xfrm>
          <a:prstGeom prst="rect">
            <a:avLst/>
          </a:prstGeom>
          <a:noFill/>
        </p:spPr>
        <p:txBody>
          <a:bodyPr wrap="square" rtlCol="0">
            <a:spAutoFit/>
          </a:bodyPr>
          <a:lstStyle/>
          <a:p>
            <a:r>
              <a:rPr lang="en-US" b="1" dirty="0" smtClean="0"/>
              <a:t>… … …</a:t>
            </a:r>
            <a:endParaRPr lang="en-US" b="1" dirty="0"/>
          </a:p>
        </p:txBody>
      </p:sp>
      <p:cxnSp>
        <p:nvCxnSpPr>
          <p:cNvPr id="82" name="Straight Connector 81"/>
          <p:cNvCxnSpPr/>
          <p:nvPr/>
        </p:nvCxnSpPr>
        <p:spPr>
          <a:xfrm>
            <a:off x="8444751" y="2690102"/>
            <a:ext cx="2345169" cy="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a:off x="10795711" y="2683198"/>
            <a:ext cx="5251" cy="27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H="1">
            <a:off x="9268958" y="2683198"/>
            <a:ext cx="5251" cy="27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9496295" y="2425580"/>
            <a:ext cx="5251" cy="271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554347" y="1807447"/>
            <a:ext cx="506621" cy="276999"/>
          </a:xfrm>
          <a:prstGeom prst="rect">
            <a:avLst/>
          </a:prstGeom>
          <a:noFill/>
        </p:spPr>
        <p:txBody>
          <a:bodyPr wrap="square" rtlCol="0">
            <a:spAutoFit/>
          </a:bodyPr>
          <a:lstStyle/>
          <a:p>
            <a:r>
              <a:rPr lang="en-US" sz="1200" b="1" dirty="0" smtClean="0">
                <a:latin typeface="Arial Black" panose="020B0A04020102020204" pitchFamily="34" charset="0"/>
              </a:rPr>
              <a:t>X%</a:t>
            </a:r>
            <a:endParaRPr lang="en-US" sz="1200" b="1" dirty="0">
              <a:latin typeface="Arial Black" panose="020B0A04020102020204" pitchFamily="34" charset="0"/>
            </a:endParaRPr>
          </a:p>
        </p:txBody>
      </p:sp>
      <p:sp>
        <p:nvSpPr>
          <p:cNvPr id="94" name="TextBox 93"/>
          <p:cNvSpPr txBox="1"/>
          <p:nvPr/>
        </p:nvSpPr>
        <p:spPr>
          <a:xfrm>
            <a:off x="9529248" y="1787011"/>
            <a:ext cx="506621" cy="276999"/>
          </a:xfrm>
          <a:prstGeom prst="rect">
            <a:avLst/>
          </a:prstGeom>
          <a:noFill/>
        </p:spPr>
        <p:txBody>
          <a:bodyPr wrap="square" rtlCol="0">
            <a:spAutoFit/>
          </a:bodyPr>
          <a:lstStyle/>
          <a:p>
            <a:r>
              <a:rPr lang="en-US" sz="1200" b="1" dirty="0">
                <a:latin typeface="Arial Black" panose="020B0A04020102020204" pitchFamily="34" charset="0"/>
              </a:rPr>
              <a:t>z</a:t>
            </a:r>
            <a:r>
              <a:rPr lang="en-US" sz="1200" b="1" dirty="0" smtClean="0">
                <a:latin typeface="Arial Black" panose="020B0A04020102020204" pitchFamily="34" charset="0"/>
              </a:rPr>
              <a:t>%</a:t>
            </a:r>
            <a:endParaRPr lang="en-US" sz="1200" b="1" dirty="0">
              <a:latin typeface="Arial Black" panose="020B0A04020102020204" pitchFamily="34" charset="0"/>
            </a:endParaRPr>
          </a:p>
        </p:txBody>
      </p:sp>
      <p:sp>
        <p:nvSpPr>
          <p:cNvPr id="95" name="TextBox 94"/>
          <p:cNvSpPr txBox="1"/>
          <p:nvPr/>
        </p:nvSpPr>
        <p:spPr>
          <a:xfrm>
            <a:off x="7051315" y="1774419"/>
            <a:ext cx="506621" cy="276999"/>
          </a:xfrm>
          <a:prstGeom prst="rect">
            <a:avLst/>
          </a:prstGeom>
          <a:noFill/>
        </p:spPr>
        <p:txBody>
          <a:bodyPr wrap="square" rtlCol="0">
            <a:spAutoFit/>
          </a:bodyPr>
          <a:lstStyle/>
          <a:p>
            <a:r>
              <a:rPr lang="en-US" sz="1200" b="1" dirty="0">
                <a:latin typeface="Arial Black" panose="020B0A04020102020204" pitchFamily="34" charset="0"/>
              </a:rPr>
              <a:t>y</a:t>
            </a:r>
            <a:r>
              <a:rPr lang="en-US" sz="1200" b="1" dirty="0" smtClean="0">
                <a:latin typeface="Arial Black" panose="020B0A04020102020204" pitchFamily="34" charset="0"/>
              </a:rPr>
              <a:t>%</a:t>
            </a:r>
            <a:endParaRPr lang="en-US" sz="1200" b="1" dirty="0">
              <a:latin typeface="Arial Black" panose="020B0A04020102020204" pitchFamily="34" charset="0"/>
            </a:endParaRPr>
          </a:p>
        </p:txBody>
      </p:sp>
      <p:sp>
        <p:nvSpPr>
          <p:cNvPr id="96" name="TextBox 95"/>
          <p:cNvSpPr txBox="1"/>
          <p:nvPr/>
        </p:nvSpPr>
        <p:spPr>
          <a:xfrm>
            <a:off x="6629552" y="3383028"/>
            <a:ext cx="642618" cy="276999"/>
          </a:xfrm>
          <a:prstGeom prst="rect">
            <a:avLst/>
          </a:prstGeom>
          <a:noFill/>
        </p:spPr>
        <p:txBody>
          <a:bodyPr wrap="square" rtlCol="0">
            <a:spAutoFit/>
          </a:bodyPr>
          <a:lstStyle/>
          <a:p>
            <a:r>
              <a:rPr lang="en-US" sz="1200" b="1" dirty="0">
                <a:latin typeface="Arial Black" panose="020B0A04020102020204" pitchFamily="34" charset="0"/>
              </a:rPr>
              <a:t>i</a:t>
            </a:r>
            <a:r>
              <a:rPr lang="en-US" sz="1200" b="1" dirty="0" smtClean="0">
                <a:latin typeface="Arial Black" panose="020B0A04020102020204" pitchFamily="34" charset="0"/>
              </a:rPr>
              <a:t>n%</a:t>
            </a:r>
            <a:endParaRPr lang="en-US" sz="1200" b="1" dirty="0">
              <a:latin typeface="Arial Black" panose="020B0A04020102020204" pitchFamily="34" charset="0"/>
            </a:endParaRPr>
          </a:p>
        </p:txBody>
      </p:sp>
      <p:sp>
        <p:nvSpPr>
          <p:cNvPr id="97" name="TextBox 96"/>
          <p:cNvSpPr txBox="1"/>
          <p:nvPr/>
        </p:nvSpPr>
        <p:spPr>
          <a:xfrm>
            <a:off x="4816487" y="3383029"/>
            <a:ext cx="506621" cy="276999"/>
          </a:xfrm>
          <a:prstGeom prst="rect">
            <a:avLst/>
          </a:prstGeom>
          <a:noFill/>
        </p:spPr>
        <p:txBody>
          <a:bodyPr wrap="square" rtlCol="0">
            <a:spAutoFit/>
          </a:bodyPr>
          <a:lstStyle/>
          <a:p>
            <a:r>
              <a:rPr lang="en-US" sz="1200" b="1" dirty="0">
                <a:latin typeface="Arial Black" panose="020B0A04020102020204" pitchFamily="34" charset="0"/>
              </a:rPr>
              <a:t>i</a:t>
            </a:r>
            <a:r>
              <a:rPr lang="en-US" sz="1200" b="1" dirty="0" smtClean="0">
                <a:latin typeface="Arial Black" panose="020B0A04020102020204" pitchFamily="34" charset="0"/>
              </a:rPr>
              <a:t>2%</a:t>
            </a:r>
            <a:endParaRPr lang="en-US" sz="1200" b="1" dirty="0">
              <a:latin typeface="Arial Black" panose="020B0A04020102020204" pitchFamily="34" charset="0"/>
            </a:endParaRPr>
          </a:p>
        </p:txBody>
      </p:sp>
      <p:sp>
        <p:nvSpPr>
          <p:cNvPr id="98" name="TextBox 97"/>
          <p:cNvSpPr txBox="1"/>
          <p:nvPr/>
        </p:nvSpPr>
        <p:spPr>
          <a:xfrm>
            <a:off x="3576919" y="3383030"/>
            <a:ext cx="506621" cy="276999"/>
          </a:xfrm>
          <a:prstGeom prst="rect">
            <a:avLst/>
          </a:prstGeom>
          <a:noFill/>
        </p:spPr>
        <p:txBody>
          <a:bodyPr wrap="square" rtlCol="0">
            <a:spAutoFit/>
          </a:bodyPr>
          <a:lstStyle/>
          <a:p>
            <a:r>
              <a:rPr lang="en-US" sz="1200" b="1" dirty="0" smtClean="0">
                <a:latin typeface="Arial Black" panose="020B0A04020102020204" pitchFamily="34" charset="0"/>
              </a:rPr>
              <a:t>i1%</a:t>
            </a:r>
            <a:endParaRPr lang="en-US" sz="1200" b="1" dirty="0">
              <a:latin typeface="Arial Black" panose="020B0A04020102020204" pitchFamily="34" charset="0"/>
            </a:endParaRPr>
          </a:p>
        </p:txBody>
      </p:sp>
      <p:sp>
        <p:nvSpPr>
          <p:cNvPr id="99" name="TextBox 98"/>
          <p:cNvSpPr txBox="1"/>
          <p:nvPr/>
        </p:nvSpPr>
        <p:spPr>
          <a:xfrm>
            <a:off x="5297734" y="4412555"/>
            <a:ext cx="583593" cy="276999"/>
          </a:xfrm>
          <a:prstGeom prst="rect">
            <a:avLst/>
          </a:prstGeom>
          <a:noFill/>
        </p:spPr>
        <p:txBody>
          <a:bodyPr wrap="square" rtlCol="0">
            <a:spAutoFit/>
          </a:bodyPr>
          <a:lstStyle/>
          <a:p>
            <a:r>
              <a:rPr lang="en-US" sz="1200" b="1" dirty="0" smtClean="0">
                <a:latin typeface="Arial Black" panose="020B0A04020102020204" pitchFamily="34" charset="0"/>
              </a:rPr>
              <a:t>jm%</a:t>
            </a:r>
            <a:endParaRPr lang="en-US" sz="1200" b="1" dirty="0">
              <a:latin typeface="Arial Black" panose="020B0A04020102020204" pitchFamily="34" charset="0"/>
            </a:endParaRPr>
          </a:p>
        </p:txBody>
      </p:sp>
      <p:sp>
        <p:nvSpPr>
          <p:cNvPr id="100" name="TextBox 99"/>
          <p:cNvSpPr txBox="1"/>
          <p:nvPr/>
        </p:nvSpPr>
        <p:spPr>
          <a:xfrm>
            <a:off x="3576919" y="4412555"/>
            <a:ext cx="506621" cy="276999"/>
          </a:xfrm>
          <a:prstGeom prst="rect">
            <a:avLst/>
          </a:prstGeom>
          <a:noFill/>
        </p:spPr>
        <p:txBody>
          <a:bodyPr wrap="square" rtlCol="0">
            <a:spAutoFit/>
          </a:bodyPr>
          <a:lstStyle/>
          <a:p>
            <a:r>
              <a:rPr lang="en-US" sz="1200" b="1" dirty="0" smtClean="0">
                <a:latin typeface="Arial Black" panose="020B0A04020102020204" pitchFamily="34" charset="0"/>
              </a:rPr>
              <a:t>j2%</a:t>
            </a:r>
            <a:endParaRPr lang="en-US" sz="1200" b="1" dirty="0">
              <a:latin typeface="Arial Black" panose="020B0A04020102020204" pitchFamily="34" charset="0"/>
            </a:endParaRPr>
          </a:p>
        </p:txBody>
      </p:sp>
      <p:sp>
        <p:nvSpPr>
          <p:cNvPr id="101" name="TextBox 100"/>
          <p:cNvSpPr txBox="1"/>
          <p:nvPr/>
        </p:nvSpPr>
        <p:spPr>
          <a:xfrm>
            <a:off x="2529602" y="4404896"/>
            <a:ext cx="506621" cy="276999"/>
          </a:xfrm>
          <a:prstGeom prst="rect">
            <a:avLst/>
          </a:prstGeom>
          <a:noFill/>
        </p:spPr>
        <p:txBody>
          <a:bodyPr wrap="square" rtlCol="0">
            <a:spAutoFit/>
          </a:bodyPr>
          <a:lstStyle/>
          <a:p>
            <a:r>
              <a:rPr lang="en-US" sz="1200" b="1" dirty="0" smtClean="0">
                <a:latin typeface="Arial Black" panose="020B0A04020102020204" pitchFamily="34" charset="0"/>
              </a:rPr>
              <a:t>j1%</a:t>
            </a:r>
            <a:endParaRPr lang="en-US" sz="1200" b="1" dirty="0">
              <a:latin typeface="Arial Black" panose="020B0A04020102020204" pitchFamily="34" charset="0"/>
            </a:endParaRPr>
          </a:p>
        </p:txBody>
      </p:sp>
      <p:sp>
        <p:nvSpPr>
          <p:cNvPr id="104" name="TextBox 103"/>
          <p:cNvSpPr txBox="1"/>
          <p:nvPr/>
        </p:nvSpPr>
        <p:spPr>
          <a:xfrm>
            <a:off x="8492939" y="2684529"/>
            <a:ext cx="637033" cy="276999"/>
          </a:xfrm>
          <a:prstGeom prst="rect">
            <a:avLst/>
          </a:prstGeom>
          <a:noFill/>
        </p:spPr>
        <p:txBody>
          <a:bodyPr wrap="square" rtlCol="0">
            <a:spAutoFit/>
          </a:bodyPr>
          <a:lstStyle/>
          <a:p>
            <a:r>
              <a:rPr lang="en-US" sz="1200" b="1" dirty="0" smtClean="0">
                <a:latin typeface="Arial Black" panose="020B0A04020102020204" pitchFamily="34" charset="0"/>
              </a:rPr>
              <a:t>k1%</a:t>
            </a:r>
            <a:endParaRPr lang="en-US" sz="1200" b="1" dirty="0">
              <a:latin typeface="Arial Black" panose="020B0A04020102020204" pitchFamily="34" charset="0"/>
            </a:endParaRPr>
          </a:p>
        </p:txBody>
      </p:sp>
      <p:sp>
        <p:nvSpPr>
          <p:cNvPr id="105" name="TextBox 104"/>
          <p:cNvSpPr txBox="1"/>
          <p:nvPr/>
        </p:nvSpPr>
        <p:spPr>
          <a:xfrm>
            <a:off x="9286341" y="2687315"/>
            <a:ext cx="637033" cy="276999"/>
          </a:xfrm>
          <a:prstGeom prst="rect">
            <a:avLst/>
          </a:prstGeom>
          <a:noFill/>
        </p:spPr>
        <p:txBody>
          <a:bodyPr wrap="square" rtlCol="0">
            <a:spAutoFit/>
          </a:bodyPr>
          <a:lstStyle/>
          <a:p>
            <a:r>
              <a:rPr lang="en-US" sz="1200" b="1" dirty="0" smtClean="0">
                <a:latin typeface="Arial Black" panose="020B0A04020102020204" pitchFamily="34" charset="0"/>
              </a:rPr>
              <a:t>k2%</a:t>
            </a:r>
            <a:endParaRPr lang="en-US" sz="1200" b="1" dirty="0">
              <a:latin typeface="Arial Black" panose="020B0A04020102020204" pitchFamily="34" charset="0"/>
            </a:endParaRPr>
          </a:p>
        </p:txBody>
      </p:sp>
      <p:sp>
        <p:nvSpPr>
          <p:cNvPr id="106" name="TextBox 105"/>
          <p:cNvSpPr txBox="1"/>
          <p:nvPr/>
        </p:nvSpPr>
        <p:spPr>
          <a:xfrm>
            <a:off x="10838108" y="2677625"/>
            <a:ext cx="637033" cy="276999"/>
          </a:xfrm>
          <a:prstGeom prst="rect">
            <a:avLst/>
          </a:prstGeom>
          <a:noFill/>
        </p:spPr>
        <p:txBody>
          <a:bodyPr wrap="square" rtlCol="0">
            <a:spAutoFit/>
          </a:bodyPr>
          <a:lstStyle/>
          <a:p>
            <a:r>
              <a:rPr lang="en-US" sz="1200" b="1" dirty="0" smtClean="0">
                <a:latin typeface="Arial Black" panose="020B0A04020102020204" pitchFamily="34" charset="0"/>
              </a:rPr>
              <a:t>kp%</a:t>
            </a:r>
            <a:endParaRPr lang="en-US" sz="1200" b="1" dirty="0">
              <a:latin typeface="Arial Black" panose="020B0A04020102020204" pitchFamily="34" charset="0"/>
            </a:endParaRPr>
          </a:p>
        </p:txBody>
      </p:sp>
      <p:sp>
        <p:nvSpPr>
          <p:cNvPr id="107" name="TextBox 106"/>
          <p:cNvSpPr txBox="1"/>
          <p:nvPr/>
        </p:nvSpPr>
        <p:spPr>
          <a:xfrm>
            <a:off x="8811455" y="4046496"/>
            <a:ext cx="3014379" cy="830997"/>
          </a:xfrm>
          <a:prstGeom prst="rect">
            <a:avLst/>
          </a:prstGeom>
          <a:noFill/>
        </p:spPr>
        <p:txBody>
          <a:bodyPr wrap="square" rtlCol="0">
            <a:spAutoFit/>
          </a:bodyPr>
          <a:lstStyle/>
          <a:p>
            <a:r>
              <a:rPr lang="en-US" sz="1600" dirty="0" smtClean="0">
                <a:latin typeface="Arial Black" panose="020B0A04020102020204" pitchFamily="34" charset="0"/>
              </a:rPr>
              <a:t>‘F’ stands for ‘Field’</a:t>
            </a:r>
          </a:p>
          <a:p>
            <a:r>
              <a:rPr lang="en-US" sz="1600" dirty="0" smtClean="0">
                <a:latin typeface="Arial Black" panose="020B0A04020102020204" pitchFamily="34" charset="0"/>
              </a:rPr>
              <a:t>‘SF’ stands for ‘Sub-Field’</a:t>
            </a:r>
          </a:p>
          <a:p>
            <a:r>
              <a:rPr lang="en-US" sz="1600" dirty="0" smtClean="0">
                <a:latin typeface="Arial Black" panose="020B0A04020102020204" pitchFamily="34" charset="0"/>
              </a:rPr>
              <a:t>‘E’ stands for ‘Event’</a:t>
            </a:r>
            <a:endParaRPr lang="en-US" sz="1600" dirty="0">
              <a:latin typeface="Arial Black" panose="020B0A04020102020204" pitchFamily="34" charset="0"/>
            </a:endParaRPr>
          </a:p>
        </p:txBody>
      </p:sp>
      <p:sp>
        <p:nvSpPr>
          <p:cNvPr id="108" name="TextBox 107"/>
          <p:cNvSpPr txBox="1"/>
          <p:nvPr/>
        </p:nvSpPr>
        <p:spPr>
          <a:xfrm>
            <a:off x="9419664" y="1204272"/>
            <a:ext cx="2648496" cy="338554"/>
          </a:xfrm>
          <a:prstGeom prst="rect">
            <a:avLst/>
          </a:prstGeom>
          <a:noFill/>
        </p:spPr>
        <p:txBody>
          <a:bodyPr wrap="square" rtlCol="0">
            <a:spAutoFit/>
          </a:bodyPr>
          <a:lstStyle/>
          <a:p>
            <a:r>
              <a:rPr lang="en-US" sz="1600" b="1" dirty="0" smtClean="0"/>
              <a:t>Where (</a:t>
            </a:r>
            <a:r>
              <a:rPr lang="en-US" sz="1600" b="1" dirty="0" err="1" smtClean="0"/>
              <a:t>x+y+z</a:t>
            </a:r>
            <a:r>
              <a:rPr lang="en-US" sz="1600" b="1" dirty="0" smtClean="0"/>
              <a:t>)% = 100%</a:t>
            </a:r>
            <a:endParaRPr lang="en-US" sz="1600" b="1" dirty="0"/>
          </a:p>
        </p:txBody>
      </p:sp>
      <p:sp>
        <p:nvSpPr>
          <p:cNvPr id="109" name="TextBox 108"/>
          <p:cNvSpPr txBox="1"/>
          <p:nvPr/>
        </p:nvSpPr>
        <p:spPr>
          <a:xfrm>
            <a:off x="3107095" y="6163697"/>
            <a:ext cx="7576113" cy="369332"/>
          </a:xfrm>
          <a:prstGeom prst="rect">
            <a:avLst/>
          </a:prstGeom>
          <a:noFill/>
        </p:spPr>
        <p:txBody>
          <a:bodyPr wrap="none" rtlCol="0">
            <a:spAutoFit/>
          </a:bodyPr>
          <a:lstStyle/>
          <a:p>
            <a:r>
              <a:rPr lang="en-US" b="1" dirty="0" smtClean="0">
                <a:latin typeface="+mj-lt"/>
              </a:rPr>
              <a:t>Fig: Architectural Diagram of the System to calculate SP(Skill Point)</a:t>
            </a:r>
            <a:endParaRPr lang="en-US" b="1" dirty="0">
              <a:latin typeface="+mj-lt"/>
            </a:endParaRPr>
          </a:p>
        </p:txBody>
      </p:sp>
    </p:spTree>
    <p:extLst>
      <p:ext uri="{BB962C8B-B14F-4D97-AF65-F5344CB8AC3E}">
        <p14:creationId xmlns:p14="http://schemas.microsoft.com/office/powerpoint/2010/main" val="424401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6" y="118501"/>
            <a:ext cx="6002434" cy="774384"/>
          </a:xfrm>
        </p:spPr>
        <p:txBody>
          <a:bodyPr>
            <a:normAutofit fontScale="90000"/>
          </a:bodyPr>
          <a:lstStyle/>
          <a:p>
            <a:r>
              <a:rPr lang="en-US" dirty="0" smtClean="0">
                <a:latin typeface="Arial Black" panose="020B0A04020102020204" pitchFamily="34" charset="0"/>
              </a:rPr>
              <a:t>How? (Implementation)</a:t>
            </a:r>
            <a:endParaRPr lang="en-US" dirty="0">
              <a:latin typeface="Arial Black" panose="020B0A04020102020204" pitchFamily="34" charset="0"/>
            </a:endParaRPr>
          </a:p>
        </p:txBody>
      </p:sp>
      <p:sp>
        <p:nvSpPr>
          <p:cNvPr id="3" name="Content Placeholder 2"/>
          <p:cNvSpPr>
            <a:spLocks noGrp="1"/>
          </p:cNvSpPr>
          <p:nvPr>
            <p:ph idx="1"/>
          </p:nvPr>
        </p:nvSpPr>
        <p:spPr>
          <a:xfrm>
            <a:off x="2911942" y="1152906"/>
            <a:ext cx="8915400" cy="4935921"/>
          </a:xfrm>
        </p:spPr>
        <p:txBody>
          <a:bodyPr>
            <a:normAutofit/>
          </a:bodyPr>
          <a:lstStyle/>
          <a:p>
            <a:r>
              <a:rPr lang="en-US" dirty="0" smtClean="0">
                <a:latin typeface="Arial Black" panose="020B0A04020102020204" pitchFamily="34" charset="0"/>
              </a:rPr>
              <a:t>Fields will be given by the dept. ‘experts’ (e.g. Trainer, teacher or advisor).</a:t>
            </a:r>
          </a:p>
          <a:p>
            <a:r>
              <a:rPr lang="en-US" dirty="0" smtClean="0">
                <a:latin typeface="Arial Black" panose="020B0A04020102020204" pitchFamily="34" charset="0"/>
              </a:rPr>
              <a:t>Example for ‘field’ is ‘Competitive Programming’, ‘App Development’ etc.</a:t>
            </a:r>
          </a:p>
          <a:p>
            <a:r>
              <a:rPr lang="en-US" dirty="0" smtClean="0">
                <a:latin typeface="Arial Black" panose="020B0A04020102020204" pitchFamily="34" charset="0"/>
              </a:rPr>
              <a:t>Sub-fields will also be given by the ‘experts’.</a:t>
            </a:r>
          </a:p>
          <a:p>
            <a:r>
              <a:rPr lang="en-US" dirty="0" smtClean="0">
                <a:latin typeface="Arial Black" panose="020B0A04020102020204" pitchFamily="34" charset="0"/>
              </a:rPr>
              <a:t>Example for ‘Sub-field’ is </a:t>
            </a:r>
            <a:r>
              <a:rPr lang="en-US" dirty="0" err="1" smtClean="0">
                <a:latin typeface="Arial Black" panose="020B0A04020102020204" pitchFamily="34" charset="0"/>
              </a:rPr>
              <a:t>Codeforces</a:t>
            </a:r>
            <a:r>
              <a:rPr lang="en-US" dirty="0" smtClean="0">
                <a:latin typeface="Arial Black" panose="020B0A04020102020204" pitchFamily="34" charset="0"/>
              </a:rPr>
              <a:t>, </a:t>
            </a:r>
            <a:r>
              <a:rPr lang="en-US" dirty="0" err="1" smtClean="0">
                <a:latin typeface="Arial Black" panose="020B0A04020102020204" pitchFamily="34" charset="0"/>
              </a:rPr>
              <a:t>Uva</a:t>
            </a:r>
            <a:r>
              <a:rPr lang="en-US" dirty="0" smtClean="0">
                <a:latin typeface="Arial Black" panose="020B0A04020102020204" pitchFamily="34" charset="0"/>
              </a:rPr>
              <a:t> OJ, Light OJ, </a:t>
            </a:r>
            <a:r>
              <a:rPr lang="en-US" dirty="0" err="1" smtClean="0">
                <a:latin typeface="Arial Black" panose="020B0A04020102020204" pitchFamily="34" charset="0"/>
              </a:rPr>
              <a:t>Topcoder</a:t>
            </a:r>
            <a:r>
              <a:rPr lang="en-US" dirty="0" smtClean="0">
                <a:latin typeface="Arial Black" panose="020B0A04020102020204" pitchFamily="34" charset="0"/>
              </a:rPr>
              <a:t> in case of ‘Competitive Programming as ‘Field’.</a:t>
            </a:r>
          </a:p>
          <a:p>
            <a:r>
              <a:rPr lang="en-US" dirty="0" smtClean="0">
                <a:latin typeface="Arial Black" panose="020B0A04020102020204" pitchFamily="34" charset="0"/>
              </a:rPr>
              <a:t>Experts will define a target for each of the ‘SF’s for a student of a particular semester. Ex: A student gets 100SP if he has </a:t>
            </a:r>
            <a:r>
              <a:rPr lang="en-US" dirty="0" err="1" smtClean="0">
                <a:latin typeface="Arial Black" panose="020B0A04020102020204" pitchFamily="34" charset="0"/>
              </a:rPr>
              <a:t>Codeforces</a:t>
            </a:r>
            <a:r>
              <a:rPr lang="en-US" dirty="0" smtClean="0">
                <a:latin typeface="Arial Black" panose="020B0A04020102020204" pitchFamily="34" charset="0"/>
              </a:rPr>
              <a:t> rating 1400 in 3</a:t>
            </a:r>
            <a:r>
              <a:rPr lang="en-US" baseline="30000" dirty="0" smtClean="0">
                <a:latin typeface="Arial Black" panose="020B0A04020102020204" pitchFamily="34" charset="0"/>
              </a:rPr>
              <a:t>rd</a:t>
            </a:r>
            <a:r>
              <a:rPr lang="en-US" dirty="0" smtClean="0">
                <a:latin typeface="Arial Black" panose="020B0A04020102020204" pitchFamily="34" charset="0"/>
              </a:rPr>
              <a:t> semester.</a:t>
            </a:r>
          </a:p>
          <a:p>
            <a:r>
              <a:rPr lang="en-US" dirty="0" smtClean="0">
                <a:latin typeface="Arial Black" panose="020B0A04020102020204" pitchFamily="34" charset="0"/>
              </a:rPr>
              <a:t>An expert will define any Fields or Sub-fields compulsory or optional for the students.</a:t>
            </a:r>
          </a:p>
          <a:p>
            <a:r>
              <a:rPr lang="en-US" dirty="0" smtClean="0">
                <a:latin typeface="Arial Black" panose="020B0A04020102020204" pitchFamily="34" charset="0"/>
              </a:rPr>
              <a:t>Onsite Events like Hackathon or NCPC performance can be added by the student and will be verified and given point by the ‘expert’s.</a:t>
            </a:r>
            <a:endParaRPr lang="en-US" dirty="0">
              <a:latin typeface="Arial Black" panose="020B0A040201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b="1" smtClean="0">
                <a:solidFill>
                  <a:schemeClr val="tx1"/>
                </a:solidFill>
              </a:rPr>
              <a:pPr/>
              <a:t>8</a:t>
            </a:fld>
            <a:endParaRPr lang="en-US" b="1" dirty="0">
              <a:solidFill>
                <a:schemeClr val="tx1"/>
              </a:solidFill>
            </a:endParaRPr>
          </a:p>
        </p:txBody>
      </p:sp>
    </p:spTree>
    <p:extLst>
      <p:ext uri="{BB962C8B-B14F-4D97-AF65-F5344CB8AC3E}">
        <p14:creationId xmlns:p14="http://schemas.microsoft.com/office/powerpoint/2010/main" val="137911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b="1" smtClean="0">
                <a:solidFill>
                  <a:schemeClr val="tx1"/>
                </a:solidFill>
              </a:rPr>
              <a:pPr/>
              <a:t>9</a:t>
            </a:fld>
            <a:endParaRPr lang="en-US" b="1" dirty="0">
              <a:solidFill>
                <a:schemeClr val="tx1"/>
              </a:solidFill>
            </a:endParaRPr>
          </a:p>
        </p:txBody>
      </p:sp>
      <p:sp>
        <p:nvSpPr>
          <p:cNvPr id="5" name="Title 1"/>
          <p:cNvSpPr>
            <a:spLocks noGrp="1"/>
          </p:cNvSpPr>
          <p:nvPr>
            <p:ph type="title"/>
          </p:nvPr>
        </p:nvSpPr>
        <p:spPr>
          <a:xfrm>
            <a:off x="1861406" y="118501"/>
            <a:ext cx="6002434" cy="774384"/>
          </a:xfrm>
        </p:spPr>
        <p:txBody>
          <a:bodyPr>
            <a:normAutofit fontScale="90000"/>
          </a:bodyPr>
          <a:lstStyle/>
          <a:p>
            <a:r>
              <a:rPr lang="en-US" dirty="0" smtClean="0">
                <a:latin typeface="Arial Black" panose="020B0A04020102020204" pitchFamily="34" charset="0"/>
              </a:rPr>
              <a:t>How? (Implementation)</a:t>
            </a:r>
            <a:endParaRPr lang="en-US" dirty="0">
              <a:latin typeface="Arial Black" panose="020B0A04020102020204" pitchFamily="34" charset="0"/>
            </a:endParaRPr>
          </a:p>
        </p:txBody>
      </p:sp>
      <p:sp>
        <p:nvSpPr>
          <p:cNvPr id="6" name="Content Placeholder 2"/>
          <p:cNvSpPr>
            <a:spLocks noGrp="1"/>
          </p:cNvSpPr>
          <p:nvPr>
            <p:ph idx="1"/>
          </p:nvPr>
        </p:nvSpPr>
        <p:spPr>
          <a:xfrm>
            <a:off x="2976488" y="970344"/>
            <a:ext cx="8915400" cy="2429390"/>
          </a:xfrm>
        </p:spPr>
        <p:txBody>
          <a:bodyPr>
            <a:normAutofit/>
          </a:bodyPr>
          <a:lstStyle/>
          <a:p>
            <a:r>
              <a:rPr lang="en-US" dirty="0" smtClean="0">
                <a:latin typeface="Arial Black" panose="020B0A04020102020204" pitchFamily="34" charset="0"/>
              </a:rPr>
              <a:t>The values of x, y, z, </a:t>
            </a:r>
            <a:r>
              <a:rPr lang="en-US" dirty="0" err="1" smtClean="0">
                <a:latin typeface="Arial Black" panose="020B0A04020102020204" pitchFamily="34" charset="0"/>
              </a:rPr>
              <a:t>i</a:t>
            </a:r>
            <a:r>
              <a:rPr lang="en-US" dirty="0" smtClean="0">
                <a:latin typeface="Arial Black" panose="020B0A04020102020204" pitchFamily="34" charset="0"/>
              </a:rPr>
              <a:t>, j, k percentages will be defined by the ‘expert’s of the dept.</a:t>
            </a:r>
          </a:p>
          <a:p>
            <a:r>
              <a:rPr lang="en-US" dirty="0" smtClean="0">
                <a:latin typeface="Arial Black" panose="020B0A04020102020204" pitchFamily="34" charset="0"/>
              </a:rPr>
              <a:t>By taking the Sub-field’s SP(Skill Point) in each of the defined fields and with those above percentages we can calculate the total SP of a Student.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449" y="3029935"/>
            <a:ext cx="4498347" cy="2811467"/>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3999" y="3177203"/>
            <a:ext cx="3996299" cy="2664199"/>
          </a:xfrm>
          <a:prstGeom prst="rect">
            <a:avLst/>
          </a:prstGeom>
        </p:spPr>
      </p:pic>
      <p:sp>
        <p:nvSpPr>
          <p:cNvPr id="11" name="TextBox 10"/>
          <p:cNvSpPr txBox="1"/>
          <p:nvPr/>
        </p:nvSpPr>
        <p:spPr>
          <a:xfrm>
            <a:off x="3765177" y="6185644"/>
            <a:ext cx="2149948" cy="307777"/>
          </a:xfrm>
          <a:prstGeom prst="rect">
            <a:avLst/>
          </a:prstGeom>
          <a:noFill/>
        </p:spPr>
        <p:txBody>
          <a:bodyPr wrap="none" rtlCol="0">
            <a:spAutoFit/>
          </a:bodyPr>
          <a:lstStyle/>
          <a:p>
            <a:r>
              <a:rPr lang="en-US" sz="1400" b="1" dirty="0" smtClean="0"/>
              <a:t>Fig: </a:t>
            </a:r>
            <a:r>
              <a:rPr lang="en-US" sz="1400" b="1" dirty="0" err="1" smtClean="0"/>
              <a:t>Codeforces</a:t>
            </a:r>
            <a:r>
              <a:rPr lang="en-US" sz="1400" b="1" dirty="0" smtClean="0"/>
              <a:t> Rating</a:t>
            </a:r>
            <a:endParaRPr lang="en-US" sz="1400" b="1" dirty="0"/>
          </a:p>
        </p:txBody>
      </p:sp>
      <p:sp>
        <p:nvSpPr>
          <p:cNvPr id="12" name="TextBox 11"/>
          <p:cNvSpPr txBox="1"/>
          <p:nvPr/>
        </p:nvSpPr>
        <p:spPr>
          <a:xfrm>
            <a:off x="8658539" y="6185643"/>
            <a:ext cx="2278188" cy="307777"/>
          </a:xfrm>
          <a:prstGeom prst="rect">
            <a:avLst/>
          </a:prstGeom>
          <a:noFill/>
        </p:spPr>
        <p:txBody>
          <a:bodyPr wrap="none" rtlCol="0">
            <a:spAutoFit/>
          </a:bodyPr>
          <a:lstStyle/>
          <a:p>
            <a:r>
              <a:rPr lang="en-US" sz="1400" b="1" dirty="0" smtClean="0"/>
              <a:t>Fig: </a:t>
            </a:r>
            <a:r>
              <a:rPr lang="en-US" sz="1400" b="1" dirty="0" err="1" smtClean="0"/>
              <a:t>Uhunt</a:t>
            </a:r>
            <a:r>
              <a:rPr lang="en-US" sz="1400" b="1" dirty="0" smtClean="0"/>
              <a:t> Rating for </a:t>
            </a:r>
            <a:r>
              <a:rPr lang="en-US" sz="1400" b="1" dirty="0" err="1" smtClean="0"/>
              <a:t>Uva</a:t>
            </a:r>
            <a:endParaRPr lang="en-US" sz="1400" b="1" dirty="0"/>
          </a:p>
        </p:txBody>
      </p:sp>
    </p:spTree>
    <p:extLst>
      <p:ext uri="{BB962C8B-B14F-4D97-AF65-F5344CB8AC3E}">
        <p14:creationId xmlns:p14="http://schemas.microsoft.com/office/powerpoint/2010/main" val="2318224374"/>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199</TotalTime>
  <Words>732</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Gothic</vt:lpstr>
      <vt:lpstr>Wingdings 3</vt:lpstr>
      <vt:lpstr>Wisp</vt:lpstr>
      <vt:lpstr>Students Skill Development System</vt:lpstr>
      <vt:lpstr>PowerPoint Presentation</vt:lpstr>
      <vt:lpstr>Why?</vt:lpstr>
      <vt:lpstr>Why?</vt:lpstr>
      <vt:lpstr>Why?</vt:lpstr>
      <vt:lpstr>What?</vt:lpstr>
      <vt:lpstr>How?</vt:lpstr>
      <vt:lpstr>How? (Implementation)</vt:lpstr>
      <vt:lpstr>How? (Implementation)</vt:lpstr>
      <vt:lpstr>Feasibility Challenges</vt:lpstr>
      <vt:lpstr>PowerPoint Presentation</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Skill Development System</dc:title>
  <dc:creator>Mahi Al Jawad</dc:creator>
  <cp:lastModifiedBy>Mahi Al Jawad</cp:lastModifiedBy>
  <cp:revision>23</cp:revision>
  <dcterms:created xsi:type="dcterms:W3CDTF">2018-02-11T14:03:20Z</dcterms:created>
  <dcterms:modified xsi:type="dcterms:W3CDTF">2018-03-21T14:36:45Z</dcterms:modified>
</cp:coreProperties>
</file>