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24118" y="0"/>
            <a:ext cx="9071280" cy="17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6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/>
              </a:rPr>
              <a:t>Wireless Ad-hoc Network</a:t>
            </a:r>
            <a:endParaRPr lang="en-US" sz="586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1292" y="4032354"/>
            <a:ext cx="9071280" cy="2297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1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Submitted to:</a:t>
            </a:r>
          </a:p>
          <a:p>
            <a:pPr algn="ctr"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Abdullahil</a:t>
            </a:r>
            <a:r>
              <a:rPr lang="en-US" sz="2800" b="1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 </a:t>
            </a:r>
            <a:r>
              <a:rPr lang="en-US" sz="2800" b="1" strike="noStrike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Kafi</a:t>
            </a:r>
            <a:endParaRPr lang="en-US" sz="2800" b="1" strike="noStrike" spc="-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b="1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Associate Professor, </a:t>
            </a:r>
            <a:r>
              <a:rPr lang="en-US" sz="2800" b="1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Dept</a:t>
            </a:r>
            <a:r>
              <a:rPr lang="en-US" sz="2800" b="1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 of CSE</a:t>
            </a:r>
          </a:p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IIUC</a:t>
            </a:r>
          </a:p>
        </p:txBody>
      </p:sp>
      <p:sp>
        <p:nvSpPr>
          <p:cNvPr id="4" name="CustomShape 2"/>
          <p:cNvSpPr/>
          <p:nvPr/>
        </p:nvSpPr>
        <p:spPr>
          <a:xfrm>
            <a:off x="641410" y="1156742"/>
            <a:ext cx="9071280" cy="31220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1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GROUP- 5</a:t>
            </a:r>
          </a:p>
          <a:p>
            <a:pPr algn="ctr">
              <a:lnSpc>
                <a:spcPct val="100000"/>
              </a:lnSpc>
            </a:pPr>
            <a:endParaRPr lang="en-US" sz="2800" b="1" strike="noStrike" spc="-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Muhammad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Times New Roman"/>
              </a:rPr>
              <a:t>Muntasir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Times New Roman"/>
              </a:rPr>
              <a:t>Arefin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 Chowdhury(C153047)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Muhammad Mahi-Al-Jawad(C153010)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Md.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Times New Roman"/>
              </a:rPr>
              <a:t>Mofasser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 Hossain(C153031)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mbria Math"/>
              </a:rPr>
              <a:t>Military Battlefield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1280" cy="53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Quick and dynamic network setup: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No infrastructure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Highly-mobile (fast topology changes)</a:t>
            </a:r>
            <a:endParaRPr lang="en-US" sz="2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Distributed, diverse, and reliable network: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Fast adaptation to mobility and scale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No single point of failure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Secure and efficient communication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Support for multicast routing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8" name="Picture 2"/>
          <p:cNvPicPr/>
          <p:nvPr/>
        </p:nvPicPr>
        <p:blipFill>
          <a:blip r:embed="rId2"/>
          <a:srcRect r="1982" b="3531"/>
          <a:stretch/>
        </p:blipFill>
        <p:spPr>
          <a:xfrm rot="21597000">
            <a:off x="4023360" y="5582520"/>
            <a:ext cx="5394600" cy="160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 smtClean="0">
                <a:solidFill>
                  <a:srgbClr val="000000"/>
                </a:solidFill>
                <a:latin typeface="Cambria Math"/>
              </a:rPr>
              <a:t>Our Network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563120"/>
            <a:ext cx="8010413" cy="56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8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716433" y="3018099"/>
            <a:ext cx="7199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1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Jazakallahu</a:t>
            </a:r>
            <a:r>
              <a:rPr lang="en-US" sz="2800" b="1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 </a:t>
            </a:r>
            <a:r>
              <a:rPr lang="en-US" sz="2800" b="1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Khair</a:t>
            </a:r>
            <a:r>
              <a:rPr lang="en-US" sz="2800" b="1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…</a:t>
            </a:r>
            <a:r>
              <a:rPr lang="en-US" sz="22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latin typeface="Cambria Math"/>
              </a:rPr>
              <a:t>What is Wireless Ad-hoc Network?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An ad-hoc network is a network that is composed of individual devices communicating with each other directly.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A wireless ad-hoc network (WANET) or MANET (Mobile ad hoc network) is a decentralised type of wireless network. The network is ad hoc because it does not rely on a pre-existing infrastructure, such as routers in wired networks or access points in managed (infrastructure) wireless networks.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latin typeface="Cambria Math"/>
              </a:rPr>
              <a:t>Types of WANETs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Times New Roman"/>
              </a:rPr>
              <a:t>There are two types of Wireless Ad-hoc Networks.</a:t>
            </a:r>
            <a:endParaRPr lang="en-US" sz="3200" b="0" strike="noStrike" spc="-1" dirty="0">
              <a:latin typeface="Arial"/>
            </a:endParaRPr>
          </a:p>
          <a:p>
            <a:pPr marL="2160000" lvl="4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Font typeface="StarSymbol"/>
              <a:buAutoNum type="romanUcPeriod"/>
            </a:pPr>
            <a:r>
              <a:rPr lang="en-US" sz="2800" b="0" strike="noStrike" spc="-1" dirty="0" smtClean="0">
                <a:latin typeface="Times New Roman"/>
              </a:rPr>
              <a:t>  Fixed </a:t>
            </a:r>
            <a:r>
              <a:rPr lang="en-US" sz="2800" b="0" strike="noStrike" spc="-1" dirty="0">
                <a:latin typeface="Times New Roman"/>
              </a:rPr>
              <a:t>Ad-hoc Networks.</a:t>
            </a:r>
            <a:endParaRPr lang="en-US" sz="2800" b="0" strike="noStrike" spc="-1" dirty="0">
              <a:latin typeface="Arial"/>
            </a:endParaRPr>
          </a:p>
          <a:p>
            <a:pPr marL="2160000" lvl="4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Font typeface="StarSymbol"/>
              <a:buAutoNum type="romanUcPeriod"/>
            </a:pPr>
            <a:r>
              <a:rPr lang="en-US" sz="2800" b="0" strike="noStrike" spc="-1" dirty="0" smtClean="0">
                <a:latin typeface="Times New Roman"/>
              </a:rPr>
              <a:t> Mobile </a:t>
            </a:r>
            <a:r>
              <a:rPr lang="en-US" sz="2800" b="0" strike="noStrike" spc="-1" dirty="0">
                <a:latin typeface="Times New Roman"/>
              </a:rPr>
              <a:t>Ad-hoc Networks(MANET).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120" name="Picture 2"/>
          <p:cNvPicPr/>
          <p:nvPr/>
        </p:nvPicPr>
        <p:blipFill>
          <a:blip r:embed="rId2"/>
          <a:stretch/>
        </p:blipFill>
        <p:spPr>
          <a:xfrm>
            <a:off x="606600" y="3596400"/>
            <a:ext cx="3873600" cy="2895480"/>
          </a:xfrm>
          <a:prstGeom prst="rect">
            <a:avLst/>
          </a:prstGeom>
          <a:ln>
            <a:noFill/>
          </a:ln>
        </p:spPr>
      </p:pic>
      <p:pic>
        <p:nvPicPr>
          <p:cNvPr id="121" name="Picture 2"/>
          <p:cNvPicPr/>
          <p:nvPr/>
        </p:nvPicPr>
        <p:blipFill>
          <a:blip r:embed="rId3"/>
          <a:stretch/>
        </p:blipFill>
        <p:spPr>
          <a:xfrm>
            <a:off x="5040720" y="3622320"/>
            <a:ext cx="4266360" cy="27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latin typeface="Cambria Math"/>
              </a:rPr>
              <a:t>Fixed Ad-hoc Wireless Networks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nodes are stationary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The connections among the nodes are static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Example: Wireless Sensor Networks (WSNs):</a:t>
            </a:r>
            <a:endParaRPr lang="en-US" sz="3200" b="0" strike="noStrike" spc="-1">
              <a:latin typeface="Arial"/>
            </a:endParaRPr>
          </a:p>
          <a:p>
            <a:pPr marL="42048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Senor nodes collect certain information:</a:t>
            </a:r>
            <a:endParaRPr lang="en-US" sz="2800" b="0" strike="noStrike" spc="-1">
              <a:latin typeface="Arial"/>
            </a:endParaRPr>
          </a:p>
          <a:p>
            <a:pPr marL="768240" indent="-323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Temperature, humidity, voice, image, etc.</a:t>
            </a:r>
            <a:endParaRPr lang="en-US" sz="2600" b="0" strike="noStrike" spc="-1">
              <a:latin typeface="Arial"/>
            </a:endParaRPr>
          </a:p>
          <a:p>
            <a:pPr marL="43884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Route data packets to a central base station.</a:t>
            </a:r>
            <a:endParaRPr lang="en-US" sz="2800" b="0" strike="noStrike" spc="-1">
              <a:latin typeface="Arial"/>
            </a:endParaRPr>
          </a:p>
          <a:p>
            <a:pPr marL="43884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network topology is fixed; unless a node:</a:t>
            </a:r>
            <a:endParaRPr lang="en-US" sz="2800" b="0" strike="noStrike" spc="-1">
              <a:latin typeface="Arial"/>
            </a:endParaRPr>
          </a:p>
          <a:p>
            <a:pPr marL="768240" indent="-323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Shuts down</a:t>
            </a:r>
            <a:endParaRPr lang="en-US" sz="2600" b="0" strike="noStrike" spc="-1">
              <a:latin typeface="Arial"/>
            </a:endParaRPr>
          </a:p>
          <a:p>
            <a:pPr marL="7682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Runs out of energy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Cambria Math"/>
              </a:rPr>
              <a:t>Mobile of Ad Hoc Networks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1280" cy="49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70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The nodes are mobile.</a:t>
            </a:r>
            <a:endParaRPr lang="en-US" sz="3200" b="0" strike="noStrike" spc="-1" dirty="0">
              <a:latin typeface="Arial"/>
              <a:ea typeface="Noto Sans CJK SC Regular"/>
            </a:endParaRPr>
          </a:p>
          <a:p>
            <a:pPr marL="432000" indent="-32364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The network topology is dynamic:</a:t>
            </a:r>
            <a:endParaRPr lang="en-US" sz="3200" b="0" strike="noStrike" spc="-1" dirty="0">
              <a:latin typeface="Arial"/>
              <a:ea typeface="Noto Sans CJK SC Regular"/>
            </a:endParaRPr>
          </a:p>
          <a:p>
            <a:pPr marL="365760" indent="-323640">
              <a:lnSpc>
                <a:spcPct val="100000"/>
              </a:lnSpc>
              <a:spcBef>
                <a:spcPts val="6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Node connectivity may vary with time due to:</a:t>
            </a:r>
            <a:endParaRPr lang="en-US" sz="3200" b="0" strike="noStrike" spc="-1" dirty="0">
              <a:latin typeface="Arial"/>
              <a:ea typeface="Noto Sans CJK SC Regular"/>
            </a:endParaRPr>
          </a:p>
          <a:p>
            <a:pPr marL="365760" lvl="1" indent="-2160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/>
              </a:rPr>
              <a:t>The dynamic nature of  the wireless  medium</a:t>
            </a:r>
            <a:endParaRPr lang="en-US" sz="3000" b="0" strike="noStrike" spc="-1" dirty="0">
              <a:latin typeface="Arial"/>
              <a:ea typeface="Noto Sans CJK SC Regular"/>
            </a:endParaRPr>
          </a:p>
          <a:p>
            <a:pPr marL="864000" lvl="1" indent="-323640">
              <a:lnSpc>
                <a:spcPct val="100000"/>
              </a:lnSpc>
              <a:spcBef>
                <a:spcPts val="683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/>
              </a:rPr>
              <a:t>Node mobility, departure, new arrival, power outage, etc.</a:t>
            </a:r>
            <a:endParaRPr lang="en-US" sz="3000" b="0" strike="noStrike" spc="-1" dirty="0">
              <a:latin typeface="Arial"/>
              <a:ea typeface="Noto Sans CJK SC Regular"/>
            </a:endParaRPr>
          </a:p>
          <a:p>
            <a:pPr marL="36576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  <a:ea typeface="Noto Sans CJK SC Regular"/>
              </a:rPr>
              <a:t>Hence, routing information changes accordingly.</a:t>
            </a:r>
            <a:endParaRPr lang="en-US" sz="3200" b="0" strike="noStrike" spc="-1" dirty="0">
              <a:latin typeface="Arial"/>
              <a:ea typeface="Noto Sans CJK SC Regular"/>
            </a:endParaRPr>
          </a:p>
          <a:p>
            <a:pPr marL="365760" indent="-323640">
              <a:lnSpc>
                <a:spcPct val="100000"/>
              </a:lnSpc>
              <a:spcBef>
                <a:spcPts val="6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  <a:ea typeface="Noto Sans CJK SC Regular"/>
              </a:rPr>
              <a:t>Thus, efficient routing protocols are essential.</a:t>
            </a:r>
            <a:endParaRPr lang="en-US" sz="3200" b="0" strike="noStrike" spc="-1" dirty="0"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latin typeface="Cambria Math"/>
              </a:rPr>
              <a:t>Characteristics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12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</a:rPr>
              <a:t>Do not rely on fixed infrastructure</a:t>
            </a:r>
            <a:endParaRPr lang="en-US" sz="36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No centralized administration</a:t>
            </a:r>
            <a:endParaRPr lang="en-US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No single point of failure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</a:rPr>
              <a:t>Nodes are connected directly</a:t>
            </a:r>
            <a:endParaRPr lang="en-US" sz="3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</a:rPr>
              <a:t>Each node functions as both a host and a router</a:t>
            </a:r>
            <a:endParaRPr lang="en-US" sz="36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Hence, multi-hop routing is needed sometimes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</a:rPr>
              <a:t>Each node should be able to:</a:t>
            </a:r>
            <a:endParaRPr lang="en-US" sz="36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Detect the presence of other nodes</a:t>
            </a:r>
            <a:endParaRPr lang="en-US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Identify the corresponding services and attributes</a:t>
            </a:r>
            <a:endParaRPr lang="en-US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Handle topology changes and malfunctions in nodes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54098" y="2329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latin typeface="Cambria Math"/>
              </a:rPr>
              <a:t>Why Ad-hoc Networks​?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63764" y="1679099"/>
            <a:ext cx="9071280" cy="53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No infrastructure needed 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Can be deployed quickly, when no wireless communication infrastructure present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Can act as an extension to existing networks 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Adaptive computing and self-configuring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Cost-effective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latin typeface="Cambria Math"/>
              </a:rPr>
              <a:t>Applications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563480"/>
            <a:ext cx="9071280" cy="565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Public safety and emergency operations: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Search-and-rescue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Police and fire-fighter networks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Military environments: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Soldiers, tanks, planes, etc.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Civilian environments: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Taxi cab network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Meeting and conference rooms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Sports stadiums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Personal area networking: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Smartphone, PAD, laptop, headset, wrist watch, printer, etc.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mbria Math"/>
              </a:rPr>
              <a:t>Search and Rescue Operations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1280" cy="545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Medical and rescue service during disasters:</a:t>
            </a:r>
            <a:endParaRPr lang="en-US" sz="32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Fast and effective communication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Real-time voice communication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Secure and reliable medical record exchange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5" name="Picture 6"/>
          <p:cNvPicPr/>
          <p:nvPr/>
        </p:nvPicPr>
        <p:blipFill>
          <a:blip r:embed="rId2"/>
          <a:stretch/>
        </p:blipFill>
        <p:spPr>
          <a:xfrm>
            <a:off x="2332080" y="3931920"/>
            <a:ext cx="5257080" cy="301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475</Words>
  <Application>Microsoft Office PowerPoint</Application>
  <PresentationFormat>Custom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Cambria Math</vt:lpstr>
      <vt:lpstr>DejaVu Sans</vt:lpstr>
      <vt:lpstr>Noto Sans CJK SC Regular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Mahi Al Jawad</dc:creator>
  <dc:description/>
  <cp:lastModifiedBy>Mahi Al Jawad</cp:lastModifiedBy>
  <cp:revision>12</cp:revision>
  <dcterms:created xsi:type="dcterms:W3CDTF">2019-03-26T19:55:48Z</dcterms:created>
  <dcterms:modified xsi:type="dcterms:W3CDTF">2019-03-26T17:11:32Z</dcterms:modified>
  <dc:language>en-US</dc:language>
</cp:coreProperties>
</file>