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7" r:id="rId2"/>
    <p:sldId id="258" r:id="rId3"/>
    <p:sldId id="259" r:id="rId4"/>
    <p:sldId id="271" r:id="rId5"/>
    <p:sldId id="260" r:id="rId6"/>
    <p:sldId id="265" r:id="rId7"/>
    <p:sldId id="266" r:id="rId8"/>
    <p:sldId id="267" r:id="rId9"/>
    <p:sldId id="268" r:id="rId10"/>
    <p:sldId id="269"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54B9-CD1B-4C3A-B186-F22B79648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5C5CA-DD65-43F0-95A7-A56BB9636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97F5D3-266E-4B22-934C-64E40F53FB57}"/>
              </a:ext>
            </a:extLst>
          </p:cNvPr>
          <p:cNvSpPr>
            <a:spLocks noGrp="1"/>
          </p:cNvSpPr>
          <p:nvPr>
            <p:ph type="dt" sz="half" idx="10"/>
          </p:nvPr>
        </p:nvSpPr>
        <p:spPr/>
        <p:txBody>
          <a:bodyPr/>
          <a:lstStyle/>
          <a:p>
            <a:fld id="{8256C2ED-54A4-480D-B5C8-65C0D62359B9}" type="datetime2">
              <a:rPr lang="en-US" smtClean="0"/>
              <a:pPr/>
              <a:t>Tuesday, December 7, 2021</a:t>
            </a:fld>
            <a:endParaRPr lang="en-US" dirty="0"/>
          </a:p>
        </p:txBody>
      </p:sp>
      <p:sp>
        <p:nvSpPr>
          <p:cNvPr id="5" name="Footer Placeholder 4">
            <a:extLst>
              <a:ext uri="{FF2B5EF4-FFF2-40B4-BE49-F238E27FC236}">
                <a16:creationId xmlns:a16="http://schemas.microsoft.com/office/drawing/2014/main" id="{0B3960B0-DEE2-4533-A039-249D643C428D}"/>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9FEF7AD9-1A25-42F8-9450-1CD98C4A77C2}"/>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8380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DEB0-BDA4-441D-B952-462D3A2865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96576-05D0-40FB-B1E4-400311F4A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0AA13-6435-45DA-99AB-CA376E1B53F6}"/>
              </a:ext>
            </a:extLst>
          </p:cNvPr>
          <p:cNvSpPr>
            <a:spLocks noGrp="1"/>
          </p:cNvSpPr>
          <p:nvPr>
            <p:ph type="dt" sz="half" idx="10"/>
          </p:nvPr>
        </p:nvSpPr>
        <p:spPr/>
        <p:txBody>
          <a:bodyPr/>
          <a:lstStyle/>
          <a:p>
            <a:fld id="{53CF612A-4CB0-4F57-9A87-F049CECB184D}" type="datetime2">
              <a:rPr lang="en-US" smtClean="0"/>
              <a:t>Tuesday, December 7, 2021</a:t>
            </a:fld>
            <a:endParaRPr lang="en-US"/>
          </a:p>
        </p:txBody>
      </p:sp>
      <p:sp>
        <p:nvSpPr>
          <p:cNvPr id="5" name="Footer Placeholder 4">
            <a:extLst>
              <a:ext uri="{FF2B5EF4-FFF2-40B4-BE49-F238E27FC236}">
                <a16:creationId xmlns:a16="http://schemas.microsoft.com/office/drawing/2014/main" id="{F25D3D13-006A-4404-9296-ED951C3BC2B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A69A517-9401-4783-A79E-D3F2E557CAE0}"/>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0640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A7E-4402-4CB4-820E-0A9AA6B110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DD44A-874B-4644-B7C6-405C261EA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06085-F5D8-47D8-98CD-5978EEEEB769}"/>
              </a:ext>
            </a:extLst>
          </p:cNvPr>
          <p:cNvSpPr>
            <a:spLocks noGrp="1"/>
          </p:cNvSpPr>
          <p:nvPr>
            <p:ph type="dt" sz="half" idx="10"/>
          </p:nvPr>
        </p:nvSpPr>
        <p:spPr/>
        <p:txBody>
          <a:bodyPr/>
          <a:lstStyle/>
          <a:p>
            <a:fld id="{8F397F40-C8F7-4897-A6B8-241042F913A9}" type="datetime2">
              <a:rPr lang="en-US" smtClean="0"/>
              <a:t>Tuesday, December 7, 2021</a:t>
            </a:fld>
            <a:endParaRPr lang="en-US"/>
          </a:p>
        </p:txBody>
      </p:sp>
      <p:sp>
        <p:nvSpPr>
          <p:cNvPr id="5" name="Footer Placeholder 4">
            <a:extLst>
              <a:ext uri="{FF2B5EF4-FFF2-40B4-BE49-F238E27FC236}">
                <a16:creationId xmlns:a16="http://schemas.microsoft.com/office/drawing/2014/main" id="{8232ED69-7845-4BFB-B348-5705F69DA7F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0004EF1-9BF9-499C-BC42-92650A0E099E}"/>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4386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3864-1276-4906-999B-F764C91DB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3205F-99A2-4A42-8180-AC5314B2D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37837-30A9-451E-AEF7-572124862A46}"/>
              </a:ext>
            </a:extLst>
          </p:cNvPr>
          <p:cNvSpPr>
            <a:spLocks noGrp="1"/>
          </p:cNvSpPr>
          <p:nvPr>
            <p:ph type="dt" sz="half" idx="10"/>
          </p:nvPr>
        </p:nvSpPr>
        <p:spPr/>
        <p:txBody>
          <a:bodyPr/>
          <a:lstStyle/>
          <a:p>
            <a:fld id="{8256C2ED-54A4-480D-B5C8-65C0D62359B9}" type="datetime2">
              <a:rPr lang="en-US" smtClean="0"/>
              <a:pPr/>
              <a:t>Tuesday, December 7, 2021</a:t>
            </a:fld>
            <a:endParaRPr lang="en-US" dirty="0"/>
          </a:p>
        </p:txBody>
      </p:sp>
      <p:sp>
        <p:nvSpPr>
          <p:cNvPr id="5" name="Footer Placeholder 4">
            <a:extLst>
              <a:ext uri="{FF2B5EF4-FFF2-40B4-BE49-F238E27FC236}">
                <a16:creationId xmlns:a16="http://schemas.microsoft.com/office/drawing/2014/main" id="{E7271DDD-D0F5-41A5-80F1-ACEF09F866A0}"/>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ED47E03B-8CD8-45B7-A703-4AA7D6CD655F}"/>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87989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6220-C2F6-4F5B-99C9-870F4B93E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9DC6A-DEB8-4637-A09E-0E0903521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05CC2-D40C-4E7D-A669-72933994DFCD}"/>
              </a:ext>
            </a:extLst>
          </p:cNvPr>
          <p:cNvSpPr>
            <a:spLocks noGrp="1"/>
          </p:cNvSpPr>
          <p:nvPr>
            <p:ph type="dt" sz="half" idx="10"/>
          </p:nvPr>
        </p:nvSpPr>
        <p:spPr/>
        <p:txBody>
          <a:bodyPr/>
          <a:lstStyle/>
          <a:p>
            <a:fld id="{10EDCA73-0A86-4195-A787-75037827079D}" type="datetime2">
              <a:rPr lang="en-US" smtClean="0"/>
              <a:t>Tuesday, December 7, 2021</a:t>
            </a:fld>
            <a:endParaRPr lang="en-US"/>
          </a:p>
        </p:txBody>
      </p:sp>
      <p:sp>
        <p:nvSpPr>
          <p:cNvPr id="5" name="Footer Placeholder 4">
            <a:extLst>
              <a:ext uri="{FF2B5EF4-FFF2-40B4-BE49-F238E27FC236}">
                <a16:creationId xmlns:a16="http://schemas.microsoft.com/office/drawing/2014/main" id="{10BD878F-A3CA-47DE-855E-38DDA0ED35C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D8371F8-2134-491A-93CC-0B72ACFEA1A6}"/>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2597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76F4-CC77-47EA-841F-3FA9F2C6E0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F8A12-4D46-4846-B1EF-F9F87BD75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87FDDD-ECF3-469F-8F80-A8D0EDEF7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A8CD5-B599-4B40-BB96-332BA05936A1}"/>
              </a:ext>
            </a:extLst>
          </p:cNvPr>
          <p:cNvSpPr>
            <a:spLocks noGrp="1"/>
          </p:cNvSpPr>
          <p:nvPr>
            <p:ph type="dt" sz="half" idx="10"/>
          </p:nvPr>
        </p:nvSpPr>
        <p:spPr/>
        <p:txBody>
          <a:bodyPr/>
          <a:lstStyle/>
          <a:p>
            <a:fld id="{83C75374-B296-498E-A935-80631EA9020D}" type="datetime2">
              <a:rPr lang="en-US" smtClean="0"/>
              <a:t>Tuesday, December 7, 2021</a:t>
            </a:fld>
            <a:endParaRPr lang="en-US"/>
          </a:p>
        </p:txBody>
      </p:sp>
      <p:sp>
        <p:nvSpPr>
          <p:cNvPr id="6" name="Footer Placeholder 5">
            <a:extLst>
              <a:ext uri="{FF2B5EF4-FFF2-40B4-BE49-F238E27FC236}">
                <a16:creationId xmlns:a16="http://schemas.microsoft.com/office/drawing/2014/main" id="{7F2AA080-D293-4275-841D-49B56E90A28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B7CF34-94BA-4689-A7F2-3C2537984511}"/>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931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1CAE-FE40-4565-BA09-D6170F7558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336CF-2F8B-4E5D-A01C-EBABC2009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80A2C-BA8B-45F0-A266-CDAA50EE9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DF8E89-A761-4D61-A4B5-35CD5D49F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63146-DF27-4F59-BDE3-5F3606F7F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A557C0-9F81-4700-BCC5-78CAFD980025}"/>
              </a:ext>
            </a:extLst>
          </p:cNvPr>
          <p:cNvSpPr>
            <a:spLocks noGrp="1"/>
          </p:cNvSpPr>
          <p:nvPr>
            <p:ph type="dt" sz="half" idx="10"/>
          </p:nvPr>
        </p:nvSpPr>
        <p:spPr/>
        <p:txBody>
          <a:bodyPr/>
          <a:lstStyle/>
          <a:p>
            <a:fld id="{B098B728-214A-4ABC-8432-5B3A5A66A987}" type="datetime2">
              <a:rPr lang="en-US" smtClean="0"/>
              <a:t>Tuesday, December 7, 2021</a:t>
            </a:fld>
            <a:endParaRPr lang="en-US" dirty="0"/>
          </a:p>
        </p:txBody>
      </p:sp>
      <p:sp>
        <p:nvSpPr>
          <p:cNvPr id="8" name="Footer Placeholder 7">
            <a:extLst>
              <a:ext uri="{FF2B5EF4-FFF2-40B4-BE49-F238E27FC236}">
                <a16:creationId xmlns:a16="http://schemas.microsoft.com/office/drawing/2014/main" id="{D9D1973B-6AB0-43BB-BFC5-8D8AC944EAA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6709AD9-4ABE-4F74-9218-F8BBCAE17B23}"/>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821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0851-763D-4EAA-8776-E9BBD68D1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574F3C-B7A5-452A-9618-9CF4B793FD4B}"/>
              </a:ext>
            </a:extLst>
          </p:cNvPr>
          <p:cNvSpPr>
            <a:spLocks noGrp="1"/>
          </p:cNvSpPr>
          <p:nvPr>
            <p:ph type="dt" sz="half" idx="10"/>
          </p:nvPr>
        </p:nvSpPr>
        <p:spPr/>
        <p:txBody>
          <a:bodyPr/>
          <a:lstStyle/>
          <a:p>
            <a:fld id="{015F02D0-6806-43AF-9888-2359BF40C204}" type="datetime2">
              <a:rPr lang="en-US" smtClean="0"/>
              <a:t>Tuesday, December 7, 2021</a:t>
            </a:fld>
            <a:endParaRPr lang="en-US"/>
          </a:p>
        </p:txBody>
      </p:sp>
      <p:sp>
        <p:nvSpPr>
          <p:cNvPr id="4" name="Footer Placeholder 3">
            <a:extLst>
              <a:ext uri="{FF2B5EF4-FFF2-40B4-BE49-F238E27FC236}">
                <a16:creationId xmlns:a16="http://schemas.microsoft.com/office/drawing/2014/main" id="{A72BC637-2FB9-4EB2-85BA-D3457A0F928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9C75CF0-98EC-4D11-9979-10BF78AEAAB1}"/>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6925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DA77C-9213-41F3-BD0A-045675D5C29F}"/>
              </a:ext>
            </a:extLst>
          </p:cNvPr>
          <p:cNvSpPr>
            <a:spLocks noGrp="1"/>
          </p:cNvSpPr>
          <p:nvPr>
            <p:ph type="dt" sz="half" idx="10"/>
          </p:nvPr>
        </p:nvSpPr>
        <p:spPr/>
        <p:txBody>
          <a:bodyPr/>
          <a:lstStyle/>
          <a:p>
            <a:fld id="{8EE14D2D-B1AF-4197-82D6-FC1F8BD05681}" type="datetime2">
              <a:rPr lang="en-US" smtClean="0"/>
              <a:t>Tuesday, December 7, 2021</a:t>
            </a:fld>
            <a:endParaRPr lang="en-US"/>
          </a:p>
        </p:txBody>
      </p:sp>
      <p:sp>
        <p:nvSpPr>
          <p:cNvPr id="3" name="Footer Placeholder 2">
            <a:extLst>
              <a:ext uri="{FF2B5EF4-FFF2-40B4-BE49-F238E27FC236}">
                <a16:creationId xmlns:a16="http://schemas.microsoft.com/office/drawing/2014/main" id="{C62BC9F0-4F17-401A-A730-8AB217AF38E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B254AF4-9636-4EB8-8483-AF3B84C20DC2}"/>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041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5EF1-E8AF-47AA-A589-880F85B06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7296D1-32E4-4B69-8699-D1A99E60D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BC08D-8E03-4112-A8AD-ECC63D2D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D905F-9F44-421F-9B56-317E1470C53B}"/>
              </a:ext>
            </a:extLst>
          </p:cNvPr>
          <p:cNvSpPr>
            <a:spLocks noGrp="1"/>
          </p:cNvSpPr>
          <p:nvPr>
            <p:ph type="dt" sz="half" idx="10"/>
          </p:nvPr>
        </p:nvSpPr>
        <p:spPr/>
        <p:txBody>
          <a:bodyPr/>
          <a:lstStyle/>
          <a:p>
            <a:fld id="{98771CEB-9838-4245-91B8-EFBAFE2D8B44}" type="datetime2">
              <a:rPr lang="en-US" smtClean="0"/>
              <a:t>Tuesday, December 7, 2021</a:t>
            </a:fld>
            <a:endParaRPr lang="en-US"/>
          </a:p>
        </p:txBody>
      </p:sp>
      <p:sp>
        <p:nvSpPr>
          <p:cNvPr id="6" name="Footer Placeholder 5">
            <a:extLst>
              <a:ext uri="{FF2B5EF4-FFF2-40B4-BE49-F238E27FC236}">
                <a16:creationId xmlns:a16="http://schemas.microsoft.com/office/drawing/2014/main" id="{471E17F3-A627-410B-9865-9050C59B00E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4C6B236-6093-418C-9A94-6156E88794E2}"/>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1628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27DB-EFAC-4E62-80EF-621184234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FE15CB-E9E0-443D-A709-762178190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967D28-EDBB-4503-A099-9696CF352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EBCAC-F945-46F5-B943-848062D2F47D}"/>
              </a:ext>
            </a:extLst>
          </p:cNvPr>
          <p:cNvSpPr>
            <a:spLocks noGrp="1"/>
          </p:cNvSpPr>
          <p:nvPr>
            <p:ph type="dt" sz="half" idx="10"/>
          </p:nvPr>
        </p:nvSpPr>
        <p:spPr/>
        <p:txBody>
          <a:bodyPr/>
          <a:lstStyle/>
          <a:p>
            <a:fld id="{51D3F6BF-A585-41F8-88DF-7E5D069F892A}" type="datetime2">
              <a:rPr lang="en-US" smtClean="0"/>
              <a:t>Tuesday, December 7, 2021</a:t>
            </a:fld>
            <a:endParaRPr lang="en-US"/>
          </a:p>
        </p:txBody>
      </p:sp>
      <p:sp>
        <p:nvSpPr>
          <p:cNvPr id="6" name="Footer Placeholder 5">
            <a:extLst>
              <a:ext uri="{FF2B5EF4-FFF2-40B4-BE49-F238E27FC236}">
                <a16:creationId xmlns:a16="http://schemas.microsoft.com/office/drawing/2014/main" id="{B9A3A2A3-676E-4680-ADA5-1D0F6A76B90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82E1C14-9259-43B1-B1AE-0A5945D38C7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2083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082CD-5705-4FAF-B951-1BE67B047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01EFB-D362-4438-A278-0F9EA7B0F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F05A1-DBB4-4E74-A23E-DB22539FA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6C2ED-54A4-480D-B5C8-65C0D62359B9}" type="datetime2">
              <a:rPr lang="en-US" smtClean="0"/>
              <a:pPr/>
              <a:t>Tuesday, December 7, 2021</a:t>
            </a:fld>
            <a:endParaRPr lang="en-US" dirty="0"/>
          </a:p>
        </p:txBody>
      </p:sp>
      <p:sp>
        <p:nvSpPr>
          <p:cNvPr id="5" name="Footer Placeholder 4">
            <a:extLst>
              <a:ext uri="{FF2B5EF4-FFF2-40B4-BE49-F238E27FC236}">
                <a16:creationId xmlns:a16="http://schemas.microsoft.com/office/drawing/2014/main" id="{3AAE9C2F-196D-4280-968F-E2DEB4B1D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2ED1799F-E185-44D4-AEFE-8F73CED92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81777456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8F2313D7-54DA-477D-8DED-D39FFC177038}"/>
              </a:ext>
            </a:extLst>
          </p:cNvPr>
          <p:cNvPicPr>
            <a:picLocks noChangeAspect="1"/>
          </p:cNvPicPr>
          <p:nvPr/>
        </p:nvPicPr>
        <p:blipFill rotWithShape="1">
          <a:blip r:embed="rId2"/>
          <a:srcRect l="21338"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901BB0-D2FE-4990-8AB1-A24FBF35C9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Hospital Stay Prediction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18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0DD926D-53EE-42ED-88A3-E9CAB0C0547A}"/>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160CC0-E4C5-4683-8C27-E8E246438BE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Results</a:t>
            </a:r>
          </a:p>
        </p:txBody>
      </p:sp>
      <p:sp>
        <p:nvSpPr>
          <p:cNvPr id="3" name="Text Placeholder 2">
            <a:extLst>
              <a:ext uri="{FF2B5EF4-FFF2-40B4-BE49-F238E27FC236}">
                <a16:creationId xmlns:a16="http://schemas.microsoft.com/office/drawing/2014/main" id="{56502C2C-66BD-49B3-B9E6-0F4C9FCEC9F4}"/>
              </a:ext>
            </a:extLst>
          </p:cNvPr>
          <p:cNvSpPr>
            <a:spLocks noGrp="1"/>
          </p:cNvSpPr>
          <p:nvPr>
            <p:ph type="body" idx="1"/>
          </p:nvPr>
        </p:nvSpPr>
        <p:spPr>
          <a:xfrm>
            <a:off x="477980" y="4872922"/>
            <a:ext cx="4023359" cy="1208141"/>
          </a:xfrm>
        </p:spPr>
        <p:txBody>
          <a:bodyPr vert="horz" lIns="91440" tIns="45720" rIns="91440" bIns="45720" rtlCol="0">
            <a:normAutofit fontScale="70000" lnSpcReduction="20000"/>
          </a:bodyPr>
          <a:lstStyle/>
          <a:p>
            <a:r>
              <a:rPr lang="en-US" sz="2000" dirty="0">
                <a:solidFill>
                  <a:schemeClr val="tx1"/>
                </a:solidFill>
              </a:rPr>
              <a:t>The dataset we took is from Kaggle competition by Analytics Vidhya</a:t>
            </a:r>
          </a:p>
          <a:p>
            <a:endParaRPr lang="en-US" sz="2000" dirty="0">
              <a:solidFill>
                <a:schemeClr val="tx1"/>
              </a:solidFill>
            </a:endParaRPr>
          </a:p>
          <a:p>
            <a:r>
              <a:rPr lang="en-US" sz="2000" dirty="0">
                <a:solidFill>
                  <a:schemeClr val="tx1"/>
                </a:solidFill>
              </a:rPr>
              <a:t>In that competition the max accuracy was 43% but we achieved 66% by using smote library.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44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5D72B-DEB2-4208-80F6-3BEF96708F19}"/>
              </a:ext>
            </a:extLst>
          </p:cNvPr>
          <p:cNvPicPr>
            <a:picLocks noChangeAspect="1"/>
          </p:cNvPicPr>
          <p:nvPr/>
        </p:nvPicPr>
        <p:blipFill>
          <a:blip r:embed="rId2"/>
          <a:stretch>
            <a:fillRect/>
          </a:stretch>
        </p:blipFill>
        <p:spPr>
          <a:xfrm>
            <a:off x="476250" y="1981200"/>
            <a:ext cx="5010150" cy="3600450"/>
          </a:xfrm>
          <a:prstGeom prst="rect">
            <a:avLst/>
          </a:prstGeom>
        </p:spPr>
      </p:pic>
    </p:spTree>
    <p:extLst>
      <p:ext uri="{BB962C8B-B14F-4D97-AF65-F5344CB8AC3E}">
        <p14:creationId xmlns:p14="http://schemas.microsoft.com/office/powerpoint/2010/main" val="164476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B852A4-CE5A-48B3-A4A5-F7825BE0652A}"/>
              </a:ext>
            </a:extLst>
          </p:cNvPr>
          <p:cNvPicPr>
            <a:picLocks noChangeAspect="1"/>
          </p:cNvPicPr>
          <p:nvPr/>
        </p:nvPicPr>
        <p:blipFill>
          <a:blip r:embed="rId2"/>
          <a:stretch>
            <a:fillRect/>
          </a:stretch>
        </p:blipFill>
        <p:spPr>
          <a:xfrm>
            <a:off x="2228850" y="1462272"/>
            <a:ext cx="7470924" cy="3933455"/>
          </a:xfrm>
          <a:prstGeom prst="rect">
            <a:avLst/>
          </a:prstGeom>
        </p:spPr>
      </p:pic>
    </p:spTree>
    <p:extLst>
      <p:ext uri="{BB962C8B-B14F-4D97-AF65-F5344CB8AC3E}">
        <p14:creationId xmlns:p14="http://schemas.microsoft.com/office/powerpoint/2010/main" val="404031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F6550-391C-4152-9A0A-60CD9355FA74}"/>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kern="1200">
                <a:solidFill>
                  <a:schemeClr val="tx1"/>
                </a:solidFill>
                <a:latin typeface="+mj-lt"/>
                <a:ea typeface="+mj-ea"/>
                <a:cs typeface="+mj-cs"/>
              </a:rPr>
              <a:t>Problem Statement</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0F51BF9A-4AA8-4DE8-91FF-E016023F8A38}"/>
              </a:ext>
            </a:extLst>
          </p:cNvPr>
          <p:cNvSpPr>
            <a:spLocks noGrp="1"/>
          </p:cNvSpPr>
          <p:nvPr>
            <p:ph type="body" idx="1"/>
          </p:nvPr>
        </p:nvSpPr>
        <p:spPr>
          <a:xfrm>
            <a:off x="1094096" y="3842932"/>
            <a:ext cx="4167115" cy="2163551"/>
          </a:xfrm>
        </p:spPr>
        <p:txBody>
          <a:bodyPr vert="horz" lIns="91440" tIns="45720" rIns="91440" bIns="45720" rtlCol="0" anchor="t">
            <a:normAutofit/>
          </a:bodyPr>
          <a:lstStyle/>
          <a:p>
            <a:r>
              <a:rPr lang="en-US" sz="1000" kern="1200" dirty="0">
                <a:solidFill>
                  <a:schemeClr val="tx1"/>
                </a:solidFill>
                <a:latin typeface="+mn-lt"/>
                <a:ea typeface="+mn-ea"/>
                <a:cs typeface="+mn-cs"/>
              </a:rPr>
              <a:t>Recent Covid-19 Pandemic has raised alarms over one of the most overlooked area to focus: Healthcare Management. While healthcare management has various use cases for using data science, patient length of stay is one critical parameter to observe and predict if one wants to improve the efficiency of the healthcare management in a hospital.</a:t>
            </a:r>
          </a:p>
          <a:p>
            <a:endParaRPr lang="en-US" sz="1000" kern="1200" dirty="0">
              <a:solidFill>
                <a:schemeClr val="tx1"/>
              </a:solidFill>
              <a:latin typeface="+mn-lt"/>
              <a:ea typeface="+mn-ea"/>
              <a:cs typeface="+mn-cs"/>
            </a:endParaRPr>
          </a:p>
          <a:p>
            <a:r>
              <a:rPr lang="en-US" sz="1000" kern="1200" dirty="0">
                <a:solidFill>
                  <a:schemeClr val="tx1"/>
                </a:solidFill>
                <a:latin typeface="+mn-lt"/>
                <a:ea typeface="+mn-ea"/>
                <a:cs typeface="+mn-cs"/>
              </a:rPr>
              <a:t>Idea: Our aim is to train different models that can predict the stay of a patient in the hospital based on the initial conditions.</a:t>
            </a:r>
          </a:p>
          <a:p>
            <a:r>
              <a:rPr lang="en-US" sz="1000" kern="1200" dirty="0">
                <a:solidFill>
                  <a:schemeClr val="tx1"/>
                </a:solidFill>
                <a:latin typeface="+mn-lt"/>
                <a:ea typeface="+mn-ea"/>
                <a:cs typeface="+mn-cs"/>
              </a:rPr>
              <a:t>This helps hospitals to identify patients of high length of stay risk at the time of admission and can help in optimizing the treatment plan for patients who are likely to stay longer in the hospital and lower the chance of staff or visitor infection.</a:t>
            </a:r>
          </a:p>
        </p:txBody>
      </p:sp>
      <p:sp>
        <p:nvSpPr>
          <p:cNvPr id="27" name="Freeform: Shape 2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Many question marks on black background">
            <a:extLst>
              <a:ext uri="{FF2B5EF4-FFF2-40B4-BE49-F238E27FC236}">
                <a16:creationId xmlns:a16="http://schemas.microsoft.com/office/drawing/2014/main" id="{AB8AFBE8-ECBC-426B-AC6D-624F0DEA5353}"/>
              </a:ext>
            </a:extLst>
          </p:cNvPr>
          <p:cNvPicPr>
            <a:picLocks noChangeAspect="1"/>
          </p:cNvPicPr>
          <p:nvPr/>
        </p:nvPicPr>
        <p:blipFill rotWithShape="1">
          <a:blip r:embed="rId2"/>
          <a:srcRect l="58763" r="2" b="2"/>
          <a:stretch/>
        </p:blipFill>
        <p:spPr>
          <a:xfrm>
            <a:off x="8052716" y="2129307"/>
            <a:ext cx="2174907" cy="3217333"/>
          </a:xfrm>
          <a:prstGeom prst="rect">
            <a:avLst/>
          </a:prstGeom>
        </p:spPr>
      </p:pic>
      <p:sp>
        <p:nvSpPr>
          <p:cNvPr id="12" name="Title 1">
            <a:extLst>
              <a:ext uri="{FF2B5EF4-FFF2-40B4-BE49-F238E27FC236}">
                <a16:creationId xmlns:a16="http://schemas.microsoft.com/office/drawing/2014/main" id="{A4DF06C2-1BA3-404B-BFFA-8236A7CE1E37}"/>
              </a:ext>
            </a:extLst>
          </p:cNvPr>
          <p:cNvSpPr txBox="1">
            <a:spLocks/>
          </p:cNvSpPr>
          <p:nvPr/>
        </p:nvSpPr>
        <p:spPr>
          <a:xfrm>
            <a:off x="387966" y="1259883"/>
            <a:ext cx="2905649" cy="70498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br>
              <a:rPr lang="en-US" sz="2000" dirty="0"/>
            </a:br>
            <a:endParaRPr lang="en-US" sz="2000"/>
          </a:p>
        </p:txBody>
      </p:sp>
      <p:sp>
        <p:nvSpPr>
          <p:cNvPr id="13" name="Text Placeholder 3">
            <a:extLst>
              <a:ext uri="{FF2B5EF4-FFF2-40B4-BE49-F238E27FC236}">
                <a16:creationId xmlns:a16="http://schemas.microsoft.com/office/drawing/2014/main" id="{0E800E66-3CF6-472E-AE72-76596ED99AFE}"/>
              </a:ext>
            </a:extLst>
          </p:cNvPr>
          <p:cNvSpPr txBox="1">
            <a:spLocks/>
          </p:cNvSpPr>
          <p:nvPr/>
        </p:nvSpPr>
        <p:spPr>
          <a:xfrm>
            <a:off x="387966" y="2337401"/>
            <a:ext cx="5693237"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23112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2"/>
                                        </p:tgtEl>
                                        <p:attrNameLst>
                                          <p:attrName>style.visibility</p:attrName>
                                        </p:attrNameLst>
                                      </p:cBhvr>
                                      <p:to>
                                        <p:strVal val="visible"/>
                                      </p:to>
                                    </p:set>
                                    <p:animEffect transition="in" filter="fade">
                                      <p:cBhvr>
                                        <p:cTn id="10"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30A8578-436C-4A43-8D9D-865912935C4C}"/>
              </a:ext>
            </a:extLst>
          </p:cNvPr>
          <p:cNvPicPr>
            <a:picLocks noChangeAspect="1"/>
          </p:cNvPicPr>
          <p:nvPr/>
        </p:nvPicPr>
        <p:blipFill rotWithShape="1">
          <a:blip r:embed="rId2"/>
          <a:srcRect r="5882" b="-1"/>
          <a:stretch/>
        </p:blipFill>
        <p:spPr>
          <a:xfrm>
            <a:off x="2522358" y="10"/>
            <a:ext cx="9669642" cy="6857990"/>
          </a:xfrm>
          <a:prstGeom prst="rect">
            <a:avLst/>
          </a:prstGeom>
        </p:spPr>
      </p:pic>
      <p:sp>
        <p:nvSpPr>
          <p:cNvPr id="22" name="Rectangle 2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DEC3C5-5540-4917-A7E8-0FD49539A818}"/>
              </a:ext>
            </a:extLst>
          </p:cNvPr>
          <p:cNvSpPr>
            <a:spLocks noGrp="1"/>
          </p:cNvSpPr>
          <p:nvPr>
            <p:ph type="title"/>
          </p:nvPr>
        </p:nvSpPr>
        <p:spPr>
          <a:xfrm>
            <a:off x="952229" y="382752"/>
            <a:ext cx="3973385" cy="3692028"/>
          </a:xfrm>
          <a:noFill/>
        </p:spPr>
        <p:txBody>
          <a:bodyPr vert="horz" lIns="91440" tIns="45720" rIns="91440" bIns="45720" rtlCol="0" anchor="b">
            <a:normAutofit/>
          </a:bodyPr>
          <a:lstStyle/>
          <a:p>
            <a:r>
              <a:rPr lang="en-US" sz="4000" dirty="0"/>
              <a:t>Data Preprocessing, Data visualization, Feature Extraction</a:t>
            </a:r>
          </a:p>
        </p:txBody>
      </p:sp>
      <p:sp>
        <p:nvSpPr>
          <p:cNvPr id="3" name="Text Placeholder 2">
            <a:extLst>
              <a:ext uri="{FF2B5EF4-FFF2-40B4-BE49-F238E27FC236}">
                <a16:creationId xmlns:a16="http://schemas.microsoft.com/office/drawing/2014/main" id="{39688E7B-385E-4D78-83DF-95E8E8CEC69E}"/>
              </a:ext>
            </a:extLst>
          </p:cNvPr>
          <p:cNvSpPr>
            <a:spLocks noGrp="1"/>
          </p:cNvSpPr>
          <p:nvPr>
            <p:ph type="body" idx="1"/>
          </p:nvPr>
        </p:nvSpPr>
        <p:spPr>
          <a:xfrm>
            <a:off x="961482" y="4074780"/>
            <a:ext cx="3973386" cy="1485319"/>
          </a:xfrm>
          <a:noFill/>
        </p:spPr>
        <p:txBody>
          <a:bodyPr vert="horz" lIns="91440" tIns="45720" rIns="91440" bIns="45720" rtlCol="0">
            <a:noAutofit/>
          </a:bodyPr>
          <a:lstStyle/>
          <a:p>
            <a:r>
              <a:rPr lang="en-US" sz="1800" dirty="0">
                <a:solidFill>
                  <a:schemeClr val="tx1"/>
                </a:solidFill>
              </a:rPr>
              <a:t>Imputing missing values with mode</a:t>
            </a:r>
          </a:p>
          <a:p>
            <a:r>
              <a:rPr lang="en-US" sz="1800" dirty="0">
                <a:solidFill>
                  <a:schemeClr val="tx1"/>
                </a:solidFill>
              </a:rPr>
              <a:t>Removing unwanted columns</a:t>
            </a:r>
          </a:p>
          <a:p>
            <a:r>
              <a:rPr lang="en-US" sz="1800" dirty="0">
                <a:solidFill>
                  <a:schemeClr val="tx1"/>
                </a:solidFill>
              </a:rPr>
              <a:t>Encoding categorical features to numerical.</a:t>
            </a:r>
          </a:p>
          <a:p>
            <a:r>
              <a:rPr lang="en-US" sz="1800" dirty="0">
                <a:solidFill>
                  <a:schemeClr val="tx1"/>
                </a:solidFill>
              </a:rPr>
              <a:t>Oversampling as data is imbalanced</a:t>
            </a:r>
          </a:p>
          <a:p>
            <a:r>
              <a:rPr lang="en-US" sz="1800" dirty="0">
                <a:solidFill>
                  <a:schemeClr val="tx1"/>
                </a:solidFill>
              </a:rPr>
              <a:t>Splitting the dataset</a:t>
            </a:r>
          </a:p>
        </p:txBody>
      </p:sp>
    </p:spTree>
    <p:extLst>
      <p:ext uri="{BB962C8B-B14F-4D97-AF65-F5344CB8AC3E}">
        <p14:creationId xmlns:p14="http://schemas.microsoft.com/office/powerpoint/2010/main" val="44203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A75C6-3EE5-4F13-9C1A-09CD2AC24F99}"/>
              </a:ext>
            </a:extLst>
          </p:cNvPr>
          <p:cNvPicPr>
            <a:picLocks noChangeAspect="1"/>
          </p:cNvPicPr>
          <p:nvPr/>
        </p:nvPicPr>
        <p:blipFill rotWithShape="1">
          <a:blip r:embed="rId2"/>
          <a:srcRect l="4189" t="2485" r="182"/>
          <a:stretch/>
        </p:blipFill>
        <p:spPr>
          <a:xfrm>
            <a:off x="6358665" y="269082"/>
            <a:ext cx="5318985" cy="3938240"/>
          </a:xfrm>
          <a:prstGeom prst="rect">
            <a:avLst/>
          </a:prstGeom>
        </p:spPr>
      </p:pic>
      <p:pic>
        <p:nvPicPr>
          <p:cNvPr id="5" name="Content Placeholder 3">
            <a:extLst>
              <a:ext uri="{FF2B5EF4-FFF2-40B4-BE49-F238E27FC236}">
                <a16:creationId xmlns:a16="http://schemas.microsoft.com/office/drawing/2014/main" id="{3EA4F024-E93A-42F4-AD61-8085A6911A3A}"/>
              </a:ext>
            </a:extLst>
          </p:cNvPr>
          <p:cNvPicPr>
            <a:picLocks noGrp="1" noChangeAspect="1"/>
          </p:cNvPicPr>
          <p:nvPr>
            <p:ph idx="1"/>
          </p:nvPr>
        </p:nvPicPr>
        <p:blipFill rotWithShape="1">
          <a:blip r:embed="rId3"/>
          <a:srcRect l="3557" t="3583" r="2536" b="922"/>
          <a:stretch/>
        </p:blipFill>
        <p:spPr>
          <a:xfrm>
            <a:off x="619480" y="407851"/>
            <a:ext cx="5318985" cy="3459300"/>
          </a:xfrm>
          <a:prstGeom prst="rect">
            <a:avLst/>
          </a:prstGeom>
        </p:spPr>
      </p:pic>
      <p:pic>
        <p:nvPicPr>
          <p:cNvPr id="6" name="Picture 5">
            <a:extLst>
              <a:ext uri="{FF2B5EF4-FFF2-40B4-BE49-F238E27FC236}">
                <a16:creationId xmlns:a16="http://schemas.microsoft.com/office/drawing/2014/main" id="{62B52B40-854E-44B4-A8D6-D96EA85A8537}"/>
              </a:ext>
            </a:extLst>
          </p:cNvPr>
          <p:cNvPicPr>
            <a:picLocks noChangeAspect="1"/>
          </p:cNvPicPr>
          <p:nvPr/>
        </p:nvPicPr>
        <p:blipFill rotWithShape="1">
          <a:blip r:embed="rId4"/>
          <a:srcRect l="2394" t="7896" r="2773"/>
          <a:stretch/>
        </p:blipFill>
        <p:spPr>
          <a:xfrm>
            <a:off x="7073483" y="4152900"/>
            <a:ext cx="4853252" cy="2643350"/>
          </a:xfrm>
          <a:prstGeom prst="rect">
            <a:avLst/>
          </a:prstGeom>
        </p:spPr>
      </p:pic>
      <p:pic>
        <p:nvPicPr>
          <p:cNvPr id="7" name="Picture 6">
            <a:extLst>
              <a:ext uri="{FF2B5EF4-FFF2-40B4-BE49-F238E27FC236}">
                <a16:creationId xmlns:a16="http://schemas.microsoft.com/office/drawing/2014/main" id="{7D9993C7-D66F-435A-BB41-FE3494BDC7A2}"/>
              </a:ext>
            </a:extLst>
          </p:cNvPr>
          <p:cNvPicPr>
            <a:picLocks noChangeAspect="1"/>
          </p:cNvPicPr>
          <p:nvPr/>
        </p:nvPicPr>
        <p:blipFill rotWithShape="1">
          <a:blip r:embed="rId5"/>
          <a:srcRect l="4113" t="3172" r="3940" b="2044"/>
          <a:stretch/>
        </p:blipFill>
        <p:spPr>
          <a:xfrm>
            <a:off x="902970" y="3867152"/>
            <a:ext cx="4364355" cy="2929098"/>
          </a:xfrm>
          <a:prstGeom prst="rect">
            <a:avLst/>
          </a:prstGeom>
        </p:spPr>
      </p:pic>
    </p:spTree>
    <p:extLst>
      <p:ext uri="{BB962C8B-B14F-4D97-AF65-F5344CB8AC3E}">
        <p14:creationId xmlns:p14="http://schemas.microsoft.com/office/powerpoint/2010/main" val="379725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CED1A-7178-4DE5-8F4F-0499C4F3E23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kern="1200">
                <a:solidFill>
                  <a:schemeClr val="tx1"/>
                </a:solidFill>
                <a:latin typeface="+mj-lt"/>
                <a:ea typeface="+mj-ea"/>
                <a:cs typeface="+mj-cs"/>
              </a:rPr>
              <a:t>Decision Tree Classifier</a:t>
            </a:r>
          </a:p>
        </p:txBody>
      </p:sp>
      <p:sp>
        <p:nvSpPr>
          <p:cNvPr id="3" name="Text Placeholder 2">
            <a:extLst>
              <a:ext uri="{FF2B5EF4-FFF2-40B4-BE49-F238E27FC236}">
                <a16:creationId xmlns:a16="http://schemas.microsoft.com/office/drawing/2014/main" id="{A7365B3F-B64F-4FF8-8B91-EA8F2351B124}"/>
              </a:ext>
            </a:extLst>
          </p:cNvPr>
          <p:cNvSpPr>
            <a:spLocks noGrp="1"/>
          </p:cNvSpPr>
          <p:nvPr>
            <p:ph type="body" idx="1"/>
          </p:nvPr>
        </p:nvSpPr>
        <p:spPr>
          <a:xfrm>
            <a:off x="1094096" y="3842932"/>
            <a:ext cx="4167115" cy="2163551"/>
          </a:xfrm>
        </p:spPr>
        <p:txBody>
          <a:bodyPr vert="horz" lIns="91440" tIns="45720" rIns="91440" bIns="45720" rtlCol="0" anchor="t">
            <a:normAutofit/>
          </a:bodyPr>
          <a:lstStyle/>
          <a:p>
            <a:r>
              <a:rPr lang="en-US" sz="1100" b="0" i="0" kern="1200">
                <a:solidFill>
                  <a:schemeClr val="tx1"/>
                </a:solidFill>
                <a:effectLst/>
                <a:latin typeface="+mn-lt"/>
                <a:ea typeface="+mn-ea"/>
                <a:cs typeface="+mn-cs"/>
              </a:rPr>
              <a:t>A decision tree is a flowchart-like tree structure where an internal node represents feature(or attribute), the branch represents a decision rule, and each leaf node represents the outcome.</a:t>
            </a:r>
          </a:p>
          <a:p>
            <a:r>
              <a:rPr lang="en-US" sz="1100" b="0" i="0" kern="1200">
                <a:solidFill>
                  <a:schemeClr val="tx1"/>
                </a:solidFill>
                <a:effectLst/>
                <a:latin typeface="+mn-lt"/>
                <a:ea typeface="+mn-ea"/>
                <a:cs typeface="+mn-cs"/>
              </a:rPr>
              <a:t> The topmost node in a decision tree is known as the root node.</a:t>
            </a:r>
          </a:p>
          <a:p>
            <a:endParaRPr lang="en-US" sz="1100" kern="1200">
              <a:solidFill>
                <a:schemeClr val="tx1"/>
              </a:solidFill>
              <a:latin typeface="+mn-lt"/>
              <a:ea typeface="+mn-ea"/>
              <a:cs typeface="+mn-cs"/>
            </a:endParaRPr>
          </a:p>
          <a:p>
            <a:r>
              <a:rPr lang="en-US" sz="1100" b="0" i="0" kern="1200">
                <a:solidFill>
                  <a:schemeClr val="tx1"/>
                </a:solidFill>
                <a:effectLst/>
                <a:latin typeface="+mn-lt"/>
                <a:ea typeface="+mn-ea"/>
                <a:cs typeface="+mn-cs"/>
              </a:rPr>
              <a:t>Root node decides the split of date</a:t>
            </a:r>
          </a:p>
          <a:p>
            <a:endParaRPr lang="en-US" sz="1100" kern="1200">
              <a:solidFill>
                <a:schemeClr val="tx1"/>
              </a:solidFill>
              <a:latin typeface="+mn-lt"/>
              <a:ea typeface="+mn-ea"/>
              <a:cs typeface="+mn-cs"/>
            </a:endParaRPr>
          </a:p>
          <a:p>
            <a:r>
              <a:rPr lang="en-US" sz="1100" b="0" i="0" kern="1200">
                <a:solidFill>
                  <a:schemeClr val="tx1"/>
                </a:solidFill>
                <a:effectLst/>
                <a:latin typeface="+mn-lt"/>
                <a:ea typeface="+mn-ea"/>
                <a:cs typeface="+mn-cs"/>
              </a:rPr>
              <a:t>Leaf node determines the class</a:t>
            </a:r>
          </a:p>
          <a:p>
            <a:endParaRPr lang="en-US" sz="1100" b="0" i="0" kern="1200">
              <a:solidFill>
                <a:schemeClr val="tx1"/>
              </a:solidFill>
              <a:effectLst/>
              <a:latin typeface="+mn-lt"/>
              <a:ea typeface="+mn-ea"/>
              <a:cs typeface="+mn-cs"/>
            </a:endParaRPr>
          </a:p>
          <a:p>
            <a:endParaRPr lang="en-US" sz="1100" kern="1200">
              <a:solidFill>
                <a:schemeClr val="tx1"/>
              </a:solidFill>
              <a:latin typeface="+mn-lt"/>
              <a:ea typeface="+mn-ea"/>
              <a:cs typeface="+mn-cs"/>
            </a:endParaRPr>
          </a:p>
          <a:p>
            <a:endParaRPr lang="en-US" sz="1100" kern="1200">
              <a:solidFill>
                <a:schemeClr val="tx1"/>
              </a:solidFill>
              <a:latin typeface="+mn-lt"/>
              <a:ea typeface="+mn-ea"/>
              <a:cs typeface="+mn-cs"/>
            </a:endParaRPr>
          </a:p>
        </p:txBody>
      </p:sp>
      <p:sp>
        <p:nvSpPr>
          <p:cNvPr id="37" name="Freeform: Shape 3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Graphic 24" descr="Flowchart">
            <a:extLst>
              <a:ext uri="{FF2B5EF4-FFF2-40B4-BE49-F238E27FC236}">
                <a16:creationId xmlns:a16="http://schemas.microsoft.com/office/drawing/2014/main" id="{D544C67F-A886-4298-8327-69A1B6FC34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02945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0FF4-73FB-429A-9118-5E31BE198ECF}"/>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a:t>Random Forest</a:t>
            </a:r>
          </a:p>
        </p:txBody>
      </p:sp>
      <p:sp>
        <p:nvSpPr>
          <p:cNvPr id="3" name="Text Placeholder 2">
            <a:extLst>
              <a:ext uri="{FF2B5EF4-FFF2-40B4-BE49-F238E27FC236}">
                <a16:creationId xmlns:a16="http://schemas.microsoft.com/office/drawing/2014/main" id="{449CF05E-C9C0-451F-AAB6-3634D4B4BC2E}"/>
              </a:ext>
            </a:extLst>
          </p:cNvPr>
          <p:cNvSpPr>
            <a:spLocks noGrp="1"/>
          </p:cNvSpPr>
          <p:nvPr>
            <p:ph type="body" idx="1"/>
          </p:nvPr>
        </p:nvSpPr>
        <p:spPr>
          <a:xfrm>
            <a:off x="1094096" y="3842932"/>
            <a:ext cx="4167115" cy="2163551"/>
          </a:xfrm>
        </p:spPr>
        <p:txBody>
          <a:bodyPr vert="horz" lIns="91440" tIns="45720" rIns="91440" bIns="45720" rtlCol="0" anchor="t">
            <a:normAutofit/>
          </a:bodyPr>
          <a:lstStyle/>
          <a:p>
            <a:r>
              <a:rPr lang="en-US" sz="1000">
                <a:solidFill>
                  <a:schemeClr val="tx1"/>
                </a:solidFill>
              </a:rPr>
              <a:t>Random Forest is a classifier that contains a number of decision trees on various subsets of the given dataset and takes the average to improve the predictive accuracy of that dataset.</a:t>
            </a:r>
          </a:p>
          <a:p>
            <a:r>
              <a:rPr lang="en-US" sz="1000">
                <a:solidFill>
                  <a:schemeClr val="tx1"/>
                </a:solidFill>
              </a:rPr>
              <a:t>The greater number of trees in the forest leads to higher accuracy and prevents the problem of overfitting.</a:t>
            </a:r>
          </a:p>
          <a:p>
            <a:r>
              <a:rPr lang="en-US" sz="1000">
                <a:solidFill>
                  <a:schemeClr val="tx1"/>
                </a:solidFill>
              </a:rPr>
              <a:t>Why Random Forest?</a:t>
            </a:r>
          </a:p>
          <a:p>
            <a:r>
              <a:rPr lang="en-US" sz="1000">
                <a:solidFill>
                  <a:schemeClr val="tx1"/>
                </a:solidFill>
              </a:rPr>
              <a:t>Random forest improves on bagging because it decorrelates the trees with the introduction of splitting on a random subset of features. This means that at each split of the tree, the model considers only a small subset of features rather than all of the features of the model.</a:t>
            </a:r>
          </a:p>
          <a:p>
            <a:r>
              <a:rPr lang="en-US" sz="1000">
                <a:solidFill>
                  <a:schemeClr val="tx1"/>
                </a:solidFill>
              </a:rPr>
              <a:t>Follows Bagging Technique</a:t>
            </a:r>
          </a:p>
          <a:p>
            <a:endParaRPr lang="en-US" sz="1000">
              <a:solidFill>
                <a:schemeClr val="tx1"/>
              </a:solidFill>
            </a:endParaRPr>
          </a:p>
        </p:txBody>
      </p:sp>
      <p:pic>
        <p:nvPicPr>
          <p:cNvPr id="5" name="Picture 4" descr="Vibrant green forest">
            <a:extLst>
              <a:ext uri="{FF2B5EF4-FFF2-40B4-BE49-F238E27FC236}">
                <a16:creationId xmlns:a16="http://schemas.microsoft.com/office/drawing/2014/main" id="{611C1724-6F31-4C21-A03D-CF5956EE29C1}"/>
              </a:ext>
            </a:extLst>
          </p:cNvPr>
          <p:cNvPicPr>
            <a:picLocks noChangeAspect="1"/>
          </p:cNvPicPr>
          <p:nvPr/>
        </p:nvPicPr>
        <p:blipFill rotWithShape="1">
          <a:blip r:embed="rId2"/>
          <a:srcRect l="6192" r="13722"/>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20797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D2954-165A-4011-9BC7-653F6B50D09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dirty="0" err="1"/>
              <a:t>CatBoost</a:t>
            </a:r>
            <a:br>
              <a:rPr lang="en-US" dirty="0"/>
            </a:br>
            <a:r>
              <a:rPr lang="en-US" dirty="0"/>
              <a:t>Classifier</a:t>
            </a:r>
          </a:p>
        </p:txBody>
      </p:sp>
      <p:sp>
        <p:nvSpPr>
          <p:cNvPr id="3" name="Text Placeholder 2">
            <a:extLst>
              <a:ext uri="{FF2B5EF4-FFF2-40B4-BE49-F238E27FC236}">
                <a16:creationId xmlns:a16="http://schemas.microsoft.com/office/drawing/2014/main" id="{D8E526DF-C7C4-43B1-B021-C3DA5A067678}"/>
              </a:ext>
            </a:extLst>
          </p:cNvPr>
          <p:cNvSpPr>
            <a:spLocks noGrp="1"/>
          </p:cNvSpPr>
          <p:nvPr>
            <p:ph type="body" idx="1"/>
          </p:nvPr>
        </p:nvSpPr>
        <p:spPr>
          <a:xfrm>
            <a:off x="1094096" y="3842932"/>
            <a:ext cx="4167115" cy="2163551"/>
          </a:xfrm>
        </p:spPr>
        <p:txBody>
          <a:bodyPr vert="horz" lIns="91440" tIns="45720" rIns="91440" bIns="45720" rtlCol="0" anchor="t">
            <a:normAutofit/>
          </a:bodyPr>
          <a:lstStyle/>
          <a:p>
            <a:r>
              <a:rPr lang="en-US" sz="1100">
                <a:solidFill>
                  <a:schemeClr val="tx1"/>
                </a:solidFill>
              </a:rPr>
              <a:t>Performs Sequential learning</a:t>
            </a:r>
          </a:p>
          <a:p>
            <a:endParaRPr lang="en-US" sz="1100">
              <a:solidFill>
                <a:schemeClr val="tx1"/>
              </a:solidFill>
            </a:endParaRPr>
          </a:p>
          <a:p>
            <a:r>
              <a:rPr lang="en-US" sz="1100">
                <a:solidFill>
                  <a:schemeClr val="tx1"/>
                </a:solidFill>
              </a:rPr>
              <a:t>After each Iteration, Second model will correct the mistakes of the previous one</a:t>
            </a:r>
          </a:p>
          <a:p>
            <a:endParaRPr lang="en-US" sz="1100">
              <a:solidFill>
                <a:schemeClr val="tx1"/>
              </a:solidFill>
            </a:endParaRPr>
          </a:p>
          <a:p>
            <a:r>
              <a:rPr lang="en-US" sz="1100">
                <a:solidFill>
                  <a:schemeClr val="tx1"/>
                </a:solidFill>
              </a:rPr>
              <a:t>No need to hyper tune the hyper parameters</a:t>
            </a:r>
          </a:p>
          <a:p>
            <a:endParaRPr lang="en-US" sz="1100">
              <a:solidFill>
                <a:schemeClr val="tx1"/>
              </a:solidFill>
            </a:endParaRPr>
          </a:p>
          <a:p>
            <a:r>
              <a:rPr lang="en-US" sz="1100">
                <a:solidFill>
                  <a:schemeClr val="tx1"/>
                </a:solidFill>
              </a:rPr>
              <a:t>Lower chances of OverFitting</a:t>
            </a:r>
          </a:p>
          <a:p>
            <a:endParaRPr lang="en-US" sz="1100">
              <a:solidFill>
                <a:schemeClr val="tx1"/>
              </a:solidFill>
            </a:endParaRPr>
          </a:p>
        </p:txBody>
      </p:sp>
      <p:pic>
        <p:nvPicPr>
          <p:cNvPr id="5" name="Picture 4" descr="Models if molecules in science classroom">
            <a:extLst>
              <a:ext uri="{FF2B5EF4-FFF2-40B4-BE49-F238E27FC236}">
                <a16:creationId xmlns:a16="http://schemas.microsoft.com/office/drawing/2014/main" id="{93C2203E-4ABA-411E-8E5F-E54020FDAE30}"/>
              </a:ext>
            </a:extLst>
          </p:cNvPr>
          <p:cNvPicPr>
            <a:picLocks noChangeAspect="1"/>
          </p:cNvPicPr>
          <p:nvPr/>
        </p:nvPicPr>
        <p:blipFill rotWithShape="1">
          <a:blip r:embed="rId2"/>
          <a:srcRect l="12801" r="7114"/>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199861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with hanging lights background">
            <a:extLst>
              <a:ext uri="{FF2B5EF4-FFF2-40B4-BE49-F238E27FC236}">
                <a16:creationId xmlns:a16="http://schemas.microsoft.com/office/drawing/2014/main" id="{6FBD10BB-BD31-43BD-A2F9-90647CB876A9}"/>
              </a:ext>
            </a:extLst>
          </p:cNvPr>
          <p:cNvPicPr>
            <a:picLocks noChangeAspect="1"/>
          </p:cNvPicPr>
          <p:nvPr/>
        </p:nvPicPr>
        <p:blipFill rotWithShape="1">
          <a:blip r:embed="rId2"/>
          <a:srcRect l="2286" r="53425" b="2"/>
          <a:stretch/>
        </p:blipFill>
        <p:spPr>
          <a:xfrm>
            <a:off x="20" y="10"/>
            <a:ext cx="4637226" cy="6857990"/>
          </a:xfrm>
          <a:prstGeom prst="rect">
            <a:avLst/>
          </a:prstGeom>
        </p:spPr>
      </p:pic>
      <p:sp>
        <p:nvSpPr>
          <p:cNvPr id="18" name="Rectangle 17">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C9004-0F5C-4D04-BD8A-344DC654C765}"/>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a:solidFill>
                  <a:schemeClr val="bg1"/>
                </a:solidFill>
              </a:rPr>
              <a:t>Smote</a:t>
            </a:r>
          </a:p>
        </p:txBody>
      </p:sp>
      <p:sp>
        <p:nvSpPr>
          <p:cNvPr id="3" name="Text Placeholder 2">
            <a:extLst>
              <a:ext uri="{FF2B5EF4-FFF2-40B4-BE49-F238E27FC236}">
                <a16:creationId xmlns:a16="http://schemas.microsoft.com/office/drawing/2014/main" id="{58D396E2-14CA-401E-899F-9CE45F21C25E}"/>
              </a:ext>
            </a:extLst>
          </p:cNvPr>
          <p:cNvSpPr>
            <a:spLocks noGrp="1"/>
          </p:cNvSpPr>
          <p:nvPr>
            <p:ph type="body" idx="1"/>
          </p:nvPr>
        </p:nvSpPr>
        <p:spPr>
          <a:xfrm>
            <a:off x="5277327" y="4156276"/>
            <a:ext cx="6274592" cy="2061645"/>
          </a:xfrm>
        </p:spPr>
        <p:txBody>
          <a:bodyPr vert="horz" lIns="91440" tIns="45720" rIns="91440" bIns="45720" rtlCol="0">
            <a:normAutofit/>
          </a:bodyPr>
          <a:lstStyle/>
          <a:p>
            <a:r>
              <a:rPr lang="en-US" sz="1900" dirty="0">
                <a:solidFill>
                  <a:schemeClr val="bg1"/>
                </a:solidFill>
              </a:rPr>
              <a:t>SMOTE stands for Synthetic Minority Oversampling Technique</a:t>
            </a:r>
          </a:p>
          <a:p>
            <a:r>
              <a:rPr lang="en-US" sz="1900" b="0" i="0" dirty="0">
                <a:solidFill>
                  <a:schemeClr val="bg1"/>
                </a:solidFill>
                <a:effectLst/>
              </a:rPr>
              <a:t>SMOTE is an oversampling technique that </a:t>
            </a:r>
            <a:r>
              <a:rPr lang="en-US" sz="1900" b="1" i="0" dirty="0">
                <a:solidFill>
                  <a:schemeClr val="bg1"/>
                </a:solidFill>
                <a:effectLst/>
              </a:rPr>
              <a:t>generates synthetic samples from the minority class</a:t>
            </a:r>
            <a:r>
              <a:rPr lang="en-US" sz="1900" b="0" i="0" dirty="0">
                <a:solidFill>
                  <a:schemeClr val="bg1"/>
                </a:solidFill>
                <a:effectLst/>
              </a:rPr>
              <a:t>.</a:t>
            </a:r>
          </a:p>
          <a:p>
            <a:r>
              <a:rPr lang="en-US" sz="1900" b="0" i="0" dirty="0">
                <a:solidFill>
                  <a:schemeClr val="bg1"/>
                </a:solidFill>
                <a:effectLst/>
              </a:rPr>
              <a:t>It is used to obtain a synthetically class-balanced or nearly class-balanced training set, which is then used to train the classifier.</a:t>
            </a:r>
            <a:endParaRPr lang="en-US" sz="1900" dirty="0">
              <a:solidFill>
                <a:schemeClr val="bg1"/>
              </a:solidFill>
            </a:endParaRPr>
          </a:p>
          <a:p>
            <a:endParaRPr lang="en-US" sz="1900" dirty="0">
              <a:solidFill>
                <a:schemeClr val="bg1"/>
              </a:solidFill>
            </a:endParaRPr>
          </a:p>
        </p:txBody>
      </p:sp>
    </p:spTree>
    <p:extLst>
      <p:ext uri="{BB962C8B-B14F-4D97-AF65-F5344CB8AC3E}">
        <p14:creationId xmlns:p14="http://schemas.microsoft.com/office/powerpoint/2010/main" val="282120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4B4E7-AA6D-4E83-9181-636F91A54572}"/>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dirty="0"/>
              <a:t>Evaluation metrics</a:t>
            </a:r>
          </a:p>
        </p:txBody>
      </p:sp>
      <p:sp>
        <p:nvSpPr>
          <p:cNvPr id="3" name="Text Placeholder 2">
            <a:extLst>
              <a:ext uri="{FF2B5EF4-FFF2-40B4-BE49-F238E27FC236}">
                <a16:creationId xmlns:a16="http://schemas.microsoft.com/office/drawing/2014/main" id="{1D371BF4-D5BC-4A90-B7C6-206701253A44}"/>
              </a:ext>
            </a:extLst>
          </p:cNvPr>
          <p:cNvSpPr>
            <a:spLocks noGrp="1"/>
          </p:cNvSpPr>
          <p:nvPr>
            <p:ph type="body" idx="1"/>
          </p:nvPr>
        </p:nvSpPr>
        <p:spPr>
          <a:xfrm>
            <a:off x="1094096" y="3842932"/>
            <a:ext cx="4167115" cy="2163551"/>
          </a:xfrm>
        </p:spPr>
        <p:txBody>
          <a:bodyPr vert="horz" lIns="91440" tIns="45720" rIns="91440" bIns="45720" rtlCol="0" anchor="t">
            <a:normAutofit lnSpcReduction="10000"/>
          </a:bodyPr>
          <a:lstStyle/>
          <a:p>
            <a:r>
              <a:rPr lang="en-US" dirty="0">
                <a:solidFill>
                  <a:schemeClr val="tx1"/>
                </a:solidFill>
              </a:rPr>
              <a:t>Accuracy</a:t>
            </a:r>
          </a:p>
          <a:p>
            <a:r>
              <a:rPr lang="en-US" dirty="0">
                <a:solidFill>
                  <a:schemeClr val="tx1"/>
                </a:solidFill>
              </a:rPr>
              <a:t>Confusion</a:t>
            </a:r>
          </a:p>
          <a:p>
            <a:r>
              <a:rPr lang="en-US" dirty="0">
                <a:solidFill>
                  <a:schemeClr val="tx1"/>
                </a:solidFill>
              </a:rPr>
              <a:t>Recall</a:t>
            </a:r>
          </a:p>
          <a:p>
            <a:r>
              <a:rPr lang="en-US" dirty="0">
                <a:solidFill>
                  <a:schemeClr val="tx1"/>
                </a:solidFill>
              </a:rPr>
              <a:t>F1</a:t>
            </a:r>
          </a:p>
          <a:p>
            <a:r>
              <a:rPr lang="en-US" dirty="0">
                <a:solidFill>
                  <a:schemeClr val="tx1"/>
                </a:solidFill>
              </a:rPr>
              <a:t>Precision</a:t>
            </a:r>
          </a:p>
        </p:txBody>
      </p:sp>
      <p:pic>
        <p:nvPicPr>
          <p:cNvPr id="5" name="Picture 4" descr="Yellow measuring tape">
            <a:extLst>
              <a:ext uri="{FF2B5EF4-FFF2-40B4-BE49-F238E27FC236}">
                <a16:creationId xmlns:a16="http://schemas.microsoft.com/office/drawing/2014/main" id="{4A0DA826-513C-4171-8565-F6E533A8AA49}"/>
              </a:ext>
            </a:extLst>
          </p:cNvPr>
          <p:cNvPicPr>
            <a:picLocks noChangeAspect="1"/>
          </p:cNvPicPr>
          <p:nvPr/>
        </p:nvPicPr>
        <p:blipFill rotWithShape="1">
          <a:blip r:embed="rId2"/>
          <a:srcRect l="19915"/>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24162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456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Hospital Stay Prediction</vt:lpstr>
      <vt:lpstr>Problem Statement </vt:lpstr>
      <vt:lpstr>Data Preprocessing, Data visualization, Feature Extraction</vt:lpstr>
      <vt:lpstr>PowerPoint Presentation</vt:lpstr>
      <vt:lpstr>Decision Tree Classifier</vt:lpstr>
      <vt:lpstr>Random Forest</vt:lpstr>
      <vt:lpstr>CatBoost Classifier</vt:lpstr>
      <vt:lpstr>Smote</vt:lpstr>
      <vt:lpstr>Evaluation metrics</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Stay Prediction</dc:title>
  <dc:creator>Geetharamya karuturi</dc:creator>
  <cp:lastModifiedBy>Mahi Sai Srinivas Bobbili</cp:lastModifiedBy>
  <cp:revision>13</cp:revision>
  <dcterms:created xsi:type="dcterms:W3CDTF">2021-12-06T06:46:59Z</dcterms:created>
  <dcterms:modified xsi:type="dcterms:W3CDTF">2021-12-07T13:25:50Z</dcterms:modified>
</cp:coreProperties>
</file>