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8" r:id="rId2"/>
    <p:sldId id="263" r:id="rId3"/>
    <p:sldId id="261" r:id="rId4"/>
    <p:sldId id="262" r:id="rId5"/>
    <p:sldId id="264" r:id="rId6"/>
    <p:sldId id="265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6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DD1D06-6902-487B-83A1-9F613C31EA74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DD456C-5690-4A36-9C5C-3D5867C9B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6381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26AC3-D90C-0696-7E46-83C2EFB9B8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190F5A-8DA8-6537-F06C-A01CE36C5D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F934B-299C-AA5D-7D00-316ADA106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DBEB-7B95-45C9-9746-1E512CCA006C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9A847-62CE-B9C5-8F2D-43BA6BDC9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59E3A-DC65-12E7-898D-3927A2CCA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6906-C29A-4A8E-A5BA-A2BA206FA6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8370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3C07E-42CD-F959-55E7-7A75B25A5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239226-1617-5527-F91C-1AAD5A507F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A233A-F702-0E8C-96A5-593DFD8B7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DBEB-7B95-45C9-9746-1E512CCA006C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2EBBD-16CF-BDD3-FFDA-1F9C4070D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FC903-3E71-FAAC-3457-54E766C12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6906-C29A-4A8E-A5BA-A2BA206FA6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2085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D26873-9246-E812-5BF6-CED1294DA5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0167C3-E79C-93A0-2BA3-07DE34BBA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5440A-029A-CA29-2E22-8B925C8D6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DBEB-7B95-45C9-9746-1E512CCA006C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F6D50A-92B4-ECCD-FFDB-A9643DE7D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66979-845B-E0F8-5E6C-039545BC4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6906-C29A-4A8E-A5BA-A2BA206FA6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1526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45B1C-BA7D-B0A7-A17F-943770E5B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16DCD-80AE-F4A3-DEF3-322111550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9AFF1-7E35-CB77-1A55-8112FE2D6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DBEB-7B95-45C9-9746-1E512CCA006C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40B11C-DF6F-A575-6088-1521F6DA2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97682-360C-8FDA-213F-F8CECC6B3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6906-C29A-4A8E-A5BA-A2BA206FA6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7781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98E7B-992A-890F-ABCF-AFD6D59DD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C18FC9-7B6C-FF9E-A162-D7C1C2AD1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365D9D-27D1-EB18-B8BF-6DA418667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DBEB-7B95-45C9-9746-1E512CCA006C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C67D1D-EBF0-1FA9-7D2A-B64ED91BF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4199C-8C67-9D7D-DE7B-61068367B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6906-C29A-4A8E-A5BA-A2BA206FA6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3890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95318-EF84-5039-5986-BE437F7A9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A9E29-EBE8-9447-19A0-9C3F2DEB74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98518D-0CA7-B4F1-322A-4B0925B3FC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A12F82-701D-56E8-58D1-9C784315D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DBEB-7B95-45C9-9746-1E512CCA006C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7BAA13-FF7D-9514-E6AA-93397333C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95B802-B775-DBE0-884A-1953795FE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6906-C29A-4A8E-A5BA-A2BA206FA6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7083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DBC3C-3A62-A387-68BC-12AEA294F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EBF657-C1A0-2597-E4EC-8A05C025B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C7BA84-492A-6132-A811-34AED0635A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4F02C3-025D-4EA2-E530-91F341AB6B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A0A8AF-E4F8-9595-5805-9398EFEA6F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561309-8693-E752-6A18-1334D72BC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DBEB-7B95-45C9-9746-1E512CCA006C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7391E3-3651-821B-CF5C-2294F32DC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759A97-C206-239F-C8C3-8F7847FBF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6906-C29A-4A8E-A5BA-A2BA206FA6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6609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9564E-3966-43DA-AE46-0BB915C01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2FCF5D-70CE-C89E-4D26-2C2B0D7F0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DBEB-7B95-45C9-9746-1E512CCA006C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F16D41-40EC-B3E9-EC16-C2FA7F841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850F50-DD44-E96E-2DE2-BA3DD3082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6906-C29A-4A8E-A5BA-A2BA206FA6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3339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060E4E-8D56-8646-D4EE-2FBF56A69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DBEB-7B95-45C9-9746-1E512CCA006C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F404F5-2548-7D72-614E-56A3B82B3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B22604-773A-D0DE-BEBA-9468D35FC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6906-C29A-4A8E-A5BA-A2BA206FA6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2170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CC687-E1FF-4467-1418-D67D4900F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7075D-E73F-68D5-8036-622DEFE64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FC51EA-C862-B5CC-D91D-DAB2370C22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F729D-E23A-0855-6309-D475E4314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DBEB-7B95-45C9-9746-1E512CCA006C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1116A3-C210-B859-79CA-4AA487F69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02E3BB-EF46-D637-8DFF-6E192DFFD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6906-C29A-4A8E-A5BA-A2BA206FA6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8117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5ECF5-0D85-21D6-78FC-3D4D86599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911732-F2FE-58C7-8BE7-2C98FD39EF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842663-CA46-1DA7-F9C3-2E7F082EB8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286094-9750-56AA-560A-2B3184C13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DBEB-7B95-45C9-9746-1E512CCA006C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90A1C3-96E0-E12E-668A-9F2B84FBF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77911D-3832-E42A-74AA-1D9729F64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6906-C29A-4A8E-A5BA-A2BA206FA6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8988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7536E1-3CFB-6701-3421-4239E8540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982597-12F8-B192-C9B8-489B4ADEF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2FC4E-2D21-8EC7-CADB-1E3A566949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CDBEB-7B95-45C9-9746-1E512CCA006C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BBF9A-4D7F-DE76-63A2-67813ECA0D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34783E-3FAA-EFFB-A1EF-3391D188CB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C6906-C29A-4A8E-A5BA-A2BA206FA6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2659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Velammal Institute of Technology">
            <a:extLst>
              <a:ext uri="{FF2B5EF4-FFF2-40B4-BE49-F238E27FC236}">
                <a16:creationId xmlns:a16="http://schemas.microsoft.com/office/drawing/2014/main" id="{213DE897-3440-EA97-4425-7E16380760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3253" y="540886"/>
            <a:ext cx="7615917" cy="1116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241E3D6-FF09-3556-02D9-FB1DBCC8902C}"/>
              </a:ext>
            </a:extLst>
          </p:cNvPr>
          <p:cNvSpPr txBox="1"/>
          <p:nvPr/>
        </p:nvSpPr>
        <p:spPr>
          <a:xfrm>
            <a:off x="859971" y="2357147"/>
            <a:ext cx="10804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	</a:t>
            </a:r>
            <a:r>
              <a:rPr lang="en-IN" sz="2000" b="1" dirty="0">
                <a:latin typeface="Bell MT" panose="02020503060305020303" pitchFamily="18" charset="0"/>
              </a:rPr>
              <a:t>DEPARTMENT OF COMPUTER SCIENCE AND ENGINEERING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A5EF0A-1559-8C35-F616-5996380B3F1A}"/>
              </a:ext>
            </a:extLst>
          </p:cNvPr>
          <p:cNvSpPr txBox="1"/>
          <p:nvPr/>
        </p:nvSpPr>
        <p:spPr>
          <a:xfrm>
            <a:off x="1828799" y="3296132"/>
            <a:ext cx="804299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latin typeface="Bell MT" panose="02020503060305020303" pitchFamily="18" charset="0"/>
              </a:rPr>
              <a:t>Project name : </a:t>
            </a:r>
            <a:r>
              <a:rPr lang="en-IN" sz="2000" dirty="0">
                <a:latin typeface="Bell MT" panose="02020503060305020303" pitchFamily="18" charset="0"/>
              </a:rPr>
              <a:t>Smart Water Fountain</a:t>
            </a:r>
          </a:p>
          <a:p>
            <a:pPr algn="ctr"/>
            <a:r>
              <a:rPr lang="en-IN" sz="2000" b="1" dirty="0">
                <a:latin typeface="Bell MT" panose="02020503060305020303" pitchFamily="18" charset="0"/>
              </a:rPr>
              <a:t>Team name   : </a:t>
            </a:r>
            <a:r>
              <a:rPr lang="en-IN" sz="2000" dirty="0">
                <a:latin typeface="Bell MT" panose="02020503060305020303" pitchFamily="18" charset="0"/>
              </a:rPr>
              <a:t>Proj_224781_Team_6</a:t>
            </a:r>
            <a:endParaRPr lang="en-IN" sz="2000" b="1" dirty="0">
              <a:latin typeface="Bell MT" panose="02020503060305020303" pitchFamily="18" charset="0"/>
            </a:endParaRPr>
          </a:p>
          <a:p>
            <a:r>
              <a:rPr lang="en-IN" sz="2000" b="1" dirty="0">
                <a:latin typeface="Bell MT" panose="02020503060305020303" pitchFamily="18" charset="0"/>
              </a:rPr>
              <a:t>                             Team members :</a:t>
            </a:r>
            <a:r>
              <a:rPr lang="en-IN" sz="2000" dirty="0">
                <a:latin typeface="Bell MT" panose="02020503060305020303" pitchFamily="18" charset="0"/>
              </a:rPr>
              <a:t>  </a:t>
            </a:r>
            <a:r>
              <a:rPr lang="en-IN" dirty="0">
                <a:latin typeface="Bell MT" panose="02020503060305020303" pitchFamily="18" charset="0"/>
              </a:rPr>
              <a:t>	</a:t>
            </a:r>
          </a:p>
          <a:p>
            <a:r>
              <a:rPr lang="en-IN" dirty="0">
                <a:latin typeface="Bell MT" panose="02020503060305020303" pitchFamily="18" charset="0"/>
              </a:rPr>
              <a:t>		   KIRUTHIKA K(113321104046)</a:t>
            </a:r>
          </a:p>
          <a:p>
            <a:r>
              <a:rPr lang="en-IN" dirty="0">
                <a:latin typeface="Bell MT" panose="02020503060305020303" pitchFamily="18" charset="0"/>
              </a:rPr>
              <a:t>		   KUNCHALA SRIHEMA(113321104049)</a:t>
            </a:r>
          </a:p>
          <a:p>
            <a:r>
              <a:rPr lang="en-IN" dirty="0">
                <a:latin typeface="Bell MT" panose="02020503060305020303" pitchFamily="18" charset="0"/>
              </a:rPr>
              <a:t>	  	   LAVANYA V(113321104050)</a:t>
            </a:r>
          </a:p>
          <a:p>
            <a:r>
              <a:rPr lang="en-IN" dirty="0">
                <a:latin typeface="Bell MT" panose="02020503060305020303" pitchFamily="18" charset="0"/>
              </a:rPr>
              <a:t>	 	   MAHI MITHRA R(113321104054)</a:t>
            </a:r>
          </a:p>
        </p:txBody>
      </p:sp>
    </p:spTree>
    <p:extLst>
      <p:ext uri="{BB962C8B-B14F-4D97-AF65-F5344CB8AC3E}">
        <p14:creationId xmlns:p14="http://schemas.microsoft.com/office/powerpoint/2010/main" val="1455476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58445-434F-991C-6CE1-8572D6D628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0472" y="134938"/>
            <a:ext cx="9818914" cy="872768"/>
          </a:xfrm>
        </p:spPr>
        <p:txBody>
          <a:bodyPr>
            <a:normAutofit/>
          </a:bodyPr>
          <a:lstStyle/>
          <a:p>
            <a:pPr algn="l"/>
            <a:r>
              <a:rPr lang="en-IN" sz="2400" b="1" i="0" dirty="0">
                <a:solidFill>
                  <a:srgbClr val="313131"/>
                </a:solidFill>
                <a:effectLst/>
                <a:latin typeface="Bell MT" panose="02020503060305020303" pitchFamily="18" charset="0"/>
              </a:rPr>
              <a:t>Project Definition:</a:t>
            </a:r>
            <a:endParaRPr lang="en-IN" sz="2400" dirty="0">
              <a:latin typeface="Bell MT" panose="020205030603050203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474879-C23C-FC4D-D5FB-D0B2FBCDC4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3371" y="1847461"/>
            <a:ext cx="9318171" cy="3069771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Bell MT" panose="02020503060305020303" pitchFamily="18" charset="0"/>
              </a:rPr>
              <a:t>A smart water fountain project aims to enhance the maintenance of the fountain by installing IoT sensors to monitor the water quality and detect malfunctions.</a:t>
            </a:r>
          </a:p>
          <a:p>
            <a:pPr algn="l"/>
            <a:r>
              <a:rPr lang="en-US" dirty="0">
                <a:latin typeface="Bell MT" panose="02020503060305020303" pitchFamily="18" charset="0"/>
              </a:rPr>
              <a:t>This project includes defining objectives, designing the IoT sensor system, developing the water fountain, and integrating them using IoT.</a:t>
            </a:r>
          </a:p>
          <a:p>
            <a:pPr algn="l"/>
            <a:endParaRPr lang="en-IN" sz="2000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9076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2A13E-0E8F-4F38-973F-FC6F09434A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699" y="425677"/>
            <a:ext cx="8371114" cy="755423"/>
          </a:xfrm>
        </p:spPr>
        <p:txBody>
          <a:bodyPr>
            <a:normAutofit/>
          </a:bodyPr>
          <a:lstStyle/>
          <a:p>
            <a:pPr algn="l"/>
            <a:r>
              <a:rPr lang="en-IN" sz="2400" b="1" dirty="0">
                <a:latin typeface="Bell MT" panose="02020503060305020303" pitchFamily="18" charset="0"/>
              </a:rPr>
              <a:t>Objectives: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42138B-3A29-7E33-9CF9-CC2F8812BE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2228" y="1480457"/>
            <a:ext cx="8964385" cy="5655129"/>
          </a:xfrm>
        </p:spPr>
        <p:txBody>
          <a:bodyPr/>
          <a:lstStyle/>
          <a:p>
            <a:pPr algn="l"/>
            <a:r>
              <a:rPr lang="en-IN" i="0" dirty="0">
                <a:effectLst/>
                <a:latin typeface="Bell MT" panose="02020503060305020303" pitchFamily="18" charset="0"/>
              </a:rPr>
              <a:t>1. Water Quality</a:t>
            </a:r>
          </a:p>
          <a:p>
            <a:pPr algn="l"/>
            <a:r>
              <a:rPr lang="en-IN" i="0" dirty="0">
                <a:effectLst/>
                <a:latin typeface="Bell MT" panose="02020503060305020303" pitchFamily="18" charset="0"/>
              </a:rPr>
              <a:t>2. Reduced Environmental Impact</a:t>
            </a:r>
            <a:endParaRPr lang="en-IN" dirty="0">
              <a:latin typeface="Bell MT" panose="02020503060305020303" pitchFamily="18" charset="0"/>
            </a:endParaRPr>
          </a:p>
          <a:p>
            <a:pPr algn="l"/>
            <a:r>
              <a:rPr lang="en-IN" dirty="0">
                <a:latin typeface="Bell MT" panose="02020503060305020303" pitchFamily="18" charset="0"/>
              </a:rPr>
              <a:t>3. E</a:t>
            </a:r>
            <a:r>
              <a:rPr lang="en-IN" i="0" dirty="0">
                <a:effectLst/>
                <a:latin typeface="Bell MT" panose="02020503060305020303" pitchFamily="18" charset="0"/>
              </a:rPr>
              <a:t>nhanced Accessibility</a:t>
            </a:r>
          </a:p>
          <a:p>
            <a:pPr algn="l"/>
            <a:r>
              <a:rPr lang="en-IN" i="0" dirty="0">
                <a:effectLst/>
                <a:latin typeface="Bell MT" panose="02020503060305020303" pitchFamily="18" charset="0"/>
              </a:rPr>
              <a:t>4. User Convenience and Experience</a:t>
            </a:r>
          </a:p>
          <a:p>
            <a:pPr algn="l"/>
            <a:r>
              <a:rPr lang="en-IN" i="0" dirty="0">
                <a:effectLst/>
                <a:latin typeface="Bell MT" panose="02020503060305020303" pitchFamily="18" charset="0"/>
              </a:rPr>
              <a:t>5. Maintenance Efficiency</a:t>
            </a:r>
          </a:p>
          <a:p>
            <a:pPr algn="l"/>
            <a:r>
              <a:rPr lang="en-IN" i="0" dirty="0">
                <a:effectLst/>
                <a:latin typeface="Bell MT" panose="02020503060305020303" pitchFamily="18" charset="0"/>
              </a:rPr>
              <a:t>6. Energy-Efficient Lighting and Ventilation</a:t>
            </a:r>
          </a:p>
          <a:p>
            <a:pPr algn="l"/>
            <a:r>
              <a:rPr lang="en-IN" i="0" dirty="0">
                <a:effectLst/>
                <a:latin typeface="Bell MT" panose="02020503060305020303" pitchFamily="18" charset="0"/>
              </a:rPr>
              <a:t>7. Maintenance Alert</a:t>
            </a:r>
          </a:p>
          <a:p>
            <a:pPr algn="l"/>
            <a:r>
              <a:rPr lang="en-IN" i="0" dirty="0">
                <a:effectLst/>
                <a:latin typeface="Bell MT" panose="02020503060305020303" pitchFamily="18" charset="0"/>
              </a:rPr>
              <a:t>8. Safety and Security</a:t>
            </a:r>
          </a:p>
          <a:p>
            <a:pPr algn="l"/>
            <a:r>
              <a:rPr lang="en-IN" dirty="0">
                <a:latin typeface="Bell MT" panose="02020503060305020303" pitchFamily="18" charset="0"/>
              </a:rPr>
              <a:t>9. </a:t>
            </a:r>
            <a:r>
              <a:rPr lang="en-IN" i="0" dirty="0">
                <a:effectLst/>
                <a:latin typeface="Bell MT" panose="02020503060305020303" pitchFamily="18" charset="0"/>
              </a:rPr>
              <a:t>Data Collection and Analytics</a:t>
            </a:r>
            <a:endParaRPr lang="en-IN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5090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237F7-03CF-8F95-602B-3650CAC7C9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5428" y="382135"/>
            <a:ext cx="9144000" cy="641123"/>
          </a:xfrm>
        </p:spPr>
        <p:txBody>
          <a:bodyPr>
            <a:normAutofit/>
          </a:bodyPr>
          <a:lstStyle/>
          <a:p>
            <a:pPr algn="l"/>
            <a:r>
              <a:rPr lang="en-IN" sz="2400" b="1" i="0" dirty="0">
                <a:solidFill>
                  <a:srgbClr val="313131"/>
                </a:solidFill>
                <a:effectLst/>
                <a:latin typeface="Bell MT" panose="02020503060305020303" pitchFamily="18" charset="0"/>
              </a:rPr>
              <a:t>IoT Sensor Design: </a:t>
            </a:r>
            <a:endParaRPr lang="en-IN" sz="2400" b="1" dirty="0">
              <a:latin typeface="Bell MT" panose="020205030603050203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79EE64-AB8B-4270-1196-00BAD700CF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5014" y="1377043"/>
            <a:ext cx="9192985" cy="3880757"/>
          </a:xfrm>
        </p:spPr>
        <p:txBody>
          <a:bodyPr/>
          <a:lstStyle/>
          <a:p>
            <a:pPr algn="l"/>
            <a:r>
              <a:rPr lang="en-IN" i="0" dirty="0">
                <a:solidFill>
                  <a:srgbClr val="333333"/>
                </a:solidFill>
                <a:effectLst/>
                <a:latin typeface="Bell MT" panose="02020503060305020303" pitchFamily="18" charset="0"/>
              </a:rPr>
              <a:t>To design a smart water fountain, several Iot sensors and components are used. Some of them are mentioned below</a:t>
            </a:r>
          </a:p>
          <a:p>
            <a:pPr algn="l"/>
            <a:r>
              <a:rPr lang="en-IN" i="0" dirty="0">
                <a:solidFill>
                  <a:srgbClr val="333333"/>
                </a:solidFill>
                <a:effectLst/>
                <a:latin typeface="Bell MT" panose="02020503060305020303" pitchFamily="18" charset="0"/>
              </a:rPr>
              <a:t>1. </a:t>
            </a:r>
            <a:r>
              <a:rPr lang="en-IN" dirty="0">
                <a:solidFill>
                  <a:srgbClr val="333333"/>
                </a:solidFill>
                <a:latin typeface="Bell MT" panose="02020503060305020303" pitchFamily="18" charset="0"/>
              </a:rPr>
              <a:t>Water Quality Sensors</a:t>
            </a:r>
            <a:endParaRPr lang="en-IN" i="0" dirty="0">
              <a:solidFill>
                <a:srgbClr val="333333"/>
              </a:solidFill>
              <a:effectLst/>
              <a:latin typeface="Bell MT" panose="02020503060305020303" pitchFamily="18" charset="0"/>
            </a:endParaRPr>
          </a:p>
          <a:p>
            <a:pPr algn="l"/>
            <a:r>
              <a:rPr lang="en-IN" i="0" dirty="0">
                <a:solidFill>
                  <a:srgbClr val="333333"/>
                </a:solidFill>
                <a:effectLst/>
                <a:latin typeface="Bell MT" panose="02020503060305020303" pitchFamily="18" charset="0"/>
              </a:rPr>
              <a:t>2. </a:t>
            </a:r>
            <a:r>
              <a:rPr lang="en-IN" dirty="0">
                <a:solidFill>
                  <a:srgbClr val="333333"/>
                </a:solidFill>
                <a:latin typeface="Bell MT" panose="02020503060305020303" pitchFamily="18" charset="0"/>
              </a:rPr>
              <a:t>Flow Sensor</a:t>
            </a:r>
            <a:endParaRPr lang="en-IN" i="0" dirty="0">
              <a:solidFill>
                <a:srgbClr val="333333"/>
              </a:solidFill>
              <a:effectLst/>
              <a:latin typeface="Bell MT" panose="02020503060305020303" pitchFamily="18" charset="0"/>
            </a:endParaRPr>
          </a:p>
          <a:p>
            <a:pPr algn="l"/>
            <a:r>
              <a:rPr lang="en-IN" dirty="0">
                <a:solidFill>
                  <a:srgbClr val="333333"/>
                </a:solidFill>
                <a:latin typeface="Bell MT" panose="02020503060305020303" pitchFamily="18" charset="0"/>
              </a:rPr>
              <a:t>3. Water Temperature Sensor</a:t>
            </a:r>
            <a:endParaRPr lang="en-IN" i="0" dirty="0">
              <a:solidFill>
                <a:srgbClr val="333333"/>
              </a:solidFill>
              <a:effectLst/>
              <a:latin typeface="Bell MT" panose="02020503060305020303" pitchFamily="18" charset="0"/>
            </a:endParaRPr>
          </a:p>
          <a:p>
            <a:pPr algn="l"/>
            <a:r>
              <a:rPr lang="en-IN" i="0" dirty="0">
                <a:solidFill>
                  <a:srgbClr val="212121"/>
                </a:solidFill>
                <a:effectLst/>
                <a:latin typeface="Bell MT" panose="02020503060305020303" pitchFamily="18" charset="0"/>
              </a:rPr>
              <a:t>4. </a:t>
            </a:r>
            <a:r>
              <a:rPr lang="en-IN" dirty="0">
                <a:solidFill>
                  <a:srgbClr val="212121"/>
                </a:solidFill>
                <a:latin typeface="Bell MT" panose="02020503060305020303" pitchFamily="18" charset="0"/>
              </a:rPr>
              <a:t>Power Management</a:t>
            </a:r>
            <a:endParaRPr lang="en-IN" i="0" dirty="0">
              <a:solidFill>
                <a:srgbClr val="333333"/>
              </a:solidFill>
              <a:effectLst/>
              <a:latin typeface="Bell MT" panose="02020503060305020303" pitchFamily="18" charset="0"/>
            </a:endParaRPr>
          </a:p>
          <a:p>
            <a:pPr algn="l"/>
            <a:r>
              <a:rPr lang="en-IN" i="0" dirty="0">
                <a:solidFill>
                  <a:srgbClr val="212121"/>
                </a:solidFill>
                <a:effectLst/>
                <a:latin typeface="Bell MT" panose="02020503060305020303" pitchFamily="18" charset="0"/>
              </a:rPr>
              <a:t>5. Remote Control</a:t>
            </a:r>
            <a:endParaRPr lang="en-IN" i="0" dirty="0">
              <a:solidFill>
                <a:srgbClr val="333333"/>
              </a:solidFill>
              <a:effectLst/>
              <a:latin typeface="Bell MT" panose="02020503060305020303" pitchFamily="18" charset="0"/>
            </a:endParaRPr>
          </a:p>
          <a:p>
            <a:pPr algn="l"/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82240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312E4-DD00-11B4-A83E-51FFA3AC32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1885" y="82777"/>
            <a:ext cx="9144000" cy="896937"/>
          </a:xfrm>
        </p:spPr>
        <p:txBody>
          <a:bodyPr>
            <a:normAutofit/>
          </a:bodyPr>
          <a:lstStyle/>
          <a:p>
            <a:pPr algn="l"/>
            <a:r>
              <a:rPr lang="en-IN" sz="2400" b="1" i="0" dirty="0">
                <a:solidFill>
                  <a:srgbClr val="313131"/>
                </a:solidFill>
                <a:effectLst/>
                <a:latin typeface="Bell MT" panose="02020503060305020303" pitchFamily="18" charset="0"/>
              </a:rPr>
              <a:t>Real-Time Transit Information Platform:</a:t>
            </a:r>
            <a:endParaRPr lang="en-IN" sz="2400" b="1" dirty="0">
              <a:latin typeface="Bell MT" panose="020205030603050203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697CA1-F078-3C69-56E0-88D102E284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1099" y="1819470"/>
            <a:ext cx="9682843" cy="4105470"/>
          </a:xfrm>
        </p:spPr>
        <p:txBody>
          <a:bodyPr/>
          <a:lstStyle/>
          <a:p>
            <a:pPr algn="l"/>
            <a:r>
              <a:rPr lang="en-US" dirty="0">
                <a:latin typeface="Bell MT" panose="02020503060305020303" pitchFamily="18" charset="0"/>
              </a:rPr>
              <a:t>A smart water fountain integrated into  a real-time transit information could provide information regarding the status of the fountain to the staff</a:t>
            </a:r>
          </a:p>
          <a:p>
            <a:pPr marL="457200" indent="-457200" algn="l">
              <a:buAutoNum type="arabicPeriod"/>
            </a:pPr>
            <a:r>
              <a:rPr lang="en-US" dirty="0">
                <a:latin typeface="Bell MT" panose="02020503060305020303" pitchFamily="18" charset="0"/>
              </a:rPr>
              <a:t>Alerts and Notification</a:t>
            </a:r>
          </a:p>
          <a:p>
            <a:pPr marL="457200" indent="-457200" algn="l">
              <a:buAutoNum type="arabicPeriod"/>
            </a:pPr>
            <a:r>
              <a:rPr lang="en-US" dirty="0">
                <a:latin typeface="Bell MT" panose="02020503060305020303" pitchFamily="18" charset="0"/>
              </a:rPr>
              <a:t>Data Privacy</a:t>
            </a:r>
          </a:p>
          <a:p>
            <a:pPr marL="457200" indent="-457200" algn="l">
              <a:buAutoNum type="arabicPeriod"/>
            </a:pPr>
            <a:r>
              <a:rPr lang="en-US" dirty="0">
                <a:latin typeface="Bell MT" panose="02020503060305020303" pitchFamily="18" charset="0"/>
              </a:rPr>
              <a:t>Energy Efficiency</a:t>
            </a:r>
            <a:endParaRPr lang="en-IN" dirty="0">
              <a:latin typeface="Bell MT" panose="02020503060305020303" pitchFamily="18" charset="0"/>
            </a:endParaRPr>
          </a:p>
          <a:p>
            <a:pPr marL="457200" indent="-457200" algn="l">
              <a:buAutoNum type="arabicPeriod"/>
            </a:pPr>
            <a:r>
              <a:rPr lang="en-IN" dirty="0">
                <a:latin typeface="Bell MT" panose="02020503060305020303" pitchFamily="18" charset="0"/>
              </a:rPr>
              <a:t>Real-Time Transit Data Integration</a:t>
            </a:r>
            <a:endParaRPr lang="en-US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9278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0CA44-7666-047D-612D-C86318BFF0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3271" y="538842"/>
            <a:ext cx="8572500" cy="391205"/>
          </a:xfrm>
        </p:spPr>
        <p:txBody>
          <a:bodyPr>
            <a:noAutofit/>
          </a:bodyPr>
          <a:lstStyle/>
          <a:p>
            <a:pPr algn="l"/>
            <a:r>
              <a:rPr lang="en-IN" sz="2400" b="1" i="0" dirty="0">
                <a:solidFill>
                  <a:srgbClr val="313131"/>
                </a:solidFill>
                <a:effectLst/>
                <a:latin typeface="Bell MT" panose="02020503060305020303" pitchFamily="18" charset="0"/>
              </a:rPr>
              <a:t>Integration Approach: </a:t>
            </a:r>
            <a:endParaRPr lang="en-IN" sz="2400" b="1" dirty="0">
              <a:latin typeface="Bell MT" panose="020205030603050203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8B2108-DF03-F0DE-298F-37A3FC91AD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0971" y="1623527"/>
            <a:ext cx="9427029" cy="3872204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Bell MT" panose="02020503060305020303" pitchFamily="18" charset="0"/>
              </a:rPr>
              <a:t>Integrating a smart water fountain into a systems involves careful planning and coordination.</a:t>
            </a:r>
          </a:p>
          <a:p>
            <a:pPr algn="l"/>
            <a:r>
              <a:rPr lang="en-US" dirty="0">
                <a:latin typeface="Bell MT" panose="02020503060305020303" pitchFamily="18" charset="0"/>
              </a:rPr>
              <a:t>1. Data Sharing Agreements</a:t>
            </a:r>
          </a:p>
          <a:p>
            <a:pPr algn="l"/>
            <a:r>
              <a:rPr lang="en-IN" dirty="0">
                <a:latin typeface="Bell MT" panose="02020503060305020303" pitchFamily="18" charset="0"/>
              </a:rPr>
              <a:t>2. Hardware Installation</a:t>
            </a:r>
          </a:p>
          <a:p>
            <a:pPr algn="l"/>
            <a:r>
              <a:rPr lang="en-IN" dirty="0">
                <a:latin typeface="Bell MT" panose="02020503060305020303" pitchFamily="18" charset="0"/>
              </a:rPr>
              <a:t>3. Connectivity</a:t>
            </a:r>
          </a:p>
          <a:p>
            <a:pPr algn="l"/>
            <a:r>
              <a:rPr lang="en-IN" dirty="0">
                <a:latin typeface="Bell MT" panose="02020503060305020303" pitchFamily="18" charset="0"/>
              </a:rPr>
              <a:t>4. Monitoring and Maintenance</a:t>
            </a:r>
          </a:p>
        </p:txBody>
      </p:sp>
    </p:spTree>
    <p:extLst>
      <p:ext uri="{BB962C8B-B14F-4D97-AF65-F5344CB8AC3E}">
        <p14:creationId xmlns:p14="http://schemas.microsoft.com/office/powerpoint/2010/main" val="1030944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29F36-2326-6FAD-9C25-36827776D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98645"/>
            <a:ext cx="10515600" cy="16033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5400" dirty="0">
                <a:latin typeface="Bell MT" panose="02020503060305020303" pitchFamily="18" charset="0"/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1576830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282</Words>
  <Application>Microsoft Office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Bell MT</vt:lpstr>
      <vt:lpstr>Calibri</vt:lpstr>
      <vt:lpstr>Calibri Light</vt:lpstr>
      <vt:lpstr>Office Theme</vt:lpstr>
      <vt:lpstr>PowerPoint Presentation</vt:lpstr>
      <vt:lpstr>Project Definition:</vt:lpstr>
      <vt:lpstr>Objectives:</vt:lpstr>
      <vt:lpstr>IoT Sensor Design: </vt:lpstr>
      <vt:lpstr>Real-Time Transit Information Platform:</vt:lpstr>
      <vt:lpstr>Integration Approach: 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Arun Palanisamy</dc:creator>
  <cp:lastModifiedBy>Lavanya v</cp:lastModifiedBy>
  <cp:revision>5</cp:revision>
  <dcterms:created xsi:type="dcterms:W3CDTF">2023-09-29T07:14:55Z</dcterms:created>
  <dcterms:modified xsi:type="dcterms:W3CDTF">2023-09-29T15:14:16Z</dcterms:modified>
</cp:coreProperties>
</file>