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59" r:id="rId3"/>
    <p:sldId id="260" r:id="rId4"/>
    <p:sldId id="261" r:id="rId5"/>
    <p:sldId id="262" r:id="rId6"/>
    <p:sldId id="263" r:id="rId7"/>
    <p:sldId id="268"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5FE35-CFC9-4C77-9870-7E199E214036}" v="4" dt="2023-10-11T12:10:42.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5565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8569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EC6906-C29A-4A8E-A5BA-A2BA206FA6B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375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3803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EC6906-C29A-4A8E-A5BA-A2BA206FA6B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026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363168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862441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8750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3995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55545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370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CDBEB-7B95-45C9-9746-1E512CCA006C}"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6421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DBEB-7B95-45C9-9746-1E512CCA006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4471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16456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39293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17689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D4CDBEB-7B95-45C9-9746-1E512CCA006C}" type="datetimeFigureOut">
              <a:rPr lang="en-IN" smtClean="0"/>
              <a:t>11-10-2023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114209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dirty="0"/>
              <a:t>	</a:t>
            </a:r>
            <a:r>
              <a:rPr lang="en-IN" sz="2000" b="1" dirty="0">
                <a:latin typeface="Bell MT" panose="02020503060305020303" pitchFamily="18" charset="0"/>
              </a:rPr>
              <a:t>DEPARTMENT OF COMPUTER SCIENCE AND ENGINEERING</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9" y="3296132"/>
            <a:ext cx="8042990" cy="2123658"/>
          </a:xfrm>
          <a:prstGeom prst="rect">
            <a:avLst/>
          </a:prstGeom>
          <a:noFill/>
        </p:spPr>
        <p:txBody>
          <a:bodyPr wrap="square" rtlCol="0">
            <a:spAutoFit/>
          </a:bodyPr>
          <a:lstStyle/>
          <a:p>
            <a:pPr algn="ctr"/>
            <a:r>
              <a:rPr lang="en-IN" sz="2000" b="1" dirty="0">
                <a:latin typeface="Bell MT" panose="02020503060305020303" pitchFamily="18" charset="0"/>
              </a:rPr>
              <a:t>Project name : </a:t>
            </a:r>
            <a:r>
              <a:rPr lang="en-IN" sz="2000" dirty="0">
                <a:latin typeface="Bell MT" panose="02020503060305020303" pitchFamily="18" charset="0"/>
              </a:rPr>
              <a:t>Smart Water Fountain</a:t>
            </a:r>
          </a:p>
          <a:p>
            <a:pPr algn="ctr"/>
            <a:r>
              <a:rPr lang="en-IN" sz="2000" b="1" dirty="0">
                <a:latin typeface="Bell MT" panose="02020503060305020303" pitchFamily="18" charset="0"/>
              </a:rPr>
              <a:t>Team name   : </a:t>
            </a:r>
            <a:r>
              <a:rPr lang="en-IN" sz="2000" dirty="0">
                <a:latin typeface="Bell MT" panose="02020503060305020303" pitchFamily="18" charset="0"/>
              </a:rPr>
              <a:t>Proj_224781_Team_6</a:t>
            </a:r>
            <a:endParaRPr lang="en-IN" sz="2000" b="1" dirty="0">
              <a:latin typeface="Bell MT" panose="02020503060305020303" pitchFamily="18" charset="0"/>
            </a:endParaRPr>
          </a:p>
          <a:p>
            <a:r>
              <a:rPr lang="en-IN" sz="2000" b="1" dirty="0">
                <a:latin typeface="Bell MT" panose="02020503060305020303" pitchFamily="18" charset="0"/>
              </a:rPr>
              <a:t>                             Team members :</a:t>
            </a:r>
            <a:r>
              <a:rPr lang="en-IN" sz="2000" dirty="0">
                <a:latin typeface="Bell MT" panose="02020503060305020303" pitchFamily="18" charset="0"/>
              </a:rPr>
              <a:t>  </a:t>
            </a:r>
            <a:r>
              <a:rPr lang="en-IN" dirty="0">
                <a:latin typeface="Bell MT" panose="02020503060305020303" pitchFamily="18" charset="0"/>
              </a:rPr>
              <a:t>	</a:t>
            </a:r>
          </a:p>
          <a:p>
            <a:r>
              <a:rPr lang="en-IN" dirty="0">
                <a:latin typeface="Bell MT" panose="02020503060305020303" pitchFamily="18" charset="0"/>
              </a:rPr>
              <a:t>		   KIRUTHIKA K(113321104046)</a:t>
            </a:r>
          </a:p>
          <a:p>
            <a:r>
              <a:rPr lang="en-IN" dirty="0">
                <a:latin typeface="Bell MT" panose="02020503060305020303" pitchFamily="18" charset="0"/>
              </a:rPr>
              <a:t>		   KUNCHALA SRIHEMA(113321104049)</a:t>
            </a:r>
          </a:p>
          <a:p>
            <a:r>
              <a:rPr lang="en-IN" dirty="0">
                <a:latin typeface="Bell MT" panose="02020503060305020303" pitchFamily="18" charset="0"/>
              </a:rPr>
              <a:t>	  	   LAVANYA V(113321104050)</a:t>
            </a:r>
          </a:p>
          <a:p>
            <a:r>
              <a:rPr lang="en-IN" dirty="0">
                <a:latin typeface="Bell MT" panose="02020503060305020303" pitchFamily="18" charset="0"/>
              </a:rPr>
              <a:t>	 	   MAHI MITHRA R(113321104054)</a:t>
            </a:r>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D3CB-D0FF-1608-2369-9CA9269BE236}"/>
              </a:ext>
            </a:extLst>
          </p:cNvPr>
          <p:cNvSpPr>
            <a:spLocks noGrp="1"/>
          </p:cNvSpPr>
          <p:nvPr>
            <p:ph type="title"/>
          </p:nvPr>
        </p:nvSpPr>
        <p:spPr>
          <a:xfrm>
            <a:off x="2589212" y="2058750"/>
            <a:ext cx="8915399" cy="1636172"/>
          </a:xfrm>
        </p:spPr>
        <p:txBody>
          <a:bodyPr/>
          <a:lstStyle/>
          <a:p>
            <a:r>
              <a:rPr lang="en-IN" dirty="0">
                <a:latin typeface="Times New Roman" panose="02020603050405020304" pitchFamily="18" charset="0"/>
                <a:cs typeface="Times New Roman" panose="02020603050405020304" pitchFamily="18" charset="0"/>
              </a:rPr>
              <a:t>THANK </a:t>
            </a:r>
            <a:r>
              <a:rPr lang="en-IN" sz="4400" dirty="0">
                <a:latin typeface="Times New Roman" panose="02020603050405020304" pitchFamily="18" charset="0"/>
                <a:cs typeface="Times New Roman" panose="02020603050405020304" pitchFamily="18" charset="0"/>
              </a:rPr>
              <a:t>YOU</a:t>
            </a:r>
            <a:r>
              <a:rPr lang="en-IN" dirty="0">
                <a:latin typeface="Times New Roman" panose="02020603050405020304" pitchFamily="18" charset="0"/>
                <a:cs typeface="Times New Roman" panose="02020603050405020304" pitchFamily="18" charset="0"/>
              </a:rPr>
              <a:t> </a:t>
            </a:r>
          </a:p>
        </p:txBody>
      </p:sp>
      <p:sp>
        <p:nvSpPr>
          <p:cNvPr id="3" name="Text Placeholder 2">
            <a:extLst>
              <a:ext uri="{FF2B5EF4-FFF2-40B4-BE49-F238E27FC236}">
                <a16:creationId xmlns:a16="http://schemas.microsoft.com/office/drawing/2014/main" id="{984B4ACE-1487-085B-5971-2CE2FCFB88E2}"/>
              </a:ext>
            </a:extLst>
          </p:cNvPr>
          <p:cNvSpPr>
            <a:spLocks noGrp="1"/>
          </p:cNvSpPr>
          <p:nvPr>
            <p:ph type="body" idx="1"/>
          </p:nvPr>
        </p:nvSpPr>
        <p:spPr>
          <a:xfrm flipV="1">
            <a:off x="2589212" y="6232849"/>
            <a:ext cx="8915399" cy="1636172"/>
          </a:xfrm>
        </p:spPr>
        <p:txBody>
          <a:bodyPr/>
          <a:lstStyle/>
          <a:p>
            <a:r>
              <a:rPr lang="en-IN" dirty="0"/>
              <a:t>.</a:t>
            </a:r>
          </a:p>
        </p:txBody>
      </p:sp>
    </p:spTree>
    <p:extLst>
      <p:ext uri="{BB962C8B-B14F-4D97-AF65-F5344CB8AC3E}">
        <p14:creationId xmlns:p14="http://schemas.microsoft.com/office/powerpoint/2010/main" val="299959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C1DF-2108-BF15-7F29-B6AF38771B54}"/>
              </a:ext>
            </a:extLst>
          </p:cNvPr>
          <p:cNvSpPr>
            <a:spLocks noGrp="1"/>
          </p:cNvSpPr>
          <p:nvPr>
            <p:ph type="title"/>
          </p:nvPr>
        </p:nvSpPr>
        <p:spPr>
          <a:xfrm>
            <a:off x="2080727" y="624110"/>
            <a:ext cx="9423885" cy="1280890"/>
          </a:xfrm>
        </p:spPr>
        <p:txBody>
          <a:bodyPr/>
          <a:lstStyle/>
          <a:p>
            <a:r>
              <a:rPr lang="en-IN" dirty="0">
                <a:latin typeface="Times New Roman" panose="02020603050405020304" pitchFamily="18" charset="0"/>
                <a:cs typeface="Times New Roman" panose="02020603050405020304" pitchFamily="18" charset="0"/>
              </a:rPr>
              <a:t>Innovation</a:t>
            </a:r>
          </a:p>
        </p:txBody>
      </p:sp>
      <p:sp>
        <p:nvSpPr>
          <p:cNvPr id="3" name="Content Placeholder 2">
            <a:extLst>
              <a:ext uri="{FF2B5EF4-FFF2-40B4-BE49-F238E27FC236}">
                <a16:creationId xmlns:a16="http://schemas.microsoft.com/office/drawing/2014/main" id="{4681033B-A82F-8A49-B6E5-B03B3F636829}"/>
              </a:ext>
            </a:extLst>
          </p:cNvPr>
          <p:cNvSpPr>
            <a:spLocks noGrp="1"/>
          </p:cNvSpPr>
          <p:nvPr>
            <p:ph idx="1"/>
          </p:nvPr>
        </p:nvSpPr>
        <p:spPr>
          <a:xfrm>
            <a:off x="2304661" y="2133600"/>
            <a:ext cx="9199951" cy="3777622"/>
          </a:xfrm>
        </p:spPr>
        <p:txBody>
          <a:bodyPr>
            <a:normAutofit fontScale="92500" lnSpcReduction="10000"/>
          </a:bodyPr>
          <a:lstStyle/>
          <a:p>
            <a:r>
              <a:rPr lang="en-IN" sz="2400" dirty="0">
                <a:solidFill>
                  <a:srgbClr val="000000"/>
                </a:solidFill>
                <a:effectLst/>
                <a:latin typeface="Times New Roman" panose="02020603050405020304" pitchFamily="18" charset="0"/>
              </a:rPr>
              <a:t>Smart Water Fountain aims to upgrade the public water fountain system by implementing IoT sensors to the traditional water fountain.</a:t>
            </a:r>
            <a:r>
              <a:rPr lang="en-US" sz="2400" dirty="0">
                <a:solidFill>
                  <a:srgbClr val="000000"/>
                </a:solidFill>
                <a:effectLst/>
                <a:latin typeface="Times New Roman" panose="02020603050405020304" pitchFamily="18" charset="0"/>
              </a:rPr>
              <a:t> Our goal is to design a smart water fountain that can monitor the water quality and automatically replace water when polluted(not healthy) or running out. We will use sensors to measure the water quality.</a:t>
            </a:r>
          </a:p>
          <a:p>
            <a:r>
              <a:rPr lang="en-US" sz="2400" b="1" i="0" dirty="0">
                <a:effectLst/>
                <a:latin typeface="Times New Roman" panose="02020603050405020304" pitchFamily="18" charset="0"/>
                <a:cs typeface="Times New Roman" panose="02020603050405020304" pitchFamily="18" charset="0"/>
              </a:rPr>
              <a:t>Maintenance Alerts</a:t>
            </a:r>
            <a:r>
              <a:rPr lang="en-US" sz="2400" b="0" i="0" dirty="0">
                <a:solidFill>
                  <a:srgbClr val="374151"/>
                </a:solidFill>
                <a:effectLst/>
                <a:latin typeface="Times New Roman" panose="02020603050405020304" pitchFamily="18" charset="0"/>
                <a:cs typeface="Times New Roman" panose="02020603050405020304" pitchFamily="18" charset="0"/>
              </a:rPr>
              <a:t>: Smart water fountains can send alerts when they require maintenance or repairs, reducing downtime and ensuring that they remain in good working condition</a:t>
            </a:r>
            <a:r>
              <a:rPr lang="en-US" sz="2400" b="0" i="0" dirty="0">
                <a:solidFill>
                  <a:srgbClr val="374151"/>
                </a:solidFill>
                <a:effectLst/>
                <a:latin typeface="Söhne"/>
              </a:rPr>
              <a:t>.</a:t>
            </a:r>
          </a:p>
          <a:p>
            <a:r>
              <a:rPr lang="en-US" sz="2400" b="1" i="0" dirty="0">
                <a:effectLst/>
                <a:latin typeface="Times New Roman" panose="02020603050405020304" pitchFamily="18" charset="0"/>
                <a:cs typeface="Times New Roman" panose="02020603050405020304" pitchFamily="18" charset="0"/>
              </a:rPr>
              <a:t>Energy Efficiency</a:t>
            </a:r>
            <a:r>
              <a:rPr lang="en-US" sz="2400" b="0" i="0" dirty="0">
                <a:solidFill>
                  <a:srgbClr val="374151"/>
                </a:solidFill>
                <a:effectLst/>
                <a:latin typeface="Times New Roman" panose="02020603050405020304" pitchFamily="18" charset="0"/>
                <a:cs typeface="Times New Roman" panose="02020603050405020304" pitchFamily="18" charset="0"/>
              </a:rPr>
              <a:t>: Many smart water fountains are designed to be energy-efficient, with features like low-power modes, LED lighting, and solar panels. This reduces the environmental impact and lowers operational costs.</a:t>
            </a:r>
          </a:p>
        </p:txBody>
      </p:sp>
    </p:spTree>
    <p:extLst>
      <p:ext uri="{BB962C8B-B14F-4D97-AF65-F5344CB8AC3E}">
        <p14:creationId xmlns:p14="http://schemas.microsoft.com/office/powerpoint/2010/main" val="49866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0BDD-D24D-1250-29C5-D32FEFF56FA5}"/>
              </a:ext>
            </a:extLst>
          </p:cNvPr>
          <p:cNvSpPr>
            <a:spLocks noGrp="1"/>
          </p:cNvSpPr>
          <p:nvPr>
            <p:ph type="title"/>
          </p:nvPr>
        </p:nvSpPr>
        <p:spPr>
          <a:xfrm>
            <a:off x="1828801" y="624110"/>
            <a:ext cx="9675812" cy="1280890"/>
          </a:xfrm>
        </p:spPr>
        <p:txBody>
          <a:bodyPr/>
          <a:lstStyle/>
          <a:p>
            <a:r>
              <a:rPr lang="en-IN" dirty="0">
                <a:latin typeface="Times New Roman" panose="02020603050405020304" pitchFamily="18" charset="0"/>
                <a:cs typeface="Times New Roman" panose="02020603050405020304" pitchFamily="18" charset="0"/>
              </a:rPr>
              <a:t>Innovation</a:t>
            </a:r>
          </a:p>
        </p:txBody>
      </p:sp>
      <p:sp>
        <p:nvSpPr>
          <p:cNvPr id="3" name="Content Placeholder 2">
            <a:extLst>
              <a:ext uri="{FF2B5EF4-FFF2-40B4-BE49-F238E27FC236}">
                <a16:creationId xmlns:a16="http://schemas.microsoft.com/office/drawing/2014/main" id="{E99C028A-4445-D71F-E029-3C9215983395}"/>
              </a:ext>
            </a:extLst>
          </p:cNvPr>
          <p:cNvSpPr>
            <a:spLocks noGrp="1"/>
          </p:cNvSpPr>
          <p:nvPr>
            <p:ph idx="1"/>
          </p:nvPr>
        </p:nvSpPr>
        <p:spPr>
          <a:xfrm>
            <a:off x="2341984" y="2133600"/>
            <a:ext cx="9162628" cy="3777622"/>
          </a:xfrm>
        </p:spPr>
        <p:txBody>
          <a:bodyPr/>
          <a:lstStyle/>
          <a:p>
            <a:pPr algn="l"/>
            <a:r>
              <a:rPr lang="en-US" sz="2800" b="1" i="0" dirty="0">
                <a:solidFill>
                  <a:srgbClr val="374151"/>
                </a:solidFill>
                <a:effectLst/>
                <a:latin typeface="Times New Roman" panose="02020603050405020304" pitchFamily="18" charset="0"/>
                <a:cs typeface="Times New Roman" panose="02020603050405020304" pitchFamily="18" charset="0"/>
              </a:rPr>
              <a:t>Integration with IoT Devices: </a:t>
            </a:r>
            <a:r>
              <a:rPr lang="en-US" sz="2800" b="0" i="0" dirty="0">
                <a:solidFill>
                  <a:srgbClr val="374151"/>
                </a:solidFill>
                <a:effectLst/>
                <a:latin typeface="Times New Roman" panose="02020603050405020304" pitchFamily="18" charset="0"/>
                <a:cs typeface="Times New Roman" panose="02020603050405020304" pitchFamily="18" charset="0"/>
              </a:rPr>
              <a:t>Integration with other smart home or office devices enables seamless control and monitoring through smartphones or smart assistants, enhancing convenience and user experience.</a:t>
            </a:r>
            <a:endParaRPr lang="en-US" sz="2800" dirty="0">
              <a:solidFill>
                <a:srgbClr val="374151"/>
              </a:solidFill>
              <a:latin typeface="Söhne"/>
              <a:cs typeface="Times New Roman" panose="02020603050405020304" pitchFamily="18" charset="0"/>
            </a:endParaRPr>
          </a:p>
          <a:p>
            <a:pPr algn="l"/>
            <a:r>
              <a:rPr lang="en-US" sz="2800" b="1" i="0" dirty="0">
                <a:solidFill>
                  <a:srgbClr val="374151"/>
                </a:solidFill>
                <a:effectLst/>
                <a:latin typeface="Times New Roman" panose="02020603050405020304" pitchFamily="18" charset="0"/>
                <a:cs typeface="Times New Roman" panose="02020603050405020304" pitchFamily="18" charset="0"/>
              </a:rPr>
              <a:t>Sma</a:t>
            </a:r>
            <a:r>
              <a:rPr lang="en-US" sz="2800" b="1" dirty="0">
                <a:solidFill>
                  <a:srgbClr val="374151"/>
                </a:solidFill>
                <a:latin typeface="Times New Roman" panose="02020603050405020304" pitchFamily="18" charset="0"/>
                <a:cs typeface="Times New Roman" panose="02020603050405020304" pitchFamily="18" charset="0"/>
              </a:rPr>
              <a:t>rt Features</a:t>
            </a:r>
            <a:r>
              <a:rPr lang="en-US" sz="2800" dirty="0">
                <a:solidFill>
                  <a:srgbClr val="374151"/>
                </a:solidFill>
                <a:latin typeface="Times New Roman" panose="02020603050405020304" pitchFamily="18" charset="0"/>
                <a:cs typeface="Times New Roman" panose="02020603050405020304" pitchFamily="18" charset="0"/>
              </a:rPr>
              <a:t>: A fountain that works only when it detects people around it, making it energy efficient </a:t>
            </a:r>
          </a:p>
          <a:p>
            <a:pPr algn="l"/>
            <a:r>
              <a:rPr lang="en-US" b="1" i="0" dirty="0">
                <a:effectLst/>
                <a:latin typeface="Times New Roman" panose="02020603050405020304" pitchFamily="18" charset="0"/>
                <a:cs typeface="Times New Roman" panose="02020603050405020304" pitchFamily="18" charset="0"/>
              </a:rPr>
              <a:t>Customization</a:t>
            </a:r>
            <a:r>
              <a:rPr lang="en-US" b="0" i="0" dirty="0">
                <a:solidFill>
                  <a:srgbClr val="374151"/>
                </a:solidFill>
                <a:effectLst/>
                <a:latin typeface="Times New Roman" panose="02020603050405020304" pitchFamily="18" charset="0"/>
                <a:cs typeface="Times New Roman" panose="02020603050405020304" pitchFamily="18" charset="0"/>
              </a:rPr>
              <a:t>: Smart decorative fountains often come with customizable features, such as water flow patterns, color-changing LED lighting, and music integration</a:t>
            </a:r>
            <a:endParaRPr lang="en-US" dirty="0">
              <a:solidFill>
                <a:srgbClr val="37415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659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FD48-AF5E-B0B2-B8F4-6AC290FC1FEB}"/>
              </a:ext>
            </a:extLst>
          </p:cNvPr>
          <p:cNvSpPr>
            <a:spLocks noGrp="1"/>
          </p:cNvSpPr>
          <p:nvPr>
            <p:ph type="title"/>
          </p:nvPr>
        </p:nvSpPr>
        <p:spPr>
          <a:xfrm>
            <a:off x="1735495" y="624110"/>
            <a:ext cx="9769118" cy="1280890"/>
          </a:xfrm>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512291C2-58DA-7F2A-8A6B-978661784A86}"/>
              </a:ext>
            </a:extLst>
          </p:cNvPr>
          <p:cNvSpPr>
            <a:spLocks noGrp="1"/>
          </p:cNvSpPr>
          <p:nvPr>
            <p:ph idx="1"/>
          </p:nvPr>
        </p:nvSpPr>
        <p:spPr>
          <a:xfrm>
            <a:off x="2313992" y="1993576"/>
            <a:ext cx="9039807" cy="4351338"/>
          </a:xfrm>
        </p:spPr>
        <p:txBody>
          <a:bodyPr>
            <a:normAutofit/>
          </a:bodyPr>
          <a:lstStyle/>
          <a:p>
            <a:r>
              <a:rPr lang="en-US" sz="2400" spc="-5" dirty="0">
                <a:solidFill>
                  <a:srgbClr val="3E3E3E"/>
                </a:solidFill>
                <a:latin typeface="Times New Roman" panose="02020603050405020304" pitchFamily="18" charset="0"/>
                <a:cs typeface="Times New Roman" panose="02020603050405020304" pitchFamily="18" charset="0"/>
              </a:rPr>
              <a:t>Through </a:t>
            </a:r>
            <a:r>
              <a:rPr lang="en-US" sz="2400" dirty="0">
                <a:solidFill>
                  <a:srgbClr val="3E3E3E"/>
                </a:solidFill>
                <a:latin typeface="Times New Roman" panose="02020603050405020304" pitchFamily="18" charset="0"/>
                <a:cs typeface="Times New Roman" panose="02020603050405020304" pitchFamily="18" charset="0"/>
              </a:rPr>
              <a:t>a </a:t>
            </a:r>
            <a:r>
              <a:rPr lang="en-US" sz="2400" spc="-5" dirty="0">
                <a:solidFill>
                  <a:srgbClr val="3E3E3E"/>
                </a:solidFill>
                <a:latin typeface="Times New Roman" panose="02020603050405020304" pitchFamily="18" charset="0"/>
                <a:cs typeface="Times New Roman" panose="02020603050405020304" pitchFamily="18" charset="0"/>
              </a:rPr>
              <a:t>network of sensors, the system collects real-time data on water </a:t>
            </a:r>
            <a:r>
              <a:rPr lang="en-US" sz="2400" spc="-53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quality.</a:t>
            </a:r>
            <a:r>
              <a:rPr lang="en-US" sz="2400" spc="-4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This</a:t>
            </a:r>
            <a:r>
              <a:rPr lang="en-US" sz="2400" spc="-1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data is</a:t>
            </a:r>
            <a:r>
              <a:rPr lang="en-US" sz="2400" spc="-1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processed</a:t>
            </a:r>
            <a:r>
              <a:rPr lang="en-US" sz="2400" spc="-1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in</a:t>
            </a:r>
            <a:r>
              <a:rPr lang="en-US" sz="2400" spc="-1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cloud</a:t>
            </a:r>
            <a:r>
              <a:rPr lang="en-US" sz="2400" spc="-1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based platform.</a:t>
            </a:r>
          </a:p>
          <a:p>
            <a:r>
              <a:rPr lang="en-US" sz="2400" b="0" i="0" dirty="0">
                <a:solidFill>
                  <a:srgbClr val="374151"/>
                </a:solidFill>
                <a:effectLst/>
                <a:latin typeface="Times New Roman" panose="02020603050405020304" pitchFamily="18" charset="0"/>
                <a:cs typeface="Times New Roman" panose="02020603050405020304" pitchFamily="18" charset="0"/>
              </a:rPr>
              <a:t>Ensure water quality maintenance and address water management challenges, including water usage and tank overflow</a:t>
            </a:r>
            <a:r>
              <a:rPr lang="en-US" sz="2400" b="0" i="0" dirty="0">
                <a:solidFill>
                  <a:srgbClr val="374151"/>
                </a:solidFill>
                <a:effectLst/>
                <a:latin typeface="Söhne"/>
              </a:rPr>
              <a:t>.</a:t>
            </a:r>
          </a:p>
          <a:p>
            <a:r>
              <a:rPr lang="en-US" sz="2400" dirty="0">
                <a:latin typeface="Times New Roman" panose="02020603050405020304" pitchFamily="18" charset="0"/>
                <a:cs typeface="Times New Roman" panose="02020603050405020304" pitchFamily="18" charset="0"/>
              </a:rPr>
              <a:t> Monitor </a:t>
            </a:r>
            <a:r>
              <a:rPr lang="en-US" sz="2400" spc="-5" dirty="0">
                <a:latin typeface="Times New Roman" panose="02020603050405020304" pitchFamily="18" charset="0"/>
                <a:cs typeface="Times New Roman" panose="02020603050405020304" pitchFamily="18" charset="0"/>
              </a:rPr>
              <a:t>parameters </a:t>
            </a:r>
            <a:r>
              <a:rPr lang="en-US" sz="2400" dirty="0">
                <a:latin typeface="Times New Roman" panose="02020603050405020304" pitchFamily="18" charset="0"/>
                <a:cs typeface="Times New Roman" panose="02020603050405020304" pitchFamily="18" charset="0"/>
              </a:rPr>
              <a:t>such </a:t>
            </a:r>
            <a:r>
              <a:rPr lang="en-US" sz="2400" spc="-5" dirty="0">
                <a:latin typeface="Times New Roman" panose="02020603050405020304" pitchFamily="18" charset="0"/>
                <a:cs typeface="Times New Roman" panose="02020603050405020304" pitchFamily="18" charset="0"/>
              </a:rPr>
              <a:t>as water flow </a:t>
            </a:r>
            <a:r>
              <a:rPr lang="en-US" sz="2400" dirty="0">
                <a:latin typeface="Times New Roman" panose="02020603050405020304" pitchFamily="18" charset="0"/>
                <a:cs typeface="Times New Roman" panose="02020603050405020304" pitchFamily="18" charset="0"/>
              </a:rPr>
              <a:t>rate, </a:t>
            </a:r>
            <a:r>
              <a:rPr lang="en-US" sz="2400" spc="-49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pressure,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temperature, pH levels,</a:t>
            </a:r>
            <a:r>
              <a:rPr lang="en-US" sz="2400" spc="-1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turbidity,</a:t>
            </a:r>
            <a:r>
              <a:rPr lang="en-US" sz="2400" spc="-5"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rPr>
              <a:t>contaminants</a:t>
            </a:r>
          </a:p>
          <a:p>
            <a:r>
              <a:rPr lang="en-US" sz="2400" spc="-5" dirty="0">
                <a:latin typeface="Times New Roman" panose="02020603050405020304" pitchFamily="18" charset="0"/>
                <a:cs typeface="Times New Roman" panose="02020603050405020304" pitchFamily="18" charset="0"/>
              </a:rPr>
              <a:t>Use wireless </a:t>
            </a:r>
            <a:r>
              <a:rPr lang="en-US" sz="2400" dirty="0">
                <a:latin typeface="Times New Roman" panose="02020603050405020304" pitchFamily="18" charset="0"/>
                <a:cs typeface="Times New Roman" panose="02020603050405020304" pitchFamily="18" charset="0"/>
              </a:rPr>
              <a:t>communication </a:t>
            </a:r>
            <a:r>
              <a:rPr lang="en-US" sz="2400" spc="-5" dirty="0">
                <a:latin typeface="Times New Roman" panose="02020603050405020304" pitchFamily="18" charset="0"/>
                <a:cs typeface="Times New Roman" panose="02020603050405020304" pitchFamily="18" charset="0"/>
              </a:rPr>
              <a:t>protocols to transmit </a:t>
            </a:r>
            <a:r>
              <a:rPr lang="en-US" sz="2400" spc="-49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data</a:t>
            </a:r>
            <a:r>
              <a:rPr lang="en-US" sz="2400"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securely</a:t>
            </a:r>
            <a:r>
              <a:rPr lang="en-US" sz="2400" spc="-5" dirty="0">
                <a:latin typeface="Times New Roman" panose="02020603050405020304" pitchFamily="18" charset="0"/>
                <a:cs typeface="Times New Roman" panose="02020603050405020304" pitchFamily="18" charset="0"/>
              </a:rPr>
              <a:t> and </a:t>
            </a:r>
            <a:r>
              <a:rPr lang="en-US" sz="2400" spc="-20" dirty="0">
                <a:latin typeface="Times New Roman" panose="02020603050405020304" pitchFamily="18" charset="0"/>
                <a:cs typeface="Times New Roman" panose="02020603050405020304" pitchFamily="18" charset="0"/>
              </a:rPr>
              <a:t>efficiently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33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EEBE-EBA4-B156-86CA-4F711C7F1A45}"/>
              </a:ext>
            </a:extLst>
          </p:cNvPr>
          <p:cNvSpPr>
            <a:spLocks noGrp="1"/>
          </p:cNvSpPr>
          <p:nvPr>
            <p:ph type="title"/>
          </p:nvPr>
        </p:nvSpPr>
        <p:spPr>
          <a:xfrm>
            <a:off x="1810139" y="624110"/>
            <a:ext cx="9694473" cy="1280890"/>
          </a:xfrm>
        </p:spPr>
        <p:txBody>
          <a:bodyPr/>
          <a:lstStyle/>
          <a:p>
            <a:r>
              <a:rPr lang="en-IN" dirty="0">
                <a:latin typeface="Times New Roman" panose="02020603050405020304" pitchFamily="18" charset="0"/>
                <a:cs typeface="Times New Roman" panose="02020603050405020304" pitchFamily="18" charset="0"/>
              </a:rPr>
              <a:t>IoT Sensor Design</a:t>
            </a:r>
          </a:p>
        </p:txBody>
      </p:sp>
      <p:sp>
        <p:nvSpPr>
          <p:cNvPr id="3" name="Content Placeholder 2">
            <a:extLst>
              <a:ext uri="{FF2B5EF4-FFF2-40B4-BE49-F238E27FC236}">
                <a16:creationId xmlns:a16="http://schemas.microsoft.com/office/drawing/2014/main" id="{B8CCD0FE-2B6D-DFBF-D45B-A4B5802C8F15}"/>
              </a:ext>
            </a:extLst>
          </p:cNvPr>
          <p:cNvSpPr>
            <a:spLocks noGrp="1"/>
          </p:cNvSpPr>
          <p:nvPr>
            <p:ph idx="1"/>
          </p:nvPr>
        </p:nvSpPr>
        <p:spPr>
          <a:xfrm>
            <a:off x="2248678" y="2133600"/>
            <a:ext cx="9255934" cy="3777622"/>
          </a:xfrm>
        </p:spPr>
        <p:txBody>
          <a:bodyPr/>
          <a:lstStyle/>
          <a:p>
            <a:r>
              <a:rPr lang="en-IN" sz="2400" b="1" dirty="0">
                <a:latin typeface="Times New Roman" panose="02020603050405020304" pitchFamily="18" charset="0"/>
                <a:cs typeface="Times New Roman" panose="02020603050405020304" pitchFamily="18" charset="0"/>
              </a:rPr>
              <a:t>Water Level Sensor:</a:t>
            </a:r>
            <a:r>
              <a:rPr lang="en-US" sz="2400" spc="-10" dirty="0">
                <a:solidFill>
                  <a:srgbClr val="333333"/>
                </a:solidFill>
                <a:latin typeface="Times New Roman"/>
                <a:cs typeface="Times New Roman"/>
              </a:rPr>
              <a:t> Automatically controls the minimum and maximum water levels of architectural fountains.</a:t>
            </a:r>
            <a:r>
              <a:rPr lang="en-US" sz="2400" spc="-50" dirty="0">
                <a:solidFill>
                  <a:srgbClr val="333333"/>
                </a:solidFill>
                <a:latin typeface="Times New Roman"/>
                <a:cs typeface="Times New Roman"/>
              </a:rPr>
              <a:t> </a:t>
            </a: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Distance Sensor</a:t>
            </a:r>
            <a:r>
              <a:rPr lang="en-IN" sz="2400" dirty="0">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Combine the distance sensor with an LED display or water jets that respond to the user's proximity. As someone gets closer, the water flow might increase, change color, or create patterns, providing an interactive and visually appealing experience.</a:t>
            </a:r>
            <a:r>
              <a:rPr lang="en-IN" sz="2400" dirty="0">
                <a:latin typeface="Times New Roman" panose="02020603050405020304" pitchFamily="18" charset="0"/>
                <a:cs typeface="Times New Roman" panose="02020603050405020304" pitchFamily="18" charset="0"/>
              </a:rPr>
              <a:t> </a:t>
            </a:r>
          </a:p>
          <a:p>
            <a:r>
              <a:rPr lang="en-US" sz="2400" b="1" spc="20" dirty="0">
                <a:solidFill>
                  <a:srgbClr val="333333"/>
                </a:solidFill>
                <a:latin typeface="Times New Roman"/>
                <a:cs typeface="Times New Roman"/>
              </a:rPr>
              <a:t>Water </a:t>
            </a:r>
            <a:r>
              <a:rPr lang="en-US" sz="2400" b="1" spc="-45" dirty="0">
                <a:solidFill>
                  <a:srgbClr val="333333"/>
                </a:solidFill>
                <a:latin typeface="Times New Roman"/>
                <a:cs typeface="Times New Roman"/>
              </a:rPr>
              <a:t>Flow </a:t>
            </a:r>
            <a:r>
              <a:rPr lang="en-US" sz="2400" b="1" spc="-10" dirty="0">
                <a:solidFill>
                  <a:srgbClr val="333333"/>
                </a:solidFill>
                <a:latin typeface="Times New Roman"/>
                <a:cs typeface="Times New Roman"/>
              </a:rPr>
              <a:t>Sensor</a:t>
            </a:r>
            <a:r>
              <a:rPr lang="en-US" sz="2400" spc="-10" dirty="0">
                <a:solidFill>
                  <a:srgbClr val="333333"/>
                </a:solidFill>
                <a:latin typeface="Times New Roman"/>
                <a:cs typeface="Times New Roman"/>
              </a:rPr>
              <a:t>: </a:t>
            </a:r>
            <a:r>
              <a:rPr lang="en-US" sz="2400" spc="95" dirty="0">
                <a:solidFill>
                  <a:srgbClr val="333333"/>
                </a:solidFill>
                <a:latin typeface="Times New Roman"/>
                <a:cs typeface="Times New Roman"/>
              </a:rPr>
              <a:t>It </a:t>
            </a:r>
            <a:r>
              <a:rPr lang="en-US" sz="2400" spc="-15" dirty="0">
                <a:solidFill>
                  <a:srgbClr val="333333"/>
                </a:solidFill>
                <a:latin typeface="Times New Roman"/>
                <a:cs typeface="Times New Roman"/>
              </a:rPr>
              <a:t>is </a:t>
            </a:r>
            <a:r>
              <a:rPr lang="en-US" sz="2400" dirty="0">
                <a:solidFill>
                  <a:srgbClr val="333333"/>
                </a:solidFill>
                <a:latin typeface="Times New Roman"/>
                <a:cs typeface="Times New Roman"/>
              </a:rPr>
              <a:t>used </a:t>
            </a:r>
            <a:r>
              <a:rPr lang="en-US" sz="2400" spc="45" dirty="0">
                <a:solidFill>
                  <a:srgbClr val="333333"/>
                </a:solidFill>
                <a:latin typeface="Times New Roman"/>
                <a:cs typeface="Times New Roman"/>
              </a:rPr>
              <a:t>to </a:t>
            </a:r>
            <a:r>
              <a:rPr lang="en-US" sz="2400" dirty="0">
                <a:solidFill>
                  <a:srgbClr val="333333"/>
                </a:solidFill>
                <a:latin typeface="Times New Roman"/>
                <a:cs typeface="Times New Roman"/>
              </a:rPr>
              <a:t>know </a:t>
            </a:r>
            <a:r>
              <a:rPr lang="en-US" sz="2400" spc="35" dirty="0">
                <a:solidFill>
                  <a:srgbClr val="333333"/>
                </a:solidFill>
                <a:latin typeface="Times New Roman"/>
                <a:cs typeface="Times New Roman"/>
              </a:rPr>
              <a:t>the </a:t>
            </a:r>
            <a:r>
              <a:rPr lang="en-US" sz="2400" dirty="0">
                <a:solidFill>
                  <a:srgbClr val="333333"/>
                </a:solidFill>
                <a:latin typeface="Times New Roman"/>
                <a:cs typeface="Times New Roman"/>
              </a:rPr>
              <a:t>usage </a:t>
            </a:r>
            <a:r>
              <a:rPr lang="en-US" sz="2400" spc="-60" dirty="0">
                <a:solidFill>
                  <a:srgbClr val="333333"/>
                </a:solidFill>
                <a:latin typeface="Times New Roman"/>
                <a:cs typeface="Times New Roman"/>
              </a:rPr>
              <a:t>of </a:t>
            </a:r>
            <a:r>
              <a:rPr lang="en-US" sz="2400" spc="20" dirty="0">
                <a:solidFill>
                  <a:srgbClr val="333333"/>
                </a:solidFill>
                <a:latin typeface="Times New Roman"/>
                <a:cs typeface="Times New Roman"/>
              </a:rPr>
              <a:t>water </a:t>
            </a:r>
            <a:r>
              <a:rPr lang="en-US" sz="2400" spc="30" dirty="0" err="1">
                <a:solidFill>
                  <a:srgbClr val="333333"/>
                </a:solidFill>
                <a:latin typeface="Times New Roman"/>
                <a:cs typeface="Times New Roman"/>
              </a:rPr>
              <a:t>litre</a:t>
            </a:r>
            <a:r>
              <a:rPr lang="en-US" sz="2400" spc="30" dirty="0">
                <a:solidFill>
                  <a:srgbClr val="333333"/>
                </a:solidFill>
                <a:latin typeface="Times New Roman"/>
                <a:cs typeface="Times New Roman"/>
              </a:rPr>
              <a:t> </a:t>
            </a:r>
            <a:r>
              <a:rPr lang="en-US" sz="2400" spc="25" dirty="0">
                <a:solidFill>
                  <a:srgbClr val="333333"/>
                </a:solidFill>
                <a:latin typeface="Times New Roman"/>
                <a:cs typeface="Times New Roman"/>
              </a:rPr>
              <a:t>per </a:t>
            </a:r>
            <a:r>
              <a:rPr lang="en-US" sz="2400" spc="-10" dirty="0">
                <a:solidFill>
                  <a:srgbClr val="333333"/>
                </a:solidFill>
                <a:latin typeface="Times New Roman"/>
                <a:cs typeface="Times New Roman"/>
              </a:rPr>
              <a:t>hour. </a:t>
            </a:r>
            <a:r>
              <a:rPr lang="en-US" sz="2400" spc="-50" dirty="0">
                <a:solidFill>
                  <a:srgbClr val="333333"/>
                </a:solidFill>
                <a:latin typeface="Times New Roman"/>
                <a:cs typeface="Times New Roman"/>
              </a:rPr>
              <a:t>By </a:t>
            </a:r>
            <a:r>
              <a:rPr lang="en-US" sz="2400" spc="20" dirty="0">
                <a:solidFill>
                  <a:srgbClr val="333333"/>
                </a:solidFill>
                <a:latin typeface="Times New Roman"/>
                <a:cs typeface="Times New Roman"/>
              </a:rPr>
              <a:t>using </a:t>
            </a:r>
            <a:r>
              <a:rPr lang="en-US" sz="2400" spc="-434" dirty="0">
                <a:solidFill>
                  <a:srgbClr val="333333"/>
                </a:solidFill>
                <a:latin typeface="Times New Roman"/>
                <a:cs typeface="Times New Roman"/>
              </a:rPr>
              <a:t> </a:t>
            </a:r>
            <a:r>
              <a:rPr lang="en-US" sz="2400" spc="10" dirty="0">
                <a:solidFill>
                  <a:srgbClr val="333333"/>
                </a:solidFill>
                <a:latin typeface="Times New Roman"/>
                <a:cs typeface="Times New Roman"/>
              </a:rPr>
              <a:t>ESP8266</a:t>
            </a:r>
            <a:r>
              <a:rPr lang="en-US" sz="2400" spc="-5" dirty="0">
                <a:solidFill>
                  <a:srgbClr val="333333"/>
                </a:solidFill>
                <a:latin typeface="Times New Roman"/>
                <a:cs typeface="Times New Roman"/>
              </a:rPr>
              <a:t> </a:t>
            </a:r>
            <a:r>
              <a:rPr lang="en-US" sz="2400" spc="85" dirty="0">
                <a:solidFill>
                  <a:srgbClr val="333333"/>
                </a:solidFill>
                <a:latin typeface="Times New Roman"/>
                <a:cs typeface="Times New Roman"/>
              </a:rPr>
              <a:t>WI-FI</a:t>
            </a:r>
            <a:r>
              <a:rPr lang="en-US" sz="2400" dirty="0">
                <a:solidFill>
                  <a:srgbClr val="333333"/>
                </a:solidFill>
                <a:latin typeface="Times New Roman"/>
                <a:cs typeface="Times New Roman"/>
              </a:rPr>
              <a:t> </a:t>
            </a:r>
            <a:r>
              <a:rPr lang="en-US" sz="2400" spc="-5" dirty="0">
                <a:solidFill>
                  <a:srgbClr val="333333"/>
                </a:solidFill>
                <a:latin typeface="Times New Roman"/>
                <a:cs typeface="Times New Roman"/>
              </a:rPr>
              <a:t>module</a:t>
            </a:r>
            <a:r>
              <a:rPr lang="en-US" sz="2400" dirty="0">
                <a:solidFill>
                  <a:srgbClr val="333333"/>
                </a:solidFill>
                <a:latin typeface="Times New Roman"/>
                <a:cs typeface="Times New Roman"/>
              </a:rPr>
              <a:t> </a:t>
            </a:r>
            <a:r>
              <a:rPr lang="en-US" sz="2400" spc="35" dirty="0">
                <a:solidFill>
                  <a:srgbClr val="333333"/>
                </a:solidFill>
                <a:latin typeface="Times New Roman"/>
                <a:cs typeface="Times New Roman"/>
              </a:rPr>
              <a:t>the</a:t>
            </a:r>
            <a:r>
              <a:rPr lang="en-US" sz="2400" dirty="0">
                <a:solidFill>
                  <a:srgbClr val="333333"/>
                </a:solidFill>
                <a:latin typeface="Times New Roman"/>
                <a:cs typeface="Times New Roman"/>
              </a:rPr>
              <a:t> </a:t>
            </a:r>
            <a:r>
              <a:rPr lang="en-US" sz="2400" spc="10" dirty="0">
                <a:solidFill>
                  <a:srgbClr val="333333"/>
                </a:solidFill>
                <a:latin typeface="Times New Roman"/>
                <a:cs typeface="Times New Roman"/>
              </a:rPr>
              <a:t>data</a:t>
            </a:r>
            <a:r>
              <a:rPr lang="en-US" sz="2400" dirty="0">
                <a:solidFill>
                  <a:srgbClr val="333333"/>
                </a:solidFill>
                <a:latin typeface="Times New Roman"/>
                <a:cs typeface="Times New Roman"/>
              </a:rPr>
              <a:t> </a:t>
            </a:r>
            <a:r>
              <a:rPr lang="en-US" sz="2400" spc="-15" dirty="0">
                <a:solidFill>
                  <a:srgbClr val="333333"/>
                </a:solidFill>
                <a:latin typeface="Times New Roman"/>
                <a:cs typeface="Times New Roman"/>
              </a:rPr>
              <a:t>is</a:t>
            </a:r>
            <a:r>
              <a:rPr lang="en-US" sz="2400" dirty="0">
                <a:solidFill>
                  <a:srgbClr val="333333"/>
                </a:solidFill>
                <a:latin typeface="Times New Roman"/>
                <a:cs typeface="Times New Roman"/>
              </a:rPr>
              <a:t> </a:t>
            </a:r>
            <a:r>
              <a:rPr lang="en-US" sz="2400" spc="10" dirty="0">
                <a:solidFill>
                  <a:srgbClr val="333333"/>
                </a:solidFill>
                <a:latin typeface="Times New Roman"/>
                <a:cs typeface="Times New Roman"/>
              </a:rPr>
              <a:t>recorded</a:t>
            </a:r>
            <a:r>
              <a:rPr lang="en-US" sz="2400" dirty="0">
                <a:solidFill>
                  <a:srgbClr val="333333"/>
                </a:solidFill>
                <a:latin typeface="Times New Roman"/>
                <a:cs typeface="Times New Roman"/>
              </a:rPr>
              <a:t> </a:t>
            </a:r>
            <a:r>
              <a:rPr lang="en-US" sz="2400" spc="5" dirty="0">
                <a:solidFill>
                  <a:srgbClr val="333333"/>
                </a:solidFill>
                <a:latin typeface="Times New Roman"/>
                <a:cs typeface="Times New Roman"/>
              </a:rPr>
              <a:t>in</a:t>
            </a:r>
            <a:r>
              <a:rPr lang="en-US" sz="2400" dirty="0">
                <a:solidFill>
                  <a:srgbClr val="333333"/>
                </a:solidFill>
                <a:latin typeface="Times New Roman"/>
                <a:cs typeface="Times New Roman"/>
              </a:rPr>
              <a:t> </a:t>
            </a:r>
            <a:r>
              <a:rPr lang="en-US" sz="2400" spc="10" dirty="0">
                <a:solidFill>
                  <a:srgbClr val="333333"/>
                </a:solidFill>
                <a:latin typeface="Times New Roman"/>
                <a:cs typeface="Times New Roman"/>
              </a:rPr>
              <a:t>real-time</a:t>
            </a:r>
            <a:r>
              <a:rPr lang="en-US" sz="2400" dirty="0">
                <a:solidFill>
                  <a:srgbClr val="333333"/>
                </a:solidFill>
                <a:latin typeface="Times New Roman"/>
                <a:cs typeface="Times New Roman"/>
              </a:rPr>
              <a:t> </a:t>
            </a:r>
            <a:r>
              <a:rPr lang="en-US" sz="2400" spc="15" dirty="0">
                <a:solidFill>
                  <a:srgbClr val="333333"/>
                </a:solidFill>
                <a:latin typeface="Times New Roman"/>
                <a:cs typeface="Times New Roman"/>
              </a:rPr>
              <a:t>and</a:t>
            </a:r>
            <a:r>
              <a:rPr lang="en-US" sz="2400" dirty="0">
                <a:solidFill>
                  <a:srgbClr val="333333"/>
                </a:solidFill>
                <a:latin typeface="Times New Roman"/>
                <a:cs typeface="Times New Roman"/>
              </a:rPr>
              <a:t> </a:t>
            </a:r>
            <a:r>
              <a:rPr lang="en-US" sz="2400" spc="5" dirty="0">
                <a:solidFill>
                  <a:srgbClr val="333333"/>
                </a:solidFill>
                <a:latin typeface="Times New Roman"/>
                <a:cs typeface="Times New Roman"/>
              </a:rPr>
              <a:t>updated</a:t>
            </a:r>
            <a:r>
              <a:rPr lang="en-US" sz="2400" dirty="0">
                <a:solidFill>
                  <a:srgbClr val="333333"/>
                </a:solidFill>
                <a:latin typeface="Times New Roman"/>
                <a:cs typeface="Times New Roman"/>
              </a:rPr>
              <a:t> </a:t>
            </a:r>
            <a:r>
              <a:rPr lang="en-US" sz="2400" spc="5" dirty="0">
                <a:solidFill>
                  <a:srgbClr val="333333"/>
                </a:solidFill>
                <a:latin typeface="Times New Roman"/>
                <a:cs typeface="Times New Roman"/>
              </a:rPr>
              <a:t>in</a:t>
            </a:r>
            <a:r>
              <a:rPr lang="en-US" sz="2400" dirty="0">
                <a:solidFill>
                  <a:srgbClr val="333333"/>
                </a:solidFill>
                <a:latin typeface="Times New Roman"/>
                <a:cs typeface="Times New Roman"/>
              </a:rPr>
              <a:t> </a:t>
            </a:r>
            <a:r>
              <a:rPr lang="en-US" sz="2400" spc="-20" dirty="0">
                <a:solidFill>
                  <a:srgbClr val="333333"/>
                </a:solidFill>
                <a:latin typeface="Times New Roman"/>
                <a:cs typeface="Times New Roman"/>
              </a:rPr>
              <a:t>cloud.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22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0EB8-3F58-8C00-1FD9-C51D84675647}"/>
              </a:ext>
            </a:extLst>
          </p:cNvPr>
          <p:cNvSpPr>
            <a:spLocks noGrp="1"/>
          </p:cNvSpPr>
          <p:nvPr>
            <p:ph type="title"/>
          </p:nvPr>
        </p:nvSpPr>
        <p:spPr>
          <a:xfrm>
            <a:off x="1968759" y="624110"/>
            <a:ext cx="9535853" cy="1280890"/>
          </a:xfrm>
        </p:spPr>
        <p:txBody>
          <a:bodyPr/>
          <a:lstStyle/>
          <a:p>
            <a:r>
              <a:rPr lang="en-IN" dirty="0">
                <a:latin typeface="Times New Roman" panose="02020603050405020304" pitchFamily="18" charset="0"/>
                <a:cs typeface="Times New Roman" panose="02020603050405020304" pitchFamily="18" charset="0"/>
              </a:rPr>
              <a:t>Iot Sensor Design</a:t>
            </a:r>
          </a:p>
        </p:txBody>
      </p:sp>
      <p:sp>
        <p:nvSpPr>
          <p:cNvPr id="3" name="Content Placeholder 2">
            <a:extLst>
              <a:ext uri="{FF2B5EF4-FFF2-40B4-BE49-F238E27FC236}">
                <a16:creationId xmlns:a16="http://schemas.microsoft.com/office/drawing/2014/main" id="{3737CACD-2442-5E8D-1432-07534CAD8399}"/>
              </a:ext>
            </a:extLst>
          </p:cNvPr>
          <p:cNvSpPr>
            <a:spLocks noGrp="1"/>
          </p:cNvSpPr>
          <p:nvPr>
            <p:ph idx="1"/>
          </p:nvPr>
        </p:nvSpPr>
        <p:spPr>
          <a:xfrm>
            <a:off x="2416629" y="2133600"/>
            <a:ext cx="9087983" cy="3777622"/>
          </a:xfrm>
        </p:spPr>
        <p:txBody>
          <a:bodyPr>
            <a:normAutofit/>
          </a:bodyPr>
          <a:lstStyle/>
          <a:p>
            <a:r>
              <a:rPr lang="en-US" sz="2400" b="1" i="0" dirty="0">
                <a:effectLst/>
                <a:latin typeface="Times New Roman" panose="02020603050405020304" pitchFamily="18" charset="0"/>
                <a:cs typeface="Times New Roman" panose="02020603050405020304" pitchFamily="18" charset="0"/>
              </a:rPr>
              <a:t>Pressure Sensors</a:t>
            </a:r>
            <a:r>
              <a:rPr lang="en-US" sz="2400" b="0" i="0" dirty="0">
                <a:solidFill>
                  <a:srgbClr val="374151"/>
                </a:solidFill>
                <a:effectLst/>
                <a:latin typeface="Times New Roman" panose="02020603050405020304" pitchFamily="18" charset="0"/>
                <a:cs typeface="Times New Roman" panose="02020603050405020304" pitchFamily="18" charset="0"/>
              </a:rPr>
              <a:t>: Pressure sensors can be used to monitor water pressure within the fountain system, helping to ensure proper water distribution and flow rates.</a:t>
            </a:r>
          </a:p>
          <a:p>
            <a:r>
              <a:rPr lang="en-US" sz="2400" b="1" i="0" dirty="0">
                <a:effectLst/>
                <a:latin typeface="Times New Roman" panose="02020603050405020304" pitchFamily="18" charset="0"/>
                <a:cs typeface="Times New Roman" panose="02020603050405020304" pitchFamily="18" charset="0"/>
              </a:rPr>
              <a:t>Water Usage and Consumption Sensors</a:t>
            </a:r>
            <a:r>
              <a:rPr lang="en-US" sz="2400" b="0" i="0" dirty="0">
                <a:solidFill>
                  <a:srgbClr val="374151"/>
                </a:solidFill>
                <a:effectLst/>
                <a:latin typeface="Times New Roman" panose="02020603050405020304" pitchFamily="18" charset="0"/>
                <a:cs typeface="Times New Roman" panose="02020603050405020304" pitchFamily="18" charset="0"/>
              </a:rPr>
              <a:t>: These sensors can monitor and record water consumption, which is valuable for both conservation and maintenance purposes.</a:t>
            </a:r>
            <a:endParaRPr lang="en-US" sz="2400" dirty="0">
              <a:solidFill>
                <a:srgbClr val="374151"/>
              </a:solidFill>
              <a:latin typeface="Times New Roman" panose="02020603050405020304" pitchFamily="18" charset="0"/>
              <a:cs typeface="Times New Roman" panose="02020603050405020304" pitchFamily="18" charset="0"/>
            </a:endParaRPr>
          </a:p>
          <a:p>
            <a:r>
              <a:rPr lang="en-US" sz="2400" b="1" i="0" dirty="0">
                <a:effectLst/>
                <a:latin typeface="Times New Roman" panose="02020603050405020304" pitchFamily="18" charset="0"/>
                <a:cs typeface="Times New Roman" panose="02020603050405020304" pitchFamily="18" charset="0"/>
              </a:rPr>
              <a:t>Light Sensors</a:t>
            </a:r>
            <a:r>
              <a:rPr lang="en-US" sz="2400" b="0" i="0" dirty="0">
                <a:solidFill>
                  <a:srgbClr val="374151"/>
                </a:solidFill>
                <a:effectLst/>
                <a:latin typeface="Times New Roman" panose="02020603050405020304" pitchFamily="18" charset="0"/>
                <a:cs typeface="Times New Roman" panose="02020603050405020304" pitchFamily="18" charset="0"/>
              </a:rPr>
              <a:t>: Light sensors can detect ambient lighting conditions and adjust the fountain's lighting to provide the best visual effects, such as changing colors during different times of the day or night.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28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9771-2096-EA25-6025-5DA5E7268C83}"/>
              </a:ext>
            </a:extLst>
          </p:cNvPr>
          <p:cNvSpPr>
            <a:spLocks noGrp="1"/>
          </p:cNvSpPr>
          <p:nvPr>
            <p:ph type="title"/>
          </p:nvPr>
        </p:nvSpPr>
        <p:spPr>
          <a:xfrm>
            <a:off x="1719944" y="624110"/>
            <a:ext cx="9784668" cy="1280890"/>
          </a:xfrm>
        </p:spPr>
        <p:txBody>
          <a:bodyPr/>
          <a:lstStyle/>
          <a:p>
            <a:r>
              <a:rPr lang="en-IN" dirty="0">
                <a:latin typeface="Times New Roman" panose="02020603050405020304" pitchFamily="18" charset="0"/>
                <a:cs typeface="Times New Roman" panose="02020603050405020304" pitchFamily="18" charset="0"/>
              </a:rPr>
              <a:t>Diagram</a:t>
            </a:r>
          </a:p>
        </p:txBody>
      </p:sp>
      <p:pic>
        <p:nvPicPr>
          <p:cNvPr id="4" name="Picture 3">
            <a:extLst>
              <a:ext uri="{FF2B5EF4-FFF2-40B4-BE49-F238E27FC236}">
                <a16:creationId xmlns:a16="http://schemas.microsoft.com/office/drawing/2014/main" id="{A61B5062-E986-622A-F635-D714B2A84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3" y="2304563"/>
            <a:ext cx="9144000" cy="3667125"/>
          </a:xfrm>
          <a:prstGeom prst="rect">
            <a:avLst/>
          </a:prstGeom>
        </p:spPr>
      </p:pic>
    </p:spTree>
    <p:extLst>
      <p:ext uri="{BB962C8B-B14F-4D97-AF65-F5344CB8AC3E}">
        <p14:creationId xmlns:p14="http://schemas.microsoft.com/office/powerpoint/2010/main" val="331143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3486-1057-02E2-D33C-AD8885A70897}"/>
              </a:ext>
            </a:extLst>
          </p:cNvPr>
          <p:cNvSpPr>
            <a:spLocks noGrp="1"/>
          </p:cNvSpPr>
          <p:nvPr>
            <p:ph type="title"/>
          </p:nvPr>
        </p:nvSpPr>
        <p:spPr>
          <a:xfrm>
            <a:off x="1716833" y="624110"/>
            <a:ext cx="9787779" cy="1280890"/>
          </a:xfrm>
        </p:spPr>
        <p:txBody>
          <a:bodyPr/>
          <a:lstStyle/>
          <a:p>
            <a:r>
              <a:rPr lang="en-IN" dirty="0">
                <a:latin typeface="Times New Roman" panose="02020603050405020304" pitchFamily="18" charset="0"/>
                <a:cs typeface="Times New Roman" panose="02020603050405020304" pitchFamily="18" charset="0"/>
              </a:rPr>
              <a:t>Design Features</a:t>
            </a:r>
          </a:p>
        </p:txBody>
      </p:sp>
      <p:sp>
        <p:nvSpPr>
          <p:cNvPr id="3" name="Content Placeholder 2">
            <a:extLst>
              <a:ext uri="{FF2B5EF4-FFF2-40B4-BE49-F238E27FC236}">
                <a16:creationId xmlns:a16="http://schemas.microsoft.com/office/drawing/2014/main" id="{98D903BA-3100-9FE1-5CED-3738EA6AC8E5}"/>
              </a:ext>
            </a:extLst>
          </p:cNvPr>
          <p:cNvSpPr>
            <a:spLocks noGrp="1"/>
          </p:cNvSpPr>
          <p:nvPr>
            <p:ph idx="1"/>
          </p:nvPr>
        </p:nvSpPr>
        <p:spPr>
          <a:xfrm>
            <a:off x="2332653" y="2133600"/>
            <a:ext cx="9171959" cy="3777622"/>
          </a:xfrm>
        </p:spPr>
        <p:txBody>
          <a:bodyPr/>
          <a:lstStyle/>
          <a:p>
            <a:r>
              <a:rPr lang="en-US" sz="2400" b="0" i="0" dirty="0">
                <a:solidFill>
                  <a:srgbClr val="374151"/>
                </a:solidFill>
                <a:effectLst/>
                <a:latin typeface="Times New Roman" panose="02020603050405020304" pitchFamily="18" charset="0"/>
                <a:cs typeface="Times New Roman" panose="02020603050405020304" pitchFamily="18" charset="0"/>
              </a:rPr>
              <a:t>Enhances the water fountain's visual allure and attractiveness</a:t>
            </a:r>
            <a:r>
              <a:rPr lang="en-IN" sz="2400" dirty="0">
                <a:latin typeface="Times New Roman" panose="02020603050405020304" pitchFamily="18" charset="0"/>
                <a:cs typeface="Times New Roman" panose="02020603050405020304" pitchFamily="18" charset="0"/>
              </a:rPr>
              <a:t>.</a:t>
            </a:r>
          </a:p>
          <a:p>
            <a:r>
              <a:rPr lang="en-US" sz="2400" b="0" i="0" dirty="0">
                <a:solidFill>
                  <a:srgbClr val="374151"/>
                </a:solidFill>
                <a:effectLst/>
                <a:latin typeface="Times New Roman" panose="02020603050405020304" pitchFamily="18" charset="0"/>
                <a:cs typeface="Times New Roman" panose="02020603050405020304" pitchFamily="18" charset="0"/>
              </a:rPr>
              <a:t>Remote control monitoring simplifies the process of controlling and maintaining systems</a:t>
            </a:r>
            <a:r>
              <a:rPr lang="en-IN"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Wireless communications use a low-power unlicensed band for improved security and power savings.</a:t>
            </a:r>
          </a:p>
          <a:p>
            <a:r>
              <a:rPr lang="en-US" sz="2400" b="0" i="0" dirty="0">
                <a:solidFill>
                  <a:srgbClr val="374151"/>
                </a:solidFill>
                <a:effectLst/>
                <a:latin typeface="Times New Roman" panose="02020603050405020304" pitchFamily="18" charset="0"/>
                <a:cs typeface="Times New Roman" panose="02020603050405020304" pitchFamily="18" charset="0"/>
              </a:rPr>
              <a:t>features that help prevent algae and scale buildup, reducing the need for frequent cleaning.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40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1476-5C27-507F-DE34-5F0595DFF017}"/>
              </a:ext>
            </a:extLst>
          </p:cNvPr>
          <p:cNvSpPr>
            <a:spLocks noGrp="1"/>
          </p:cNvSpPr>
          <p:nvPr>
            <p:ph type="title"/>
          </p:nvPr>
        </p:nvSpPr>
        <p:spPr>
          <a:xfrm>
            <a:off x="1772817" y="624110"/>
            <a:ext cx="9731796" cy="1280890"/>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CC0EBD7-2748-14CB-9532-D058D92432C4}"/>
              </a:ext>
            </a:extLst>
          </p:cNvPr>
          <p:cNvSpPr>
            <a:spLocks noGrp="1"/>
          </p:cNvSpPr>
          <p:nvPr>
            <p:ph idx="1"/>
          </p:nvPr>
        </p:nvSpPr>
        <p:spPr>
          <a:xfrm>
            <a:off x="2174033" y="2133600"/>
            <a:ext cx="9330579" cy="3777622"/>
          </a:xfrm>
        </p:spPr>
        <p:txBody>
          <a:bodyPr>
            <a:normAutofit/>
          </a:bodyPr>
          <a:lstStyle/>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A smart water fountain using IoT sensors is technologically advanced. </a:t>
            </a:r>
            <a:r>
              <a:rPr lang="en-US" sz="2400" dirty="0">
                <a:solidFill>
                  <a:srgbClr val="374151"/>
                </a:solidFill>
                <a:latin typeface="Times New Roman" panose="02020603050405020304" pitchFamily="18" charset="0"/>
                <a:cs typeface="Times New Roman" panose="02020603050405020304" pitchFamily="18" charset="0"/>
              </a:rPr>
              <a:t>A</a:t>
            </a:r>
            <a:r>
              <a:rPr lang="en-US" sz="2400" b="0" i="0" dirty="0">
                <a:solidFill>
                  <a:srgbClr val="374151"/>
                </a:solidFill>
                <a:effectLst/>
                <a:latin typeface="Times New Roman" panose="02020603050405020304" pitchFamily="18" charset="0"/>
                <a:cs typeface="Times New Roman" panose="02020603050405020304" pitchFamily="18" charset="0"/>
              </a:rPr>
              <a:t>esthetically pleasing water feature designed for both visual enjoyment and functional utility. These fountains are equipped with various sensors, automation systems, and digital components that enhance their appeal, interactivity, and management.</a:t>
            </a:r>
            <a:r>
              <a:rPr lang="en-US" sz="2400" dirty="0">
                <a:latin typeface="Times New Roman" panose="02020603050405020304" pitchFamily="18" charset="0"/>
                <a:cs typeface="Times New Roman" panose="02020603050405020304" pitchFamily="18" charset="0"/>
              </a:rPr>
              <a:t> By combining IoT sensors and connectivity, they contribute to reduced water wastage, enhanced user experience, and better resource </a:t>
            </a:r>
            <a:r>
              <a:rPr lang="en-US" sz="2400" dirty="0" err="1">
                <a:latin typeface="Times New Roman" panose="02020603050405020304" pitchFamily="18" charset="0"/>
                <a:cs typeface="Times New Roman" panose="02020603050405020304" pitchFamily="18" charset="0"/>
              </a:rPr>
              <a:t>management.These</a:t>
            </a:r>
            <a:r>
              <a:rPr lang="en-US" sz="2400" dirty="0">
                <a:latin typeface="Times New Roman" panose="02020603050405020304" pitchFamily="18" charset="0"/>
                <a:cs typeface="Times New Roman" panose="02020603050405020304" pitchFamily="18" charset="0"/>
              </a:rPr>
              <a:t> fountains offer remote control capabilities, water management and they are energy efficient.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3882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397</TotalTime>
  <Words>667</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Bell MT</vt:lpstr>
      <vt:lpstr>Calibri</vt:lpstr>
      <vt:lpstr>Century Gothic</vt:lpstr>
      <vt:lpstr>Söhne</vt:lpstr>
      <vt:lpstr>Times New Roman</vt:lpstr>
      <vt:lpstr>Wingdings 3</vt:lpstr>
      <vt:lpstr>Wisp</vt:lpstr>
      <vt:lpstr>PowerPoint Presentation</vt:lpstr>
      <vt:lpstr>Innovation</vt:lpstr>
      <vt:lpstr>Innovation</vt:lpstr>
      <vt:lpstr>Objectives</vt:lpstr>
      <vt:lpstr>IoT Sensor Design</vt:lpstr>
      <vt:lpstr>Iot Sensor Design</vt:lpstr>
      <vt:lpstr>Diagram</vt:lpstr>
      <vt:lpstr>Design Features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Lavanya v</cp:lastModifiedBy>
  <cp:revision>6</cp:revision>
  <dcterms:created xsi:type="dcterms:W3CDTF">2023-09-29T07:14:55Z</dcterms:created>
  <dcterms:modified xsi:type="dcterms:W3CDTF">2023-10-11T13:26:28Z</dcterms:modified>
</cp:coreProperties>
</file>