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Belleza" charset="1" panose="02000503050000020003"/>
      <p:regular r:id="rId17"/>
    </p:embeddedFont>
    <p:embeddedFont>
      <p:font typeface="Open Sans 1" charset="1" panose="020B0606030504020204"/>
      <p:regular r:id="rId18"/>
    </p:embeddedFont>
    <p:embeddedFont>
      <p:font typeface="Open Sans 2" charset="1" panose="00000000000000000000"/>
      <p:regular r:id="rId19"/>
    </p:embeddedFont>
    <p:embeddedFont>
      <p:font typeface="Open Sans 1 Bold" charset="1" panose="020B0806030504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22A9B"/>
        </a:solidFill>
      </p:bgPr>
    </p:bg>
    <p:spTree>
      <p:nvGrpSpPr>
        <p:cNvPr id="1" name=""/>
        <p:cNvGrpSpPr/>
        <p:nvPr/>
      </p:nvGrpSpPr>
      <p:grpSpPr>
        <a:xfrm>
          <a:off x="0" y="0"/>
          <a:ext cx="0" cy="0"/>
          <a:chOff x="0" y="0"/>
          <a:chExt cx="0" cy="0"/>
        </a:xfrm>
      </p:grpSpPr>
      <p:sp>
        <p:nvSpPr>
          <p:cNvPr name="Freeform 2" id="2"/>
          <p:cNvSpPr/>
          <p:nvPr/>
        </p:nvSpPr>
        <p:spPr>
          <a:xfrm flipH="false" flipV="false" rot="-2142210">
            <a:off x="13955596" y="-2306868"/>
            <a:ext cx="8028719" cy="6671135"/>
          </a:xfrm>
          <a:custGeom>
            <a:avLst/>
            <a:gdLst/>
            <a:ahLst/>
            <a:cxnLst/>
            <a:rect r="r" b="b" t="t" l="l"/>
            <a:pathLst>
              <a:path h="6671135" w="8028719">
                <a:moveTo>
                  <a:pt x="0" y="0"/>
                </a:moveTo>
                <a:lnTo>
                  <a:pt x="8028719" y="0"/>
                </a:lnTo>
                <a:lnTo>
                  <a:pt x="8028719" y="6671136"/>
                </a:lnTo>
                <a:lnTo>
                  <a:pt x="0" y="6671136"/>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268788"/>
            <a:ext cx="14381689" cy="1635125"/>
          </a:xfrm>
          <a:prstGeom prst="rect">
            <a:avLst/>
          </a:prstGeom>
        </p:spPr>
        <p:txBody>
          <a:bodyPr anchor="t" rtlCol="false" tIns="0" lIns="0" bIns="0" rIns="0">
            <a:spAutoFit/>
          </a:bodyPr>
          <a:lstStyle/>
          <a:p>
            <a:pPr algn="l">
              <a:lnSpc>
                <a:spcPts val="13000"/>
              </a:lnSpc>
            </a:pPr>
            <a:r>
              <a:rPr lang="en-US" sz="10000">
                <a:solidFill>
                  <a:srgbClr val="FFFFFF"/>
                </a:solidFill>
                <a:latin typeface="Belleza"/>
              </a:rPr>
              <a:t>Claves en las bases de datos</a:t>
            </a:r>
          </a:p>
        </p:txBody>
      </p:sp>
      <p:sp>
        <p:nvSpPr>
          <p:cNvPr name="Freeform 4" id="4"/>
          <p:cNvSpPr/>
          <p:nvPr/>
        </p:nvSpPr>
        <p:spPr>
          <a:xfrm flipH="false" flipV="false" rot="0">
            <a:off x="-2588596" y="7449663"/>
            <a:ext cx="8028719" cy="6671135"/>
          </a:xfrm>
          <a:custGeom>
            <a:avLst/>
            <a:gdLst/>
            <a:ahLst/>
            <a:cxnLst/>
            <a:rect r="r" b="b" t="t" l="l"/>
            <a:pathLst>
              <a:path h="6671135" w="8028719">
                <a:moveTo>
                  <a:pt x="0" y="0"/>
                </a:moveTo>
                <a:lnTo>
                  <a:pt x="8028718" y="0"/>
                </a:lnTo>
                <a:lnTo>
                  <a:pt x="8028718" y="6671135"/>
                </a:lnTo>
                <a:lnTo>
                  <a:pt x="0" y="6671135"/>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0162" y="5381572"/>
            <a:ext cx="17727676" cy="3571994"/>
          </a:xfrm>
          <a:custGeom>
            <a:avLst/>
            <a:gdLst/>
            <a:ahLst/>
            <a:cxnLst/>
            <a:rect r="r" b="b" t="t" l="l"/>
            <a:pathLst>
              <a:path h="3571994" w="17727676">
                <a:moveTo>
                  <a:pt x="0" y="0"/>
                </a:moveTo>
                <a:lnTo>
                  <a:pt x="17727676" y="0"/>
                </a:lnTo>
                <a:lnTo>
                  <a:pt x="17727676" y="3571995"/>
                </a:lnTo>
                <a:lnTo>
                  <a:pt x="0" y="3571995"/>
                </a:lnTo>
                <a:lnTo>
                  <a:pt x="0" y="0"/>
                </a:lnTo>
                <a:close/>
              </a:path>
            </a:pathLst>
          </a:custGeom>
          <a:blipFill>
            <a:blip r:embed="rId2"/>
            <a:stretch>
              <a:fillRect l="0" t="0" r="0" b="0"/>
            </a:stretch>
          </a:blipFill>
        </p:spPr>
      </p:sp>
      <p:sp>
        <p:nvSpPr>
          <p:cNvPr name="TextBox 3" id="3"/>
          <p:cNvSpPr txBox="true"/>
          <p:nvPr/>
        </p:nvSpPr>
        <p:spPr>
          <a:xfrm rot="0">
            <a:off x="7174111" y="937869"/>
            <a:ext cx="3939778"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1 Bold"/>
              </a:rPr>
              <a:t>Superclaves</a:t>
            </a:r>
          </a:p>
        </p:txBody>
      </p:sp>
      <p:sp>
        <p:nvSpPr>
          <p:cNvPr name="TextBox 4" id="4"/>
          <p:cNvSpPr txBox="true"/>
          <p:nvPr/>
        </p:nvSpPr>
        <p:spPr>
          <a:xfrm rot="0">
            <a:off x="5621647" y="2377414"/>
            <a:ext cx="7044705" cy="238061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1"/>
              </a:rPr>
              <a:t>Una superclave es cualquier conjunto de atributos que pueda identificar de manera única cada fila en la tabla.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28290" y="6039011"/>
            <a:ext cx="11231419" cy="3219289"/>
          </a:xfrm>
          <a:custGeom>
            <a:avLst/>
            <a:gdLst/>
            <a:ahLst/>
            <a:cxnLst/>
            <a:rect r="r" b="b" t="t" l="l"/>
            <a:pathLst>
              <a:path h="3219289" w="11231419">
                <a:moveTo>
                  <a:pt x="0" y="0"/>
                </a:moveTo>
                <a:lnTo>
                  <a:pt x="11231420" y="0"/>
                </a:lnTo>
                <a:lnTo>
                  <a:pt x="11231420" y="3219289"/>
                </a:lnTo>
                <a:lnTo>
                  <a:pt x="0" y="3219289"/>
                </a:lnTo>
                <a:lnTo>
                  <a:pt x="0" y="0"/>
                </a:lnTo>
                <a:close/>
              </a:path>
            </a:pathLst>
          </a:custGeom>
          <a:blipFill>
            <a:blip r:embed="rId2"/>
            <a:stretch>
              <a:fillRect l="0" t="0" r="0" b="0"/>
            </a:stretch>
          </a:blipFill>
        </p:spPr>
      </p:sp>
      <p:sp>
        <p:nvSpPr>
          <p:cNvPr name="TextBox 3" id="3"/>
          <p:cNvSpPr txBox="true"/>
          <p:nvPr/>
        </p:nvSpPr>
        <p:spPr>
          <a:xfrm rot="0">
            <a:off x="6526544" y="537527"/>
            <a:ext cx="5611267"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1 Bold"/>
              </a:rPr>
              <a:t>Clave compuesta</a:t>
            </a:r>
          </a:p>
        </p:txBody>
      </p:sp>
      <p:sp>
        <p:nvSpPr>
          <p:cNvPr name="TextBox 4" id="4"/>
          <p:cNvSpPr txBox="true"/>
          <p:nvPr/>
        </p:nvSpPr>
        <p:spPr>
          <a:xfrm rot="0">
            <a:off x="5316011" y="2208134"/>
            <a:ext cx="8032332" cy="29806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1"/>
              </a:rPr>
              <a:t>Clave compuesta:es una clave  que se compone de dos o más atributos (columnas) de una tabla, y juntos identifican de manera única una fila en la tabla.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32683" y="-774656"/>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7841">
            <a:off x="-3569617" y="6859192"/>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901068" y="1819592"/>
            <a:ext cx="12485864" cy="658114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1"/>
              </a:rPr>
              <a:t>Primary Key (PK) (Clave Primaria):</a:t>
            </a:r>
          </a:p>
          <a:p>
            <a:pPr algn="ctr">
              <a:lnSpc>
                <a:spcPts val="4759"/>
              </a:lnSpc>
            </a:pPr>
            <a:r>
              <a:rPr lang="en-US" sz="3399">
                <a:solidFill>
                  <a:srgbClr val="000000"/>
                </a:solidFill>
                <a:latin typeface="Open Sans 1"/>
              </a:rPr>
              <a:t>Un campo o conjunto de campos (Prymary key compuesta) en una tabla de base de datos que identifica de manera única cada fila o registro en esa tabla.</a:t>
            </a:r>
          </a:p>
          <a:p>
            <a:pPr algn="ctr">
              <a:lnSpc>
                <a:spcPts val="4759"/>
              </a:lnSpc>
            </a:pPr>
          </a:p>
          <a:p>
            <a:pPr algn="ctr">
              <a:lnSpc>
                <a:spcPts val="4759"/>
              </a:lnSpc>
            </a:pPr>
            <a:r>
              <a:rPr lang="en-US" sz="3399">
                <a:solidFill>
                  <a:srgbClr val="000000"/>
                </a:solidFill>
                <a:latin typeface="Open Sans 1"/>
              </a:rPr>
              <a:t>Cómo definir primary keys:</a:t>
            </a:r>
          </a:p>
          <a:p>
            <a:pPr algn="ctr">
              <a:lnSpc>
                <a:spcPts val="4759"/>
              </a:lnSpc>
            </a:pPr>
            <a:r>
              <a:rPr lang="en-US" sz="3399">
                <a:solidFill>
                  <a:srgbClr val="000000"/>
                </a:solidFill>
                <a:latin typeface="Open Sans 1"/>
              </a:rPr>
              <a:t>- Única, no nula y autoincremental para cada registro.</a:t>
            </a:r>
          </a:p>
          <a:p>
            <a:pPr algn="ctr">
              <a:lnSpc>
                <a:spcPts val="4759"/>
              </a:lnSpc>
            </a:pPr>
            <a:r>
              <a:rPr lang="en-US" sz="3399">
                <a:solidFill>
                  <a:srgbClr val="000000"/>
                </a:solidFill>
                <a:latin typeface="Open Sans 1"/>
              </a:rPr>
              <a:t>- Suele definirse como un único campo, pero puede ser también compuesto (varios campos).</a:t>
            </a:r>
          </a:p>
          <a:p>
            <a:pPr algn="ctr">
              <a:lnSpc>
                <a:spcPts val="4759"/>
              </a:lnSpc>
            </a:pPr>
            <a:r>
              <a:rPr lang="en-US" sz="3399">
                <a:solidFill>
                  <a:srgbClr val="000000"/>
                </a:solidFill>
                <a:latin typeface="Open Sans 1"/>
              </a:rPr>
              <a:t>- Comúnmente se encuentran como un número de identificación único (ID).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792125" y="490403"/>
            <a:ext cx="4963125" cy="4245379"/>
          </a:xfrm>
          <a:custGeom>
            <a:avLst/>
            <a:gdLst/>
            <a:ahLst/>
            <a:cxnLst/>
            <a:rect r="r" b="b" t="t" l="l"/>
            <a:pathLst>
              <a:path h="4245379" w="4963125">
                <a:moveTo>
                  <a:pt x="0" y="0"/>
                </a:moveTo>
                <a:lnTo>
                  <a:pt x="4963126" y="0"/>
                </a:lnTo>
                <a:lnTo>
                  <a:pt x="4963126" y="4245379"/>
                </a:lnTo>
                <a:lnTo>
                  <a:pt x="0" y="4245379"/>
                </a:lnTo>
                <a:lnTo>
                  <a:pt x="0" y="0"/>
                </a:lnTo>
                <a:close/>
              </a:path>
            </a:pathLst>
          </a:custGeom>
          <a:blipFill>
            <a:blip r:embed="rId2"/>
            <a:stretch>
              <a:fillRect l="0" t="0" r="-4291" b="0"/>
            </a:stretch>
          </a:blipFill>
        </p:spPr>
      </p:sp>
      <p:sp>
        <p:nvSpPr>
          <p:cNvPr name="Freeform 3" id="3"/>
          <p:cNvSpPr/>
          <p:nvPr/>
        </p:nvSpPr>
        <p:spPr>
          <a:xfrm flipH="false" flipV="false" rot="0">
            <a:off x="11792125" y="5396209"/>
            <a:ext cx="4963125" cy="4185768"/>
          </a:xfrm>
          <a:custGeom>
            <a:avLst/>
            <a:gdLst/>
            <a:ahLst/>
            <a:cxnLst/>
            <a:rect r="r" b="b" t="t" l="l"/>
            <a:pathLst>
              <a:path h="4185768" w="4963125">
                <a:moveTo>
                  <a:pt x="0" y="0"/>
                </a:moveTo>
                <a:lnTo>
                  <a:pt x="4963126" y="0"/>
                </a:lnTo>
                <a:lnTo>
                  <a:pt x="4963126" y="4185768"/>
                </a:lnTo>
                <a:lnTo>
                  <a:pt x="0" y="4185768"/>
                </a:lnTo>
                <a:lnTo>
                  <a:pt x="0" y="0"/>
                </a:lnTo>
                <a:close/>
              </a:path>
            </a:pathLst>
          </a:custGeom>
          <a:blipFill>
            <a:blip r:embed="rId3"/>
            <a:stretch>
              <a:fillRect l="0" t="0" r="0" b="0"/>
            </a:stretch>
          </a:blipFill>
        </p:spPr>
      </p:sp>
      <p:sp>
        <p:nvSpPr>
          <p:cNvPr name="TextBox 4" id="4"/>
          <p:cNvSpPr txBox="true"/>
          <p:nvPr/>
        </p:nvSpPr>
        <p:spPr>
          <a:xfrm rot="0">
            <a:off x="1028700" y="1519555"/>
            <a:ext cx="7185534" cy="718121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1"/>
              </a:rPr>
              <a:t>Objetivo principal:</a:t>
            </a:r>
          </a:p>
          <a:p>
            <a:pPr algn="ctr">
              <a:lnSpc>
                <a:spcPts val="4759"/>
              </a:lnSpc>
            </a:pPr>
          </a:p>
          <a:p>
            <a:pPr algn="ctr">
              <a:lnSpc>
                <a:spcPts val="4759"/>
              </a:lnSpc>
            </a:pPr>
            <a:r>
              <a:rPr lang="en-US" sz="3399">
                <a:solidFill>
                  <a:srgbClr val="000000"/>
                </a:solidFill>
                <a:latin typeface="Open Sans 1"/>
              </a:rPr>
              <a:t>- Garantizar la integridad de los datos.</a:t>
            </a:r>
          </a:p>
          <a:p>
            <a:pPr algn="ctr">
              <a:lnSpc>
                <a:spcPts val="4759"/>
              </a:lnSpc>
            </a:pPr>
            <a:r>
              <a:rPr lang="en-US" sz="3399">
                <a:solidFill>
                  <a:srgbClr val="000000"/>
                </a:solidFill>
                <a:latin typeface="Open Sans 1"/>
              </a:rPr>
              <a:t>Al ser única para cada registro, evita duplicados y confusiones a la hora de acceder o modificar la información.</a:t>
            </a:r>
          </a:p>
          <a:p>
            <a:pPr algn="ctr">
              <a:lnSpc>
                <a:spcPts val="4759"/>
              </a:lnSpc>
            </a:pPr>
          </a:p>
          <a:p>
            <a:pPr algn="ctr">
              <a:lnSpc>
                <a:spcPts val="4759"/>
              </a:lnSpc>
            </a:pPr>
            <a:r>
              <a:rPr lang="en-US" sz="3399">
                <a:solidFill>
                  <a:srgbClr val="000000"/>
                </a:solidFill>
                <a:latin typeface="Open Sans 1"/>
              </a:rPr>
              <a:t>- Mantiene la base de datos organizada y confiable.</a:t>
            </a:r>
          </a:p>
          <a:p>
            <a:pPr algn="ctr">
              <a:lnSpc>
                <a:spcPts val="475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399262" y="1819592"/>
            <a:ext cx="13489477" cy="658114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1"/>
              </a:rPr>
              <a:t>Foreign key (FK) (Clave Externa/Foránea)</a:t>
            </a:r>
          </a:p>
          <a:p>
            <a:pPr algn="ctr">
              <a:lnSpc>
                <a:spcPts val="4759"/>
              </a:lnSpc>
            </a:pPr>
            <a:r>
              <a:rPr lang="en-US" sz="3399">
                <a:solidFill>
                  <a:srgbClr val="000000"/>
                </a:solidFill>
                <a:latin typeface="Open Sans 1"/>
              </a:rPr>
              <a:t>Campo (o conjunto de campos) en la entidad o tabla, que establece una relación con la clave primaria de otra tabla.</a:t>
            </a:r>
          </a:p>
          <a:p>
            <a:pPr algn="ctr">
              <a:lnSpc>
                <a:spcPts val="4759"/>
              </a:lnSpc>
            </a:pPr>
            <a:r>
              <a:rPr lang="en-US" sz="3399">
                <a:solidFill>
                  <a:srgbClr val="000000"/>
                </a:solidFill>
                <a:latin typeface="Open Sans 1"/>
              </a:rPr>
              <a:t>Implica que los valores de estos campos deben coincidir en ambas tablas.</a:t>
            </a:r>
          </a:p>
          <a:p>
            <a:pPr algn="ctr">
              <a:lnSpc>
                <a:spcPts val="4759"/>
              </a:lnSpc>
            </a:pPr>
          </a:p>
          <a:p>
            <a:pPr algn="ctr">
              <a:lnSpc>
                <a:spcPts val="4759"/>
              </a:lnSpc>
            </a:pPr>
          </a:p>
          <a:p>
            <a:pPr algn="ctr">
              <a:lnSpc>
                <a:spcPts val="4759"/>
              </a:lnSpc>
            </a:pPr>
            <a:r>
              <a:rPr lang="en-US" sz="3399">
                <a:solidFill>
                  <a:srgbClr val="000000"/>
                </a:solidFill>
                <a:latin typeface="Open Sans 1"/>
              </a:rPr>
              <a:t>Cómo definir Foreign Keys:</a:t>
            </a:r>
          </a:p>
          <a:p>
            <a:pPr algn="ctr">
              <a:lnSpc>
                <a:spcPts val="4759"/>
              </a:lnSpc>
            </a:pPr>
            <a:r>
              <a:rPr lang="en-US" sz="3399">
                <a:solidFill>
                  <a:srgbClr val="000000"/>
                </a:solidFill>
                <a:latin typeface="Open Sans 1"/>
              </a:rPr>
              <a:t>- Referencia la primary key de otra tabla.</a:t>
            </a:r>
          </a:p>
          <a:p>
            <a:pPr algn="ctr">
              <a:lnSpc>
                <a:spcPts val="4759"/>
              </a:lnSpc>
            </a:pPr>
            <a:r>
              <a:rPr lang="en-US" sz="3399">
                <a:solidFill>
                  <a:srgbClr val="000000"/>
                </a:solidFill>
                <a:latin typeface="Open Sans 1"/>
              </a:rPr>
              <a:t>- Definir correctamente la tabla y el campo al que hace referencia.</a:t>
            </a:r>
          </a:p>
          <a:p>
            <a:pPr algn="ctr">
              <a:lnSpc>
                <a:spcPts val="4759"/>
              </a:lnSpc>
            </a:pPr>
          </a:p>
        </p:txBody>
      </p:sp>
      <p:sp>
        <p:nvSpPr>
          <p:cNvPr name="Freeform 3" id="3"/>
          <p:cNvSpPr/>
          <p:nvPr/>
        </p:nvSpPr>
        <p:spPr>
          <a:xfrm flipH="false" flipV="false" rot="0">
            <a:off x="-3125027" y="5874278"/>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832683" y="-774656"/>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43060" y="5396698"/>
            <a:ext cx="10699722" cy="4637119"/>
          </a:xfrm>
          <a:custGeom>
            <a:avLst/>
            <a:gdLst/>
            <a:ahLst/>
            <a:cxnLst/>
            <a:rect r="r" b="b" t="t" l="l"/>
            <a:pathLst>
              <a:path h="4637119" w="10699722">
                <a:moveTo>
                  <a:pt x="0" y="0"/>
                </a:moveTo>
                <a:lnTo>
                  <a:pt x="10699722" y="0"/>
                </a:lnTo>
                <a:lnTo>
                  <a:pt x="10699722" y="4637119"/>
                </a:lnTo>
                <a:lnTo>
                  <a:pt x="0" y="4637119"/>
                </a:lnTo>
                <a:lnTo>
                  <a:pt x="0" y="0"/>
                </a:lnTo>
                <a:close/>
              </a:path>
            </a:pathLst>
          </a:custGeom>
          <a:blipFill>
            <a:blip r:embed="rId2"/>
            <a:stretch>
              <a:fillRect l="0" t="0" r="0" b="0"/>
            </a:stretch>
          </a:blipFill>
        </p:spPr>
      </p:sp>
      <p:sp>
        <p:nvSpPr>
          <p:cNvPr name="TextBox 3" id="3"/>
          <p:cNvSpPr txBox="true"/>
          <p:nvPr/>
        </p:nvSpPr>
        <p:spPr>
          <a:xfrm rot="0">
            <a:off x="3960159" y="272322"/>
            <a:ext cx="9665524" cy="4871178"/>
          </a:xfrm>
          <a:prstGeom prst="rect">
            <a:avLst/>
          </a:prstGeom>
        </p:spPr>
        <p:txBody>
          <a:bodyPr anchor="t" rtlCol="false" tIns="0" lIns="0" bIns="0" rIns="0">
            <a:spAutoFit/>
          </a:bodyPr>
          <a:lstStyle/>
          <a:p>
            <a:pPr algn="ctr">
              <a:lnSpc>
                <a:spcPts val="4860"/>
              </a:lnSpc>
              <a:spcBef>
                <a:spcPct val="0"/>
              </a:spcBef>
            </a:pPr>
            <a:r>
              <a:rPr lang="en-US" sz="3471">
                <a:solidFill>
                  <a:srgbClr val="000000"/>
                </a:solidFill>
                <a:latin typeface="Open Sans 2"/>
              </a:rPr>
              <a:t>Objetivo Principal:</a:t>
            </a:r>
          </a:p>
          <a:p>
            <a:pPr algn="ctr">
              <a:lnSpc>
                <a:spcPts val="4860"/>
              </a:lnSpc>
              <a:spcBef>
                <a:spcPct val="0"/>
              </a:spcBef>
            </a:pPr>
            <a:r>
              <a:rPr lang="en-US" sz="3471">
                <a:solidFill>
                  <a:srgbClr val="000000"/>
                </a:solidFill>
                <a:latin typeface="Open Sans 2"/>
              </a:rPr>
              <a:t>- Permitir establecer relaciones entre tablas. Esencial para modelar datos relacionados de manera efectiva.</a:t>
            </a:r>
          </a:p>
          <a:p>
            <a:pPr algn="ctr">
              <a:lnSpc>
                <a:spcPts val="4860"/>
              </a:lnSpc>
              <a:spcBef>
                <a:spcPct val="0"/>
              </a:spcBef>
            </a:pPr>
            <a:r>
              <a:rPr lang="en-US" sz="3471">
                <a:solidFill>
                  <a:srgbClr val="000000"/>
                </a:solidFill>
                <a:latin typeface="Open Sans 2"/>
              </a:rPr>
              <a:t>- Facilita consultas que combinan datos de múltiples entidades/tablas.</a:t>
            </a:r>
          </a:p>
          <a:p>
            <a:pPr algn="ctr">
              <a:lnSpc>
                <a:spcPts val="4860"/>
              </a:lnSpc>
              <a:spcBef>
                <a:spcPct val="0"/>
              </a:spcBef>
            </a:pPr>
            <a:r>
              <a:rPr lang="en-US" sz="3471">
                <a:solidFill>
                  <a:srgbClr val="000000"/>
                </a:solidFill>
                <a:latin typeface="Open Sans 2"/>
              </a:rPr>
              <a:t>- Asegura la coherencia referencial entre tablas.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22A9B"/>
        </a:solidFill>
      </p:bgPr>
    </p:bg>
    <p:spTree>
      <p:nvGrpSpPr>
        <p:cNvPr id="1" name=""/>
        <p:cNvGrpSpPr/>
        <p:nvPr/>
      </p:nvGrpSpPr>
      <p:grpSpPr>
        <a:xfrm>
          <a:off x="0" y="0"/>
          <a:ext cx="0" cy="0"/>
          <a:chOff x="0" y="0"/>
          <a:chExt cx="0" cy="0"/>
        </a:xfrm>
      </p:grpSpPr>
      <p:sp>
        <p:nvSpPr>
          <p:cNvPr name="Freeform 2" id="2"/>
          <p:cNvSpPr/>
          <p:nvPr/>
        </p:nvSpPr>
        <p:spPr>
          <a:xfrm flipH="false" flipV="false" rot="0">
            <a:off x="-2406809" y="-2151222"/>
            <a:ext cx="6394725" cy="6359844"/>
          </a:xfrm>
          <a:custGeom>
            <a:avLst/>
            <a:gdLst/>
            <a:ahLst/>
            <a:cxnLst/>
            <a:rect r="r" b="b" t="t" l="l"/>
            <a:pathLst>
              <a:path h="6359844" w="6394725">
                <a:moveTo>
                  <a:pt x="0" y="0"/>
                </a:moveTo>
                <a:lnTo>
                  <a:pt x="6394725" y="0"/>
                </a:lnTo>
                <a:lnTo>
                  <a:pt x="6394725" y="6359844"/>
                </a:lnTo>
                <a:lnTo>
                  <a:pt x="0" y="63598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97044">
            <a:off x="11942869" y="5012428"/>
            <a:ext cx="7124679" cy="6242764"/>
          </a:xfrm>
          <a:custGeom>
            <a:avLst/>
            <a:gdLst/>
            <a:ahLst/>
            <a:cxnLst/>
            <a:rect r="r" b="b" t="t" l="l"/>
            <a:pathLst>
              <a:path h="6242764" w="7124679">
                <a:moveTo>
                  <a:pt x="0" y="0"/>
                </a:moveTo>
                <a:lnTo>
                  <a:pt x="7124679" y="0"/>
                </a:lnTo>
                <a:lnTo>
                  <a:pt x="7124679" y="6242764"/>
                </a:lnTo>
                <a:lnTo>
                  <a:pt x="0" y="6242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927662" y="4165622"/>
            <a:ext cx="7554516" cy="1203326"/>
          </a:xfrm>
          <a:prstGeom prst="rect">
            <a:avLst/>
          </a:prstGeom>
        </p:spPr>
        <p:txBody>
          <a:bodyPr anchor="t" rtlCol="false" tIns="0" lIns="0" bIns="0" rIns="0">
            <a:spAutoFit/>
          </a:bodyPr>
          <a:lstStyle/>
          <a:p>
            <a:pPr algn="ctr">
              <a:lnSpc>
                <a:spcPts val="9799"/>
              </a:lnSpc>
            </a:pPr>
            <a:r>
              <a:rPr lang="en-US" sz="6999">
                <a:solidFill>
                  <a:srgbClr val="FEFFFD"/>
                </a:solidFill>
                <a:latin typeface="Belleza"/>
              </a:rPr>
              <a:t>Integridad referencial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62162" y="6136012"/>
            <a:ext cx="9381724" cy="7795360"/>
          </a:xfrm>
          <a:custGeom>
            <a:avLst/>
            <a:gdLst/>
            <a:ahLst/>
            <a:cxnLst/>
            <a:rect r="r" b="b" t="t" l="l"/>
            <a:pathLst>
              <a:path h="7795360" w="9381724">
                <a:moveTo>
                  <a:pt x="0" y="0"/>
                </a:moveTo>
                <a:lnTo>
                  <a:pt x="9381724" y="0"/>
                </a:lnTo>
                <a:lnTo>
                  <a:pt x="9381724" y="7795360"/>
                </a:lnTo>
                <a:lnTo>
                  <a:pt x="0" y="77953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79562" y="-740174"/>
            <a:ext cx="4084874" cy="4114800"/>
          </a:xfrm>
          <a:custGeom>
            <a:avLst/>
            <a:gdLst/>
            <a:ahLst/>
            <a:cxnLst/>
            <a:rect r="r" b="b" t="t" l="l"/>
            <a:pathLst>
              <a:path h="4114800" w="4084874">
                <a:moveTo>
                  <a:pt x="0" y="0"/>
                </a:moveTo>
                <a:lnTo>
                  <a:pt x="4084874" y="0"/>
                </a:lnTo>
                <a:lnTo>
                  <a:pt x="408487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40523" y="362007"/>
            <a:ext cx="11711909" cy="6157595"/>
          </a:xfrm>
          <a:prstGeom prst="rect">
            <a:avLst/>
          </a:prstGeom>
        </p:spPr>
        <p:txBody>
          <a:bodyPr anchor="t" rtlCol="false" tIns="0" lIns="0" bIns="0" rIns="0">
            <a:spAutoFit/>
          </a:bodyPr>
          <a:lstStyle/>
          <a:p>
            <a:pPr algn="ctr">
              <a:lnSpc>
                <a:spcPts val="4480"/>
              </a:lnSpc>
            </a:pPr>
          </a:p>
          <a:p>
            <a:pPr algn="ctr">
              <a:lnSpc>
                <a:spcPts val="4480"/>
              </a:lnSpc>
            </a:pPr>
            <a:r>
              <a:rPr lang="en-US" sz="3200">
                <a:solidFill>
                  <a:srgbClr val="000000"/>
                </a:solidFill>
                <a:latin typeface="Open Sans 1"/>
              </a:rPr>
              <a:t>Las claves son fundamentales porque mantienen la estabilidad y seguridad de la base de datos. La clave primaria proporciona una identificación única y no nula para cada registro en una tabla, lo cual es esencial para la manipulación eficiente de los datos. Por otro lado, la clave foránea establece relaciones entre tablas, garantizando que los datos se mantengan coherentes y no se corrompan. Además, las claves facilitan la eliminación y actualización en cascada, optimizan las consultas y validan la integridad de los datos.</a:t>
            </a:r>
          </a:p>
          <a:p>
            <a:pPr algn="ctr">
              <a:lnSpc>
                <a:spcPts val="4480"/>
              </a:lnSpc>
            </a:pPr>
          </a:p>
        </p:txBody>
      </p:sp>
      <p:sp>
        <p:nvSpPr>
          <p:cNvPr name="TextBox 5" id="5"/>
          <p:cNvSpPr txBox="true"/>
          <p:nvPr/>
        </p:nvSpPr>
        <p:spPr>
          <a:xfrm rot="0">
            <a:off x="10145018" y="6452927"/>
            <a:ext cx="7114282" cy="29806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Open Sans 1"/>
              </a:rPr>
              <a:t>Prevención de Datos Huérfanos</a:t>
            </a:r>
          </a:p>
          <a:p>
            <a:pPr algn="ctr" marL="734059" indent="-367030" lvl="1">
              <a:lnSpc>
                <a:spcPts val="4759"/>
              </a:lnSpc>
              <a:buFont typeface="Arial"/>
              <a:buChar char="•"/>
            </a:pPr>
            <a:r>
              <a:rPr lang="en-US" sz="3399">
                <a:solidFill>
                  <a:srgbClr val="000000"/>
                </a:solidFill>
                <a:latin typeface="Open Sans 1"/>
              </a:rPr>
              <a:t>Eliminación en Cascada</a:t>
            </a:r>
          </a:p>
          <a:p>
            <a:pPr algn="ctr" marL="734059" indent="-367030" lvl="1">
              <a:lnSpc>
                <a:spcPts val="4759"/>
              </a:lnSpc>
              <a:buFont typeface="Arial"/>
              <a:buChar char="•"/>
            </a:pPr>
            <a:r>
              <a:rPr lang="en-US" sz="3399">
                <a:solidFill>
                  <a:srgbClr val="000000"/>
                </a:solidFill>
                <a:latin typeface="Open Sans 1"/>
              </a:rPr>
              <a:t>Actualización en Cascada</a:t>
            </a:r>
          </a:p>
          <a:p>
            <a:pPr algn="ctr" marL="734059" indent="-367030" lvl="1">
              <a:lnSpc>
                <a:spcPts val="4759"/>
              </a:lnSpc>
              <a:buFont typeface="Arial"/>
              <a:buChar char="•"/>
            </a:pPr>
            <a:r>
              <a:rPr lang="en-US" sz="3399">
                <a:solidFill>
                  <a:srgbClr val="000000"/>
                </a:solidFill>
                <a:latin typeface="Open Sans 1"/>
              </a:rPr>
              <a:t>Validación de Integridad</a:t>
            </a:r>
          </a:p>
          <a:p>
            <a:pPr algn="ctr" marL="734059" indent="-367030" lvl="1">
              <a:lnSpc>
                <a:spcPts val="4759"/>
              </a:lnSpc>
              <a:buFont typeface="Arial"/>
              <a:buChar char="•"/>
            </a:pPr>
            <a:r>
              <a:rPr lang="en-US" sz="3399">
                <a:solidFill>
                  <a:srgbClr val="000000"/>
                </a:solidFill>
                <a:latin typeface="Open Sans 1"/>
              </a:rPr>
              <a:t>Optimización de Consultas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22A9B"/>
        </a:solidFill>
      </p:bgPr>
    </p:bg>
    <p:spTree>
      <p:nvGrpSpPr>
        <p:cNvPr id="1" name=""/>
        <p:cNvGrpSpPr/>
        <p:nvPr/>
      </p:nvGrpSpPr>
      <p:grpSpPr>
        <a:xfrm>
          <a:off x="0" y="0"/>
          <a:ext cx="0" cy="0"/>
          <a:chOff x="0" y="0"/>
          <a:chExt cx="0" cy="0"/>
        </a:xfrm>
      </p:grpSpPr>
      <p:sp>
        <p:nvSpPr>
          <p:cNvPr name="Freeform 2" id="2"/>
          <p:cNvSpPr/>
          <p:nvPr/>
        </p:nvSpPr>
        <p:spPr>
          <a:xfrm flipH="false" flipV="false" rot="10720954">
            <a:off x="-2748555" y="5607973"/>
            <a:ext cx="9289995" cy="9358053"/>
          </a:xfrm>
          <a:custGeom>
            <a:avLst/>
            <a:gdLst/>
            <a:ahLst/>
            <a:cxnLst/>
            <a:rect r="r" b="b" t="t" l="l"/>
            <a:pathLst>
              <a:path h="9358053" w="9289995">
                <a:moveTo>
                  <a:pt x="0" y="0"/>
                </a:moveTo>
                <a:lnTo>
                  <a:pt x="9289995" y="0"/>
                </a:lnTo>
                <a:lnTo>
                  <a:pt x="9289995" y="9358054"/>
                </a:lnTo>
                <a:lnTo>
                  <a:pt x="0" y="93580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96442" y="4595494"/>
            <a:ext cx="14495115" cy="972187"/>
          </a:xfrm>
          <a:prstGeom prst="rect">
            <a:avLst/>
          </a:prstGeom>
        </p:spPr>
        <p:txBody>
          <a:bodyPr anchor="t" rtlCol="false" tIns="0" lIns="0" bIns="0" rIns="0">
            <a:spAutoFit/>
          </a:bodyPr>
          <a:lstStyle/>
          <a:p>
            <a:pPr algn="ctr">
              <a:lnSpc>
                <a:spcPts val="7839"/>
              </a:lnSpc>
              <a:spcBef>
                <a:spcPct val="0"/>
              </a:spcBef>
            </a:pPr>
            <a:r>
              <a:rPr lang="en-US" sz="5599">
                <a:solidFill>
                  <a:srgbClr val="FFFFFF"/>
                </a:solidFill>
                <a:latin typeface="Belleza"/>
              </a:rPr>
              <a:t>C</a:t>
            </a:r>
            <a:r>
              <a:rPr lang="en-US" sz="5599">
                <a:solidFill>
                  <a:srgbClr val="FFFFFF"/>
                </a:solidFill>
                <a:latin typeface="Belleza"/>
              </a:rPr>
              <a:t>laves candidatas, superclaves y claves compuestas.</a:t>
            </a:r>
          </a:p>
        </p:txBody>
      </p:sp>
      <p:sp>
        <p:nvSpPr>
          <p:cNvPr name="Freeform 4" id="4"/>
          <p:cNvSpPr/>
          <p:nvPr/>
        </p:nvSpPr>
        <p:spPr>
          <a:xfrm flipH="false" flipV="false" rot="707291">
            <a:off x="10787131" y="-5064817"/>
            <a:ext cx="9289995" cy="9358053"/>
          </a:xfrm>
          <a:custGeom>
            <a:avLst/>
            <a:gdLst/>
            <a:ahLst/>
            <a:cxnLst/>
            <a:rect r="r" b="b" t="t" l="l"/>
            <a:pathLst>
              <a:path h="9358053" w="9289995">
                <a:moveTo>
                  <a:pt x="0" y="0"/>
                </a:moveTo>
                <a:lnTo>
                  <a:pt x="9289995" y="0"/>
                </a:lnTo>
                <a:lnTo>
                  <a:pt x="9289995" y="9358054"/>
                </a:lnTo>
                <a:lnTo>
                  <a:pt x="0" y="93580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21339" y="5143500"/>
            <a:ext cx="10418323" cy="4114800"/>
          </a:xfrm>
          <a:custGeom>
            <a:avLst/>
            <a:gdLst/>
            <a:ahLst/>
            <a:cxnLst/>
            <a:rect r="r" b="b" t="t" l="l"/>
            <a:pathLst>
              <a:path h="4114800" w="10418323">
                <a:moveTo>
                  <a:pt x="0" y="0"/>
                </a:moveTo>
                <a:lnTo>
                  <a:pt x="10418324" y="0"/>
                </a:lnTo>
                <a:lnTo>
                  <a:pt x="10418324" y="4114800"/>
                </a:lnTo>
                <a:lnTo>
                  <a:pt x="0" y="4114800"/>
                </a:lnTo>
                <a:lnTo>
                  <a:pt x="0" y="0"/>
                </a:lnTo>
                <a:close/>
              </a:path>
            </a:pathLst>
          </a:custGeom>
          <a:blipFill>
            <a:blip r:embed="rId2"/>
            <a:stretch>
              <a:fillRect l="0" t="0" r="0" b="0"/>
            </a:stretch>
          </a:blipFill>
        </p:spPr>
      </p:sp>
      <p:sp>
        <p:nvSpPr>
          <p:cNvPr name="Freeform 3" id="3"/>
          <p:cNvSpPr/>
          <p:nvPr/>
        </p:nvSpPr>
        <p:spPr>
          <a:xfrm flipH="false" flipV="false" rot="0">
            <a:off x="-3320766" y="4760885"/>
            <a:ext cx="8698931" cy="7876487"/>
          </a:xfrm>
          <a:custGeom>
            <a:avLst/>
            <a:gdLst/>
            <a:ahLst/>
            <a:cxnLst/>
            <a:rect r="r" b="b" t="t" l="l"/>
            <a:pathLst>
              <a:path h="7876487" w="8698931">
                <a:moveTo>
                  <a:pt x="0" y="0"/>
                </a:moveTo>
                <a:lnTo>
                  <a:pt x="8698932" y="0"/>
                </a:lnTo>
                <a:lnTo>
                  <a:pt x="8698932" y="7876487"/>
                </a:lnTo>
                <a:lnTo>
                  <a:pt x="0" y="78764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725089" y="-3718303"/>
            <a:ext cx="10029146" cy="8479187"/>
          </a:xfrm>
          <a:custGeom>
            <a:avLst/>
            <a:gdLst/>
            <a:ahLst/>
            <a:cxnLst/>
            <a:rect r="r" b="b" t="t" l="l"/>
            <a:pathLst>
              <a:path h="8479187" w="10029146">
                <a:moveTo>
                  <a:pt x="0" y="0"/>
                </a:moveTo>
                <a:lnTo>
                  <a:pt x="10029147" y="0"/>
                </a:lnTo>
                <a:lnTo>
                  <a:pt x="10029147" y="8479188"/>
                </a:lnTo>
                <a:lnTo>
                  <a:pt x="0" y="847918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926532" y="2162810"/>
            <a:ext cx="6903268" cy="29806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1"/>
              </a:rPr>
              <a:t>Una clave candidata es un conjunto mínimo de atributos que puede identificar de manera única una tupla (registro) en una tabla.</a:t>
            </a:r>
          </a:p>
        </p:txBody>
      </p:sp>
      <p:sp>
        <p:nvSpPr>
          <p:cNvPr name="TextBox 6" id="6"/>
          <p:cNvSpPr txBox="true"/>
          <p:nvPr/>
        </p:nvSpPr>
        <p:spPr>
          <a:xfrm rot="0">
            <a:off x="2297126" y="731965"/>
            <a:ext cx="6162080"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1 Bold"/>
              </a:rPr>
              <a:t>Claves Candidatas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DAGIJ3fxZE8</dc:identifier>
  <dcterms:modified xsi:type="dcterms:W3CDTF">2011-08-01T06:04:30Z</dcterms:modified>
  <cp:revision>1</cp:revision>
  <dc:title>Claves</dc:title>
</cp:coreProperties>
</file>