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1ffb1c0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1ffb1c0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1ffb1c08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1ffb1c08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1ffb1c08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1ffb1c08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1ffb1c08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1ffb1c08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1ffb1c0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1ffb1c0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1ffb1c08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1ffb1c08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1ffb1c0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1ffb1c0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1ffb1c0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1ffb1c0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1ffb1c0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1ffb1c0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1ffb1c0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1ffb1c0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1ffb1c0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1ffb1c0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1ffb1c0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1ffb1c0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1ffb1c0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1ffb1c0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1ffb1c08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1ffb1c0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Complaint Management System</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Mahidhar Mannuru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 COMPONENTS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800"/>
              </a:spcBef>
              <a:spcAft>
                <a:spcPts val="0"/>
              </a:spcAft>
              <a:buNone/>
            </a:pPr>
            <a:r>
              <a:rPr b="1" lang="en" sz="1750">
                <a:solidFill>
                  <a:srgbClr val="FFFFFF"/>
                </a:solidFill>
              </a:rPr>
              <a:t>Processor: Minimum 1 GHz; Recommended 2GHz or more</a:t>
            </a:r>
            <a:endParaRPr b="1" sz="1750">
              <a:solidFill>
                <a:srgbClr val="FFFFFF"/>
              </a:solidFill>
            </a:endParaRPr>
          </a:p>
          <a:p>
            <a:pPr indent="0" lvl="0" marL="457200" rtl="0" algn="l">
              <a:lnSpc>
                <a:spcPct val="140000"/>
              </a:lnSpc>
              <a:spcBef>
                <a:spcPts val="2700"/>
              </a:spcBef>
              <a:spcAft>
                <a:spcPts val="0"/>
              </a:spcAft>
              <a:buNone/>
            </a:pPr>
            <a:r>
              <a:rPr b="1" lang="en" sz="1750">
                <a:solidFill>
                  <a:srgbClr val="FFFFFF"/>
                </a:solidFill>
              </a:rPr>
              <a:t>Ethernet connection (LAN) OR a wireless adapter (Wi-Fi)</a:t>
            </a:r>
            <a:endParaRPr b="1" sz="1750">
              <a:solidFill>
                <a:srgbClr val="FFFFFF"/>
              </a:solidFill>
            </a:endParaRPr>
          </a:p>
          <a:p>
            <a:pPr indent="0" lvl="0" marL="457200" rtl="0" algn="l">
              <a:lnSpc>
                <a:spcPct val="140000"/>
              </a:lnSpc>
              <a:spcBef>
                <a:spcPts val="2700"/>
              </a:spcBef>
              <a:spcAft>
                <a:spcPts val="0"/>
              </a:spcAft>
              <a:buNone/>
            </a:pPr>
            <a:r>
              <a:rPr lang="en" sz="1750">
                <a:solidFill>
                  <a:srgbClr val="FFFFFF"/>
                </a:solidFill>
                <a:latin typeface="Roboto Medium"/>
                <a:ea typeface="Roboto Medium"/>
                <a:cs typeface="Roboto Medium"/>
                <a:sym typeface="Roboto Medium"/>
              </a:rPr>
              <a:t>Hard Drive: Minimum 32 GB; Recommended 64 GB or more</a:t>
            </a:r>
            <a:endParaRPr sz="2050">
              <a:solidFill>
                <a:srgbClr val="FFFFFF"/>
              </a:solidFill>
              <a:latin typeface="Roboto Medium"/>
              <a:ea typeface="Roboto Medium"/>
              <a:cs typeface="Roboto Medium"/>
              <a:sym typeface="Roboto Medium"/>
            </a:endParaRPr>
          </a:p>
          <a:p>
            <a:pPr indent="0" lvl="0" marL="457200" rtl="0" algn="l">
              <a:lnSpc>
                <a:spcPct val="140000"/>
              </a:lnSpc>
              <a:spcBef>
                <a:spcPts val="2700"/>
              </a:spcBef>
              <a:spcAft>
                <a:spcPts val="0"/>
              </a:spcAft>
              <a:buNone/>
            </a:pPr>
            <a:r>
              <a:rPr lang="en" sz="1750">
                <a:solidFill>
                  <a:srgbClr val="FFFFFF"/>
                </a:solidFill>
                <a:latin typeface="Roboto Medium"/>
                <a:ea typeface="Roboto Medium"/>
                <a:cs typeface="Roboto Medium"/>
                <a:sym typeface="Roboto Medium"/>
              </a:rPr>
              <a:t>Memory (RAM): Minimum 1 GB; Recommended 4 GB or above</a:t>
            </a:r>
            <a:endParaRPr sz="1750">
              <a:solidFill>
                <a:srgbClr val="FFFFFF"/>
              </a:solidFill>
              <a:latin typeface="Roboto Medium"/>
              <a:ea typeface="Roboto Medium"/>
              <a:cs typeface="Roboto Medium"/>
              <a:sym typeface="Roboto Medium"/>
            </a:endParaRPr>
          </a:p>
          <a:p>
            <a:pPr indent="0" lvl="0" marL="457200" rtl="0" algn="l">
              <a:lnSpc>
                <a:spcPct val="140000"/>
              </a:lnSpc>
              <a:spcBef>
                <a:spcPts val="2700"/>
              </a:spcBef>
              <a:spcAft>
                <a:spcPts val="2700"/>
              </a:spcAft>
              <a:buNone/>
            </a:pPr>
            <a:r>
              <a:t/>
            </a:r>
            <a:endParaRPr b="1" sz="175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1)ADMIN:Login,viewcomplaint,update or respond,create/update faculty</a:t>
            </a:r>
            <a:endParaRPr/>
          </a:p>
          <a:p>
            <a:pPr indent="0" lvl="0" marL="0" rtl="0" algn="l">
              <a:spcBef>
                <a:spcPts val="1600"/>
              </a:spcBef>
              <a:spcAft>
                <a:spcPts val="0"/>
              </a:spcAft>
              <a:buNone/>
            </a:pPr>
            <a:r>
              <a:rPr lang="en"/>
              <a:t>2)FACULTY:login,viewcomplaint,update or respond</a:t>
            </a:r>
            <a:endParaRPr/>
          </a:p>
          <a:p>
            <a:pPr indent="0" lvl="0" marL="0" rtl="0" algn="l">
              <a:spcBef>
                <a:spcPts val="1600"/>
              </a:spcBef>
              <a:spcAft>
                <a:spcPts val="1600"/>
              </a:spcAft>
              <a:buNone/>
            </a:pPr>
            <a:r>
              <a:rPr lang="en"/>
              <a:t>3)Student/user:Login,raise a complaint,check </a:t>
            </a:r>
            <a:r>
              <a:rPr lang="en"/>
              <a:t>their</a:t>
            </a:r>
            <a:r>
              <a:rPr lang="en"/>
              <a:t> complaint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309675" y="1144125"/>
            <a:ext cx="8446423" cy="385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LOGIN PAGE</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269275" y="1198350"/>
            <a:ext cx="8486825" cy="3743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REGISTRATION</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387900" y="1023175"/>
            <a:ext cx="8368201" cy="4012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RAISE A COMPLAINT</a:t>
            </a:r>
            <a:endParaRPr/>
          </a:p>
        </p:txBody>
      </p:sp>
      <p:sp>
        <p:nvSpPr>
          <p:cNvPr id="151" name="Google Shape;151;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387900" y="1144125"/>
            <a:ext cx="8368201" cy="387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 A COMPLAINT</a:t>
            </a:r>
            <a:endParaRPr/>
          </a:p>
        </p:txBody>
      </p:sp>
      <p:sp>
        <p:nvSpPr>
          <p:cNvPr id="158" name="Google Shape;158;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387900" y="1144125"/>
            <a:ext cx="8368201" cy="390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5" name="Google Shape;165;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1000"/>
              </a:spcBef>
              <a:spcAft>
                <a:spcPts val="0"/>
              </a:spcAft>
              <a:buNone/>
            </a:pPr>
            <a:r>
              <a:rPr lang="en" sz="1500">
                <a:solidFill>
                  <a:srgbClr val="FFFFFF"/>
                </a:solidFill>
                <a:latin typeface="Roboto Medium"/>
                <a:ea typeface="Roboto Medium"/>
                <a:cs typeface="Roboto Medium"/>
                <a:sym typeface="Roboto Medium"/>
              </a:rPr>
              <a:t>Designed in order to reduce the burden of maintaining bulk of records of all students grievance details of whostudy in Educational Institution. Maintaining the project and database is also easy and manageable. The fact that there are hardly such systems prevailing curtailing to the complaint redressed for students enrolled in numerous organizations. This project has demonstrated a proposedGrievance system for the grievance redressed of students covering various domains of complaints which could be lodged easily and thus leading to easy and sure solutions to the problems being faced by a student on a regular basis.Inserting, Retrieving, Updating the details of all users are easy. “Finally, online student grievance system comes out as better,quicker, simpler management analyser”</a:t>
            </a:r>
            <a:endParaRPr sz="1500">
              <a:solidFill>
                <a:srgbClr val="FFFFFF"/>
              </a:solidFill>
              <a:latin typeface="Roboto Medium"/>
              <a:ea typeface="Roboto Medium"/>
              <a:cs typeface="Roboto Medium"/>
              <a:sym typeface="Roboto Medium"/>
            </a:endParaRPr>
          </a:p>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Abstract</a:t>
            </a:r>
            <a:endParaRPr/>
          </a:p>
          <a:p>
            <a:pPr indent="0" lvl="0" marL="0" rtl="0" algn="l">
              <a:spcBef>
                <a:spcPts val="1600"/>
              </a:spcBef>
              <a:spcAft>
                <a:spcPts val="0"/>
              </a:spcAft>
              <a:buClr>
                <a:schemeClr val="dk2"/>
              </a:buClr>
              <a:buSzPts val="1100"/>
              <a:buNone/>
            </a:pPr>
            <a:r>
              <a:rPr lang="en"/>
              <a:t>Objective and Problem Analysis</a:t>
            </a:r>
            <a:br>
              <a:rPr lang="en"/>
            </a:br>
            <a:r>
              <a:rPr lang="en"/>
              <a:t>Introduction</a:t>
            </a:r>
            <a:endParaRPr/>
          </a:p>
          <a:p>
            <a:pPr indent="0" lvl="0" marL="0" rtl="0" algn="l">
              <a:spcBef>
                <a:spcPts val="1600"/>
              </a:spcBef>
              <a:spcAft>
                <a:spcPts val="0"/>
              </a:spcAft>
              <a:buClr>
                <a:schemeClr val="dk2"/>
              </a:buClr>
              <a:buSzPts val="1100"/>
              <a:buNone/>
            </a:pPr>
            <a:r>
              <a:rPr lang="en"/>
              <a:t>Existing System</a:t>
            </a:r>
            <a:br>
              <a:rPr lang="en"/>
            </a:br>
            <a:r>
              <a:rPr lang="en"/>
              <a:t>Proposed System</a:t>
            </a:r>
            <a:endParaRPr/>
          </a:p>
          <a:p>
            <a:pPr indent="0" lvl="0" marL="0" rtl="0" algn="l">
              <a:spcBef>
                <a:spcPts val="1600"/>
              </a:spcBef>
              <a:spcAft>
                <a:spcPts val="0"/>
              </a:spcAft>
              <a:buClr>
                <a:schemeClr val="dk2"/>
              </a:buClr>
              <a:buSzPts val="1100"/>
              <a:buNone/>
            </a:pPr>
            <a:r>
              <a:rPr lang="en"/>
              <a:t>Modules</a:t>
            </a:r>
            <a:br>
              <a:rPr lang="en"/>
            </a:br>
            <a:r>
              <a:rPr lang="en"/>
              <a:t>System Architecture</a:t>
            </a:r>
            <a:endParaRPr/>
          </a:p>
          <a:p>
            <a:pPr indent="0" lvl="0" marL="0" rtl="0" algn="l">
              <a:spcBef>
                <a:spcPts val="1600"/>
              </a:spcBef>
              <a:spcAft>
                <a:spcPts val="0"/>
              </a:spcAft>
              <a:buClr>
                <a:schemeClr val="dk2"/>
              </a:buClr>
              <a:buSzPts val="1100"/>
              <a:buNone/>
            </a:pPr>
            <a:r>
              <a:rPr lang="en"/>
              <a:t>Result</a:t>
            </a:r>
            <a:endParaRPr/>
          </a:p>
          <a:p>
            <a:pPr indent="0" lvl="0" marL="0" rtl="0" algn="l">
              <a:spcBef>
                <a:spcPts val="1600"/>
              </a:spcBef>
              <a:spcAft>
                <a:spcPts val="1600"/>
              </a:spcAft>
              <a:buClr>
                <a:schemeClr val="dk2"/>
              </a:buClr>
              <a:buSzPts val="1100"/>
              <a:buNone/>
            </a:pPr>
            <a:r>
              <a:rPr lang="en"/>
              <a:t>Conclusions</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Outline of the 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lang="en" sz="1600">
                <a:solidFill>
                  <a:srgbClr val="FFF2CC"/>
                </a:solidFill>
              </a:rPr>
              <a:t>1)</a:t>
            </a:r>
            <a:r>
              <a:rPr lang="en" sz="1600">
                <a:solidFill>
                  <a:srgbClr val="FFF2CC"/>
                </a:solidFill>
              </a:rPr>
              <a:t>By providing this mechanism student complaints are noted and verified by presenting the model of a web based system.</a:t>
            </a:r>
            <a:endParaRPr sz="1600">
              <a:solidFill>
                <a:srgbClr val="FFF2CC"/>
              </a:solidFill>
            </a:endParaRPr>
          </a:p>
          <a:p>
            <a:pPr indent="0" lvl="0" marL="0" rtl="0" algn="l">
              <a:lnSpc>
                <a:spcPct val="140000"/>
              </a:lnSpc>
              <a:spcBef>
                <a:spcPts val="1000"/>
              </a:spcBef>
              <a:spcAft>
                <a:spcPts val="0"/>
              </a:spcAft>
              <a:buNone/>
            </a:pPr>
            <a:r>
              <a:rPr lang="en" sz="1600">
                <a:solidFill>
                  <a:srgbClr val="FFF2CC"/>
                </a:solidFill>
              </a:rPr>
              <a:t>2)</a:t>
            </a:r>
            <a:r>
              <a:rPr lang="en" sz="1600">
                <a:solidFill>
                  <a:srgbClr val="FFFFFF"/>
                </a:solidFill>
              </a:rPr>
              <a:t> By automating the grievance process, the proposed model will improve the relationship between student and management</a:t>
            </a:r>
            <a:r>
              <a:rPr lang="en" sz="1600">
                <a:solidFill>
                  <a:srgbClr val="666666"/>
                </a:solidFill>
              </a:rPr>
              <a:t>. </a:t>
            </a:r>
            <a:endParaRPr sz="1600">
              <a:solidFill>
                <a:srgbClr val="666666"/>
              </a:solidFill>
            </a:endParaRPr>
          </a:p>
          <a:p>
            <a:pPr indent="0" lvl="0" marL="0" rtl="0" algn="l">
              <a:lnSpc>
                <a:spcPct val="140000"/>
              </a:lnSpc>
              <a:spcBef>
                <a:spcPts val="1000"/>
              </a:spcBef>
              <a:spcAft>
                <a:spcPts val="0"/>
              </a:spcAft>
              <a:buNone/>
            </a:pPr>
            <a:r>
              <a:rPr lang="en" sz="1600">
                <a:solidFill>
                  <a:srgbClr val="FFFFFF"/>
                </a:solidFill>
              </a:rPr>
              <a:t>3)Grievance system is an online platform of private or public institutions enabling prompt action on any issue raised by the student.</a:t>
            </a:r>
            <a:endParaRPr sz="1600">
              <a:solidFill>
                <a:srgbClr val="FFFFFF"/>
              </a:solidFill>
            </a:endParaRPr>
          </a:p>
          <a:p>
            <a:pPr indent="0" lvl="0" marL="0" rtl="0" algn="l">
              <a:lnSpc>
                <a:spcPct val="140000"/>
              </a:lnSpc>
              <a:spcBef>
                <a:spcPts val="1000"/>
              </a:spcBef>
              <a:spcAft>
                <a:spcPts val="0"/>
              </a:spcAft>
              <a:buNone/>
            </a:pPr>
            <a:r>
              <a:rPr lang="en" sz="1600">
                <a:solidFill>
                  <a:srgbClr val="FFFFFF"/>
                </a:solidFill>
              </a:rPr>
              <a:t>4)This will ensure transparency and students will be more benefitted. Grievance system helps to pursue quick actions for solving the grievance, while maintaining affordability and ease to the users</a:t>
            </a:r>
            <a:endParaRPr sz="1600">
              <a:solidFill>
                <a:srgbClr val="FFFFFF"/>
              </a:solidFill>
            </a:endParaRPr>
          </a:p>
          <a:p>
            <a:pPr indent="0" lvl="0" marL="0" rtl="0" algn="l">
              <a:lnSpc>
                <a:spcPct val="140000"/>
              </a:lnSpc>
              <a:spcBef>
                <a:spcPts val="1000"/>
              </a:spcBef>
              <a:spcAft>
                <a:spcPts val="0"/>
              </a:spcAft>
              <a:buNone/>
            </a:pPr>
            <a:r>
              <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 OF CMS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1)To </a:t>
            </a:r>
            <a:r>
              <a:rPr lang="en"/>
              <a:t>identify</a:t>
            </a:r>
            <a:r>
              <a:rPr lang="en"/>
              <a:t> the issued faced by the students and users with the manual system</a:t>
            </a:r>
            <a:endParaRPr/>
          </a:p>
          <a:p>
            <a:pPr indent="0" lvl="0" marL="0" rtl="0" algn="l">
              <a:spcBef>
                <a:spcPts val="1600"/>
              </a:spcBef>
              <a:spcAft>
                <a:spcPts val="0"/>
              </a:spcAft>
              <a:buNone/>
            </a:pPr>
            <a:r>
              <a:rPr lang="en"/>
              <a:t>2)Development of the system architecture that fits the needs of the current day scenario problems</a:t>
            </a:r>
            <a:endParaRPr/>
          </a:p>
          <a:p>
            <a:pPr indent="0" lvl="0" marL="0" rtl="0" algn="l">
              <a:spcBef>
                <a:spcPts val="1600"/>
              </a:spcBef>
              <a:spcAft>
                <a:spcPts val="1600"/>
              </a:spcAft>
              <a:buNone/>
            </a:pPr>
            <a:r>
              <a:rPr lang="en"/>
              <a:t>3)Development of web-based application for </a:t>
            </a:r>
            <a:r>
              <a:rPr lang="en"/>
              <a:t>the</a:t>
            </a:r>
            <a:r>
              <a:rPr lang="en"/>
              <a:t> CMS and Integrating with the data Store..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CMS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1000"/>
              </a:spcBef>
              <a:spcAft>
                <a:spcPts val="0"/>
              </a:spcAft>
              <a:buNone/>
            </a:pPr>
            <a:r>
              <a:rPr b="1" lang="en" sz="1600">
                <a:solidFill>
                  <a:srgbClr val="FFFFFF"/>
                </a:solidFill>
              </a:rPr>
              <a:t>A “Grievance” is a feeling of dissatisfaction whether expressed or not, whether valid or not, arising out of anything that is connected with the organization which a student thinks, or even feels to be unfair or inequitable.Some of the dissatisfaction is based upon genuine causes but some of them are not real and are created by the students only to blame others. This dissatisfaction is called “grievance”. Grievance system is an online platform of private or public institutions enabling prompt actions on any issue raised by them. The cell members deal with all types of grievances, received from students. The implementation of the grievance system will be helpful to address all the grievances in a time-bound manner. </a:t>
            </a:r>
            <a:endParaRPr sz="2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SYSTEM</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1000"/>
              </a:spcBef>
              <a:spcAft>
                <a:spcPts val="0"/>
              </a:spcAft>
              <a:buNone/>
            </a:pPr>
            <a:r>
              <a:rPr b="1" lang="en" sz="1400">
                <a:solidFill>
                  <a:srgbClr val="FFFFFF"/>
                </a:solidFill>
              </a:rPr>
              <a:t>The existing system is completely manual. In order to write the complaint, the student either Visits the related department and registers his complaint in the respective complaint register,which is monitored by the respective Department heads. Existing system requires manual process (i.e.,sending grievances from lower level to critical level requires manual process.)</a:t>
            </a:r>
            <a:endParaRPr b="1" sz="1400">
              <a:solidFill>
                <a:srgbClr val="FFFFFF"/>
              </a:solidFill>
            </a:endParaRPr>
          </a:p>
          <a:p>
            <a:pPr indent="0" lvl="0" marL="0" rtl="0" algn="l">
              <a:lnSpc>
                <a:spcPct val="140000"/>
              </a:lnSpc>
              <a:spcBef>
                <a:spcPts val="1000"/>
              </a:spcBef>
              <a:spcAft>
                <a:spcPts val="0"/>
              </a:spcAft>
              <a:buNone/>
            </a:pPr>
            <a:r>
              <a:rPr b="1" lang="en" sz="1300">
                <a:solidFill>
                  <a:srgbClr val="666666"/>
                </a:solidFill>
              </a:rPr>
              <a:t>        </a:t>
            </a:r>
            <a:r>
              <a:rPr b="1" lang="en" sz="1500">
                <a:solidFill>
                  <a:srgbClr val="FFFFFF"/>
                </a:solidFill>
              </a:rPr>
              <a:t> DISADVANTAGES OF EXISTING SYSTEM: </a:t>
            </a:r>
            <a:endParaRPr b="1" sz="1500">
              <a:solidFill>
                <a:srgbClr val="FFFFFF"/>
              </a:solidFill>
            </a:endParaRPr>
          </a:p>
          <a:p>
            <a:pPr indent="0" lvl="0" marL="457200" rtl="0" algn="l">
              <a:lnSpc>
                <a:spcPct val="140000"/>
              </a:lnSpc>
              <a:spcBef>
                <a:spcPts val="1000"/>
              </a:spcBef>
              <a:spcAft>
                <a:spcPts val="0"/>
              </a:spcAft>
              <a:buNone/>
            </a:pPr>
            <a:r>
              <a:rPr b="1" lang="en" sz="1300">
                <a:solidFill>
                  <a:srgbClr val="FFFFFF"/>
                </a:solidFill>
              </a:rPr>
              <a:t>Grievance paper might be replaced.</a:t>
            </a:r>
            <a:endParaRPr b="1" sz="1300">
              <a:solidFill>
                <a:srgbClr val="FFFFFF"/>
              </a:solidFill>
            </a:endParaRPr>
          </a:p>
          <a:p>
            <a:pPr indent="0" lvl="0" marL="457200" rtl="0" algn="l">
              <a:lnSpc>
                <a:spcPct val="140000"/>
              </a:lnSpc>
              <a:spcBef>
                <a:spcPts val="1000"/>
              </a:spcBef>
              <a:spcAft>
                <a:spcPts val="0"/>
              </a:spcAft>
              <a:buNone/>
            </a:pPr>
            <a:r>
              <a:rPr b="1" lang="en" sz="1300">
                <a:solidFill>
                  <a:srgbClr val="FFFFFF"/>
                </a:solidFill>
              </a:rPr>
              <a:t> Modifications can be done.</a:t>
            </a:r>
            <a:endParaRPr b="1" sz="1300">
              <a:solidFill>
                <a:srgbClr val="FFFFFF"/>
              </a:solidFill>
            </a:endParaRPr>
          </a:p>
          <a:p>
            <a:pPr indent="0" lvl="0" marL="457200" rtl="0" algn="l">
              <a:lnSpc>
                <a:spcPct val="140000"/>
              </a:lnSpc>
              <a:spcBef>
                <a:spcPts val="1000"/>
              </a:spcBef>
              <a:spcAft>
                <a:spcPts val="0"/>
              </a:spcAft>
              <a:buNone/>
            </a:pPr>
            <a:r>
              <a:rPr b="1" lang="en" sz="1300">
                <a:solidFill>
                  <a:srgbClr val="FFFFFF"/>
                </a:solidFill>
              </a:rPr>
              <a:t>Management might neglect the complaint raised by the student.</a:t>
            </a:r>
            <a:endParaRPr b="1" sz="13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1000"/>
              </a:spcBef>
              <a:spcAft>
                <a:spcPts val="0"/>
              </a:spcAft>
              <a:buNone/>
            </a:pPr>
            <a:r>
              <a:rPr b="1" lang="en" sz="1600">
                <a:solidFill>
                  <a:srgbClr val="FFFFFF"/>
                </a:solidFill>
              </a:rPr>
              <a:t>The idea is to automate the entire complaint process.Grievance can be lodged based on the level (i.e.,university, college, course and department) andalso based on the category (i.e., transportation,scholarship, lecture time table etc…).Students can able to track the grievance once the complaint has been registered.Students and cell members are provided with achat box where they can discuss regarding the grievance.Student can provide any document as a proof,which makes the complaint strong.Cell Member can track the pending and completed grievances. </a:t>
            </a:r>
            <a:endParaRPr b="1" sz="1600">
              <a:solidFill>
                <a:srgbClr val="FFFFFF"/>
              </a:solidFill>
            </a:endParaRPr>
          </a:p>
          <a:p>
            <a:pPr indent="0" lvl="0" marL="0" rtl="0" algn="l">
              <a:spcBef>
                <a:spcPts val="0"/>
              </a:spcBef>
              <a:spcAft>
                <a:spcPts val="1600"/>
              </a:spcAft>
              <a:buNone/>
            </a:pPr>
            <a:r>
              <a:t/>
            </a:r>
            <a:endParaRPr sz="2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 OF PROPOSED SYSTEM</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1000"/>
              </a:spcBef>
              <a:spcAft>
                <a:spcPts val="0"/>
              </a:spcAft>
              <a:buNone/>
            </a:pPr>
            <a:r>
              <a:t/>
            </a:r>
            <a:endParaRPr b="1" sz="2000">
              <a:solidFill>
                <a:srgbClr val="FFFFFF"/>
              </a:solidFill>
            </a:endParaRPr>
          </a:p>
          <a:p>
            <a:pPr indent="0" lvl="0" marL="457200" rtl="0" algn="l">
              <a:lnSpc>
                <a:spcPct val="140000"/>
              </a:lnSpc>
              <a:spcBef>
                <a:spcPts val="1000"/>
              </a:spcBef>
              <a:spcAft>
                <a:spcPts val="0"/>
              </a:spcAft>
              <a:buNone/>
            </a:pPr>
            <a:r>
              <a:rPr b="1" lang="en" sz="1900">
                <a:solidFill>
                  <a:srgbClr val="FFFFFF"/>
                </a:solidFill>
              </a:rPr>
              <a:t> Less paper work.</a:t>
            </a:r>
            <a:endParaRPr b="1" sz="1900">
              <a:solidFill>
                <a:srgbClr val="FFFFFF"/>
              </a:solidFill>
            </a:endParaRPr>
          </a:p>
          <a:p>
            <a:pPr indent="0" lvl="0" marL="457200" rtl="0" algn="l">
              <a:lnSpc>
                <a:spcPct val="140000"/>
              </a:lnSpc>
              <a:spcBef>
                <a:spcPts val="1000"/>
              </a:spcBef>
              <a:spcAft>
                <a:spcPts val="0"/>
              </a:spcAft>
              <a:buNone/>
            </a:pPr>
            <a:r>
              <a:rPr b="1" lang="en" sz="1900">
                <a:solidFill>
                  <a:srgbClr val="FFFFFF"/>
                </a:solidFill>
              </a:rPr>
              <a:t>Security and satisfaction of the student.</a:t>
            </a:r>
            <a:endParaRPr b="1" sz="1900">
              <a:solidFill>
                <a:srgbClr val="FFFFFF"/>
              </a:solidFill>
            </a:endParaRPr>
          </a:p>
          <a:p>
            <a:pPr indent="0" lvl="0" marL="457200" rtl="0" algn="l">
              <a:lnSpc>
                <a:spcPct val="140000"/>
              </a:lnSpc>
              <a:spcBef>
                <a:spcPts val="1000"/>
              </a:spcBef>
              <a:spcAft>
                <a:spcPts val="0"/>
              </a:spcAft>
              <a:buNone/>
            </a:pPr>
            <a:r>
              <a:rPr b="1" lang="en" sz="1900">
                <a:solidFill>
                  <a:srgbClr val="FFFFFF"/>
                </a:solidFill>
              </a:rPr>
              <a:t>Increased accuracy and reliability</a:t>
            </a:r>
            <a:endParaRPr b="1" sz="1900">
              <a:solidFill>
                <a:srgbClr val="FFFFFF"/>
              </a:solidFill>
            </a:endParaRPr>
          </a:p>
          <a:p>
            <a:pPr indent="0" lvl="0" marL="457200" rtl="0" algn="l">
              <a:lnSpc>
                <a:spcPct val="140000"/>
              </a:lnSpc>
              <a:spcBef>
                <a:spcPts val="1000"/>
              </a:spcBef>
              <a:spcAft>
                <a:spcPts val="0"/>
              </a:spcAft>
              <a:buNone/>
            </a:pPr>
            <a:r>
              <a:rPr b="1" lang="en" sz="1900">
                <a:solidFill>
                  <a:srgbClr val="FFFFFF"/>
                </a:solidFill>
              </a:rPr>
              <a:t>Easy maintenance of data.</a:t>
            </a:r>
            <a:endParaRPr b="1" sz="19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SOFWARE COMPONENTS</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lnSpc>
                <a:spcPct val="140000"/>
              </a:lnSpc>
              <a:spcBef>
                <a:spcPts val="1000"/>
              </a:spcBef>
              <a:spcAft>
                <a:spcPts val="0"/>
              </a:spcAft>
              <a:buNone/>
            </a:pPr>
            <a:r>
              <a:rPr b="1" lang="en" sz="1700">
                <a:solidFill>
                  <a:srgbClr val="FFFFFF"/>
                </a:solidFill>
              </a:rPr>
              <a:t>Frontend:HTML5,CSS,JAVASCRIPT,BOOTSTRAP</a:t>
            </a:r>
            <a:endParaRPr b="1" sz="1700">
              <a:solidFill>
                <a:srgbClr val="FFFFFF"/>
              </a:solidFill>
            </a:endParaRPr>
          </a:p>
          <a:p>
            <a:pPr indent="0" lvl="0" marL="457200" rtl="0" algn="l">
              <a:lnSpc>
                <a:spcPct val="140000"/>
              </a:lnSpc>
              <a:spcBef>
                <a:spcPts val="1000"/>
              </a:spcBef>
              <a:spcAft>
                <a:spcPts val="0"/>
              </a:spcAft>
              <a:buNone/>
            </a:pPr>
            <a:r>
              <a:rPr b="1" lang="en" sz="1700">
                <a:solidFill>
                  <a:srgbClr val="FFFFFF"/>
                </a:solidFill>
              </a:rPr>
              <a:t>Backend:PHP,MYSQL</a:t>
            </a:r>
            <a:endParaRPr b="1" sz="1700">
              <a:solidFill>
                <a:srgbClr val="FFFFFF"/>
              </a:solidFill>
            </a:endParaRPr>
          </a:p>
          <a:p>
            <a:pPr indent="0" lvl="0" marL="457200" rtl="0" algn="l">
              <a:lnSpc>
                <a:spcPct val="140000"/>
              </a:lnSpc>
              <a:spcBef>
                <a:spcPts val="1000"/>
              </a:spcBef>
              <a:spcAft>
                <a:spcPts val="0"/>
              </a:spcAft>
              <a:buNone/>
            </a:pPr>
            <a:r>
              <a:rPr b="1" lang="en" sz="1700">
                <a:solidFill>
                  <a:srgbClr val="FFFFFF"/>
                </a:solidFill>
              </a:rPr>
              <a:t>SoftwareTools:VScode,Xampp,Live Server Modules</a:t>
            </a:r>
            <a:endParaRPr b="1" sz="1700">
              <a:solidFill>
                <a:srgbClr val="FFFFFF"/>
              </a:solidFill>
            </a:endParaRPr>
          </a:p>
          <a:p>
            <a:pPr indent="0" lvl="0" marL="457200" rtl="0" algn="l">
              <a:lnSpc>
                <a:spcPct val="140000"/>
              </a:lnSpc>
              <a:spcBef>
                <a:spcPts val="1000"/>
              </a:spcBef>
              <a:spcAft>
                <a:spcPts val="0"/>
              </a:spcAft>
              <a:buNone/>
            </a:pPr>
            <a:r>
              <a:rPr b="1" lang="en" sz="1700">
                <a:solidFill>
                  <a:srgbClr val="FFFFFF"/>
                </a:solidFill>
              </a:rPr>
              <a:t>WebBrowser:Mozilla,FireFOX</a:t>
            </a:r>
            <a:endParaRPr b="1" sz="17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