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sldIdLst>
    <p:sldId id="257" r:id="rId2"/>
    <p:sldId id="258" r:id="rId3"/>
    <p:sldId id="260" r:id="rId4"/>
    <p:sldId id="261" r:id="rId5"/>
    <p:sldId id="262" r:id="rId6"/>
    <p:sldId id="263" r:id="rId7"/>
    <p:sldId id="264" r:id="rId8"/>
    <p:sldId id="265" r:id="rId9"/>
    <p:sldId id="266" r:id="rId10"/>
    <p:sldId id="268" r:id="rId11"/>
    <p:sldId id="270" r:id="rId12"/>
    <p:sldId id="271" r:id="rId13"/>
    <p:sldId id="269" r:id="rId14"/>
    <p:sldId id="267" r:id="rId15"/>
    <p:sldId id="272" r:id="rId16"/>
    <p:sldId id="273" r:id="rId17"/>
    <p:sldId id="274" r:id="rId18"/>
    <p:sldId id="276" r:id="rId19"/>
    <p:sldId id="275" r:id="rId20"/>
    <p:sldId id="277" r:id="rId21"/>
    <p:sldId id="278" r:id="rId22"/>
    <p:sldId id="279" r:id="rId23"/>
    <p:sldId id="280" r:id="rId24"/>
    <p:sldId id="282" r:id="rId25"/>
    <p:sldId id="281" r:id="rId26"/>
    <p:sldId id="283"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5" r:id="rId57"/>
    <p:sldId id="314"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4" r:id="rId76"/>
    <p:sldId id="333" r:id="rId77"/>
    <p:sldId id="335" r:id="rId78"/>
    <p:sldId id="339" r:id="rId79"/>
    <p:sldId id="337" r:id="rId80"/>
    <p:sldId id="340" r:id="rId81"/>
    <p:sldId id="338"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1" r:id="rId102"/>
    <p:sldId id="360"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7" r:id="rId118"/>
    <p:sldId id="378" r:id="rId119"/>
    <p:sldId id="379" r:id="rId120"/>
    <p:sldId id="376"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6" r:id="rId137"/>
    <p:sldId id="395" r:id="rId138"/>
    <p:sldId id="397" r:id="rId139"/>
    <p:sldId id="398" r:id="rId140"/>
    <p:sldId id="399" r:id="rId141"/>
    <p:sldId id="400" r:id="rId142"/>
    <p:sldId id="401" r:id="rId143"/>
    <p:sldId id="402" r:id="rId144"/>
    <p:sldId id="403" r:id="rId145"/>
    <p:sldId id="404" r:id="rId146"/>
    <p:sldId id="405" r:id="rId1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CC0066"/>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186" y="8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182"/>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69519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06637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35950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8210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92947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64393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9/4/2023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86970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9/4/2023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9286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52549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58272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64303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26435034"/>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hyperlink" Target="https://www.javatpoint.com/html-tutorial" TargetMode="External"/><Relationship Id="rId2" Type="http://schemas.openxmlformats.org/officeDocument/2006/relationships/hyperlink" Target="https://www.javatpoint.com/javascript-tutorial" TargetMode="Externa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hyperlink" Target="https://www.javatpoint.com/javascript-tutorial" TargetMode="Externa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hyperlink" Target="https://www.javatpoint.com/javascript-function" TargetMode="Externa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8" Type="http://schemas.openxmlformats.org/officeDocument/2006/relationships/hyperlink" Target="https://www.javatpoint.com/html-iframes" TargetMode="External"/><Relationship Id="rId13" Type="http://schemas.openxmlformats.org/officeDocument/2006/relationships/hyperlink" Target="https://www.javatpoint.com/javascript-function" TargetMode="External"/><Relationship Id="rId3" Type="http://schemas.openxmlformats.org/officeDocument/2006/relationships/hyperlink" Target="https://www.javatpoint.com/html-head" TargetMode="External"/><Relationship Id="rId7" Type="http://schemas.openxmlformats.org/officeDocument/2006/relationships/hyperlink" Target="https://www.javatpoint.com/html-base-tag" TargetMode="External"/><Relationship Id="rId12" Type="http://schemas.openxmlformats.org/officeDocument/2006/relationships/hyperlink" Target="https://www.javatpoint.com/html-param-tag" TargetMode="External"/><Relationship Id="rId2" Type="http://schemas.openxmlformats.org/officeDocument/2006/relationships/hyperlink" Target="https://www.javatpoint.com/html-html-tag" TargetMode="External"/><Relationship Id="rId1" Type="http://schemas.openxmlformats.org/officeDocument/2006/relationships/slideLayout" Target="../slideLayouts/slideLayout2.xml"/><Relationship Id="rId6" Type="http://schemas.openxmlformats.org/officeDocument/2006/relationships/hyperlink" Target="https://www.javatpoint.com/html-script-tag" TargetMode="External"/><Relationship Id="rId11" Type="http://schemas.openxmlformats.org/officeDocument/2006/relationships/hyperlink" Target="https://www.javatpoint.com/html-meta-tag" TargetMode="External"/><Relationship Id="rId5" Type="http://schemas.openxmlformats.org/officeDocument/2006/relationships/hyperlink" Target="https://www.javatpoint.com/html-style" TargetMode="External"/><Relationship Id="rId10" Type="http://schemas.openxmlformats.org/officeDocument/2006/relationships/hyperlink" Target="https://www.javatpoint.com/html-br-tag" TargetMode="External"/><Relationship Id="rId4" Type="http://schemas.openxmlformats.org/officeDocument/2006/relationships/hyperlink" Target="https://www.javatpoint.com/html-title" TargetMode="External"/><Relationship Id="rId9" Type="http://schemas.openxmlformats.org/officeDocument/2006/relationships/hyperlink" Target="https://www.javatpoint.com/html-bdo-ta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hyperlink" Target="https://www.javatpoint.com/html-tutorial" TargetMode="Externa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hyperlink" Target="https://www.javatpoint.com/javascript-addeventlistener" TargetMode="Externa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8" Type="http://schemas.openxmlformats.org/officeDocument/2006/relationships/hyperlink" Target="https://www.javatpoint.com/javascript-array-fill-method" TargetMode="External"/><Relationship Id="rId3" Type="http://schemas.openxmlformats.org/officeDocument/2006/relationships/hyperlink" Target="https://www.javatpoint.com/javascript-array-copywithin-method" TargetMode="External"/><Relationship Id="rId7" Type="http://schemas.openxmlformats.org/officeDocument/2006/relationships/hyperlink" Target="https://www.javatpoint.com/javascript-array-flatmap-method" TargetMode="External"/><Relationship Id="rId2" Type="http://schemas.openxmlformats.org/officeDocument/2006/relationships/hyperlink" Target="https://www.javatpoint.com/javascript-array-concat-method" TargetMode="External"/><Relationship Id="rId1" Type="http://schemas.openxmlformats.org/officeDocument/2006/relationships/slideLayout" Target="../slideLayouts/slideLayout7.xml"/><Relationship Id="rId6" Type="http://schemas.openxmlformats.org/officeDocument/2006/relationships/hyperlink" Target="https://www.javatpoint.com/javascript-array-flat-method" TargetMode="External"/><Relationship Id="rId5" Type="http://schemas.openxmlformats.org/officeDocument/2006/relationships/hyperlink" Target="https://www.javatpoint.com/javascript-array-every-method" TargetMode="External"/><Relationship Id="rId4" Type="http://schemas.openxmlformats.org/officeDocument/2006/relationships/hyperlink" Target="https://www.javatpoint.com/javascript-array-entries-method" TargetMode="External"/></Relationships>
</file>

<file path=ppt/slides/_rels/slide68.xml.rels><?xml version="1.0" encoding="UTF-8" standalone="yes"?>
<Relationships xmlns="http://schemas.openxmlformats.org/package/2006/relationships"><Relationship Id="rId8" Type="http://schemas.openxmlformats.org/officeDocument/2006/relationships/hyperlink" Target="https://www.javatpoint.com/javascript-array-indexof-method" TargetMode="External"/><Relationship Id="rId3" Type="http://schemas.openxmlformats.org/officeDocument/2006/relationships/hyperlink" Target="https://www.javatpoint.com/javascript-array-filter-method" TargetMode="External"/><Relationship Id="rId7" Type="http://schemas.openxmlformats.org/officeDocument/2006/relationships/hyperlink" Target="https://www.javatpoint.com/javascript-array-includes-method" TargetMode="External"/><Relationship Id="rId12" Type="http://schemas.openxmlformats.org/officeDocument/2006/relationships/hyperlink" Target="https://www.javatpoint.com/javascript-array-lastindexof-method" TargetMode="External"/><Relationship Id="rId2" Type="http://schemas.openxmlformats.org/officeDocument/2006/relationships/hyperlink" Target="https://www.javatpoint.com/javascript-array-from-method" TargetMode="External"/><Relationship Id="rId1" Type="http://schemas.openxmlformats.org/officeDocument/2006/relationships/slideLayout" Target="../slideLayouts/slideLayout7.xml"/><Relationship Id="rId6" Type="http://schemas.openxmlformats.org/officeDocument/2006/relationships/hyperlink" Target="https://www.javatpoint.com/javascript-array-foreach-method" TargetMode="External"/><Relationship Id="rId11" Type="http://schemas.openxmlformats.org/officeDocument/2006/relationships/hyperlink" Target="https://www.javatpoint.com/javascript-array-keys-method" TargetMode="External"/><Relationship Id="rId5" Type="http://schemas.openxmlformats.org/officeDocument/2006/relationships/hyperlink" Target="https://www.javatpoint.com/javascript-array-findindex-method" TargetMode="External"/><Relationship Id="rId10" Type="http://schemas.openxmlformats.org/officeDocument/2006/relationships/hyperlink" Target="https://www.javatpoint.com/javascript-array-join-method" TargetMode="External"/><Relationship Id="rId4" Type="http://schemas.openxmlformats.org/officeDocument/2006/relationships/hyperlink" Target="https://www.javatpoint.com/javascript-array-find-method" TargetMode="External"/><Relationship Id="rId9" Type="http://schemas.openxmlformats.org/officeDocument/2006/relationships/hyperlink" Target="https://www.javatpoint.com/javascript-array-isarray-method" TargetMode="External"/></Relationships>
</file>

<file path=ppt/slides/_rels/slide69.xml.rels><?xml version="1.0" encoding="UTF-8" standalone="yes"?>
<Relationships xmlns="http://schemas.openxmlformats.org/package/2006/relationships"><Relationship Id="rId8" Type="http://schemas.openxmlformats.org/officeDocument/2006/relationships/hyperlink" Target="https://www.javatpoint.com/javascript-array-pop-method" TargetMode="External"/><Relationship Id="rId13" Type="http://schemas.openxmlformats.org/officeDocument/2006/relationships/hyperlink" Target="https://www.javatpoint.com/javascript-array-some-method" TargetMode="External"/><Relationship Id="rId3" Type="http://schemas.openxmlformats.org/officeDocument/2006/relationships/hyperlink" Target="https://www.javatpoint.com/javascript-array-join-method" TargetMode="External"/><Relationship Id="rId7" Type="http://schemas.openxmlformats.org/officeDocument/2006/relationships/hyperlink" Target="https://www.javatpoint.com/javascript-array-of-method" TargetMode="External"/><Relationship Id="rId12" Type="http://schemas.openxmlformats.org/officeDocument/2006/relationships/hyperlink" Target="https://www.javatpoint.com/javascript-array-reduceright-method" TargetMode="External"/><Relationship Id="rId2" Type="http://schemas.openxmlformats.org/officeDocument/2006/relationships/hyperlink" Target="https://www.javatpoint.com/javascript-array-isarray-method" TargetMode="External"/><Relationship Id="rId1" Type="http://schemas.openxmlformats.org/officeDocument/2006/relationships/slideLayout" Target="../slideLayouts/slideLayout7.xml"/><Relationship Id="rId6" Type="http://schemas.openxmlformats.org/officeDocument/2006/relationships/hyperlink" Target="https://www.javatpoint.com/javascript-array-map-method" TargetMode="External"/><Relationship Id="rId11" Type="http://schemas.openxmlformats.org/officeDocument/2006/relationships/hyperlink" Target="https://www.javatpoint.com/javascript-array-reduce-method" TargetMode="External"/><Relationship Id="rId5" Type="http://schemas.openxmlformats.org/officeDocument/2006/relationships/hyperlink" Target="https://www.javatpoint.com/javascript-array-lastindexof-method" TargetMode="External"/><Relationship Id="rId10" Type="http://schemas.openxmlformats.org/officeDocument/2006/relationships/hyperlink" Target="https://www.javatpoint.com/javascript-array-reverse-method" TargetMode="External"/><Relationship Id="rId4" Type="http://schemas.openxmlformats.org/officeDocument/2006/relationships/hyperlink" Target="https://www.javatpoint.com/javascript-array-keys-method" TargetMode="External"/><Relationship Id="rId9" Type="http://schemas.openxmlformats.org/officeDocument/2006/relationships/hyperlink" Target="https://www.javatpoint.com/javascript-array-push-metho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8" Type="http://schemas.openxmlformats.org/officeDocument/2006/relationships/hyperlink" Target="https://www.javatpoint.com/javascript-array-unshift-method" TargetMode="External"/><Relationship Id="rId3" Type="http://schemas.openxmlformats.org/officeDocument/2006/relationships/hyperlink" Target="https://www.javatpoint.com/javascript-array-slice-method" TargetMode="External"/><Relationship Id="rId7" Type="http://schemas.openxmlformats.org/officeDocument/2006/relationships/hyperlink" Target="https://www.javatpoint.com/javascript-array-tostring-method" TargetMode="External"/><Relationship Id="rId2" Type="http://schemas.openxmlformats.org/officeDocument/2006/relationships/hyperlink" Target="https://www.javatpoint.com/javascript-array-shift-method" TargetMode="External"/><Relationship Id="rId1" Type="http://schemas.openxmlformats.org/officeDocument/2006/relationships/slideLayout" Target="../slideLayouts/slideLayout7.xml"/><Relationship Id="rId6" Type="http://schemas.openxmlformats.org/officeDocument/2006/relationships/hyperlink" Target="https://www.javatpoint.com/javascript-array-tolocalestring-method" TargetMode="External"/><Relationship Id="rId5" Type="http://schemas.openxmlformats.org/officeDocument/2006/relationships/hyperlink" Target="https://www.javatpoint.com/javascript-array-splice-method" TargetMode="External"/><Relationship Id="rId4" Type="http://schemas.openxmlformats.org/officeDocument/2006/relationships/hyperlink" Target="https://www.javatpoint.com/javascript-array-sort-method" TargetMode="External"/><Relationship Id="rId9" Type="http://schemas.openxmlformats.org/officeDocument/2006/relationships/hyperlink" Target="https://www.javatpoint.com/javascript-array-values-method"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hyperlink" Target="https://www.javatpoint.com/javascript-string-match-method" TargetMode="External"/><Relationship Id="rId3" Type="http://schemas.openxmlformats.org/officeDocument/2006/relationships/hyperlink" Target="https://www.javatpoint.com/javascript-string-charcodeat-method" TargetMode="External"/><Relationship Id="rId7" Type="http://schemas.openxmlformats.org/officeDocument/2006/relationships/hyperlink" Target="https://www.javatpoint.com/javascript-string-search-method" TargetMode="External"/><Relationship Id="rId2" Type="http://schemas.openxmlformats.org/officeDocument/2006/relationships/hyperlink" Target="https://www.javatpoint.com/javascript-string-charat-method" TargetMode="External"/><Relationship Id="rId1" Type="http://schemas.openxmlformats.org/officeDocument/2006/relationships/slideLayout" Target="../slideLayouts/slideLayout7.xml"/><Relationship Id="rId6" Type="http://schemas.openxmlformats.org/officeDocument/2006/relationships/hyperlink" Target="https://www.javatpoint.com/javascript-string-lastindexof-method" TargetMode="External"/><Relationship Id="rId5" Type="http://schemas.openxmlformats.org/officeDocument/2006/relationships/hyperlink" Target="https://www.javatpoint.com/javascript-string-indexof-method" TargetMode="External"/><Relationship Id="rId4" Type="http://schemas.openxmlformats.org/officeDocument/2006/relationships/hyperlink" Target="https://www.javatpoint.com/javascript-string-concat-method" TargetMode="External"/><Relationship Id="rId9" Type="http://schemas.openxmlformats.org/officeDocument/2006/relationships/hyperlink" Target="https://www.javatpoint.com/javascript-string-replace-method" TargetMode="External"/></Relationships>
</file>

<file path=ppt/slides/_rels/slide75.xml.rels><?xml version="1.0" encoding="UTF-8" standalone="yes"?>
<Relationships xmlns="http://schemas.openxmlformats.org/package/2006/relationships"><Relationship Id="rId8" Type="http://schemas.openxmlformats.org/officeDocument/2006/relationships/hyperlink" Target="https://www.javatpoint.com/javascript-string-tolocaleuppercase-method" TargetMode="External"/><Relationship Id="rId3" Type="http://schemas.openxmlformats.org/officeDocument/2006/relationships/hyperlink" Target="https://www.javatpoint.com/javascript-string-substring-method" TargetMode="External"/><Relationship Id="rId7" Type="http://schemas.openxmlformats.org/officeDocument/2006/relationships/hyperlink" Target="https://www.javatpoint.com/javascript-string-touppercase-method" TargetMode="External"/><Relationship Id="rId2" Type="http://schemas.openxmlformats.org/officeDocument/2006/relationships/hyperlink" Target="https://www.javatpoint.com/javascript-string-substr-method" TargetMode="External"/><Relationship Id="rId1" Type="http://schemas.openxmlformats.org/officeDocument/2006/relationships/slideLayout" Target="../slideLayouts/slideLayout7.xml"/><Relationship Id="rId6" Type="http://schemas.openxmlformats.org/officeDocument/2006/relationships/hyperlink" Target="https://www.javatpoint.com/javascript-string-tolocalelowercase-method" TargetMode="External"/><Relationship Id="rId5" Type="http://schemas.openxmlformats.org/officeDocument/2006/relationships/hyperlink" Target="https://www.javatpoint.com/javascript-string-tolowercase-method" TargetMode="External"/><Relationship Id="rId4" Type="http://schemas.openxmlformats.org/officeDocument/2006/relationships/hyperlink" Target="https://www.javatpoint.com/javascript-string-slice-method" TargetMode="External"/></Relationships>
</file>

<file path=ppt/slides/_rels/slide76.xml.rels><?xml version="1.0" encoding="UTF-8" standalone="yes"?>
<Relationships xmlns="http://schemas.openxmlformats.org/package/2006/relationships"><Relationship Id="rId3" Type="http://schemas.openxmlformats.org/officeDocument/2006/relationships/hyperlink" Target="https://www.javatpoint.com/javascript-string-valueof-method" TargetMode="External"/><Relationship Id="rId2" Type="http://schemas.openxmlformats.org/officeDocument/2006/relationships/hyperlink" Target="https://www.javatpoint.com/javascript-string-tostring-method" TargetMode="Externa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hyperlink" Target="https://www.javatpoint.com/javascript-date-getmonth-method" TargetMode="External"/><Relationship Id="rId3" Type="http://schemas.openxmlformats.org/officeDocument/2006/relationships/hyperlink" Target="https://www.javatpoint.com/javascript-date-getday-method" TargetMode="External"/><Relationship Id="rId7" Type="http://schemas.openxmlformats.org/officeDocument/2006/relationships/hyperlink" Target="https://www.javatpoint.com/javascript-date-getminutes-method" TargetMode="External"/><Relationship Id="rId2" Type="http://schemas.openxmlformats.org/officeDocument/2006/relationships/hyperlink" Target="https://www.javatpoint.com/javascript-date-getdate-method" TargetMode="External"/><Relationship Id="rId1" Type="http://schemas.openxmlformats.org/officeDocument/2006/relationships/slideLayout" Target="../slideLayouts/slideLayout7.xml"/><Relationship Id="rId6" Type="http://schemas.openxmlformats.org/officeDocument/2006/relationships/hyperlink" Target="https://www.javatpoint.com/javascript-date-getmilliseconds-method" TargetMode="External"/><Relationship Id="rId5" Type="http://schemas.openxmlformats.org/officeDocument/2006/relationships/hyperlink" Target="https://www.javatpoint.com/javascript-date-gethours-method" TargetMode="External"/><Relationship Id="rId10" Type="http://schemas.openxmlformats.org/officeDocument/2006/relationships/hyperlink" Target="https://www.javatpoint.com/javascript-date-getutcdate-method" TargetMode="External"/><Relationship Id="rId4" Type="http://schemas.openxmlformats.org/officeDocument/2006/relationships/hyperlink" Target="https://www.javatpoint.com/javascript-date-getutcfullyear-method" TargetMode="External"/><Relationship Id="rId9" Type="http://schemas.openxmlformats.org/officeDocument/2006/relationships/hyperlink" Target="https://www.javatpoint.com/javascript-date-getseconds-method" TargetMode="External"/></Relationships>
</file>

<file path=ppt/slides/_rels/slide79.xml.rels><?xml version="1.0" encoding="UTF-8" standalone="yes"?>
<Relationships xmlns="http://schemas.openxmlformats.org/package/2006/relationships"><Relationship Id="rId8" Type="http://schemas.openxmlformats.org/officeDocument/2006/relationships/hyperlink" Target="https://www.javatpoint.com/javascript-date-sethours-method" TargetMode="External"/><Relationship Id="rId3" Type="http://schemas.openxmlformats.org/officeDocument/2006/relationships/hyperlink" Target="https://www.javatpoint.com/javascript-date-getutcfullyears-method" TargetMode="External"/><Relationship Id="rId7" Type="http://schemas.openxmlformats.org/officeDocument/2006/relationships/hyperlink" Target="https://www.javatpoint.com/javascript-date-getutcseconds-method" TargetMode="External"/><Relationship Id="rId2" Type="http://schemas.openxmlformats.org/officeDocument/2006/relationships/hyperlink" Target="https://www.javatpoint.com/javascript-date-getutcday-method" TargetMode="External"/><Relationship Id="rId1" Type="http://schemas.openxmlformats.org/officeDocument/2006/relationships/slideLayout" Target="../slideLayouts/slideLayout7.xml"/><Relationship Id="rId6" Type="http://schemas.openxmlformats.org/officeDocument/2006/relationships/hyperlink" Target="https://www.javatpoint.com/javascript-date-getutcmonth-method" TargetMode="External"/><Relationship Id="rId5" Type="http://schemas.openxmlformats.org/officeDocument/2006/relationships/hyperlink" Target="https://www.javatpoint.com/javascript-date-getutcminutes-method" TargetMode="External"/><Relationship Id="rId10" Type="http://schemas.openxmlformats.org/officeDocument/2006/relationships/hyperlink" Target="https://www.javatpoint.com/javascript-date-setminutes-method" TargetMode="External"/><Relationship Id="rId4" Type="http://schemas.openxmlformats.org/officeDocument/2006/relationships/hyperlink" Target="https://www.javatpoint.com/javascript-date-getutchours-method" TargetMode="External"/><Relationship Id="rId9" Type="http://schemas.openxmlformats.org/officeDocument/2006/relationships/hyperlink" Target="https://www.javatpoint.com/javascript-date-setmilliseconds-metho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hyperlink" Target="https://www.javatpoint.com/javascript-date-setutcdate-method" TargetMode="External"/><Relationship Id="rId7" Type="http://schemas.openxmlformats.org/officeDocument/2006/relationships/hyperlink" Target="https://www.javatpoint.com/javascript-date-setutcmonth-method" TargetMode="External"/><Relationship Id="rId2" Type="http://schemas.openxmlformats.org/officeDocument/2006/relationships/hyperlink" Target="https://www.javatpoint.com/javascript-date-setseconds-method" TargetMode="External"/><Relationship Id="rId1" Type="http://schemas.openxmlformats.org/officeDocument/2006/relationships/slideLayout" Target="../slideLayouts/slideLayout7.xml"/><Relationship Id="rId6" Type="http://schemas.openxmlformats.org/officeDocument/2006/relationships/hyperlink" Target="https://www.javatpoint.com/javascript-date-setutcminutes-method" TargetMode="External"/><Relationship Id="rId5" Type="http://schemas.openxmlformats.org/officeDocument/2006/relationships/hyperlink" Target="https://www.javatpoint.com/javascript-date-setutchours-method" TargetMode="External"/><Relationship Id="rId4" Type="http://schemas.openxmlformats.org/officeDocument/2006/relationships/hyperlink" Target="https://www.javatpoint.com/javascript-date-setutcfullyear-method" TargetMode="External"/></Relationships>
</file>

<file path=ppt/slides/_rels/slide81.xml.rels><?xml version="1.0" encoding="UTF-8" standalone="yes"?>
<Relationships xmlns="http://schemas.openxmlformats.org/package/2006/relationships"><Relationship Id="rId8" Type="http://schemas.openxmlformats.org/officeDocument/2006/relationships/hyperlink" Target="https://www.javatpoint.com/javascript-date-valueof-method" TargetMode="External"/><Relationship Id="rId3" Type="http://schemas.openxmlformats.org/officeDocument/2006/relationships/hyperlink" Target="https://www.javatpoint.com/javascript-date-toisostring-method" TargetMode="External"/><Relationship Id="rId7" Type="http://schemas.openxmlformats.org/officeDocument/2006/relationships/hyperlink" Target="https://www.javatpoint.com/javascript-date-toutcstring-method" TargetMode="External"/><Relationship Id="rId2" Type="http://schemas.openxmlformats.org/officeDocument/2006/relationships/hyperlink" Target="https://www.javatpoint.com/javascript-date-todatestring-method" TargetMode="External"/><Relationship Id="rId1" Type="http://schemas.openxmlformats.org/officeDocument/2006/relationships/slideLayout" Target="../slideLayouts/slideLayout7.xml"/><Relationship Id="rId6" Type="http://schemas.openxmlformats.org/officeDocument/2006/relationships/hyperlink" Target="https://www.javatpoint.com/javascript-date-totimestring-method" TargetMode="External"/><Relationship Id="rId5" Type="http://schemas.openxmlformats.org/officeDocument/2006/relationships/hyperlink" Target="https://www.javatpoint.com/javascript-date-tostring-method" TargetMode="External"/><Relationship Id="rId4" Type="http://schemas.openxmlformats.org/officeDocument/2006/relationships/hyperlink" Target="https://www.javatpoint.com/javascript-date-tojson-method"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blipFill>
            <a:blip r:embed="rId2"/>
            <a:tile tx="0" ty="0" sx="100000" sy="100000" flip="none" algn="tl"/>
          </a:bli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533400" y="1066800"/>
            <a:ext cx="9906000" cy="3733800"/>
          </a:xfrm>
          <a:prstGeom prst="roundRect">
            <a:avLst/>
          </a:prstGeom>
          <a:solidFill>
            <a:schemeClr val="accent3">
              <a:lumMod val="50000"/>
            </a:schemeClr>
          </a:solidFill>
          <a:ln>
            <a:solidFill>
              <a:schemeClr val="accent1">
                <a:lumMod val="75000"/>
              </a:schemeClr>
            </a:solidFill>
          </a:ln>
          <a:scene3d>
            <a:camera prst="perspectiveContrastingRightFacing"/>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5" name="TextBox 4"/>
          <p:cNvSpPr txBox="1"/>
          <p:nvPr/>
        </p:nvSpPr>
        <p:spPr>
          <a:xfrm>
            <a:off x="838200" y="1905560"/>
            <a:ext cx="7391400" cy="1569660"/>
          </a:xfrm>
          <a:prstGeom prst="rect">
            <a:avLst/>
          </a:prstGeom>
          <a:solidFill>
            <a:schemeClr val="bg2">
              <a:lumMod val="10000"/>
            </a:schemeClr>
          </a:solidFill>
        </p:spPr>
        <p:txBody>
          <a:bodyPr wrap="square" rtlCol="0">
            <a:spAutoFit/>
          </a:bodyPr>
          <a:lstStyle/>
          <a:p>
            <a:r>
              <a:rPr lang="en-IN" sz="9600" dirty="0">
                <a:solidFill>
                  <a:schemeClr val="accent6">
                    <a:lumMod val="20000"/>
                    <a:lumOff val="80000"/>
                  </a:schemeClr>
                </a:solidFill>
                <a:latin typeface="Algerian" pitchFamily="82" charset="0"/>
              </a:rPr>
              <a:t>JAVASCRIPT</a:t>
            </a:r>
          </a:p>
        </p:txBody>
      </p:sp>
      <p:pic>
        <p:nvPicPr>
          <p:cNvPr id="2050" name="Picture 2" descr="C:\Program Files (x86)\Microsoft Office\MEDIA\CAGCAT10\j019538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6" y="3876558"/>
            <a:ext cx="2650541" cy="270587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user\AppData\Local\Microsoft\Windows\INetCache\IE\LD149760\_30books[1].jpg"/>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6726" b="73274" l="0" r="100000"/>
                    </a14:imgEffect>
                  </a14:imgLayer>
                </a14:imgProps>
              </a:ext>
              <a:ext uri="{28A0092B-C50C-407E-A947-70E740481C1C}">
                <a14:useLocalDpi xmlns:a14="http://schemas.microsoft.com/office/drawing/2010/main" val="0"/>
              </a:ext>
            </a:extLst>
          </a:blip>
          <a:srcRect/>
          <a:stretch>
            <a:fillRect/>
          </a:stretch>
        </p:blipFill>
        <p:spPr bwMode="auto">
          <a:xfrm>
            <a:off x="4191000" y="4191000"/>
            <a:ext cx="4953000" cy="329228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TextBox 11"/>
          <p:cNvSpPr txBox="1"/>
          <p:nvPr/>
        </p:nvSpPr>
        <p:spPr>
          <a:xfrm>
            <a:off x="685800" y="6488668"/>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1212539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a:noAutofit/>
          </a:bodyPr>
          <a:lstStyle/>
          <a:p>
            <a:r>
              <a:rPr lang="en-IN" sz="6000" dirty="0">
                <a:solidFill>
                  <a:schemeClr val="accent3">
                    <a:lumMod val="50000"/>
                  </a:schemeClr>
                </a:solidFill>
              </a:rPr>
              <a:t>Why to Learn </a:t>
            </a:r>
            <a:r>
              <a:rPr lang="en-IN" sz="6000" dirty="0" err="1">
                <a:solidFill>
                  <a:schemeClr val="accent3">
                    <a:lumMod val="50000"/>
                  </a:schemeClr>
                </a:solidFill>
              </a:rPr>
              <a:t>Javascript</a:t>
            </a:r>
            <a:endParaRPr lang="en-IN" sz="6000" dirty="0">
              <a:solidFill>
                <a:schemeClr val="accent3">
                  <a:lumMod val="50000"/>
                </a:schemeClr>
              </a:solidFill>
              <a:latin typeface="Times New Roman" pitchFamily="18" charset="0"/>
              <a:cs typeface="Times New Roman" pitchFamily="18" charset="0"/>
            </a:endParaRPr>
          </a:p>
        </p:txBody>
      </p:sp>
      <p:sp>
        <p:nvSpPr>
          <p:cNvPr id="3" name="Content Placeholder 2"/>
          <p:cNvSpPr>
            <a:spLocks noGrp="1"/>
          </p:cNvSpPr>
          <p:nvPr>
            <p:ph sz="half" idx="1"/>
          </p:nvPr>
        </p:nvSpPr>
        <p:spPr>
          <a:xfrm>
            <a:off x="152400" y="1371600"/>
            <a:ext cx="8839200" cy="5105400"/>
          </a:xfrm>
        </p:spPr>
        <p:style>
          <a:lnRef idx="2">
            <a:schemeClr val="accent1"/>
          </a:lnRef>
          <a:fillRef idx="1">
            <a:schemeClr val="lt1"/>
          </a:fillRef>
          <a:effectRef idx="0">
            <a:schemeClr val="accent1"/>
          </a:effectRef>
          <a:fontRef idx="minor">
            <a:schemeClr val="dk1"/>
          </a:fontRef>
        </p:style>
        <p:txBody>
          <a:bodyPr>
            <a:normAutofit/>
          </a:bodyPr>
          <a:lstStyle/>
          <a:p>
            <a:pPr fontAlgn="base">
              <a:lnSpc>
                <a:spcPct val="150000"/>
              </a:lnSpc>
            </a:pPr>
            <a:r>
              <a:rPr lang="en-US" dirty="0" err="1">
                <a:solidFill>
                  <a:srgbClr val="C00000"/>
                </a:solidFill>
              </a:rPr>
              <a:t>Javascript</a:t>
            </a:r>
            <a:r>
              <a:rPr lang="en-US" dirty="0">
                <a:solidFill>
                  <a:srgbClr val="C00000"/>
                </a:solidFill>
              </a:rPr>
              <a:t> is everywhere, it comes installed on every modern web browser and so to learn </a:t>
            </a:r>
            <a:r>
              <a:rPr lang="en-US" dirty="0" err="1">
                <a:solidFill>
                  <a:srgbClr val="C00000"/>
                </a:solidFill>
              </a:rPr>
              <a:t>Javascript</a:t>
            </a:r>
            <a:r>
              <a:rPr lang="en-US" dirty="0">
                <a:solidFill>
                  <a:srgbClr val="C00000"/>
                </a:solidFill>
              </a:rPr>
              <a:t> you really do not need any special environment setup. </a:t>
            </a:r>
          </a:p>
          <a:p>
            <a:pPr fontAlgn="base">
              <a:lnSpc>
                <a:spcPct val="150000"/>
              </a:lnSpc>
            </a:pPr>
            <a:r>
              <a:rPr lang="en-US" dirty="0">
                <a:solidFill>
                  <a:srgbClr val="7030A0"/>
                </a:solidFill>
              </a:rPr>
              <a:t>For example Chrome, Mozilla Firefox , Safari and every browser you know as of today, supports </a:t>
            </a:r>
            <a:r>
              <a:rPr lang="en-US" dirty="0" err="1">
                <a:solidFill>
                  <a:srgbClr val="7030A0"/>
                </a:solidFill>
              </a:rPr>
              <a:t>Javascript</a:t>
            </a:r>
            <a:r>
              <a:rPr lang="en-US" dirty="0">
                <a:solidFill>
                  <a:srgbClr val="7030A0"/>
                </a:solidFill>
              </a:rPr>
              <a:t>.</a:t>
            </a:r>
            <a:endParaRPr lang="en-US" b="1" dirty="0">
              <a:solidFill>
                <a:srgbClr val="7030A0"/>
              </a:solidFill>
            </a:endParaRPr>
          </a:p>
          <a:p>
            <a:pPr>
              <a:lnSpc>
                <a:spcPct val="150000"/>
              </a:lnSpc>
              <a:buFont typeface="Wingdings" pitchFamily="2" charset="2"/>
              <a:buChar char="Ø"/>
            </a:pPr>
            <a:endParaRPr lang="en-IN" dirty="0">
              <a:solidFill>
                <a:srgbClr val="C00000"/>
              </a:solidFill>
              <a:latin typeface="Arial" pitchFamily="34" charset="0"/>
              <a:cs typeface="Arial" pitchFamily="34" charset="0"/>
            </a:endParaRPr>
          </a:p>
        </p:txBody>
      </p:sp>
      <p:sp>
        <p:nvSpPr>
          <p:cNvPr id="5" name="Rectangle 4"/>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77855514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6049" y="1295400"/>
            <a:ext cx="8458200" cy="517064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IN" sz="2200" dirty="0">
                <a:solidFill>
                  <a:srgbClr val="002060"/>
                </a:solidFill>
              </a:rPr>
              <a:t>Example of JavaScript Screen Object</a:t>
            </a:r>
          </a:p>
          <a:p>
            <a:pPr>
              <a:lnSpc>
                <a:spcPct val="150000"/>
              </a:lnSpc>
            </a:pPr>
            <a:r>
              <a:rPr lang="en-IN" sz="2200" dirty="0">
                <a:solidFill>
                  <a:srgbClr val="002060"/>
                </a:solidFill>
              </a:rPr>
              <a:t>Let’s see the different usage of screen object.</a:t>
            </a:r>
          </a:p>
          <a:p>
            <a:pPr>
              <a:lnSpc>
                <a:spcPct val="150000"/>
              </a:lnSpc>
            </a:pPr>
            <a:r>
              <a:rPr lang="en-IN" sz="2200" b="1" dirty="0">
                <a:solidFill>
                  <a:schemeClr val="accent3">
                    <a:lumMod val="50000"/>
                  </a:schemeClr>
                </a:solidFill>
              </a:rPr>
              <a:t>&lt;script&gt;</a:t>
            </a:r>
            <a:r>
              <a:rPr lang="en-IN" sz="2200" dirty="0">
                <a:solidFill>
                  <a:schemeClr val="accent3">
                    <a:lumMod val="50000"/>
                  </a:schemeClr>
                </a:solidFill>
              </a:rPr>
              <a:t>  </a:t>
            </a:r>
          </a:p>
          <a:p>
            <a:pPr>
              <a:lnSpc>
                <a:spcPct val="150000"/>
              </a:lnSpc>
            </a:pPr>
            <a:r>
              <a:rPr lang="en-IN" sz="2200" dirty="0" err="1">
                <a:solidFill>
                  <a:schemeClr val="accent3">
                    <a:lumMod val="50000"/>
                  </a:schemeClr>
                </a:solidFill>
              </a:rPr>
              <a:t>document.writeln</a:t>
            </a:r>
            <a:r>
              <a:rPr lang="en-IN" sz="2200" dirty="0">
                <a:solidFill>
                  <a:schemeClr val="accent3">
                    <a:lumMod val="50000"/>
                  </a:schemeClr>
                </a:solidFill>
              </a:rPr>
              <a:t>("</a:t>
            </a:r>
            <a:r>
              <a:rPr lang="en-IN" sz="2200" b="1" dirty="0">
                <a:solidFill>
                  <a:schemeClr val="accent3">
                    <a:lumMod val="50000"/>
                  </a:schemeClr>
                </a:solidFill>
              </a:rPr>
              <a:t>&lt;</a:t>
            </a:r>
            <a:r>
              <a:rPr lang="en-IN" sz="2200" b="1" dirty="0" err="1">
                <a:solidFill>
                  <a:schemeClr val="accent3">
                    <a:lumMod val="50000"/>
                  </a:schemeClr>
                </a:solidFill>
              </a:rPr>
              <a:t>br</a:t>
            </a:r>
            <a:r>
              <a:rPr lang="en-IN" sz="2200" b="1" dirty="0">
                <a:solidFill>
                  <a:schemeClr val="accent3">
                    <a:lumMod val="50000"/>
                  </a:schemeClr>
                </a:solidFill>
              </a:rPr>
              <a:t>/&gt;</a:t>
            </a:r>
            <a:r>
              <a:rPr lang="en-IN" sz="2200" dirty="0" err="1">
                <a:solidFill>
                  <a:schemeClr val="accent3">
                    <a:lumMod val="50000"/>
                  </a:schemeClr>
                </a:solidFill>
              </a:rPr>
              <a:t>screen.width</a:t>
            </a:r>
            <a:r>
              <a:rPr lang="en-IN" sz="2200" dirty="0">
                <a:solidFill>
                  <a:schemeClr val="accent3">
                    <a:lumMod val="50000"/>
                  </a:schemeClr>
                </a:solidFill>
              </a:rPr>
              <a:t>: "+</a:t>
            </a:r>
            <a:r>
              <a:rPr lang="en-IN" sz="2200" dirty="0" err="1">
                <a:solidFill>
                  <a:schemeClr val="accent3">
                    <a:lumMod val="50000"/>
                  </a:schemeClr>
                </a:solidFill>
              </a:rPr>
              <a:t>screen.width</a:t>
            </a:r>
            <a:r>
              <a:rPr lang="en-IN" sz="2200" dirty="0">
                <a:solidFill>
                  <a:schemeClr val="accent3">
                    <a:lumMod val="50000"/>
                  </a:schemeClr>
                </a:solidFill>
              </a:rPr>
              <a:t>);  </a:t>
            </a:r>
          </a:p>
          <a:p>
            <a:pPr>
              <a:lnSpc>
                <a:spcPct val="150000"/>
              </a:lnSpc>
            </a:pPr>
            <a:r>
              <a:rPr lang="en-IN" sz="2200" dirty="0" err="1">
                <a:solidFill>
                  <a:schemeClr val="accent3">
                    <a:lumMod val="50000"/>
                  </a:schemeClr>
                </a:solidFill>
              </a:rPr>
              <a:t>document.writeln</a:t>
            </a:r>
            <a:r>
              <a:rPr lang="en-IN" sz="2200" dirty="0">
                <a:solidFill>
                  <a:schemeClr val="accent3">
                    <a:lumMod val="50000"/>
                  </a:schemeClr>
                </a:solidFill>
              </a:rPr>
              <a:t>("</a:t>
            </a:r>
            <a:r>
              <a:rPr lang="en-IN" sz="2200" b="1" dirty="0">
                <a:solidFill>
                  <a:schemeClr val="accent3">
                    <a:lumMod val="50000"/>
                  </a:schemeClr>
                </a:solidFill>
              </a:rPr>
              <a:t>&lt;</a:t>
            </a:r>
            <a:r>
              <a:rPr lang="en-IN" sz="2200" b="1" dirty="0" err="1">
                <a:solidFill>
                  <a:schemeClr val="accent3">
                    <a:lumMod val="50000"/>
                  </a:schemeClr>
                </a:solidFill>
              </a:rPr>
              <a:t>br</a:t>
            </a:r>
            <a:r>
              <a:rPr lang="en-IN" sz="2200" b="1" dirty="0">
                <a:solidFill>
                  <a:schemeClr val="accent3">
                    <a:lumMod val="50000"/>
                  </a:schemeClr>
                </a:solidFill>
              </a:rPr>
              <a:t>/&gt;</a:t>
            </a:r>
            <a:r>
              <a:rPr lang="en-IN" sz="2200" dirty="0" err="1">
                <a:solidFill>
                  <a:schemeClr val="accent3">
                    <a:lumMod val="50000"/>
                  </a:schemeClr>
                </a:solidFill>
              </a:rPr>
              <a:t>screen.height</a:t>
            </a:r>
            <a:r>
              <a:rPr lang="en-IN" sz="2200" dirty="0">
                <a:solidFill>
                  <a:schemeClr val="accent3">
                    <a:lumMod val="50000"/>
                  </a:schemeClr>
                </a:solidFill>
              </a:rPr>
              <a:t>: "+</a:t>
            </a:r>
            <a:r>
              <a:rPr lang="en-IN" sz="2200" dirty="0" err="1">
                <a:solidFill>
                  <a:schemeClr val="accent3">
                    <a:lumMod val="50000"/>
                  </a:schemeClr>
                </a:solidFill>
              </a:rPr>
              <a:t>screen.height</a:t>
            </a:r>
            <a:r>
              <a:rPr lang="en-IN" sz="2200" dirty="0">
                <a:solidFill>
                  <a:schemeClr val="accent3">
                    <a:lumMod val="50000"/>
                  </a:schemeClr>
                </a:solidFill>
              </a:rPr>
              <a:t>);  </a:t>
            </a:r>
          </a:p>
          <a:p>
            <a:pPr>
              <a:lnSpc>
                <a:spcPct val="150000"/>
              </a:lnSpc>
            </a:pPr>
            <a:r>
              <a:rPr lang="en-IN" sz="2200" dirty="0" err="1">
                <a:solidFill>
                  <a:schemeClr val="accent3">
                    <a:lumMod val="50000"/>
                  </a:schemeClr>
                </a:solidFill>
              </a:rPr>
              <a:t>document.writeln</a:t>
            </a:r>
            <a:r>
              <a:rPr lang="en-IN" sz="2200" dirty="0">
                <a:solidFill>
                  <a:schemeClr val="accent3">
                    <a:lumMod val="50000"/>
                  </a:schemeClr>
                </a:solidFill>
              </a:rPr>
              <a:t>("</a:t>
            </a:r>
            <a:r>
              <a:rPr lang="en-IN" sz="2200" b="1" dirty="0">
                <a:solidFill>
                  <a:schemeClr val="accent3">
                    <a:lumMod val="50000"/>
                  </a:schemeClr>
                </a:solidFill>
              </a:rPr>
              <a:t>&lt;</a:t>
            </a:r>
            <a:r>
              <a:rPr lang="en-IN" sz="2200" b="1" dirty="0" err="1">
                <a:solidFill>
                  <a:schemeClr val="accent3">
                    <a:lumMod val="50000"/>
                  </a:schemeClr>
                </a:solidFill>
              </a:rPr>
              <a:t>br</a:t>
            </a:r>
            <a:r>
              <a:rPr lang="en-IN" sz="2200" b="1" dirty="0">
                <a:solidFill>
                  <a:schemeClr val="accent3">
                    <a:lumMod val="50000"/>
                  </a:schemeClr>
                </a:solidFill>
              </a:rPr>
              <a:t>/&gt;</a:t>
            </a:r>
            <a:r>
              <a:rPr lang="en-IN" sz="2200" dirty="0" err="1">
                <a:solidFill>
                  <a:schemeClr val="accent3">
                    <a:lumMod val="50000"/>
                  </a:schemeClr>
                </a:solidFill>
              </a:rPr>
              <a:t>screen.availWidth</a:t>
            </a:r>
            <a:r>
              <a:rPr lang="en-IN" sz="2200" dirty="0">
                <a:solidFill>
                  <a:schemeClr val="accent3">
                    <a:lumMod val="50000"/>
                  </a:schemeClr>
                </a:solidFill>
              </a:rPr>
              <a:t>: "+</a:t>
            </a:r>
            <a:r>
              <a:rPr lang="en-IN" sz="2200" dirty="0" err="1">
                <a:solidFill>
                  <a:schemeClr val="accent3">
                    <a:lumMod val="50000"/>
                  </a:schemeClr>
                </a:solidFill>
              </a:rPr>
              <a:t>screen.availWidth</a:t>
            </a:r>
            <a:r>
              <a:rPr lang="en-IN" sz="2200" dirty="0">
                <a:solidFill>
                  <a:schemeClr val="accent3">
                    <a:lumMod val="50000"/>
                  </a:schemeClr>
                </a:solidFill>
              </a:rPr>
              <a:t>);  </a:t>
            </a:r>
          </a:p>
          <a:p>
            <a:pPr>
              <a:lnSpc>
                <a:spcPct val="150000"/>
              </a:lnSpc>
            </a:pPr>
            <a:r>
              <a:rPr lang="en-IN" sz="2200" dirty="0" err="1">
                <a:solidFill>
                  <a:schemeClr val="accent3">
                    <a:lumMod val="50000"/>
                  </a:schemeClr>
                </a:solidFill>
              </a:rPr>
              <a:t>document.writeln</a:t>
            </a:r>
            <a:r>
              <a:rPr lang="en-IN" sz="2200" dirty="0">
                <a:solidFill>
                  <a:schemeClr val="accent3">
                    <a:lumMod val="50000"/>
                  </a:schemeClr>
                </a:solidFill>
              </a:rPr>
              <a:t>("</a:t>
            </a:r>
            <a:r>
              <a:rPr lang="en-IN" sz="2200" b="1" dirty="0">
                <a:solidFill>
                  <a:schemeClr val="accent3">
                    <a:lumMod val="50000"/>
                  </a:schemeClr>
                </a:solidFill>
              </a:rPr>
              <a:t>&lt;</a:t>
            </a:r>
            <a:r>
              <a:rPr lang="en-IN" sz="2200" b="1" dirty="0" err="1">
                <a:solidFill>
                  <a:schemeClr val="accent3">
                    <a:lumMod val="50000"/>
                  </a:schemeClr>
                </a:solidFill>
              </a:rPr>
              <a:t>br</a:t>
            </a:r>
            <a:r>
              <a:rPr lang="en-IN" sz="2200" b="1" dirty="0">
                <a:solidFill>
                  <a:schemeClr val="accent3">
                    <a:lumMod val="50000"/>
                  </a:schemeClr>
                </a:solidFill>
              </a:rPr>
              <a:t>/&gt;</a:t>
            </a:r>
            <a:r>
              <a:rPr lang="en-IN" sz="2200" dirty="0" err="1">
                <a:solidFill>
                  <a:schemeClr val="accent3">
                    <a:lumMod val="50000"/>
                  </a:schemeClr>
                </a:solidFill>
              </a:rPr>
              <a:t>screen.availHeight</a:t>
            </a:r>
            <a:r>
              <a:rPr lang="en-IN" sz="2200" dirty="0">
                <a:solidFill>
                  <a:schemeClr val="accent3">
                    <a:lumMod val="50000"/>
                  </a:schemeClr>
                </a:solidFill>
              </a:rPr>
              <a:t>: "+</a:t>
            </a:r>
            <a:r>
              <a:rPr lang="en-IN" sz="2200" dirty="0" err="1">
                <a:solidFill>
                  <a:schemeClr val="accent3">
                    <a:lumMod val="50000"/>
                  </a:schemeClr>
                </a:solidFill>
              </a:rPr>
              <a:t>screen.availHeight</a:t>
            </a:r>
            <a:r>
              <a:rPr lang="en-IN" sz="2200" dirty="0">
                <a:solidFill>
                  <a:schemeClr val="accent3">
                    <a:lumMod val="50000"/>
                  </a:schemeClr>
                </a:solidFill>
              </a:rPr>
              <a:t>);  </a:t>
            </a:r>
          </a:p>
          <a:p>
            <a:pPr>
              <a:lnSpc>
                <a:spcPct val="150000"/>
              </a:lnSpc>
            </a:pPr>
            <a:r>
              <a:rPr lang="en-IN" sz="2200" dirty="0" err="1">
                <a:solidFill>
                  <a:schemeClr val="accent3">
                    <a:lumMod val="50000"/>
                  </a:schemeClr>
                </a:solidFill>
              </a:rPr>
              <a:t>document.writeln</a:t>
            </a:r>
            <a:r>
              <a:rPr lang="en-IN" sz="2200" dirty="0">
                <a:solidFill>
                  <a:schemeClr val="accent3">
                    <a:lumMod val="50000"/>
                  </a:schemeClr>
                </a:solidFill>
              </a:rPr>
              <a:t>("</a:t>
            </a:r>
            <a:r>
              <a:rPr lang="en-IN" sz="2200" b="1" dirty="0">
                <a:solidFill>
                  <a:schemeClr val="accent3">
                    <a:lumMod val="50000"/>
                  </a:schemeClr>
                </a:solidFill>
              </a:rPr>
              <a:t>&lt;</a:t>
            </a:r>
            <a:r>
              <a:rPr lang="en-IN" sz="2200" b="1" dirty="0" err="1">
                <a:solidFill>
                  <a:schemeClr val="accent3">
                    <a:lumMod val="50000"/>
                  </a:schemeClr>
                </a:solidFill>
              </a:rPr>
              <a:t>br</a:t>
            </a:r>
            <a:r>
              <a:rPr lang="en-IN" sz="2200" b="1" dirty="0">
                <a:solidFill>
                  <a:schemeClr val="accent3">
                    <a:lumMod val="50000"/>
                  </a:schemeClr>
                </a:solidFill>
              </a:rPr>
              <a:t>/&gt;</a:t>
            </a:r>
            <a:r>
              <a:rPr lang="en-IN" sz="2200" dirty="0" err="1">
                <a:solidFill>
                  <a:schemeClr val="accent3">
                    <a:lumMod val="50000"/>
                  </a:schemeClr>
                </a:solidFill>
              </a:rPr>
              <a:t>screen.colorDepth</a:t>
            </a:r>
            <a:r>
              <a:rPr lang="en-IN" sz="2200" dirty="0">
                <a:solidFill>
                  <a:schemeClr val="accent3">
                    <a:lumMod val="50000"/>
                  </a:schemeClr>
                </a:solidFill>
              </a:rPr>
              <a:t>: "+</a:t>
            </a:r>
            <a:r>
              <a:rPr lang="en-IN" sz="2200" dirty="0" err="1">
                <a:solidFill>
                  <a:schemeClr val="accent3">
                    <a:lumMod val="50000"/>
                  </a:schemeClr>
                </a:solidFill>
              </a:rPr>
              <a:t>screen.colorDepth</a:t>
            </a:r>
            <a:r>
              <a:rPr lang="en-IN" sz="2200" dirty="0">
                <a:solidFill>
                  <a:schemeClr val="accent3">
                    <a:lumMod val="50000"/>
                  </a:schemeClr>
                </a:solidFill>
              </a:rPr>
              <a:t>);  </a:t>
            </a:r>
          </a:p>
          <a:p>
            <a:pPr>
              <a:lnSpc>
                <a:spcPct val="150000"/>
              </a:lnSpc>
            </a:pPr>
            <a:r>
              <a:rPr lang="en-IN" sz="2200" dirty="0" err="1">
                <a:solidFill>
                  <a:schemeClr val="accent3">
                    <a:lumMod val="50000"/>
                  </a:schemeClr>
                </a:solidFill>
              </a:rPr>
              <a:t>document.writeln</a:t>
            </a:r>
            <a:r>
              <a:rPr lang="en-IN" sz="2200" dirty="0">
                <a:solidFill>
                  <a:schemeClr val="accent3">
                    <a:lumMod val="50000"/>
                  </a:schemeClr>
                </a:solidFill>
              </a:rPr>
              <a:t>("</a:t>
            </a:r>
            <a:r>
              <a:rPr lang="en-IN" sz="2200" b="1" dirty="0">
                <a:solidFill>
                  <a:schemeClr val="accent3">
                    <a:lumMod val="50000"/>
                  </a:schemeClr>
                </a:solidFill>
              </a:rPr>
              <a:t>&lt;</a:t>
            </a:r>
            <a:r>
              <a:rPr lang="en-IN" sz="2200" b="1" dirty="0" err="1">
                <a:solidFill>
                  <a:schemeClr val="accent3">
                    <a:lumMod val="50000"/>
                  </a:schemeClr>
                </a:solidFill>
              </a:rPr>
              <a:t>br</a:t>
            </a:r>
            <a:r>
              <a:rPr lang="en-IN" sz="2200" b="1" dirty="0">
                <a:solidFill>
                  <a:schemeClr val="accent3">
                    <a:lumMod val="50000"/>
                  </a:schemeClr>
                </a:solidFill>
              </a:rPr>
              <a:t>/&gt;</a:t>
            </a:r>
            <a:r>
              <a:rPr lang="en-IN" sz="2200" dirty="0" err="1">
                <a:solidFill>
                  <a:schemeClr val="accent3">
                    <a:lumMod val="50000"/>
                  </a:schemeClr>
                </a:solidFill>
              </a:rPr>
              <a:t>screen.pixelDepth</a:t>
            </a:r>
            <a:r>
              <a:rPr lang="en-IN" sz="2200" dirty="0">
                <a:solidFill>
                  <a:schemeClr val="accent3">
                    <a:lumMod val="50000"/>
                  </a:schemeClr>
                </a:solidFill>
              </a:rPr>
              <a:t>: "+</a:t>
            </a:r>
            <a:r>
              <a:rPr lang="en-IN" sz="2200" dirty="0" err="1">
                <a:solidFill>
                  <a:schemeClr val="accent3">
                    <a:lumMod val="50000"/>
                  </a:schemeClr>
                </a:solidFill>
              </a:rPr>
              <a:t>screen.pixelDepth</a:t>
            </a:r>
            <a:r>
              <a:rPr lang="en-IN" sz="2200" dirty="0">
                <a:solidFill>
                  <a:schemeClr val="accent3">
                    <a:lumMod val="50000"/>
                  </a:schemeClr>
                </a:solidFill>
              </a:rPr>
              <a:t>);  </a:t>
            </a:r>
          </a:p>
          <a:p>
            <a:pPr>
              <a:lnSpc>
                <a:spcPct val="150000"/>
              </a:lnSpc>
            </a:pPr>
            <a:r>
              <a:rPr lang="en-IN" sz="2200" b="1" dirty="0">
                <a:solidFill>
                  <a:schemeClr val="accent3">
                    <a:lumMod val="50000"/>
                  </a:schemeClr>
                </a:solidFill>
              </a:rPr>
              <a:t>&lt;/script&gt;</a:t>
            </a:r>
            <a:r>
              <a:rPr lang="en-IN" sz="2200" dirty="0">
                <a:solidFill>
                  <a:schemeClr val="accent3">
                    <a:lumMod val="50000"/>
                  </a:schemeClr>
                </a:solidFill>
              </a:rPr>
              <a:t> </a:t>
            </a:r>
          </a:p>
        </p:txBody>
      </p:sp>
      <p:sp>
        <p:nvSpPr>
          <p:cNvPr id="3" name="Rectangle 2"/>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TextBox 3"/>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300796630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IN" dirty="0"/>
              <a:t>Document Object Model</a:t>
            </a:r>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a:lnSpc>
                <a:spcPct val="150000"/>
              </a:lnSpc>
            </a:pPr>
            <a:r>
              <a:rPr lang="en-US" dirty="0">
                <a:solidFill>
                  <a:schemeClr val="accent3">
                    <a:lumMod val="50000"/>
                  </a:schemeClr>
                </a:solidFill>
              </a:rPr>
              <a:t>The </a:t>
            </a:r>
            <a:r>
              <a:rPr lang="en-US" b="1" dirty="0">
                <a:solidFill>
                  <a:schemeClr val="accent3">
                    <a:lumMod val="50000"/>
                  </a:schemeClr>
                </a:solidFill>
              </a:rPr>
              <a:t>document object</a:t>
            </a:r>
            <a:r>
              <a:rPr lang="en-US" dirty="0">
                <a:solidFill>
                  <a:schemeClr val="accent3">
                    <a:lumMod val="50000"/>
                  </a:schemeClr>
                </a:solidFill>
              </a:rPr>
              <a:t> represents the whole html document.</a:t>
            </a:r>
          </a:p>
          <a:p>
            <a:pPr>
              <a:lnSpc>
                <a:spcPct val="150000"/>
              </a:lnSpc>
            </a:pPr>
            <a:r>
              <a:rPr lang="en-US" dirty="0">
                <a:solidFill>
                  <a:schemeClr val="accent3">
                    <a:lumMod val="50000"/>
                  </a:schemeClr>
                </a:solidFill>
              </a:rPr>
              <a:t>When html document is loaded in the browser, it becomes a document object. </a:t>
            </a:r>
          </a:p>
          <a:p>
            <a:pPr>
              <a:lnSpc>
                <a:spcPct val="150000"/>
              </a:lnSpc>
            </a:pPr>
            <a:r>
              <a:rPr lang="en-US" dirty="0">
                <a:solidFill>
                  <a:schemeClr val="accent3">
                    <a:lumMod val="50000"/>
                  </a:schemeClr>
                </a:solidFill>
              </a:rPr>
              <a:t>It is the </a:t>
            </a:r>
            <a:r>
              <a:rPr lang="en-US" b="1" dirty="0">
                <a:solidFill>
                  <a:schemeClr val="accent3">
                    <a:lumMod val="50000"/>
                  </a:schemeClr>
                </a:solidFill>
              </a:rPr>
              <a:t>root element</a:t>
            </a:r>
            <a:r>
              <a:rPr lang="en-US" dirty="0">
                <a:solidFill>
                  <a:schemeClr val="accent3">
                    <a:lumMod val="50000"/>
                  </a:schemeClr>
                </a:solidFill>
              </a:rPr>
              <a:t> that represents the html document. It has properties and methods. By the help of document object, we can add dynamic content to our web page.</a:t>
            </a:r>
          </a:p>
          <a:p>
            <a:pPr>
              <a:lnSpc>
                <a:spcPct val="150000"/>
              </a:lnSpc>
            </a:pPr>
            <a:endParaRPr lang="en-IN" dirty="0">
              <a:solidFill>
                <a:schemeClr val="accent3">
                  <a:lumMod val="50000"/>
                </a:schemeClr>
              </a:solidFill>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9827291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IN" dirty="0"/>
              <a:t>Document Object Model</a:t>
            </a:r>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pPr marL="0" indent="0">
              <a:buNone/>
            </a:pPr>
            <a:r>
              <a:rPr lang="en-US" dirty="0">
                <a:solidFill>
                  <a:schemeClr val="accent3">
                    <a:lumMod val="75000"/>
                  </a:schemeClr>
                </a:solidFill>
              </a:rPr>
              <a:t>As mentioned earlier, it is the object of window. So</a:t>
            </a:r>
          </a:p>
          <a:p>
            <a:pPr marL="0" indent="0">
              <a:buNone/>
            </a:pPr>
            <a:r>
              <a:rPr lang="en-US" dirty="0" err="1">
                <a:solidFill>
                  <a:srgbClr val="002060"/>
                </a:solidFill>
              </a:rPr>
              <a:t>window.document</a:t>
            </a:r>
            <a:r>
              <a:rPr lang="en-US" dirty="0">
                <a:solidFill>
                  <a:srgbClr val="002060"/>
                </a:solidFill>
              </a:rPr>
              <a:t>  </a:t>
            </a:r>
          </a:p>
          <a:p>
            <a:pPr marL="0" indent="0">
              <a:buNone/>
            </a:pPr>
            <a:r>
              <a:rPr lang="en-US" dirty="0">
                <a:solidFill>
                  <a:srgbClr val="002060"/>
                </a:solidFill>
              </a:rPr>
              <a:t>Is same as</a:t>
            </a:r>
          </a:p>
          <a:p>
            <a:pPr marL="0" indent="0">
              <a:buNone/>
            </a:pPr>
            <a:r>
              <a:rPr lang="en-US" dirty="0">
                <a:solidFill>
                  <a:srgbClr val="002060"/>
                </a:solidFill>
              </a:rPr>
              <a:t>document  </a:t>
            </a:r>
          </a:p>
          <a:p>
            <a:r>
              <a:rPr lang="en-US" dirty="0">
                <a:solidFill>
                  <a:srgbClr val="0070C0"/>
                </a:solidFill>
              </a:rPr>
              <a:t>According to W3C - </a:t>
            </a:r>
            <a:r>
              <a:rPr lang="en-US" i="1" dirty="0">
                <a:solidFill>
                  <a:srgbClr val="0070C0"/>
                </a:solidFill>
              </a:rPr>
              <a:t>"The W3C Document Object Model (DOM) is a platform and language-neutral interface that allows programs and scripts to dynamically access and update the content, structure, and style of a document."</a:t>
            </a:r>
            <a:endParaRPr lang="en-US" dirty="0">
              <a:solidFill>
                <a:srgbClr val="0070C0"/>
              </a:solidFill>
            </a:endParaRPr>
          </a:p>
          <a:p>
            <a:endParaRPr lang="en-IN" dirty="0"/>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36614826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7848600" cy="144655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3200" dirty="0">
                <a:solidFill>
                  <a:schemeClr val="accent2">
                    <a:lumMod val="50000"/>
                  </a:schemeClr>
                </a:solidFill>
              </a:rPr>
              <a:t>Properties of document object</a:t>
            </a:r>
          </a:p>
          <a:p>
            <a:r>
              <a:rPr lang="en-US" sz="2800" dirty="0">
                <a:solidFill>
                  <a:srgbClr val="0070C0"/>
                </a:solidFill>
              </a:rPr>
              <a:t>Let's see the properties of document object that can be accessed and modified by the document object.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710127"/>
            <a:ext cx="6748463" cy="4921811"/>
          </a:xfrm>
          <a:prstGeom prst="rect">
            <a:avLst/>
          </a:prstGeom>
        </p:spPr>
      </p:pic>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287343802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8630" y="232348"/>
            <a:ext cx="4572000" cy="52322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a:r>
              <a:rPr lang="en-IN" sz="2800" dirty="0"/>
              <a:t>Methods of document object</a:t>
            </a:r>
          </a:p>
        </p:txBody>
      </p:sp>
      <p:graphicFrame>
        <p:nvGraphicFramePr>
          <p:cNvPr id="3" name="Table 2"/>
          <p:cNvGraphicFramePr>
            <a:graphicFrameLocks noGrp="1"/>
          </p:cNvGraphicFramePr>
          <p:nvPr>
            <p:extLst>
              <p:ext uri="{D42A27DB-BD31-4B8C-83A1-F6EECF244321}">
                <p14:modId xmlns:p14="http://schemas.microsoft.com/office/powerpoint/2010/main" val="2317692102"/>
              </p:ext>
            </p:extLst>
          </p:nvPr>
        </p:nvGraphicFramePr>
        <p:xfrm>
          <a:off x="152400" y="1143000"/>
          <a:ext cx="8763000" cy="5305260"/>
        </p:xfrm>
        <a:graphic>
          <a:graphicData uri="http://schemas.openxmlformats.org/drawingml/2006/table">
            <a:tbl>
              <a:tblPr/>
              <a:tblGrid>
                <a:gridCol w="3695361">
                  <a:extLst>
                    <a:ext uri="{9D8B030D-6E8A-4147-A177-3AD203B41FA5}">
                      <a16:colId xmlns:a16="http://schemas.microsoft.com/office/drawing/2014/main" val="20000"/>
                    </a:ext>
                  </a:extLst>
                </a:gridCol>
                <a:gridCol w="5067639">
                  <a:extLst>
                    <a:ext uri="{9D8B030D-6E8A-4147-A177-3AD203B41FA5}">
                      <a16:colId xmlns:a16="http://schemas.microsoft.com/office/drawing/2014/main" val="20001"/>
                    </a:ext>
                  </a:extLst>
                </a:gridCol>
              </a:tblGrid>
              <a:tr h="456749">
                <a:tc>
                  <a:txBody>
                    <a:bodyPr/>
                    <a:lstStyle/>
                    <a:p>
                      <a:pPr algn="l" fontAlgn="t"/>
                      <a:r>
                        <a:rPr lang="en-IN" sz="2000">
                          <a:solidFill>
                            <a:srgbClr val="000000"/>
                          </a:solidFill>
                          <a:effectLst/>
                          <a:latin typeface="times new roman"/>
                        </a:rPr>
                        <a:t>Method</a:t>
                      </a:r>
                    </a:p>
                  </a:txBody>
                  <a:tcPr marL="103806" marR="103806" marT="103806" marB="103806">
                    <a:lnL w="9525" cap="flat" cmpd="sng" algn="ctr">
                      <a:solidFill>
                        <a:srgbClr val="205419"/>
                      </a:solidFill>
                      <a:prstDash val="solid"/>
                      <a:round/>
                      <a:headEnd type="none" w="med" len="med"/>
                      <a:tailEnd type="none" w="med" len="med"/>
                    </a:lnL>
                    <a:lnR w="9525" cap="flat" cmpd="sng" algn="ctr">
                      <a:solidFill>
                        <a:srgbClr val="205419"/>
                      </a:solidFill>
                      <a:prstDash val="solid"/>
                      <a:round/>
                      <a:headEnd type="none" w="med" len="med"/>
                      <a:tailEnd type="none" w="med" len="med"/>
                    </a:lnR>
                    <a:lnT w="9525" cap="flat" cmpd="sng" algn="ctr">
                      <a:solidFill>
                        <a:srgbClr val="20541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times new roman"/>
                        </a:rPr>
                        <a:t>Description</a:t>
                      </a:r>
                    </a:p>
                  </a:txBody>
                  <a:tcPr marL="103806" marR="103806" marT="103806" marB="103806">
                    <a:lnL w="9525" cap="flat" cmpd="sng" algn="ctr">
                      <a:solidFill>
                        <a:srgbClr val="205419"/>
                      </a:solidFill>
                      <a:prstDash val="solid"/>
                      <a:round/>
                      <a:headEnd type="none" w="med" len="med"/>
                      <a:tailEnd type="none" w="med" len="med"/>
                    </a:lnL>
                    <a:lnR w="9525" cap="flat" cmpd="sng" algn="ctr">
                      <a:solidFill>
                        <a:srgbClr val="205419"/>
                      </a:solidFill>
                      <a:prstDash val="solid"/>
                      <a:round/>
                      <a:headEnd type="none" w="med" len="med"/>
                      <a:tailEnd type="none" w="med" len="med"/>
                    </a:lnR>
                    <a:lnT w="9525" cap="flat" cmpd="sng" algn="ctr">
                      <a:solidFill>
                        <a:srgbClr val="20541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636680">
                <a:tc>
                  <a:txBody>
                    <a:bodyPr/>
                    <a:lstStyle/>
                    <a:p>
                      <a:pPr algn="l" fontAlgn="t"/>
                      <a:r>
                        <a:rPr lang="en-IN" sz="2000">
                          <a:solidFill>
                            <a:srgbClr val="000000"/>
                          </a:solidFill>
                          <a:effectLst/>
                          <a:latin typeface="verdana"/>
                        </a:rPr>
                        <a:t>write("string")</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a:rPr>
                        <a:t>writes the given string on the doucment.</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885815">
                <a:tc>
                  <a:txBody>
                    <a:bodyPr/>
                    <a:lstStyle/>
                    <a:p>
                      <a:pPr algn="l" fontAlgn="t"/>
                      <a:r>
                        <a:rPr lang="en-IN" sz="2000">
                          <a:solidFill>
                            <a:srgbClr val="000000"/>
                          </a:solidFill>
                          <a:effectLst/>
                          <a:latin typeface="verdana"/>
                        </a:rPr>
                        <a:t>writeln("string")</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verdana"/>
                        </a:rPr>
                        <a:t>writes the given string on the doucment with newline character at the end.</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636680">
                <a:tc>
                  <a:txBody>
                    <a:bodyPr/>
                    <a:lstStyle/>
                    <a:p>
                      <a:pPr algn="l" fontAlgn="t"/>
                      <a:r>
                        <a:rPr lang="en-IN" sz="2000" dirty="0" err="1">
                          <a:solidFill>
                            <a:srgbClr val="000000"/>
                          </a:solidFill>
                          <a:effectLst/>
                          <a:latin typeface="verdana"/>
                        </a:rPr>
                        <a:t>getElementById</a:t>
                      </a:r>
                      <a:r>
                        <a:rPr lang="en-IN" sz="2000" dirty="0">
                          <a:solidFill>
                            <a:srgbClr val="000000"/>
                          </a:solidFill>
                          <a:effectLst/>
                          <a:latin typeface="verdana"/>
                        </a:rPr>
                        <a:t>()</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a:rPr>
                        <a:t>returns the element having the given id value.</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36680">
                <a:tc>
                  <a:txBody>
                    <a:bodyPr/>
                    <a:lstStyle/>
                    <a:p>
                      <a:pPr algn="l" fontAlgn="t"/>
                      <a:r>
                        <a:rPr lang="en-IN" sz="2000">
                          <a:solidFill>
                            <a:srgbClr val="000000"/>
                          </a:solidFill>
                          <a:effectLst/>
                          <a:latin typeface="verdana"/>
                        </a:rPr>
                        <a:t>getElementsByName()</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verdana"/>
                        </a:rPr>
                        <a:t>returns all the elements having the given name value.</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636680">
                <a:tc>
                  <a:txBody>
                    <a:bodyPr/>
                    <a:lstStyle/>
                    <a:p>
                      <a:pPr algn="l" fontAlgn="t"/>
                      <a:r>
                        <a:rPr lang="en-IN" sz="2000">
                          <a:solidFill>
                            <a:srgbClr val="000000"/>
                          </a:solidFill>
                          <a:effectLst/>
                          <a:latin typeface="verdana"/>
                        </a:rPr>
                        <a:t>getElementsByTagName()</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a:rPr>
                        <a:t>returns all the elements having the given tag name.</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36680">
                <a:tc>
                  <a:txBody>
                    <a:bodyPr/>
                    <a:lstStyle/>
                    <a:p>
                      <a:pPr algn="l" fontAlgn="t"/>
                      <a:r>
                        <a:rPr lang="en-IN" sz="2000">
                          <a:solidFill>
                            <a:srgbClr val="000000"/>
                          </a:solidFill>
                          <a:effectLst/>
                          <a:latin typeface="verdana"/>
                        </a:rPr>
                        <a:t>getElementsByClassName()</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verdana"/>
                        </a:rPr>
                        <a:t>returns all the elements having the given class name.</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82457411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304800"/>
            <a:ext cx="7239000" cy="627864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IN" sz="2400" dirty="0">
                <a:solidFill>
                  <a:srgbClr val="C00000"/>
                </a:solidFill>
              </a:rPr>
              <a:t>Let's see the simple example of document object that prints name with welcome message.</a:t>
            </a:r>
          </a:p>
          <a:p>
            <a:pPr>
              <a:lnSpc>
                <a:spcPct val="150000"/>
              </a:lnSpc>
            </a:pPr>
            <a:r>
              <a:rPr lang="en-IN" sz="2000" b="1" dirty="0">
                <a:solidFill>
                  <a:srgbClr val="7030A0"/>
                </a:solidFill>
              </a:rPr>
              <a:t>&lt;script</a:t>
            </a:r>
            <a:r>
              <a:rPr lang="en-IN" sz="2000" dirty="0">
                <a:solidFill>
                  <a:srgbClr val="7030A0"/>
                </a:solidFill>
              </a:rPr>
              <a:t> type="text/</a:t>
            </a:r>
            <a:r>
              <a:rPr lang="en-IN" sz="2000" dirty="0" err="1">
                <a:solidFill>
                  <a:srgbClr val="7030A0"/>
                </a:solidFill>
              </a:rPr>
              <a:t>javascript</a:t>
            </a:r>
            <a:r>
              <a:rPr lang="en-IN" sz="2000" dirty="0">
                <a:solidFill>
                  <a:srgbClr val="7030A0"/>
                </a:solidFill>
              </a:rPr>
              <a:t>"</a:t>
            </a:r>
            <a:r>
              <a:rPr lang="en-IN" sz="2000" b="1" dirty="0">
                <a:solidFill>
                  <a:srgbClr val="7030A0"/>
                </a:solidFill>
              </a:rPr>
              <a:t>&gt;</a:t>
            </a:r>
            <a:r>
              <a:rPr lang="en-IN" sz="2000" dirty="0">
                <a:solidFill>
                  <a:srgbClr val="7030A0"/>
                </a:solidFill>
              </a:rPr>
              <a:t>  </a:t>
            </a:r>
          </a:p>
          <a:p>
            <a:pPr>
              <a:lnSpc>
                <a:spcPct val="150000"/>
              </a:lnSpc>
            </a:pPr>
            <a:r>
              <a:rPr lang="en-IN" sz="2000" dirty="0">
                <a:solidFill>
                  <a:srgbClr val="7030A0"/>
                </a:solidFill>
              </a:rPr>
              <a:t>function </a:t>
            </a:r>
            <a:r>
              <a:rPr lang="en-IN" sz="2000" dirty="0" err="1">
                <a:solidFill>
                  <a:srgbClr val="7030A0"/>
                </a:solidFill>
              </a:rPr>
              <a:t>printvalue</a:t>
            </a:r>
            <a:r>
              <a:rPr lang="en-IN" sz="2000" dirty="0">
                <a:solidFill>
                  <a:srgbClr val="7030A0"/>
                </a:solidFill>
              </a:rPr>
              <a:t>(){  </a:t>
            </a:r>
          </a:p>
          <a:p>
            <a:pPr>
              <a:lnSpc>
                <a:spcPct val="150000"/>
              </a:lnSpc>
            </a:pPr>
            <a:r>
              <a:rPr lang="en-IN" sz="2000" dirty="0" err="1">
                <a:solidFill>
                  <a:srgbClr val="7030A0"/>
                </a:solidFill>
              </a:rPr>
              <a:t>var</a:t>
            </a:r>
            <a:r>
              <a:rPr lang="en-IN" sz="2000" dirty="0">
                <a:solidFill>
                  <a:srgbClr val="7030A0"/>
                </a:solidFill>
              </a:rPr>
              <a:t> name=document.form1.name.value;  </a:t>
            </a:r>
          </a:p>
          <a:p>
            <a:pPr>
              <a:lnSpc>
                <a:spcPct val="150000"/>
              </a:lnSpc>
            </a:pPr>
            <a:r>
              <a:rPr lang="en-IN" sz="2000" dirty="0">
                <a:solidFill>
                  <a:srgbClr val="7030A0"/>
                </a:solidFill>
              </a:rPr>
              <a:t>alert("Welcome: "+name);  </a:t>
            </a:r>
          </a:p>
          <a:p>
            <a:pPr>
              <a:lnSpc>
                <a:spcPct val="150000"/>
              </a:lnSpc>
            </a:pPr>
            <a:r>
              <a:rPr lang="en-IN" sz="2000" dirty="0">
                <a:solidFill>
                  <a:srgbClr val="7030A0"/>
                </a:solidFill>
              </a:rPr>
              <a:t>}  </a:t>
            </a:r>
          </a:p>
          <a:p>
            <a:pPr>
              <a:lnSpc>
                <a:spcPct val="150000"/>
              </a:lnSpc>
            </a:pPr>
            <a:r>
              <a:rPr lang="en-IN" sz="2000" b="1" dirty="0">
                <a:solidFill>
                  <a:srgbClr val="7030A0"/>
                </a:solidFill>
              </a:rPr>
              <a:t>&lt;/script&gt;</a:t>
            </a:r>
            <a:r>
              <a:rPr lang="en-IN" sz="2000" dirty="0">
                <a:solidFill>
                  <a:srgbClr val="7030A0"/>
                </a:solidFill>
              </a:rPr>
              <a:t>  </a:t>
            </a:r>
          </a:p>
          <a:p>
            <a:pPr>
              <a:lnSpc>
                <a:spcPct val="150000"/>
              </a:lnSpc>
            </a:pPr>
            <a:r>
              <a:rPr lang="en-IN" sz="2000" dirty="0">
                <a:solidFill>
                  <a:srgbClr val="7030A0"/>
                </a:solidFill>
              </a:rPr>
              <a:t>  </a:t>
            </a:r>
          </a:p>
          <a:p>
            <a:pPr>
              <a:lnSpc>
                <a:spcPct val="150000"/>
              </a:lnSpc>
            </a:pPr>
            <a:r>
              <a:rPr lang="en-IN" sz="2000" b="1" dirty="0">
                <a:solidFill>
                  <a:srgbClr val="7030A0"/>
                </a:solidFill>
              </a:rPr>
              <a:t>&lt;form</a:t>
            </a:r>
            <a:r>
              <a:rPr lang="en-IN" sz="2000" dirty="0">
                <a:solidFill>
                  <a:srgbClr val="7030A0"/>
                </a:solidFill>
              </a:rPr>
              <a:t> name="form1"</a:t>
            </a:r>
            <a:r>
              <a:rPr lang="en-IN" sz="2000" b="1" dirty="0">
                <a:solidFill>
                  <a:srgbClr val="7030A0"/>
                </a:solidFill>
              </a:rPr>
              <a:t>&gt;</a:t>
            </a:r>
            <a:r>
              <a:rPr lang="en-IN" sz="2000" dirty="0">
                <a:solidFill>
                  <a:srgbClr val="7030A0"/>
                </a:solidFill>
              </a:rPr>
              <a:t>  </a:t>
            </a:r>
          </a:p>
          <a:p>
            <a:pPr>
              <a:lnSpc>
                <a:spcPct val="150000"/>
              </a:lnSpc>
            </a:pPr>
            <a:r>
              <a:rPr lang="en-IN" sz="2000" dirty="0">
                <a:solidFill>
                  <a:srgbClr val="7030A0"/>
                </a:solidFill>
              </a:rPr>
              <a:t>Enter Name:</a:t>
            </a:r>
            <a:r>
              <a:rPr lang="en-IN" sz="2000" b="1" dirty="0">
                <a:solidFill>
                  <a:srgbClr val="7030A0"/>
                </a:solidFill>
              </a:rPr>
              <a:t>&lt;input</a:t>
            </a:r>
            <a:r>
              <a:rPr lang="en-IN" sz="2000" dirty="0">
                <a:solidFill>
                  <a:srgbClr val="7030A0"/>
                </a:solidFill>
              </a:rPr>
              <a:t> type="text" name="name"</a:t>
            </a:r>
            <a:r>
              <a:rPr lang="en-IN" sz="2000" b="1" dirty="0">
                <a:solidFill>
                  <a:srgbClr val="7030A0"/>
                </a:solidFill>
              </a:rPr>
              <a:t>/&gt;</a:t>
            </a:r>
            <a:r>
              <a:rPr lang="en-IN" sz="2000" dirty="0">
                <a:solidFill>
                  <a:srgbClr val="7030A0"/>
                </a:solidFill>
              </a:rPr>
              <a:t>  </a:t>
            </a:r>
          </a:p>
          <a:p>
            <a:pPr>
              <a:lnSpc>
                <a:spcPct val="150000"/>
              </a:lnSpc>
            </a:pPr>
            <a:r>
              <a:rPr lang="en-IN" sz="2000" b="1" dirty="0">
                <a:solidFill>
                  <a:srgbClr val="7030A0"/>
                </a:solidFill>
              </a:rPr>
              <a:t>&lt;input</a:t>
            </a:r>
            <a:r>
              <a:rPr lang="en-IN" sz="2000" dirty="0">
                <a:solidFill>
                  <a:srgbClr val="7030A0"/>
                </a:solidFill>
              </a:rPr>
              <a:t> type="button" </a:t>
            </a:r>
            <a:r>
              <a:rPr lang="en-IN" sz="2000" dirty="0" err="1">
                <a:solidFill>
                  <a:srgbClr val="7030A0"/>
                </a:solidFill>
              </a:rPr>
              <a:t>onclick</a:t>
            </a:r>
            <a:r>
              <a:rPr lang="en-IN" sz="2000" dirty="0">
                <a:solidFill>
                  <a:srgbClr val="7030A0"/>
                </a:solidFill>
              </a:rPr>
              <a:t>="</a:t>
            </a:r>
            <a:r>
              <a:rPr lang="en-IN" sz="2000" dirty="0" err="1">
                <a:solidFill>
                  <a:srgbClr val="7030A0"/>
                </a:solidFill>
              </a:rPr>
              <a:t>printvalue</a:t>
            </a:r>
            <a:r>
              <a:rPr lang="en-IN" sz="2000" dirty="0">
                <a:solidFill>
                  <a:srgbClr val="7030A0"/>
                </a:solidFill>
              </a:rPr>
              <a:t>()" value="print name"</a:t>
            </a:r>
            <a:r>
              <a:rPr lang="en-IN" sz="2000" b="1" dirty="0">
                <a:solidFill>
                  <a:srgbClr val="7030A0"/>
                </a:solidFill>
              </a:rPr>
              <a:t>/&gt;</a:t>
            </a:r>
            <a:r>
              <a:rPr lang="en-IN" sz="2000" dirty="0">
                <a:solidFill>
                  <a:srgbClr val="7030A0"/>
                </a:solidFill>
              </a:rPr>
              <a:t>  </a:t>
            </a:r>
          </a:p>
          <a:p>
            <a:pPr>
              <a:lnSpc>
                <a:spcPct val="150000"/>
              </a:lnSpc>
            </a:pPr>
            <a:r>
              <a:rPr lang="en-IN" sz="2000" b="1" dirty="0">
                <a:solidFill>
                  <a:srgbClr val="7030A0"/>
                </a:solidFill>
              </a:rPr>
              <a:t>&lt;/form&gt;</a:t>
            </a:r>
            <a:r>
              <a:rPr lang="en-IN" sz="2000" dirty="0">
                <a:solidFill>
                  <a:srgbClr val="7030A0"/>
                </a:solidFill>
              </a:rPr>
              <a:t>  </a:t>
            </a:r>
          </a:p>
        </p:txBody>
      </p:sp>
      <p:sp>
        <p:nvSpPr>
          <p:cNvPr id="3" name="Rectangle 2"/>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5751398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Autofit/>
          </a:bodyPr>
          <a:lstStyle/>
          <a:p>
            <a:pPr algn="l"/>
            <a:r>
              <a:rPr lang="en-IN" sz="3200" dirty="0" err="1"/>
              <a:t>Javascript</a:t>
            </a:r>
            <a:r>
              <a:rPr lang="en-IN" sz="3200" dirty="0"/>
              <a:t> - </a:t>
            </a:r>
            <a:r>
              <a:rPr lang="en-IN" sz="3200" dirty="0" err="1"/>
              <a:t>document.getElementById</a:t>
            </a:r>
            <a:r>
              <a:rPr lang="en-IN" sz="3200" dirty="0"/>
              <a:t>() method</a:t>
            </a:r>
          </a:p>
        </p:txBody>
      </p:sp>
      <p:sp>
        <p:nvSpPr>
          <p:cNvPr id="3" name="Content Placeholder 2"/>
          <p:cNvSpPr>
            <a:spLocks noGrp="1"/>
          </p:cNvSpPr>
          <p:nvPr>
            <p:ph idx="1"/>
          </p:nvPr>
        </p:nvSpPr>
        <p:spPr/>
        <p:style>
          <a:lnRef idx="2">
            <a:schemeClr val="accent3"/>
          </a:lnRef>
          <a:fillRef idx="1">
            <a:schemeClr val="lt1"/>
          </a:fillRef>
          <a:effectRef idx="0">
            <a:schemeClr val="accent3"/>
          </a:effectRef>
          <a:fontRef idx="minor">
            <a:schemeClr val="dk1"/>
          </a:fontRef>
        </p:style>
        <p:txBody>
          <a:bodyPr>
            <a:normAutofit fontScale="92500" lnSpcReduction="20000"/>
          </a:bodyPr>
          <a:lstStyle/>
          <a:p>
            <a:pPr>
              <a:buFont typeface="Wingdings" pitchFamily="2" charset="2"/>
              <a:buChar char="q"/>
            </a:pPr>
            <a:r>
              <a:rPr lang="en-US" dirty="0">
                <a:solidFill>
                  <a:schemeClr val="accent3">
                    <a:lumMod val="50000"/>
                  </a:schemeClr>
                </a:solidFill>
              </a:rPr>
              <a:t>The </a:t>
            </a:r>
            <a:r>
              <a:rPr lang="en-US" b="1" dirty="0" err="1">
                <a:solidFill>
                  <a:schemeClr val="accent3">
                    <a:lumMod val="50000"/>
                  </a:schemeClr>
                </a:solidFill>
              </a:rPr>
              <a:t>document.getElementById</a:t>
            </a:r>
            <a:r>
              <a:rPr lang="en-US" b="1" dirty="0">
                <a:solidFill>
                  <a:schemeClr val="accent3">
                    <a:lumMod val="50000"/>
                  </a:schemeClr>
                </a:solidFill>
              </a:rPr>
              <a:t>()</a:t>
            </a:r>
            <a:r>
              <a:rPr lang="en-US" dirty="0">
                <a:solidFill>
                  <a:schemeClr val="accent3">
                    <a:lumMod val="50000"/>
                  </a:schemeClr>
                </a:solidFill>
              </a:rPr>
              <a:t> method returns the element of specified id.</a:t>
            </a:r>
          </a:p>
          <a:p>
            <a:pPr>
              <a:lnSpc>
                <a:spcPct val="160000"/>
              </a:lnSpc>
              <a:buFont typeface="Wingdings" pitchFamily="2" charset="2"/>
              <a:buChar char="q"/>
            </a:pPr>
            <a:r>
              <a:rPr lang="en-US" dirty="0">
                <a:solidFill>
                  <a:schemeClr val="accent3">
                    <a:lumMod val="50000"/>
                  </a:schemeClr>
                </a:solidFill>
              </a:rPr>
              <a:t>In the previous page, we have used </a:t>
            </a:r>
            <a:r>
              <a:rPr lang="en-US" b="1" dirty="0">
                <a:solidFill>
                  <a:schemeClr val="accent3">
                    <a:lumMod val="50000"/>
                  </a:schemeClr>
                </a:solidFill>
              </a:rPr>
              <a:t>document.form1.name.value</a:t>
            </a:r>
            <a:r>
              <a:rPr lang="en-US" dirty="0">
                <a:solidFill>
                  <a:schemeClr val="accent3">
                    <a:lumMod val="50000"/>
                  </a:schemeClr>
                </a:solidFill>
              </a:rPr>
              <a:t> to get the value of the input value. </a:t>
            </a:r>
          </a:p>
          <a:p>
            <a:pPr>
              <a:buFont typeface="Wingdings" pitchFamily="2" charset="2"/>
              <a:buChar char="q"/>
            </a:pPr>
            <a:r>
              <a:rPr lang="en-US" dirty="0">
                <a:solidFill>
                  <a:srgbClr val="FF0000"/>
                </a:solidFill>
              </a:rPr>
              <a:t>Instead of this, we can use </a:t>
            </a:r>
            <a:r>
              <a:rPr lang="en-US" dirty="0" err="1">
                <a:solidFill>
                  <a:srgbClr val="FF0000"/>
                </a:solidFill>
              </a:rPr>
              <a:t>document.getElementById</a:t>
            </a:r>
            <a:r>
              <a:rPr lang="en-US" dirty="0">
                <a:solidFill>
                  <a:srgbClr val="FF0000"/>
                </a:solidFill>
              </a:rPr>
              <a:t>() method to get value of the input text. </a:t>
            </a:r>
            <a:r>
              <a:rPr lang="en-US" dirty="0">
                <a:solidFill>
                  <a:schemeClr val="accent3">
                    <a:lumMod val="50000"/>
                  </a:schemeClr>
                </a:solidFill>
              </a:rPr>
              <a:t>But we need to define id for the input field.</a:t>
            </a:r>
          </a:p>
          <a:p>
            <a:pPr>
              <a:buFont typeface="Wingdings" pitchFamily="2" charset="2"/>
              <a:buChar char="q"/>
            </a:pPr>
            <a:endParaRPr lang="en-IN" dirty="0">
              <a:solidFill>
                <a:schemeClr val="accent3">
                  <a:lumMod val="50000"/>
                </a:schemeClr>
              </a:solidFill>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293413383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85800"/>
            <a:ext cx="8229600" cy="544764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2800" dirty="0">
                <a:solidFill>
                  <a:srgbClr val="C00000"/>
                </a:solidFill>
              </a:rPr>
              <a:t>Let's see the simple example of </a:t>
            </a:r>
            <a:r>
              <a:rPr lang="en-IN" sz="2800" dirty="0" err="1">
                <a:solidFill>
                  <a:srgbClr val="7030A0"/>
                </a:solidFill>
              </a:rPr>
              <a:t>document.getElementById</a:t>
            </a:r>
            <a:r>
              <a:rPr lang="en-IN" sz="2800" dirty="0">
                <a:solidFill>
                  <a:srgbClr val="7030A0"/>
                </a:solidFill>
              </a:rPr>
              <a:t>() method that prints cube of the given number.</a:t>
            </a:r>
          </a:p>
          <a:p>
            <a:r>
              <a:rPr lang="en-IN" sz="2400" b="1" dirty="0">
                <a:solidFill>
                  <a:schemeClr val="accent3">
                    <a:lumMod val="50000"/>
                  </a:schemeClr>
                </a:solidFill>
              </a:rPr>
              <a:t>&lt;script</a:t>
            </a:r>
            <a:r>
              <a:rPr lang="en-IN" sz="2400" dirty="0">
                <a:solidFill>
                  <a:schemeClr val="accent3">
                    <a:lumMod val="50000"/>
                  </a:schemeClr>
                </a:solidFill>
              </a:rPr>
              <a:t> type="text/</a:t>
            </a:r>
            <a:r>
              <a:rPr lang="en-IN" sz="2400" dirty="0" err="1">
                <a:solidFill>
                  <a:schemeClr val="accent3">
                    <a:lumMod val="50000"/>
                  </a:schemeClr>
                </a:solidFill>
              </a:rPr>
              <a:t>javascript</a:t>
            </a:r>
            <a:r>
              <a:rPr lang="en-IN" sz="2400" dirty="0">
                <a:solidFill>
                  <a:schemeClr val="accent3">
                    <a:lumMod val="50000"/>
                  </a:schemeClr>
                </a:solidFill>
              </a:rPr>
              <a:t>"</a:t>
            </a:r>
            <a:r>
              <a:rPr lang="en-IN" sz="2400" b="1" dirty="0">
                <a:solidFill>
                  <a:schemeClr val="accent3">
                    <a:lumMod val="50000"/>
                  </a:schemeClr>
                </a:solidFill>
              </a:rPr>
              <a:t>&gt;</a:t>
            </a:r>
            <a:r>
              <a:rPr lang="en-IN" sz="2400" dirty="0">
                <a:solidFill>
                  <a:schemeClr val="accent3">
                    <a:lumMod val="50000"/>
                  </a:schemeClr>
                </a:solidFill>
              </a:rPr>
              <a:t>  </a:t>
            </a:r>
          </a:p>
          <a:p>
            <a:r>
              <a:rPr lang="en-IN" sz="2400" dirty="0">
                <a:solidFill>
                  <a:schemeClr val="accent3">
                    <a:lumMod val="50000"/>
                  </a:schemeClr>
                </a:solidFill>
              </a:rPr>
              <a:t>function </a:t>
            </a:r>
            <a:r>
              <a:rPr lang="en-IN" sz="2400" dirty="0" err="1">
                <a:solidFill>
                  <a:schemeClr val="accent3">
                    <a:lumMod val="50000"/>
                  </a:schemeClr>
                </a:solidFill>
              </a:rPr>
              <a:t>getcube</a:t>
            </a:r>
            <a:r>
              <a:rPr lang="en-IN" sz="2400" dirty="0">
                <a:solidFill>
                  <a:schemeClr val="accent3">
                    <a:lumMod val="50000"/>
                  </a:schemeClr>
                </a:solidFill>
              </a:rPr>
              <a:t>(){  </a:t>
            </a:r>
          </a:p>
          <a:p>
            <a:r>
              <a:rPr lang="en-IN" sz="2400" dirty="0" err="1">
                <a:solidFill>
                  <a:schemeClr val="accent3">
                    <a:lumMod val="50000"/>
                  </a:schemeClr>
                </a:solidFill>
              </a:rPr>
              <a:t>var</a:t>
            </a:r>
            <a:r>
              <a:rPr lang="en-IN" sz="2400" dirty="0">
                <a:solidFill>
                  <a:schemeClr val="accent3">
                    <a:lumMod val="50000"/>
                  </a:schemeClr>
                </a:solidFill>
              </a:rPr>
              <a:t> number=</a:t>
            </a:r>
            <a:r>
              <a:rPr lang="en-IN" sz="2400" dirty="0" err="1">
                <a:solidFill>
                  <a:schemeClr val="accent3">
                    <a:lumMod val="50000"/>
                  </a:schemeClr>
                </a:solidFill>
              </a:rPr>
              <a:t>document.getElementById</a:t>
            </a:r>
            <a:r>
              <a:rPr lang="en-IN" sz="2400" dirty="0">
                <a:solidFill>
                  <a:schemeClr val="accent3">
                    <a:lumMod val="50000"/>
                  </a:schemeClr>
                </a:solidFill>
              </a:rPr>
              <a:t>("number").value;  </a:t>
            </a:r>
          </a:p>
          <a:p>
            <a:r>
              <a:rPr lang="en-IN" sz="2400" dirty="0">
                <a:solidFill>
                  <a:schemeClr val="accent3">
                    <a:lumMod val="50000"/>
                  </a:schemeClr>
                </a:solidFill>
              </a:rPr>
              <a:t>alert(number*number*number);  </a:t>
            </a:r>
          </a:p>
          <a:p>
            <a:r>
              <a:rPr lang="en-IN" sz="2400" dirty="0">
                <a:solidFill>
                  <a:schemeClr val="accent3">
                    <a:lumMod val="50000"/>
                  </a:schemeClr>
                </a:solidFill>
              </a:rPr>
              <a:t>}  </a:t>
            </a:r>
          </a:p>
          <a:p>
            <a:r>
              <a:rPr lang="en-IN" sz="2400" b="1" dirty="0">
                <a:solidFill>
                  <a:schemeClr val="accent3">
                    <a:lumMod val="50000"/>
                  </a:schemeClr>
                </a:solidFill>
              </a:rPr>
              <a:t>&lt;/script&gt;</a:t>
            </a:r>
            <a:r>
              <a:rPr lang="en-IN" sz="2400" dirty="0">
                <a:solidFill>
                  <a:schemeClr val="accent3">
                    <a:lumMod val="50000"/>
                  </a:schemeClr>
                </a:solidFill>
              </a:rPr>
              <a:t>  </a:t>
            </a:r>
          </a:p>
          <a:p>
            <a:r>
              <a:rPr lang="en-IN" sz="2400" b="1" dirty="0">
                <a:solidFill>
                  <a:schemeClr val="accent3">
                    <a:lumMod val="50000"/>
                  </a:schemeClr>
                </a:solidFill>
              </a:rPr>
              <a:t>&lt;form&gt;</a:t>
            </a:r>
            <a:r>
              <a:rPr lang="en-IN" sz="2400" dirty="0">
                <a:solidFill>
                  <a:schemeClr val="accent3">
                    <a:lumMod val="50000"/>
                  </a:schemeClr>
                </a:solidFill>
              </a:rPr>
              <a:t>  </a:t>
            </a:r>
          </a:p>
          <a:p>
            <a:r>
              <a:rPr lang="en-IN" sz="2400" dirty="0">
                <a:solidFill>
                  <a:schemeClr val="accent3">
                    <a:lumMod val="50000"/>
                  </a:schemeClr>
                </a:solidFill>
              </a:rPr>
              <a:t>Enter No:</a:t>
            </a:r>
            <a:r>
              <a:rPr lang="en-IN" sz="2400" b="1" dirty="0">
                <a:solidFill>
                  <a:schemeClr val="accent3">
                    <a:lumMod val="50000"/>
                  </a:schemeClr>
                </a:solidFill>
              </a:rPr>
              <a:t>&lt;input</a:t>
            </a:r>
            <a:r>
              <a:rPr lang="en-IN" sz="2400" dirty="0">
                <a:solidFill>
                  <a:schemeClr val="accent3">
                    <a:lumMod val="50000"/>
                  </a:schemeClr>
                </a:solidFill>
              </a:rPr>
              <a:t> type="text" id="number" name="number"</a:t>
            </a:r>
            <a:r>
              <a:rPr lang="en-IN" sz="2400" b="1" dirty="0">
                <a:solidFill>
                  <a:schemeClr val="accent3">
                    <a:lumMod val="50000"/>
                  </a:schemeClr>
                </a:solidFill>
              </a:rPr>
              <a:t>/&gt;&lt;</a:t>
            </a:r>
            <a:r>
              <a:rPr lang="en-IN" sz="2400" b="1" dirty="0" err="1">
                <a:solidFill>
                  <a:schemeClr val="accent3">
                    <a:lumMod val="50000"/>
                  </a:schemeClr>
                </a:solidFill>
              </a:rPr>
              <a:t>br</a:t>
            </a:r>
            <a:r>
              <a:rPr lang="en-IN" sz="2400" b="1" dirty="0">
                <a:solidFill>
                  <a:schemeClr val="accent3">
                    <a:lumMod val="50000"/>
                  </a:schemeClr>
                </a:solidFill>
              </a:rPr>
              <a:t>/&gt;</a:t>
            </a:r>
            <a:r>
              <a:rPr lang="en-IN" sz="2400" dirty="0">
                <a:solidFill>
                  <a:schemeClr val="accent3">
                    <a:lumMod val="50000"/>
                  </a:schemeClr>
                </a:solidFill>
              </a:rPr>
              <a:t>  </a:t>
            </a:r>
          </a:p>
          <a:p>
            <a:r>
              <a:rPr lang="en-IN" sz="2400" b="1" dirty="0">
                <a:solidFill>
                  <a:schemeClr val="accent3">
                    <a:lumMod val="50000"/>
                  </a:schemeClr>
                </a:solidFill>
              </a:rPr>
              <a:t>&lt;input</a:t>
            </a:r>
            <a:r>
              <a:rPr lang="en-IN" sz="2400" dirty="0">
                <a:solidFill>
                  <a:schemeClr val="accent3">
                    <a:lumMod val="50000"/>
                  </a:schemeClr>
                </a:solidFill>
              </a:rPr>
              <a:t> type="button" value="cube" </a:t>
            </a:r>
            <a:r>
              <a:rPr lang="en-IN" sz="2400" dirty="0" err="1">
                <a:solidFill>
                  <a:schemeClr val="accent3">
                    <a:lumMod val="50000"/>
                  </a:schemeClr>
                </a:solidFill>
              </a:rPr>
              <a:t>onclick</a:t>
            </a:r>
            <a:r>
              <a:rPr lang="en-IN" sz="2400" dirty="0">
                <a:solidFill>
                  <a:schemeClr val="accent3">
                    <a:lumMod val="50000"/>
                  </a:schemeClr>
                </a:solidFill>
              </a:rPr>
              <a:t>="</a:t>
            </a:r>
            <a:r>
              <a:rPr lang="en-IN" sz="2400" dirty="0" err="1">
                <a:solidFill>
                  <a:schemeClr val="accent3">
                    <a:lumMod val="50000"/>
                  </a:schemeClr>
                </a:solidFill>
              </a:rPr>
              <a:t>getcube</a:t>
            </a:r>
            <a:r>
              <a:rPr lang="en-IN" sz="2400" dirty="0">
                <a:solidFill>
                  <a:schemeClr val="accent3">
                    <a:lumMod val="50000"/>
                  </a:schemeClr>
                </a:solidFill>
              </a:rPr>
              <a:t>()"</a:t>
            </a:r>
            <a:r>
              <a:rPr lang="en-IN" sz="2400" b="1" dirty="0">
                <a:solidFill>
                  <a:schemeClr val="accent3">
                    <a:lumMod val="50000"/>
                  </a:schemeClr>
                </a:solidFill>
              </a:rPr>
              <a:t>/&gt;</a:t>
            </a:r>
            <a:r>
              <a:rPr lang="en-IN" sz="2400" dirty="0">
                <a:solidFill>
                  <a:schemeClr val="accent3">
                    <a:lumMod val="50000"/>
                  </a:schemeClr>
                </a:solidFill>
              </a:rPr>
              <a:t>  </a:t>
            </a:r>
          </a:p>
          <a:p>
            <a:r>
              <a:rPr lang="en-IN" sz="2400" b="1" dirty="0">
                <a:solidFill>
                  <a:schemeClr val="accent3">
                    <a:lumMod val="50000"/>
                  </a:schemeClr>
                </a:solidFill>
              </a:rPr>
              <a:t>&lt;/form&gt;</a:t>
            </a:r>
            <a:r>
              <a:rPr lang="en-IN" sz="2400" dirty="0">
                <a:solidFill>
                  <a:schemeClr val="accent3">
                    <a:lumMod val="50000"/>
                  </a:schemeClr>
                </a:solidFill>
              </a:rPr>
              <a:t>  </a:t>
            </a:r>
          </a:p>
        </p:txBody>
      </p:sp>
      <p:sp>
        <p:nvSpPr>
          <p:cNvPr id="3" name="Rectangle 2"/>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75297974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Autofit/>
          </a:bodyPr>
          <a:lstStyle/>
          <a:p>
            <a:pPr algn="l"/>
            <a:r>
              <a:rPr lang="en-IN" sz="2800" dirty="0" err="1"/>
              <a:t>Javascript</a:t>
            </a:r>
            <a:r>
              <a:rPr lang="en-IN" sz="2800" dirty="0"/>
              <a:t> - </a:t>
            </a:r>
            <a:r>
              <a:rPr lang="en-IN" sz="2800" dirty="0" err="1"/>
              <a:t>document.getElementsByName</a:t>
            </a:r>
            <a:r>
              <a:rPr lang="en-IN" sz="2800" dirty="0"/>
              <a:t>() method</a:t>
            </a:r>
            <a:br>
              <a:rPr lang="en-IN" sz="2800" dirty="0"/>
            </a:br>
            <a:endParaRPr lang="en-IN" sz="2800"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r>
              <a:rPr lang="en-US" dirty="0">
                <a:solidFill>
                  <a:srgbClr val="7030A0"/>
                </a:solidFill>
              </a:rPr>
              <a:t>The </a:t>
            </a:r>
            <a:r>
              <a:rPr lang="en-US" b="1" dirty="0" err="1">
                <a:solidFill>
                  <a:srgbClr val="7030A0"/>
                </a:solidFill>
              </a:rPr>
              <a:t>document.getElementsByName</a:t>
            </a:r>
            <a:r>
              <a:rPr lang="en-US" b="1" dirty="0">
                <a:solidFill>
                  <a:srgbClr val="7030A0"/>
                </a:solidFill>
              </a:rPr>
              <a:t>()</a:t>
            </a:r>
            <a:r>
              <a:rPr lang="en-US" dirty="0">
                <a:solidFill>
                  <a:srgbClr val="7030A0"/>
                </a:solidFill>
              </a:rPr>
              <a:t> method returns all the element of specified name.</a:t>
            </a:r>
          </a:p>
          <a:p>
            <a:pPr>
              <a:buFont typeface="Wingdings" pitchFamily="2" charset="2"/>
              <a:buChar char="q"/>
            </a:pPr>
            <a:r>
              <a:rPr lang="en-US" dirty="0">
                <a:solidFill>
                  <a:srgbClr val="0070C0"/>
                </a:solidFill>
              </a:rPr>
              <a:t>The syntax of the </a:t>
            </a:r>
            <a:r>
              <a:rPr lang="en-US" dirty="0" err="1">
                <a:solidFill>
                  <a:srgbClr val="0070C0"/>
                </a:solidFill>
              </a:rPr>
              <a:t>getElementsByName</a:t>
            </a:r>
            <a:r>
              <a:rPr lang="en-US" dirty="0">
                <a:solidFill>
                  <a:srgbClr val="0070C0"/>
                </a:solidFill>
              </a:rPr>
              <a:t>() method is given below:</a:t>
            </a:r>
          </a:p>
          <a:p>
            <a:pPr>
              <a:buFont typeface="Wingdings" pitchFamily="2" charset="2"/>
              <a:buChar char="q"/>
            </a:pPr>
            <a:r>
              <a:rPr lang="en-US" dirty="0" err="1">
                <a:solidFill>
                  <a:srgbClr val="0070C0"/>
                </a:solidFill>
              </a:rPr>
              <a:t>document.getElementsByName</a:t>
            </a:r>
            <a:r>
              <a:rPr lang="en-US" dirty="0">
                <a:solidFill>
                  <a:srgbClr val="0070C0"/>
                </a:solidFill>
              </a:rPr>
              <a:t>("name")  </a:t>
            </a:r>
          </a:p>
          <a:p>
            <a:r>
              <a:rPr lang="en-US" dirty="0"/>
              <a:t>Here, name is required.</a:t>
            </a:r>
          </a:p>
          <a:p>
            <a:endParaRPr lang="en-IN" dirty="0"/>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3712599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8001000" cy="594008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IN" sz="2800" dirty="0">
                <a:solidFill>
                  <a:schemeClr val="accent3">
                    <a:lumMod val="75000"/>
                  </a:schemeClr>
                </a:solidFill>
              </a:rPr>
              <a:t>Example of </a:t>
            </a:r>
            <a:r>
              <a:rPr lang="en-IN" sz="2800" dirty="0" err="1">
                <a:solidFill>
                  <a:schemeClr val="accent3">
                    <a:lumMod val="75000"/>
                  </a:schemeClr>
                </a:solidFill>
              </a:rPr>
              <a:t>document.getElementsByName</a:t>
            </a:r>
            <a:r>
              <a:rPr lang="en-IN" sz="2800" dirty="0">
                <a:solidFill>
                  <a:schemeClr val="accent3">
                    <a:lumMod val="75000"/>
                  </a:schemeClr>
                </a:solidFill>
              </a:rPr>
              <a:t>() method</a:t>
            </a:r>
          </a:p>
          <a:p>
            <a:r>
              <a:rPr lang="en-IN" sz="2400" dirty="0">
                <a:solidFill>
                  <a:srgbClr val="7030A0"/>
                </a:solidFill>
              </a:rPr>
              <a:t>In this example, we going to count total number of genders. Here, we are using </a:t>
            </a:r>
            <a:r>
              <a:rPr lang="en-IN" sz="2400" dirty="0" err="1">
                <a:solidFill>
                  <a:srgbClr val="7030A0"/>
                </a:solidFill>
              </a:rPr>
              <a:t>getElementsByName</a:t>
            </a:r>
            <a:r>
              <a:rPr lang="en-IN" sz="2400" dirty="0">
                <a:solidFill>
                  <a:srgbClr val="7030A0"/>
                </a:solidFill>
              </a:rPr>
              <a:t>() method to get all the genders.</a:t>
            </a:r>
          </a:p>
          <a:p>
            <a:endParaRPr lang="en-US" sz="2000" dirty="0"/>
          </a:p>
          <a:p>
            <a:endParaRPr lang="en-IN" sz="2000" dirty="0"/>
          </a:p>
          <a:p>
            <a:r>
              <a:rPr lang="en-IN" sz="2000" b="1" dirty="0">
                <a:solidFill>
                  <a:srgbClr val="3333CC"/>
                </a:solidFill>
              </a:rPr>
              <a:t>&lt;script</a:t>
            </a:r>
            <a:r>
              <a:rPr lang="en-IN" sz="2000" dirty="0">
                <a:solidFill>
                  <a:srgbClr val="3333CC"/>
                </a:solidFill>
              </a:rPr>
              <a:t> type="text/</a:t>
            </a:r>
            <a:r>
              <a:rPr lang="en-IN" sz="2000" dirty="0" err="1">
                <a:solidFill>
                  <a:srgbClr val="3333CC"/>
                </a:solidFill>
              </a:rPr>
              <a:t>javascript</a:t>
            </a:r>
            <a:r>
              <a:rPr lang="en-IN" sz="2000" dirty="0">
                <a:solidFill>
                  <a:srgbClr val="3333CC"/>
                </a:solidFill>
              </a:rPr>
              <a:t>"</a:t>
            </a:r>
            <a:r>
              <a:rPr lang="en-IN" sz="2000" b="1" dirty="0">
                <a:solidFill>
                  <a:srgbClr val="3333CC"/>
                </a:solidFill>
              </a:rPr>
              <a:t>&gt;</a:t>
            </a:r>
            <a:r>
              <a:rPr lang="en-IN" sz="2000" dirty="0">
                <a:solidFill>
                  <a:srgbClr val="3333CC"/>
                </a:solidFill>
              </a:rPr>
              <a:t>  </a:t>
            </a:r>
          </a:p>
          <a:p>
            <a:r>
              <a:rPr lang="en-IN" sz="2000" dirty="0">
                <a:solidFill>
                  <a:srgbClr val="3333CC"/>
                </a:solidFill>
              </a:rPr>
              <a:t>function </a:t>
            </a:r>
            <a:r>
              <a:rPr lang="en-IN" sz="2000" dirty="0" err="1">
                <a:solidFill>
                  <a:srgbClr val="3333CC"/>
                </a:solidFill>
              </a:rPr>
              <a:t>totalelements</a:t>
            </a:r>
            <a:r>
              <a:rPr lang="en-IN" sz="2000" dirty="0">
                <a:solidFill>
                  <a:srgbClr val="3333CC"/>
                </a:solidFill>
              </a:rPr>
              <a:t>()  </a:t>
            </a:r>
          </a:p>
          <a:p>
            <a:r>
              <a:rPr lang="en-IN" sz="2000" dirty="0">
                <a:solidFill>
                  <a:srgbClr val="3333CC"/>
                </a:solidFill>
              </a:rPr>
              <a:t>{  </a:t>
            </a:r>
          </a:p>
          <a:p>
            <a:r>
              <a:rPr lang="en-IN" sz="2000" dirty="0" err="1">
                <a:solidFill>
                  <a:srgbClr val="3333CC"/>
                </a:solidFill>
              </a:rPr>
              <a:t>var</a:t>
            </a:r>
            <a:r>
              <a:rPr lang="en-IN" sz="2000" dirty="0">
                <a:solidFill>
                  <a:srgbClr val="3333CC"/>
                </a:solidFill>
              </a:rPr>
              <a:t> </a:t>
            </a:r>
            <a:r>
              <a:rPr lang="en-IN" sz="2000" dirty="0" err="1">
                <a:solidFill>
                  <a:srgbClr val="3333CC"/>
                </a:solidFill>
              </a:rPr>
              <a:t>allgenders</a:t>
            </a:r>
            <a:r>
              <a:rPr lang="en-IN" sz="2000" dirty="0">
                <a:solidFill>
                  <a:srgbClr val="3333CC"/>
                </a:solidFill>
              </a:rPr>
              <a:t>=</a:t>
            </a:r>
            <a:r>
              <a:rPr lang="en-IN" sz="2000" dirty="0" err="1">
                <a:solidFill>
                  <a:srgbClr val="3333CC"/>
                </a:solidFill>
              </a:rPr>
              <a:t>document.getElementsByName</a:t>
            </a:r>
            <a:r>
              <a:rPr lang="en-IN" sz="2000" dirty="0">
                <a:solidFill>
                  <a:srgbClr val="3333CC"/>
                </a:solidFill>
              </a:rPr>
              <a:t>("gender");  </a:t>
            </a:r>
          </a:p>
          <a:p>
            <a:r>
              <a:rPr lang="en-IN" sz="2000" dirty="0">
                <a:solidFill>
                  <a:srgbClr val="3333CC"/>
                </a:solidFill>
              </a:rPr>
              <a:t>alert("Total Genders:"+</a:t>
            </a:r>
            <a:r>
              <a:rPr lang="en-IN" sz="2000" dirty="0" err="1">
                <a:solidFill>
                  <a:srgbClr val="3333CC"/>
                </a:solidFill>
              </a:rPr>
              <a:t>allgenders.length</a:t>
            </a:r>
            <a:r>
              <a:rPr lang="en-IN" sz="2000" dirty="0">
                <a:solidFill>
                  <a:srgbClr val="3333CC"/>
                </a:solidFill>
              </a:rPr>
              <a:t>);  </a:t>
            </a:r>
          </a:p>
          <a:p>
            <a:r>
              <a:rPr lang="en-IN" sz="2000" dirty="0">
                <a:solidFill>
                  <a:srgbClr val="3333CC"/>
                </a:solidFill>
              </a:rPr>
              <a:t>}  </a:t>
            </a:r>
          </a:p>
          <a:p>
            <a:r>
              <a:rPr lang="en-IN" sz="2000" b="1" dirty="0">
                <a:solidFill>
                  <a:srgbClr val="3333CC"/>
                </a:solidFill>
              </a:rPr>
              <a:t>&lt;/script&gt;</a:t>
            </a:r>
            <a:r>
              <a:rPr lang="en-IN" sz="2000" dirty="0">
                <a:solidFill>
                  <a:srgbClr val="3333CC"/>
                </a:solidFill>
              </a:rPr>
              <a:t>  </a:t>
            </a:r>
          </a:p>
          <a:p>
            <a:r>
              <a:rPr lang="en-IN" sz="2000" b="1" dirty="0">
                <a:solidFill>
                  <a:srgbClr val="3333CC"/>
                </a:solidFill>
              </a:rPr>
              <a:t>&lt;form&gt;</a:t>
            </a:r>
            <a:r>
              <a:rPr lang="en-IN" sz="2000" dirty="0">
                <a:solidFill>
                  <a:srgbClr val="3333CC"/>
                </a:solidFill>
              </a:rPr>
              <a:t>  </a:t>
            </a:r>
          </a:p>
          <a:p>
            <a:r>
              <a:rPr lang="en-IN" sz="2000" dirty="0">
                <a:solidFill>
                  <a:srgbClr val="3333CC"/>
                </a:solidFill>
              </a:rPr>
              <a:t>Male:</a:t>
            </a:r>
            <a:r>
              <a:rPr lang="en-IN" sz="2000" b="1" dirty="0">
                <a:solidFill>
                  <a:srgbClr val="3333CC"/>
                </a:solidFill>
              </a:rPr>
              <a:t>&lt;input</a:t>
            </a:r>
            <a:r>
              <a:rPr lang="en-IN" sz="2000" dirty="0">
                <a:solidFill>
                  <a:srgbClr val="3333CC"/>
                </a:solidFill>
              </a:rPr>
              <a:t> type="radio" name="gender" value="male"</a:t>
            </a:r>
            <a:r>
              <a:rPr lang="en-IN" sz="2000" b="1" dirty="0">
                <a:solidFill>
                  <a:srgbClr val="3333CC"/>
                </a:solidFill>
              </a:rPr>
              <a:t>&gt;</a:t>
            </a:r>
            <a:r>
              <a:rPr lang="en-IN" sz="2000" dirty="0">
                <a:solidFill>
                  <a:srgbClr val="3333CC"/>
                </a:solidFill>
              </a:rPr>
              <a:t>  </a:t>
            </a:r>
          </a:p>
          <a:p>
            <a:r>
              <a:rPr lang="en-IN" sz="2000" dirty="0">
                <a:solidFill>
                  <a:srgbClr val="3333CC"/>
                </a:solidFill>
              </a:rPr>
              <a:t>Female:</a:t>
            </a:r>
            <a:r>
              <a:rPr lang="en-IN" sz="2000" b="1" dirty="0">
                <a:solidFill>
                  <a:srgbClr val="3333CC"/>
                </a:solidFill>
              </a:rPr>
              <a:t>&lt;input</a:t>
            </a:r>
            <a:r>
              <a:rPr lang="en-IN" sz="2000" dirty="0">
                <a:solidFill>
                  <a:srgbClr val="3333CC"/>
                </a:solidFill>
              </a:rPr>
              <a:t> type="radio" name="gender" value="female"</a:t>
            </a:r>
            <a:r>
              <a:rPr lang="en-IN" sz="2000" b="1" dirty="0">
                <a:solidFill>
                  <a:srgbClr val="3333CC"/>
                </a:solidFill>
              </a:rPr>
              <a:t>&gt;</a:t>
            </a:r>
            <a:r>
              <a:rPr lang="en-IN" sz="2000" dirty="0">
                <a:solidFill>
                  <a:srgbClr val="3333CC"/>
                </a:solidFill>
              </a:rPr>
              <a:t>  </a:t>
            </a:r>
          </a:p>
          <a:p>
            <a:r>
              <a:rPr lang="en-IN" sz="2000" b="1" dirty="0">
                <a:solidFill>
                  <a:srgbClr val="3333CC"/>
                </a:solidFill>
              </a:rPr>
              <a:t>&lt;input</a:t>
            </a:r>
            <a:r>
              <a:rPr lang="en-IN" sz="2000" dirty="0">
                <a:solidFill>
                  <a:srgbClr val="3333CC"/>
                </a:solidFill>
              </a:rPr>
              <a:t> type="button" </a:t>
            </a:r>
            <a:r>
              <a:rPr lang="en-IN" sz="2000" dirty="0" err="1">
                <a:solidFill>
                  <a:srgbClr val="3333CC"/>
                </a:solidFill>
              </a:rPr>
              <a:t>onclick</a:t>
            </a:r>
            <a:r>
              <a:rPr lang="en-IN" sz="2000" dirty="0">
                <a:solidFill>
                  <a:srgbClr val="3333CC"/>
                </a:solidFill>
              </a:rPr>
              <a:t>="</a:t>
            </a:r>
            <a:r>
              <a:rPr lang="en-IN" sz="2000" dirty="0" err="1">
                <a:solidFill>
                  <a:srgbClr val="3333CC"/>
                </a:solidFill>
              </a:rPr>
              <a:t>totalelements</a:t>
            </a:r>
            <a:r>
              <a:rPr lang="en-IN" sz="2000" dirty="0">
                <a:solidFill>
                  <a:srgbClr val="3333CC"/>
                </a:solidFill>
              </a:rPr>
              <a:t>()" value="Total Genders"</a:t>
            </a:r>
            <a:r>
              <a:rPr lang="en-IN" sz="2000" b="1" dirty="0">
                <a:solidFill>
                  <a:srgbClr val="3333CC"/>
                </a:solidFill>
              </a:rPr>
              <a:t>&gt;</a:t>
            </a:r>
            <a:r>
              <a:rPr lang="en-IN" sz="2000" dirty="0">
                <a:solidFill>
                  <a:srgbClr val="3333CC"/>
                </a:solidFill>
              </a:rPr>
              <a:t>  </a:t>
            </a:r>
          </a:p>
          <a:p>
            <a:r>
              <a:rPr lang="en-IN" sz="2000" b="1" dirty="0">
                <a:solidFill>
                  <a:srgbClr val="3333CC"/>
                </a:solidFill>
              </a:rPr>
              <a:t>&lt;/form&gt;</a:t>
            </a:r>
            <a:r>
              <a:rPr lang="en-IN" sz="2000" dirty="0">
                <a:solidFill>
                  <a:srgbClr val="3333CC"/>
                </a:solidFill>
              </a:rPr>
              <a:t>  </a:t>
            </a:r>
          </a:p>
        </p:txBody>
      </p:sp>
      <p:sp>
        <p:nvSpPr>
          <p:cNvPr id="3" name="Rectangle 2"/>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TextBox 3"/>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3423384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p:spPr>
        <p:style>
          <a:lnRef idx="3">
            <a:schemeClr val="lt1"/>
          </a:lnRef>
          <a:fillRef idx="1">
            <a:schemeClr val="accent3"/>
          </a:fillRef>
          <a:effectRef idx="1">
            <a:schemeClr val="accent3"/>
          </a:effectRef>
          <a:fontRef idx="minor">
            <a:schemeClr val="lt1"/>
          </a:fontRef>
        </p:style>
        <p:txBody>
          <a:bodyPr>
            <a:noAutofit/>
          </a:bodyPr>
          <a:lstStyle/>
          <a:p>
            <a:r>
              <a:rPr lang="en-IN" sz="6000" dirty="0">
                <a:solidFill>
                  <a:schemeClr val="bg1"/>
                </a:solidFill>
                <a:latin typeface="Times New Roman" pitchFamily="18" charset="0"/>
                <a:cs typeface="Times New Roman" pitchFamily="18" charset="0"/>
              </a:rPr>
              <a:t>Advantages of JavaScript</a:t>
            </a:r>
          </a:p>
        </p:txBody>
      </p:sp>
      <p:sp>
        <p:nvSpPr>
          <p:cNvPr id="3" name="Content Placeholder 2"/>
          <p:cNvSpPr>
            <a:spLocks noGrp="1"/>
          </p:cNvSpPr>
          <p:nvPr>
            <p:ph sz="half" idx="1"/>
          </p:nvPr>
        </p:nvSpPr>
        <p:spPr>
          <a:xfrm>
            <a:off x="152400" y="1371600"/>
            <a:ext cx="8839200" cy="5105400"/>
          </a:xfrm>
        </p:spPr>
        <p:style>
          <a:lnRef idx="2">
            <a:schemeClr val="accent1"/>
          </a:lnRef>
          <a:fillRef idx="1">
            <a:schemeClr val="lt1"/>
          </a:fillRef>
          <a:effectRef idx="0">
            <a:schemeClr val="accent1"/>
          </a:effectRef>
          <a:fontRef idx="minor">
            <a:schemeClr val="dk1"/>
          </a:fontRef>
        </p:style>
        <p:txBody>
          <a:bodyPr>
            <a:noAutofit/>
          </a:bodyPr>
          <a:lstStyle/>
          <a:p>
            <a:pPr marL="0" indent="0">
              <a:lnSpc>
                <a:spcPct val="150000"/>
              </a:lnSpc>
              <a:buNone/>
            </a:pPr>
            <a:r>
              <a:rPr lang="en-US" sz="1900" b="1" dirty="0">
                <a:solidFill>
                  <a:srgbClr val="C00000"/>
                </a:solidFill>
                <a:latin typeface="Arial" pitchFamily="34" charset="0"/>
                <a:cs typeface="Arial" pitchFamily="34" charset="0"/>
              </a:rPr>
              <a:t>The merits of using JavaScript are −</a:t>
            </a:r>
          </a:p>
          <a:p>
            <a:pPr>
              <a:lnSpc>
                <a:spcPct val="150000"/>
              </a:lnSpc>
              <a:buFont typeface="Wingdings" pitchFamily="2" charset="2"/>
              <a:buChar char="q"/>
            </a:pPr>
            <a:r>
              <a:rPr lang="en-US" sz="1900" b="1" dirty="0">
                <a:solidFill>
                  <a:srgbClr val="7030A0"/>
                </a:solidFill>
                <a:latin typeface="Arial" pitchFamily="34" charset="0"/>
                <a:cs typeface="Arial" pitchFamily="34" charset="0"/>
              </a:rPr>
              <a:t>Less server interaction</a:t>
            </a:r>
            <a:r>
              <a:rPr lang="en-US" sz="1900" dirty="0">
                <a:solidFill>
                  <a:srgbClr val="7030A0"/>
                </a:solidFill>
                <a:latin typeface="Arial" pitchFamily="34" charset="0"/>
                <a:cs typeface="Arial" pitchFamily="34" charset="0"/>
              </a:rPr>
              <a:t> − You can validate user input before sending the page off to the server. This saves server traffic, which means less load on your server.</a:t>
            </a:r>
          </a:p>
          <a:p>
            <a:pPr>
              <a:lnSpc>
                <a:spcPct val="150000"/>
              </a:lnSpc>
              <a:buFont typeface="Wingdings" pitchFamily="2" charset="2"/>
              <a:buChar char="q"/>
            </a:pPr>
            <a:r>
              <a:rPr lang="en-US" sz="1900" b="1" dirty="0">
                <a:solidFill>
                  <a:srgbClr val="7030A0"/>
                </a:solidFill>
                <a:latin typeface="Arial" pitchFamily="34" charset="0"/>
                <a:cs typeface="Arial" pitchFamily="34" charset="0"/>
              </a:rPr>
              <a:t>Immediate feedback to the visitors</a:t>
            </a:r>
            <a:r>
              <a:rPr lang="en-US" sz="1900" dirty="0">
                <a:solidFill>
                  <a:srgbClr val="7030A0"/>
                </a:solidFill>
                <a:latin typeface="Arial" pitchFamily="34" charset="0"/>
                <a:cs typeface="Arial" pitchFamily="34" charset="0"/>
              </a:rPr>
              <a:t> − They don't have to wait for a page reload to see if they have forgotten to enter something.</a:t>
            </a:r>
          </a:p>
          <a:p>
            <a:pPr>
              <a:lnSpc>
                <a:spcPct val="150000"/>
              </a:lnSpc>
              <a:buFont typeface="Wingdings" pitchFamily="2" charset="2"/>
              <a:buChar char="q"/>
            </a:pPr>
            <a:r>
              <a:rPr lang="en-US" sz="1900" b="1" dirty="0">
                <a:solidFill>
                  <a:srgbClr val="7030A0"/>
                </a:solidFill>
                <a:latin typeface="Arial" pitchFamily="34" charset="0"/>
                <a:cs typeface="Arial" pitchFamily="34" charset="0"/>
              </a:rPr>
              <a:t>Increased interactivity</a:t>
            </a:r>
            <a:r>
              <a:rPr lang="en-US" sz="1900" dirty="0">
                <a:solidFill>
                  <a:srgbClr val="7030A0"/>
                </a:solidFill>
                <a:latin typeface="Arial" pitchFamily="34" charset="0"/>
                <a:cs typeface="Arial" pitchFamily="34" charset="0"/>
              </a:rPr>
              <a:t> − You can create interfaces that react when the user hovers over them with a mouse or activates them via the keyboard.</a:t>
            </a:r>
          </a:p>
          <a:p>
            <a:pPr>
              <a:lnSpc>
                <a:spcPct val="150000"/>
              </a:lnSpc>
              <a:buFont typeface="Wingdings" pitchFamily="2" charset="2"/>
              <a:buChar char="q"/>
            </a:pPr>
            <a:r>
              <a:rPr lang="en-US" sz="1900" b="1" dirty="0">
                <a:solidFill>
                  <a:srgbClr val="7030A0"/>
                </a:solidFill>
                <a:latin typeface="Arial" pitchFamily="34" charset="0"/>
                <a:cs typeface="Arial" pitchFamily="34" charset="0"/>
              </a:rPr>
              <a:t>Richer interfaces</a:t>
            </a:r>
            <a:r>
              <a:rPr lang="en-US" sz="1900" dirty="0">
                <a:solidFill>
                  <a:srgbClr val="7030A0"/>
                </a:solidFill>
                <a:latin typeface="Arial" pitchFamily="34" charset="0"/>
                <a:cs typeface="Arial" pitchFamily="34" charset="0"/>
              </a:rPr>
              <a:t> − You can use JavaScript to include such items as drag-and-drop components and sliders to give a Rich Interface to your site visitors.</a:t>
            </a:r>
          </a:p>
          <a:p>
            <a:pPr>
              <a:lnSpc>
                <a:spcPct val="150000"/>
              </a:lnSpc>
              <a:buFont typeface="Wingdings" pitchFamily="2" charset="2"/>
              <a:buChar char="Ø"/>
            </a:pPr>
            <a:endParaRPr lang="en-IN" sz="1900" dirty="0">
              <a:solidFill>
                <a:srgbClr val="C00000"/>
              </a:solidFill>
              <a:latin typeface="Arial" pitchFamily="34" charset="0"/>
              <a:cs typeface="Arial" pitchFamily="34" charset="0"/>
            </a:endParaRPr>
          </a:p>
        </p:txBody>
      </p:sp>
      <p:sp>
        <p:nvSpPr>
          <p:cNvPr id="5" name="Rectangle 4"/>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TextBox 5"/>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379881865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Autofit/>
          </a:bodyPr>
          <a:lstStyle/>
          <a:p>
            <a:pPr algn="l"/>
            <a:r>
              <a:rPr lang="en-IN" sz="2400" dirty="0" err="1">
                <a:solidFill>
                  <a:srgbClr val="002060"/>
                </a:solidFill>
              </a:rPr>
              <a:t>Javascript</a:t>
            </a:r>
            <a:r>
              <a:rPr lang="en-IN" sz="2400" dirty="0">
                <a:solidFill>
                  <a:srgbClr val="002060"/>
                </a:solidFill>
              </a:rPr>
              <a:t> - </a:t>
            </a:r>
            <a:r>
              <a:rPr lang="en-IN" sz="2400" dirty="0" err="1">
                <a:solidFill>
                  <a:srgbClr val="002060"/>
                </a:solidFill>
              </a:rPr>
              <a:t>document.getElementsByTagName</a:t>
            </a:r>
            <a:r>
              <a:rPr lang="en-IN" sz="2400" dirty="0">
                <a:solidFill>
                  <a:srgbClr val="002060"/>
                </a:solidFill>
              </a:rPr>
              <a:t>() method</a:t>
            </a:r>
          </a:p>
        </p:txBody>
      </p:sp>
      <p:sp>
        <p:nvSpPr>
          <p:cNvPr id="3" name="Content Placeholder 2"/>
          <p:cNvSpPr>
            <a:spLocks noGrp="1"/>
          </p:cNvSpPr>
          <p:nvPr>
            <p:ph idx="1"/>
          </p:nvPr>
        </p:nvSpPr>
        <p:spPr/>
        <p:txBody>
          <a:bodyPr/>
          <a:lstStyle/>
          <a:p>
            <a:pPr>
              <a:buFont typeface="Wingdings" pitchFamily="2" charset="2"/>
              <a:buChar char="q"/>
            </a:pPr>
            <a:r>
              <a:rPr lang="en-US" dirty="0">
                <a:solidFill>
                  <a:schemeClr val="accent3">
                    <a:lumMod val="75000"/>
                  </a:schemeClr>
                </a:solidFill>
              </a:rPr>
              <a:t>The </a:t>
            </a:r>
            <a:r>
              <a:rPr lang="en-US" b="1" dirty="0" err="1">
                <a:solidFill>
                  <a:schemeClr val="accent3">
                    <a:lumMod val="75000"/>
                  </a:schemeClr>
                </a:solidFill>
              </a:rPr>
              <a:t>document.getElementsByTagName</a:t>
            </a:r>
            <a:r>
              <a:rPr lang="en-US" b="1" dirty="0">
                <a:solidFill>
                  <a:schemeClr val="accent3">
                    <a:lumMod val="75000"/>
                  </a:schemeClr>
                </a:solidFill>
              </a:rPr>
              <a:t>()</a:t>
            </a:r>
            <a:r>
              <a:rPr lang="en-US" dirty="0">
                <a:solidFill>
                  <a:schemeClr val="accent3">
                    <a:lumMod val="75000"/>
                  </a:schemeClr>
                </a:solidFill>
              </a:rPr>
              <a:t> returns all the element of specified tag name.</a:t>
            </a:r>
          </a:p>
          <a:p>
            <a:pPr marL="0" indent="0">
              <a:buNone/>
            </a:pPr>
            <a:r>
              <a:rPr lang="en-US" dirty="0">
                <a:solidFill>
                  <a:srgbClr val="C00000"/>
                </a:solidFill>
              </a:rPr>
              <a:t>The syntax of the </a:t>
            </a:r>
            <a:r>
              <a:rPr lang="en-US" dirty="0" err="1">
                <a:solidFill>
                  <a:srgbClr val="C00000"/>
                </a:solidFill>
              </a:rPr>
              <a:t>getElementsByTagName</a:t>
            </a:r>
            <a:r>
              <a:rPr lang="en-US" dirty="0">
                <a:solidFill>
                  <a:srgbClr val="C00000"/>
                </a:solidFill>
              </a:rPr>
              <a:t>() method is given below:</a:t>
            </a:r>
          </a:p>
          <a:p>
            <a:pPr>
              <a:buFont typeface="Wingdings" pitchFamily="2" charset="2"/>
              <a:buChar char="Ø"/>
            </a:pPr>
            <a:r>
              <a:rPr lang="en-US" dirty="0" err="1">
                <a:solidFill>
                  <a:srgbClr val="7030A0"/>
                </a:solidFill>
              </a:rPr>
              <a:t>document.getElementsByTagName</a:t>
            </a:r>
            <a:r>
              <a:rPr lang="en-US" dirty="0">
                <a:solidFill>
                  <a:srgbClr val="7030A0"/>
                </a:solidFill>
              </a:rPr>
              <a:t>("name")  </a:t>
            </a:r>
          </a:p>
          <a:p>
            <a:pPr>
              <a:buFont typeface="Wingdings" pitchFamily="2" charset="2"/>
              <a:buChar char="Ø"/>
            </a:pPr>
            <a:r>
              <a:rPr lang="en-US" dirty="0">
                <a:solidFill>
                  <a:srgbClr val="7030A0"/>
                </a:solidFill>
              </a:rPr>
              <a:t>Here, name is required.</a:t>
            </a:r>
          </a:p>
          <a:p>
            <a:pPr>
              <a:buFont typeface="Wingdings" pitchFamily="2" charset="2"/>
              <a:buChar char="q"/>
            </a:pPr>
            <a:endParaRPr lang="en-IN" dirty="0">
              <a:solidFill>
                <a:schemeClr val="accent3">
                  <a:lumMod val="75000"/>
                </a:schemeClr>
              </a:solidFill>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289401763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35846"/>
            <a:ext cx="8686800" cy="606319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N" sz="2800" dirty="0">
                <a:solidFill>
                  <a:srgbClr val="C00000"/>
                </a:solidFill>
              </a:rPr>
              <a:t>Example of </a:t>
            </a:r>
            <a:r>
              <a:rPr lang="en-IN" sz="2800" dirty="0" err="1">
                <a:solidFill>
                  <a:srgbClr val="C00000"/>
                </a:solidFill>
              </a:rPr>
              <a:t>document.getElementsByTagName</a:t>
            </a:r>
            <a:r>
              <a:rPr lang="en-IN" sz="2800" dirty="0">
                <a:solidFill>
                  <a:srgbClr val="C00000"/>
                </a:solidFill>
              </a:rPr>
              <a:t>() method</a:t>
            </a:r>
          </a:p>
          <a:p>
            <a:r>
              <a:rPr lang="en-IN" sz="2400" dirty="0">
                <a:solidFill>
                  <a:srgbClr val="7030A0"/>
                </a:solidFill>
              </a:rPr>
              <a:t>In this example, we going to count total number of paragraphs used in the document. To do this, we have called the </a:t>
            </a:r>
            <a:r>
              <a:rPr lang="en-IN" sz="2400" dirty="0" err="1">
                <a:solidFill>
                  <a:srgbClr val="7030A0"/>
                </a:solidFill>
              </a:rPr>
              <a:t>document.getElementsByTagName</a:t>
            </a:r>
            <a:r>
              <a:rPr lang="en-IN" sz="2400" dirty="0">
                <a:solidFill>
                  <a:srgbClr val="7030A0"/>
                </a:solidFill>
              </a:rPr>
              <a:t>("p") method that returns the total paragraphs.</a:t>
            </a:r>
          </a:p>
          <a:p>
            <a:endParaRPr lang="en-IN" sz="2400" dirty="0">
              <a:solidFill>
                <a:srgbClr val="7030A0"/>
              </a:solidFill>
            </a:endParaRPr>
          </a:p>
          <a:p>
            <a:r>
              <a:rPr lang="en-IN" sz="2000" b="1" dirty="0">
                <a:solidFill>
                  <a:srgbClr val="3333CC"/>
                </a:solidFill>
              </a:rPr>
              <a:t>&lt;script</a:t>
            </a:r>
            <a:r>
              <a:rPr lang="en-IN" sz="2000" dirty="0">
                <a:solidFill>
                  <a:srgbClr val="3333CC"/>
                </a:solidFill>
              </a:rPr>
              <a:t> type="text/</a:t>
            </a:r>
            <a:r>
              <a:rPr lang="en-IN" sz="2000" dirty="0" err="1">
                <a:solidFill>
                  <a:srgbClr val="3333CC"/>
                </a:solidFill>
              </a:rPr>
              <a:t>javascript</a:t>
            </a:r>
            <a:r>
              <a:rPr lang="en-IN" sz="2000" dirty="0">
                <a:solidFill>
                  <a:srgbClr val="3333CC"/>
                </a:solidFill>
              </a:rPr>
              <a:t>"</a:t>
            </a:r>
            <a:r>
              <a:rPr lang="en-IN" sz="2000" b="1" dirty="0">
                <a:solidFill>
                  <a:srgbClr val="3333CC"/>
                </a:solidFill>
              </a:rPr>
              <a:t>&gt;</a:t>
            </a:r>
            <a:r>
              <a:rPr lang="en-IN" sz="2000" dirty="0">
                <a:solidFill>
                  <a:srgbClr val="3333CC"/>
                </a:solidFill>
              </a:rPr>
              <a:t>  </a:t>
            </a:r>
          </a:p>
          <a:p>
            <a:r>
              <a:rPr lang="en-IN" sz="2000" dirty="0">
                <a:solidFill>
                  <a:srgbClr val="3333CC"/>
                </a:solidFill>
              </a:rPr>
              <a:t>function </a:t>
            </a:r>
            <a:r>
              <a:rPr lang="en-IN" sz="2000" dirty="0" err="1">
                <a:solidFill>
                  <a:srgbClr val="3333CC"/>
                </a:solidFill>
              </a:rPr>
              <a:t>countpara</a:t>
            </a:r>
            <a:r>
              <a:rPr lang="en-IN" sz="2000" dirty="0">
                <a:solidFill>
                  <a:srgbClr val="3333CC"/>
                </a:solidFill>
              </a:rPr>
              <a:t>(){  </a:t>
            </a:r>
          </a:p>
          <a:p>
            <a:r>
              <a:rPr lang="en-IN" sz="2000" dirty="0" err="1">
                <a:solidFill>
                  <a:srgbClr val="3333CC"/>
                </a:solidFill>
              </a:rPr>
              <a:t>var</a:t>
            </a:r>
            <a:r>
              <a:rPr lang="en-IN" sz="2000" dirty="0">
                <a:solidFill>
                  <a:srgbClr val="3333CC"/>
                </a:solidFill>
              </a:rPr>
              <a:t> </a:t>
            </a:r>
            <a:r>
              <a:rPr lang="en-IN" sz="2000" dirty="0" err="1">
                <a:solidFill>
                  <a:srgbClr val="3333CC"/>
                </a:solidFill>
              </a:rPr>
              <a:t>totalpara</a:t>
            </a:r>
            <a:r>
              <a:rPr lang="en-IN" sz="2000" dirty="0">
                <a:solidFill>
                  <a:srgbClr val="3333CC"/>
                </a:solidFill>
              </a:rPr>
              <a:t>=</a:t>
            </a:r>
            <a:r>
              <a:rPr lang="en-IN" sz="2000" dirty="0" err="1">
                <a:solidFill>
                  <a:srgbClr val="3333CC"/>
                </a:solidFill>
              </a:rPr>
              <a:t>document.getElementsByTagName</a:t>
            </a:r>
            <a:r>
              <a:rPr lang="en-IN" sz="2000" dirty="0">
                <a:solidFill>
                  <a:srgbClr val="3333CC"/>
                </a:solidFill>
              </a:rPr>
              <a:t>("p");  </a:t>
            </a:r>
          </a:p>
          <a:p>
            <a:r>
              <a:rPr lang="en-IN" sz="2000" dirty="0">
                <a:solidFill>
                  <a:srgbClr val="3333CC"/>
                </a:solidFill>
              </a:rPr>
              <a:t>alert("total p tags are: "+</a:t>
            </a:r>
            <a:r>
              <a:rPr lang="en-IN" sz="2000" dirty="0" err="1">
                <a:solidFill>
                  <a:srgbClr val="3333CC"/>
                </a:solidFill>
              </a:rPr>
              <a:t>totalpara.length</a:t>
            </a:r>
            <a:r>
              <a:rPr lang="en-IN" sz="2000" dirty="0">
                <a:solidFill>
                  <a:srgbClr val="3333CC"/>
                </a:solidFill>
              </a:rPr>
              <a:t>);  </a:t>
            </a:r>
          </a:p>
          <a:p>
            <a:r>
              <a:rPr lang="en-IN" sz="2000" dirty="0">
                <a:solidFill>
                  <a:srgbClr val="3333CC"/>
                </a:solidFill>
              </a:rPr>
              <a:t>  </a:t>
            </a:r>
          </a:p>
          <a:p>
            <a:r>
              <a:rPr lang="en-IN" sz="2000" dirty="0">
                <a:solidFill>
                  <a:srgbClr val="3333CC"/>
                </a:solidFill>
              </a:rPr>
              <a:t>}  </a:t>
            </a:r>
          </a:p>
          <a:p>
            <a:r>
              <a:rPr lang="en-IN" sz="2000" b="1" dirty="0">
                <a:solidFill>
                  <a:srgbClr val="3333CC"/>
                </a:solidFill>
              </a:rPr>
              <a:t>&lt;/script&gt;</a:t>
            </a:r>
            <a:r>
              <a:rPr lang="en-IN" sz="2000" dirty="0">
                <a:solidFill>
                  <a:srgbClr val="3333CC"/>
                </a:solidFill>
              </a:rPr>
              <a:t>  </a:t>
            </a:r>
          </a:p>
          <a:p>
            <a:r>
              <a:rPr lang="en-IN" sz="2000" b="1" dirty="0">
                <a:solidFill>
                  <a:srgbClr val="3333CC"/>
                </a:solidFill>
              </a:rPr>
              <a:t>&lt;p&gt;</a:t>
            </a:r>
            <a:r>
              <a:rPr lang="en-IN" sz="2000" dirty="0">
                <a:solidFill>
                  <a:srgbClr val="3333CC"/>
                </a:solidFill>
              </a:rPr>
              <a:t>This is a </a:t>
            </a:r>
            <a:r>
              <a:rPr lang="en-IN" sz="2000" dirty="0" err="1">
                <a:solidFill>
                  <a:srgbClr val="3333CC"/>
                </a:solidFill>
              </a:rPr>
              <a:t>pragraph</a:t>
            </a:r>
            <a:r>
              <a:rPr lang="en-IN" sz="2000" b="1" dirty="0">
                <a:solidFill>
                  <a:srgbClr val="3333CC"/>
                </a:solidFill>
              </a:rPr>
              <a:t>&lt;/p&gt;</a:t>
            </a:r>
            <a:r>
              <a:rPr lang="en-IN" sz="2000" dirty="0">
                <a:solidFill>
                  <a:srgbClr val="3333CC"/>
                </a:solidFill>
              </a:rPr>
              <a:t>  </a:t>
            </a:r>
          </a:p>
          <a:p>
            <a:r>
              <a:rPr lang="en-IN" sz="2000" b="1" dirty="0">
                <a:solidFill>
                  <a:srgbClr val="3333CC"/>
                </a:solidFill>
              </a:rPr>
              <a:t>&lt;p&gt;</a:t>
            </a:r>
            <a:r>
              <a:rPr lang="en-IN" sz="2000" dirty="0">
                <a:solidFill>
                  <a:srgbClr val="3333CC"/>
                </a:solidFill>
              </a:rPr>
              <a:t>Here we are going to count total number of paragraphs by </a:t>
            </a:r>
            <a:r>
              <a:rPr lang="en-IN" sz="2000" dirty="0" err="1">
                <a:solidFill>
                  <a:srgbClr val="3333CC"/>
                </a:solidFill>
              </a:rPr>
              <a:t>getElementByTagName</a:t>
            </a:r>
            <a:r>
              <a:rPr lang="en-IN" sz="2000" dirty="0">
                <a:solidFill>
                  <a:srgbClr val="3333CC"/>
                </a:solidFill>
              </a:rPr>
              <a:t>() method.</a:t>
            </a:r>
            <a:r>
              <a:rPr lang="en-IN" sz="2000" b="1" dirty="0">
                <a:solidFill>
                  <a:srgbClr val="3333CC"/>
                </a:solidFill>
              </a:rPr>
              <a:t>&lt;/p&gt;</a:t>
            </a:r>
            <a:r>
              <a:rPr lang="en-IN" sz="2000" dirty="0">
                <a:solidFill>
                  <a:srgbClr val="3333CC"/>
                </a:solidFill>
              </a:rPr>
              <a:t>  </a:t>
            </a:r>
          </a:p>
          <a:p>
            <a:r>
              <a:rPr lang="en-IN" sz="2000" b="1" dirty="0">
                <a:solidFill>
                  <a:srgbClr val="3333CC"/>
                </a:solidFill>
              </a:rPr>
              <a:t>&lt;p&gt;</a:t>
            </a:r>
            <a:r>
              <a:rPr lang="en-IN" sz="2000" dirty="0">
                <a:solidFill>
                  <a:srgbClr val="3333CC"/>
                </a:solidFill>
              </a:rPr>
              <a:t>Let's see the simple example</a:t>
            </a:r>
            <a:r>
              <a:rPr lang="en-IN" sz="2000" b="1" dirty="0">
                <a:solidFill>
                  <a:srgbClr val="3333CC"/>
                </a:solidFill>
              </a:rPr>
              <a:t>&lt;/p&gt;</a:t>
            </a:r>
            <a:r>
              <a:rPr lang="en-IN" sz="2000" dirty="0">
                <a:solidFill>
                  <a:srgbClr val="3333CC"/>
                </a:solidFill>
              </a:rPr>
              <a:t>  </a:t>
            </a:r>
          </a:p>
          <a:p>
            <a:r>
              <a:rPr lang="en-IN" sz="2000" b="1" dirty="0">
                <a:solidFill>
                  <a:srgbClr val="3333CC"/>
                </a:solidFill>
              </a:rPr>
              <a:t>&lt;button</a:t>
            </a:r>
            <a:r>
              <a:rPr lang="en-IN" sz="2000" dirty="0">
                <a:solidFill>
                  <a:srgbClr val="3333CC"/>
                </a:solidFill>
              </a:rPr>
              <a:t> </a:t>
            </a:r>
            <a:r>
              <a:rPr lang="en-IN" sz="2000" dirty="0" err="1">
                <a:solidFill>
                  <a:srgbClr val="3333CC"/>
                </a:solidFill>
              </a:rPr>
              <a:t>onclick</a:t>
            </a:r>
            <a:r>
              <a:rPr lang="en-IN" sz="2000" dirty="0">
                <a:solidFill>
                  <a:srgbClr val="3333CC"/>
                </a:solidFill>
              </a:rPr>
              <a:t>="</a:t>
            </a:r>
            <a:r>
              <a:rPr lang="en-IN" sz="2000" dirty="0" err="1">
                <a:solidFill>
                  <a:srgbClr val="3333CC"/>
                </a:solidFill>
              </a:rPr>
              <a:t>countpara</a:t>
            </a:r>
            <a:r>
              <a:rPr lang="en-IN" sz="2000" dirty="0">
                <a:solidFill>
                  <a:srgbClr val="3333CC"/>
                </a:solidFill>
              </a:rPr>
              <a:t>()"</a:t>
            </a:r>
            <a:r>
              <a:rPr lang="en-IN" sz="2000" b="1" dirty="0">
                <a:solidFill>
                  <a:srgbClr val="3333CC"/>
                </a:solidFill>
              </a:rPr>
              <a:t>&gt;</a:t>
            </a:r>
            <a:r>
              <a:rPr lang="en-IN" sz="2000" dirty="0">
                <a:solidFill>
                  <a:srgbClr val="3333CC"/>
                </a:solidFill>
              </a:rPr>
              <a:t>count paragraph</a:t>
            </a:r>
            <a:r>
              <a:rPr lang="en-IN" sz="2000" b="1" dirty="0">
                <a:solidFill>
                  <a:srgbClr val="3333CC"/>
                </a:solidFill>
              </a:rPr>
              <a:t>&lt;/button&gt;</a:t>
            </a:r>
            <a:r>
              <a:rPr lang="en-IN" sz="2000" dirty="0">
                <a:solidFill>
                  <a:srgbClr val="3333CC"/>
                </a:solidFill>
              </a:rPr>
              <a:t>  </a:t>
            </a:r>
          </a:p>
        </p:txBody>
      </p:sp>
      <p:sp>
        <p:nvSpPr>
          <p:cNvPr id="3" name="Rectangle 2"/>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TextBox 3"/>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274883720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457200"/>
            <a:ext cx="7467600" cy="603242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2400" dirty="0">
                <a:solidFill>
                  <a:srgbClr val="3333CC"/>
                </a:solidFill>
              </a:rPr>
              <a:t>In this example, we going to count total number of h2 and h3 tags used in the document.</a:t>
            </a:r>
          </a:p>
          <a:p>
            <a:r>
              <a:rPr lang="en-IN" sz="2000" b="1" dirty="0">
                <a:solidFill>
                  <a:srgbClr val="C00000"/>
                </a:solidFill>
              </a:rPr>
              <a:t>&lt;script</a:t>
            </a:r>
            <a:r>
              <a:rPr lang="en-IN" sz="2000" dirty="0">
                <a:solidFill>
                  <a:srgbClr val="C00000"/>
                </a:solidFill>
              </a:rPr>
              <a:t> type="text/</a:t>
            </a:r>
            <a:r>
              <a:rPr lang="en-IN" sz="2000" dirty="0" err="1">
                <a:solidFill>
                  <a:srgbClr val="C00000"/>
                </a:solidFill>
              </a:rPr>
              <a:t>javascript</a:t>
            </a:r>
            <a:r>
              <a:rPr lang="en-IN" sz="2000" dirty="0">
                <a:solidFill>
                  <a:srgbClr val="C00000"/>
                </a:solidFill>
              </a:rPr>
              <a:t>"</a:t>
            </a:r>
            <a:r>
              <a:rPr lang="en-IN" sz="2000" b="1" dirty="0">
                <a:solidFill>
                  <a:srgbClr val="C00000"/>
                </a:solidFill>
              </a:rPr>
              <a:t>&gt;</a:t>
            </a:r>
            <a:r>
              <a:rPr lang="en-IN" sz="2000" dirty="0">
                <a:solidFill>
                  <a:srgbClr val="C00000"/>
                </a:solidFill>
              </a:rPr>
              <a:t>  </a:t>
            </a:r>
          </a:p>
          <a:p>
            <a:r>
              <a:rPr lang="en-IN" sz="2000" dirty="0">
                <a:solidFill>
                  <a:srgbClr val="C00000"/>
                </a:solidFill>
              </a:rPr>
              <a:t>function counth2(){  </a:t>
            </a:r>
          </a:p>
          <a:p>
            <a:r>
              <a:rPr lang="en-IN" sz="2000" dirty="0" err="1">
                <a:solidFill>
                  <a:srgbClr val="C00000"/>
                </a:solidFill>
              </a:rPr>
              <a:t>var</a:t>
            </a:r>
            <a:r>
              <a:rPr lang="en-IN" sz="2000" dirty="0">
                <a:solidFill>
                  <a:srgbClr val="C00000"/>
                </a:solidFill>
              </a:rPr>
              <a:t> totalh2=</a:t>
            </a:r>
            <a:r>
              <a:rPr lang="en-IN" sz="2000" dirty="0" err="1">
                <a:solidFill>
                  <a:srgbClr val="C00000"/>
                </a:solidFill>
              </a:rPr>
              <a:t>document.getElementsByTagName</a:t>
            </a:r>
            <a:r>
              <a:rPr lang="en-IN" sz="2000" dirty="0">
                <a:solidFill>
                  <a:srgbClr val="C00000"/>
                </a:solidFill>
              </a:rPr>
              <a:t>("h2");  </a:t>
            </a:r>
          </a:p>
          <a:p>
            <a:r>
              <a:rPr lang="en-IN" sz="2000" dirty="0">
                <a:solidFill>
                  <a:srgbClr val="C00000"/>
                </a:solidFill>
              </a:rPr>
              <a:t>alert("total h2 tags are: "+totalh2.length);  </a:t>
            </a:r>
          </a:p>
          <a:p>
            <a:r>
              <a:rPr lang="en-IN" sz="2000" dirty="0">
                <a:solidFill>
                  <a:srgbClr val="C00000"/>
                </a:solidFill>
              </a:rPr>
              <a:t>}  </a:t>
            </a:r>
          </a:p>
          <a:p>
            <a:r>
              <a:rPr lang="en-IN" sz="2000" dirty="0">
                <a:solidFill>
                  <a:srgbClr val="C00000"/>
                </a:solidFill>
              </a:rPr>
              <a:t>function counth3(){  </a:t>
            </a:r>
          </a:p>
          <a:p>
            <a:r>
              <a:rPr lang="en-IN" sz="2000" dirty="0" err="1">
                <a:solidFill>
                  <a:srgbClr val="C00000"/>
                </a:solidFill>
              </a:rPr>
              <a:t>var</a:t>
            </a:r>
            <a:r>
              <a:rPr lang="en-IN" sz="2000" dirty="0">
                <a:solidFill>
                  <a:srgbClr val="C00000"/>
                </a:solidFill>
              </a:rPr>
              <a:t> totalh3=</a:t>
            </a:r>
            <a:r>
              <a:rPr lang="en-IN" sz="2000" dirty="0" err="1">
                <a:solidFill>
                  <a:srgbClr val="C00000"/>
                </a:solidFill>
              </a:rPr>
              <a:t>document.getElementsByTagName</a:t>
            </a:r>
            <a:r>
              <a:rPr lang="en-IN" sz="2000" dirty="0">
                <a:solidFill>
                  <a:srgbClr val="C00000"/>
                </a:solidFill>
              </a:rPr>
              <a:t>("h3");  </a:t>
            </a:r>
          </a:p>
          <a:p>
            <a:r>
              <a:rPr lang="en-IN" sz="2000" dirty="0">
                <a:solidFill>
                  <a:srgbClr val="C00000"/>
                </a:solidFill>
              </a:rPr>
              <a:t>alert("total h3 tags are: "+totalh3.length);  </a:t>
            </a:r>
          </a:p>
          <a:p>
            <a:r>
              <a:rPr lang="en-IN" sz="2000" dirty="0">
                <a:solidFill>
                  <a:srgbClr val="C00000"/>
                </a:solidFill>
              </a:rPr>
              <a:t>}  </a:t>
            </a:r>
          </a:p>
          <a:p>
            <a:r>
              <a:rPr lang="en-IN" sz="2000" b="1" dirty="0">
                <a:solidFill>
                  <a:srgbClr val="C00000"/>
                </a:solidFill>
              </a:rPr>
              <a:t>&lt;/script&gt;</a:t>
            </a:r>
            <a:r>
              <a:rPr lang="en-IN" sz="2000" dirty="0">
                <a:solidFill>
                  <a:srgbClr val="C00000"/>
                </a:solidFill>
              </a:rPr>
              <a:t>  </a:t>
            </a:r>
          </a:p>
          <a:p>
            <a:r>
              <a:rPr lang="en-IN" sz="2000" b="1" dirty="0">
                <a:solidFill>
                  <a:srgbClr val="C00000"/>
                </a:solidFill>
              </a:rPr>
              <a:t>&lt;h2&gt;</a:t>
            </a:r>
            <a:r>
              <a:rPr lang="en-IN" sz="2000" dirty="0">
                <a:solidFill>
                  <a:srgbClr val="C00000"/>
                </a:solidFill>
              </a:rPr>
              <a:t>This is h2 tag</a:t>
            </a:r>
            <a:r>
              <a:rPr lang="en-IN" sz="2000" b="1" dirty="0">
                <a:solidFill>
                  <a:srgbClr val="C00000"/>
                </a:solidFill>
              </a:rPr>
              <a:t>&lt;/h2&gt;</a:t>
            </a:r>
            <a:r>
              <a:rPr lang="en-IN" sz="2000" dirty="0">
                <a:solidFill>
                  <a:srgbClr val="C00000"/>
                </a:solidFill>
              </a:rPr>
              <a:t>  </a:t>
            </a:r>
          </a:p>
          <a:p>
            <a:r>
              <a:rPr lang="en-IN" sz="2000" b="1" dirty="0">
                <a:solidFill>
                  <a:srgbClr val="C00000"/>
                </a:solidFill>
              </a:rPr>
              <a:t>&lt;h2&gt;</a:t>
            </a:r>
            <a:r>
              <a:rPr lang="en-IN" sz="2000" dirty="0">
                <a:solidFill>
                  <a:srgbClr val="C00000"/>
                </a:solidFill>
              </a:rPr>
              <a:t>This is h2 tag</a:t>
            </a:r>
            <a:r>
              <a:rPr lang="en-IN" sz="2000" b="1" dirty="0">
                <a:solidFill>
                  <a:srgbClr val="C00000"/>
                </a:solidFill>
              </a:rPr>
              <a:t>&lt;/h2&gt;</a:t>
            </a:r>
            <a:r>
              <a:rPr lang="en-IN" sz="2000" dirty="0">
                <a:solidFill>
                  <a:srgbClr val="C00000"/>
                </a:solidFill>
              </a:rPr>
              <a:t>  </a:t>
            </a:r>
          </a:p>
          <a:p>
            <a:r>
              <a:rPr lang="en-IN" sz="2000" b="1" dirty="0">
                <a:solidFill>
                  <a:srgbClr val="C00000"/>
                </a:solidFill>
              </a:rPr>
              <a:t>&lt;h3&gt;</a:t>
            </a:r>
            <a:r>
              <a:rPr lang="en-IN" sz="2000" dirty="0">
                <a:solidFill>
                  <a:srgbClr val="C00000"/>
                </a:solidFill>
              </a:rPr>
              <a:t>This is h3 tag</a:t>
            </a:r>
            <a:r>
              <a:rPr lang="en-IN" sz="2000" b="1" dirty="0">
                <a:solidFill>
                  <a:srgbClr val="C00000"/>
                </a:solidFill>
              </a:rPr>
              <a:t>&lt;/h3&gt;</a:t>
            </a:r>
            <a:r>
              <a:rPr lang="en-IN" sz="2000" dirty="0">
                <a:solidFill>
                  <a:srgbClr val="C00000"/>
                </a:solidFill>
              </a:rPr>
              <a:t>  </a:t>
            </a:r>
          </a:p>
          <a:p>
            <a:r>
              <a:rPr lang="en-IN" sz="2000" b="1" dirty="0">
                <a:solidFill>
                  <a:srgbClr val="C00000"/>
                </a:solidFill>
              </a:rPr>
              <a:t>&lt;h3&gt;</a:t>
            </a:r>
            <a:r>
              <a:rPr lang="en-IN" sz="2000" dirty="0">
                <a:solidFill>
                  <a:srgbClr val="C00000"/>
                </a:solidFill>
              </a:rPr>
              <a:t>This is h3 tag</a:t>
            </a:r>
            <a:r>
              <a:rPr lang="en-IN" sz="2000" b="1" dirty="0">
                <a:solidFill>
                  <a:srgbClr val="C00000"/>
                </a:solidFill>
              </a:rPr>
              <a:t>&lt;/h3&gt;</a:t>
            </a:r>
            <a:r>
              <a:rPr lang="en-IN" sz="2000" dirty="0">
                <a:solidFill>
                  <a:srgbClr val="C00000"/>
                </a:solidFill>
              </a:rPr>
              <a:t>  </a:t>
            </a:r>
          </a:p>
          <a:p>
            <a:r>
              <a:rPr lang="en-IN" sz="2000" b="1" dirty="0">
                <a:solidFill>
                  <a:srgbClr val="C00000"/>
                </a:solidFill>
              </a:rPr>
              <a:t>&lt;h3&gt;</a:t>
            </a:r>
            <a:r>
              <a:rPr lang="en-IN" sz="2000" dirty="0">
                <a:solidFill>
                  <a:srgbClr val="C00000"/>
                </a:solidFill>
              </a:rPr>
              <a:t>This is h3 tag</a:t>
            </a:r>
            <a:r>
              <a:rPr lang="en-IN" sz="2000" b="1" dirty="0">
                <a:solidFill>
                  <a:srgbClr val="C00000"/>
                </a:solidFill>
              </a:rPr>
              <a:t>&lt;/h3&gt;</a:t>
            </a:r>
            <a:r>
              <a:rPr lang="en-IN" sz="2000" dirty="0">
                <a:solidFill>
                  <a:srgbClr val="C00000"/>
                </a:solidFill>
              </a:rPr>
              <a:t>  </a:t>
            </a:r>
          </a:p>
          <a:p>
            <a:r>
              <a:rPr lang="en-IN" sz="2000" b="1" dirty="0">
                <a:solidFill>
                  <a:srgbClr val="C00000"/>
                </a:solidFill>
              </a:rPr>
              <a:t>&lt;button</a:t>
            </a:r>
            <a:r>
              <a:rPr lang="en-IN" sz="2000" dirty="0">
                <a:solidFill>
                  <a:srgbClr val="C00000"/>
                </a:solidFill>
              </a:rPr>
              <a:t> </a:t>
            </a:r>
            <a:r>
              <a:rPr lang="en-IN" sz="2000" dirty="0" err="1">
                <a:solidFill>
                  <a:srgbClr val="C00000"/>
                </a:solidFill>
              </a:rPr>
              <a:t>onclick</a:t>
            </a:r>
            <a:r>
              <a:rPr lang="en-IN" sz="2000" dirty="0">
                <a:solidFill>
                  <a:srgbClr val="C00000"/>
                </a:solidFill>
              </a:rPr>
              <a:t>="counth2()"</a:t>
            </a:r>
            <a:r>
              <a:rPr lang="en-IN" sz="2000" b="1" dirty="0">
                <a:solidFill>
                  <a:srgbClr val="C00000"/>
                </a:solidFill>
              </a:rPr>
              <a:t>&gt;</a:t>
            </a:r>
            <a:r>
              <a:rPr lang="en-IN" sz="2000" dirty="0">
                <a:solidFill>
                  <a:srgbClr val="C00000"/>
                </a:solidFill>
              </a:rPr>
              <a:t>count h2</a:t>
            </a:r>
            <a:r>
              <a:rPr lang="en-IN" sz="2000" b="1" dirty="0">
                <a:solidFill>
                  <a:srgbClr val="C00000"/>
                </a:solidFill>
              </a:rPr>
              <a:t>&lt;/button&gt;</a:t>
            </a:r>
            <a:r>
              <a:rPr lang="en-IN" sz="2000" dirty="0">
                <a:solidFill>
                  <a:srgbClr val="C00000"/>
                </a:solidFill>
              </a:rPr>
              <a:t>  </a:t>
            </a:r>
          </a:p>
          <a:p>
            <a:r>
              <a:rPr lang="en-IN" sz="2000" b="1" dirty="0">
                <a:solidFill>
                  <a:srgbClr val="C00000"/>
                </a:solidFill>
              </a:rPr>
              <a:t>&lt;button</a:t>
            </a:r>
            <a:r>
              <a:rPr lang="en-IN" sz="2000" dirty="0">
                <a:solidFill>
                  <a:srgbClr val="C00000"/>
                </a:solidFill>
              </a:rPr>
              <a:t> </a:t>
            </a:r>
            <a:r>
              <a:rPr lang="en-IN" sz="2000" dirty="0" err="1">
                <a:solidFill>
                  <a:srgbClr val="C00000"/>
                </a:solidFill>
              </a:rPr>
              <a:t>onclick</a:t>
            </a:r>
            <a:r>
              <a:rPr lang="en-IN" sz="2000" dirty="0">
                <a:solidFill>
                  <a:srgbClr val="C00000"/>
                </a:solidFill>
              </a:rPr>
              <a:t>="counth3()"</a:t>
            </a:r>
            <a:r>
              <a:rPr lang="en-IN" sz="2000" b="1" dirty="0">
                <a:solidFill>
                  <a:srgbClr val="C00000"/>
                </a:solidFill>
              </a:rPr>
              <a:t>&gt;</a:t>
            </a:r>
            <a:r>
              <a:rPr lang="en-IN" sz="2000" dirty="0">
                <a:solidFill>
                  <a:srgbClr val="C00000"/>
                </a:solidFill>
              </a:rPr>
              <a:t>count h3</a:t>
            </a:r>
            <a:r>
              <a:rPr lang="en-IN" sz="2000" b="1" dirty="0">
                <a:solidFill>
                  <a:srgbClr val="C00000"/>
                </a:solidFill>
              </a:rPr>
              <a:t>&lt;/button&gt;</a:t>
            </a:r>
            <a:r>
              <a:rPr lang="en-IN" sz="2000" dirty="0">
                <a:solidFill>
                  <a:srgbClr val="C00000"/>
                </a:solidFill>
              </a:rPr>
              <a:t> </a:t>
            </a:r>
          </a:p>
        </p:txBody>
      </p:sp>
      <p:sp>
        <p:nvSpPr>
          <p:cNvPr id="3" name="Rectangle 2"/>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9521433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solidFill>
                  <a:srgbClr val="C00000"/>
                </a:solidFill>
              </a:rPr>
              <a:t>Javascript</a:t>
            </a:r>
            <a:r>
              <a:rPr lang="en-IN" dirty="0">
                <a:solidFill>
                  <a:srgbClr val="C00000"/>
                </a:solidFill>
              </a:rPr>
              <a:t> - </a:t>
            </a:r>
            <a:r>
              <a:rPr lang="en-IN" dirty="0" err="1">
                <a:solidFill>
                  <a:srgbClr val="C00000"/>
                </a:solidFill>
              </a:rPr>
              <a:t>innerHTML</a:t>
            </a:r>
            <a:endParaRPr lang="en-IN" dirty="0">
              <a:solidFill>
                <a:srgbClr val="C00000"/>
              </a:solidFill>
            </a:endParaRPr>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a:buFont typeface="Wingdings" pitchFamily="2" charset="2"/>
              <a:buChar char="q"/>
            </a:pPr>
            <a:r>
              <a:rPr lang="en-US" dirty="0">
                <a:solidFill>
                  <a:schemeClr val="accent3">
                    <a:lumMod val="50000"/>
                  </a:schemeClr>
                </a:solidFill>
              </a:rPr>
              <a:t>The </a:t>
            </a:r>
            <a:r>
              <a:rPr lang="en-US" b="1" dirty="0" err="1">
                <a:solidFill>
                  <a:schemeClr val="accent3">
                    <a:lumMod val="50000"/>
                  </a:schemeClr>
                </a:solidFill>
              </a:rPr>
              <a:t>innerHTML</a:t>
            </a:r>
            <a:r>
              <a:rPr lang="en-US" dirty="0">
                <a:solidFill>
                  <a:schemeClr val="accent3">
                    <a:lumMod val="50000"/>
                  </a:schemeClr>
                </a:solidFill>
              </a:rPr>
              <a:t> property can be used to write the dynamic html on the html document.</a:t>
            </a:r>
          </a:p>
          <a:p>
            <a:pPr>
              <a:buFont typeface="Wingdings" pitchFamily="2" charset="2"/>
              <a:buChar char="q"/>
            </a:pPr>
            <a:r>
              <a:rPr lang="en-US" dirty="0">
                <a:solidFill>
                  <a:schemeClr val="accent3">
                    <a:lumMod val="50000"/>
                  </a:schemeClr>
                </a:solidFill>
              </a:rPr>
              <a:t>It is used mostly in the web pages to generate the dynamic html such as registration form, comment form, links etc.</a:t>
            </a:r>
          </a:p>
          <a:p>
            <a:pPr>
              <a:buFont typeface="Wingdings" pitchFamily="2" charset="2"/>
              <a:buChar char="q"/>
            </a:pPr>
            <a:endParaRPr lang="en-IN" dirty="0">
              <a:solidFill>
                <a:schemeClr val="accent3">
                  <a:lumMod val="50000"/>
                </a:schemeClr>
              </a:solidFill>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76356897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04800"/>
            <a:ext cx="8229600" cy="637097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IN" sz="2400" dirty="0">
                <a:solidFill>
                  <a:schemeClr val="accent3">
                    <a:lumMod val="50000"/>
                  </a:schemeClr>
                </a:solidFill>
              </a:rPr>
              <a:t>Example of </a:t>
            </a:r>
            <a:r>
              <a:rPr lang="en-IN" sz="2400" dirty="0" err="1">
                <a:solidFill>
                  <a:schemeClr val="accent3">
                    <a:lumMod val="50000"/>
                  </a:schemeClr>
                </a:solidFill>
              </a:rPr>
              <a:t>innerHTML</a:t>
            </a:r>
            <a:r>
              <a:rPr lang="en-IN" sz="2400" dirty="0">
                <a:solidFill>
                  <a:schemeClr val="accent3">
                    <a:lumMod val="50000"/>
                  </a:schemeClr>
                </a:solidFill>
              </a:rPr>
              <a:t> property</a:t>
            </a:r>
          </a:p>
          <a:p>
            <a:pPr marL="342900" indent="-342900">
              <a:buFont typeface="Wingdings" pitchFamily="2" charset="2"/>
              <a:buChar char="q"/>
            </a:pPr>
            <a:r>
              <a:rPr lang="en-IN" sz="2400" dirty="0">
                <a:solidFill>
                  <a:schemeClr val="accent3">
                    <a:lumMod val="50000"/>
                  </a:schemeClr>
                </a:solidFill>
              </a:rPr>
              <a:t>In this example, we are going to create the html form when user clicks on the button.</a:t>
            </a:r>
          </a:p>
          <a:p>
            <a:pPr marL="342900" indent="-342900">
              <a:buFont typeface="Wingdings" pitchFamily="2" charset="2"/>
              <a:buChar char="q"/>
            </a:pPr>
            <a:r>
              <a:rPr lang="en-IN" sz="2400" dirty="0">
                <a:solidFill>
                  <a:schemeClr val="accent3">
                    <a:lumMod val="50000"/>
                  </a:schemeClr>
                </a:solidFill>
              </a:rPr>
              <a:t>In this example, we are dynamically writing the html form inside the div name having the id </a:t>
            </a:r>
            <a:r>
              <a:rPr lang="en-IN" sz="2400" dirty="0" err="1">
                <a:solidFill>
                  <a:schemeClr val="accent3">
                    <a:lumMod val="50000"/>
                  </a:schemeClr>
                </a:solidFill>
              </a:rPr>
              <a:t>mylocation</a:t>
            </a:r>
            <a:r>
              <a:rPr lang="en-IN" sz="2400" dirty="0">
                <a:solidFill>
                  <a:schemeClr val="accent3">
                    <a:lumMod val="50000"/>
                  </a:schemeClr>
                </a:solidFill>
              </a:rPr>
              <a:t>. We are </a:t>
            </a:r>
            <a:r>
              <a:rPr lang="en-IN" sz="2400" dirty="0" err="1">
                <a:solidFill>
                  <a:schemeClr val="accent3">
                    <a:lumMod val="50000"/>
                  </a:schemeClr>
                </a:solidFill>
              </a:rPr>
              <a:t>identifing</a:t>
            </a:r>
            <a:r>
              <a:rPr lang="en-IN" sz="2400" dirty="0">
                <a:solidFill>
                  <a:schemeClr val="accent3">
                    <a:lumMod val="50000"/>
                  </a:schemeClr>
                </a:solidFill>
              </a:rPr>
              <a:t> this position by calling the </a:t>
            </a:r>
            <a:r>
              <a:rPr lang="en-IN" sz="2400" dirty="0" err="1">
                <a:solidFill>
                  <a:schemeClr val="accent3">
                    <a:lumMod val="50000"/>
                  </a:schemeClr>
                </a:solidFill>
              </a:rPr>
              <a:t>document.getElementById</a:t>
            </a:r>
            <a:r>
              <a:rPr lang="en-IN" sz="2400" dirty="0">
                <a:solidFill>
                  <a:schemeClr val="accent3">
                    <a:lumMod val="50000"/>
                  </a:schemeClr>
                </a:solidFill>
              </a:rPr>
              <a:t>() method.</a:t>
            </a:r>
          </a:p>
          <a:p>
            <a:r>
              <a:rPr lang="en-IN" sz="2000" b="1" dirty="0">
                <a:solidFill>
                  <a:srgbClr val="CC0066"/>
                </a:solidFill>
              </a:rPr>
              <a:t>&lt;script</a:t>
            </a:r>
            <a:r>
              <a:rPr lang="en-IN" sz="2000" dirty="0">
                <a:solidFill>
                  <a:srgbClr val="CC0066"/>
                </a:solidFill>
              </a:rPr>
              <a:t> type="text/</a:t>
            </a:r>
            <a:r>
              <a:rPr lang="en-IN" sz="2000" dirty="0" err="1">
                <a:solidFill>
                  <a:srgbClr val="CC0066"/>
                </a:solidFill>
              </a:rPr>
              <a:t>javascript</a:t>
            </a:r>
            <a:r>
              <a:rPr lang="en-IN" sz="2000" dirty="0">
                <a:solidFill>
                  <a:srgbClr val="CC0066"/>
                </a:solidFill>
              </a:rPr>
              <a:t>" </a:t>
            </a:r>
            <a:r>
              <a:rPr lang="en-IN" sz="2000" b="1" dirty="0">
                <a:solidFill>
                  <a:srgbClr val="CC0066"/>
                </a:solidFill>
              </a:rPr>
              <a:t>&gt;</a:t>
            </a:r>
            <a:r>
              <a:rPr lang="en-IN" sz="2000" dirty="0">
                <a:solidFill>
                  <a:srgbClr val="CC0066"/>
                </a:solidFill>
              </a:rPr>
              <a:t>  </a:t>
            </a:r>
          </a:p>
          <a:p>
            <a:r>
              <a:rPr lang="en-IN" sz="2000" dirty="0">
                <a:solidFill>
                  <a:srgbClr val="CC0066"/>
                </a:solidFill>
              </a:rPr>
              <a:t>function </a:t>
            </a:r>
            <a:r>
              <a:rPr lang="en-IN" sz="2000" dirty="0" err="1">
                <a:solidFill>
                  <a:srgbClr val="CC0066"/>
                </a:solidFill>
              </a:rPr>
              <a:t>showcommentform</a:t>
            </a:r>
            <a:r>
              <a:rPr lang="en-IN" sz="2000" dirty="0">
                <a:solidFill>
                  <a:srgbClr val="CC0066"/>
                </a:solidFill>
              </a:rPr>
              <a:t>() {  </a:t>
            </a:r>
          </a:p>
          <a:p>
            <a:r>
              <a:rPr lang="en-IN" sz="2000" dirty="0" err="1">
                <a:solidFill>
                  <a:srgbClr val="CC0066"/>
                </a:solidFill>
              </a:rPr>
              <a:t>var</a:t>
            </a:r>
            <a:r>
              <a:rPr lang="en-IN" sz="2000" dirty="0">
                <a:solidFill>
                  <a:srgbClr val="CC0066"/>
                </a:solidFill>
              </a:rPr>
              <a:t> data="Name:</a:t>
            </a:r>
            <a:r>
              <a:rPr lang="en-IN" sz="2000" b="1" dirty="0">
                <a:solidFill>
                  <a:srgbClr val="CC0066"/>
                </a:solidFill>
              </a:rPr>
              <a:t>&lt;input</a:t>
            </a:r>
            <a:r>
              <a:rPr lang="en-IN" sz="2000" dirty="0">
                <a:solidFill>
                  <a:srgbClr val="CC0066"/>
                </a:solidFill>
              </a:rPr>
              <a:t> type='text' name='name'</a:t>
            </a:r>
            <a:r>
              <a:rPr lang="en-IN" sz="2000" b="1" dirty="0">
                <a:solidFill>
                  <a:srgbClr val="CC0066"/>
                </a:solidFill>
              </a:rPr>
              <a:t>&gt;&lt;</a:t>
            </a:r>
            <a:r>
              <a:rPr lang="en-IN" sz="2000" b="1" dirty="0" err="1">
                <a:solidFill>
                  <a:srgbClr val="CC0066"/>
                </a:solidFill>
              </a:rPr>
              <a:t>br</a:t>
            </a:r>
            <a:r>
              <a:rPr lang="en-IN" sz="2000" b="1" dirty="0">
                <a:solidFill>
                  <a:srgbClr val="CC0066"/>
                </a:solidFill>
              </a:rPr>
              <a:t>&gt;</a:t>
            </a:r>
            <a:r>
              <a:rPr lang="en-IN" sz="2000" dirty="0">
                <a:solidFill>
                  <a:srgbClr val="CC0066"/>
                </a:solidFill>
              </a:rPr>
              <a:t>Comment:</a:t>
            </a:r>
            <a:r>
              <a:rPr lang="en-IN" sz="2000" b="1" dirty="0">
                <a:solidFill>
                  <a:srgbClr val="CC0066"/>
                </a:solidFill>
              </a:rPr>
              <a:t>&lt;</a:t>
            </a:r>
            <a:r>
              <a:rPr lang="en-IN" sz="2000" b="1" dirty="0" err="1">
                <a:solidFill>
                  <a:srgbClr val="CC0066"/>
                </a:solidFill>
              </a:rPr>
              <a:t>br</a:t>
            </a:r>
            <a:r>
              <a:rPr lang="en-IN" sz="2000" b="1" dirty="0">
                <a:solidFill>
                  <a:srgbClr val="CC0066"/>
                </a:solidFill>
              </a:rPr>
              <a:t>&gt;&lt;</a:t>
            </a:r>
            <a:r>
              <a:rPr lang="en-IN" sz="2000" b="1" dirty="0" err="1">
                <a:solidFill>
                  <a:srgbClr val="CC0066"/>
                </a:solidFill>
              </a:rPr>
              <a:t>textarea</a:t>
            </a:r>
            <a:r>
              <a:rPr lang="en-IN" sz="2000" dirty="0">
                <a:solidFill>
                  <a:srgbClr val="CC0066"/>
                </a:solidFill>
              </a:rPr>
              <a:t> rows='5' cols='80'</a:t>
            </a:r>
            <a:r>
              <a:rPr lang="en-IN" sz="2000" b="1" dirty="0">
                <a:solidFill>
                  <a:srgbClr val="CC0066"/>
                </a:solidFill>
              </a:rPr>
              <a:t>&gt;&lt;/</a:t>
            </a:r>
            <a:r>
              <a:rPr lang="en-IN" sz="2000" b="1" dirty="0" err="1">
                <a:solidFill>
                  <a:srgbClr val="CC0066"/>
                </a:solidFill>
              </a:rPr>
              <a:t>textarea</a:t>
            </a:r>
            <a:r>
              <a:rPr lang="en-IN" sz="2000" b="1" dirty="0">
                <a:solidFill>
                  <a:srgbClr val="CC0066"/>
                </a:solidFill>
              </a:rPr>
              <a:t>&gt;</a:t>
            </a:r>
            <a:r>
              <a:rPr lang="en-IN" sz="2000" dirty="0">
                <a:solidFill>
                  <a:srgbClr val="CC0066"/>
                </a:solidFill>
              </a:rPr>
              <a:t>  </a:t>
            </a:r>
          </a:p>
          <a:p>
            <a:r>
              <a:rPr lang="en-IN" sz="2000" b="1" dirty="0">
                <a:solidFill>
                  <a:srgbClr val="CC0066"/>
                </a:solidFill>
              </a:rPr>
              <a:t>&lt;</a:t>
            </a:r>
            <a:r>
              <a:rPr lang="en-IN" sz="2000" b="1" dirty="0" err="1">
                <a:solidFill>
                  <a:srgbClr val="CC0066"/>
                </a:solidFill>
              </a:rPr>
              <a:t>br</a:t>
            </a:r>
            <a:r>
              <a:rPr lang="en-IN" sz="2000" b="1" dirty="0">
                <a:solidFill>
                  <a:srgbClr val="CC0066"/>
                </a:solidFill>
              </a:rPr>
              <a:t>&gt;&lt;input</a:t>
            </a:r>
            <a:r>
              <a:rPr lang="en-IN" sz="2000" dirty="0">
                <a:solidFill>
                  <a:srgbClr val="CC0066"/>
                </a:solidFill>
              </a:rPr>
              <a:t> type='submit' value='Post Comment'</a:t>
            </a:r>
            <a:r>
              <a:rPr lang="en-IN" sz="2000" b="1" dirty="0">
                <a:solidFill>
                  <a:srgbClr val="CC0066"/>
                </a:solidFill>
              </a:rPr>
              <a:t>&gt;</a:t>
            </a:r>
            <a:r>
              <a:rPr lang="en-IN" sz="2000" dirty="0">
                <a:solidFill>
                  <a:srgbClr val="CC0066"/>
                </a:solidFill>
              </a:rPr>
              <a:t>";  </a:t>
            </a:r>
          </a:p>
          <a:p>
            <a:r>
              <a:rPr lang="en-IN" sz="2000" dirty="0" err="1">
                <a:solidFill>
                  <a:srgbClr val="CC0066"/>
                </a:solidFill>
              </a:rPr>
              <a:t>document.getElementById</a:t>
            </a:r>
            <a:r>
              <a:rPr lang="en-IN" sz="2000" dirty="0">
                <a:solidFill>
                  <a:srgbClr val="CC0066"/>
                </a:solidFill>
              </a:rPr>
              <a:t>('</a:t>
            </a:r>
            <a:r>
              <a:rPr lang="en-IN" sz="2000" dirty="0" err="1">
                <a:solidFill>
                  <a:srgbClr val="CC0066"/>
                </a:solidFill>
              </a:rPr>
              <a:t>mylocation</a:t>
            </a:r>
            <a:r>
              <a:rPr lang="en-IN" sz="2000" dirty="0">
                <a:solidFill>
                  <a:srgbClr val="CC0066"/>
                </a:solidFill>
              </a:rPr>
              <a:t>').</a:t>
            </a:r>
            <a:r>
              <a:rPr lang="en-IN" sz="2000" dirty="0" err="1">
                <a:solidFill>
                  <a:srgbClr val="CC0066"/>
                </a:solidFill>
              </a:rPr>
              <a:t>innerHTML</a:t>
            </a:r>
            <a:r>
              <a:rPr lang="en-IN" sz="2000" dirty="0">
                <a:solidFill>
                  <a:srgbClr val="CC0066"/>
                </a:solidFill>
              </a:rPr>
              <a:t>=data;  </a:t>
            </a:r>
          </a:p>
          <a:p>
            <a:r>
              <a:rPr lang="en-IN" sz="2000" dirty="0">
                <a:solidFill>
                  <a:srgbClr val="CC0066"/>
                </a:solidFill>
              </a:rPr>
              <a:t>}  </a:t>
            </a:r>
          </a:p>
          <a:p>
            <a:r>
              <a:rPr lang="en-IN" sz="2000" b="1" dirty="0">
                <a:solidFill>
                  <a:srgbClr val="CC0066"/>
                </a:solidFill>
              </a:rPr>
              <a:t>&lt;/script&gt;</a:t>
            </a:r>
            <a:r>
              <a:rPr lang="en-IN" sz="2000" dirty="0">
                <a:solidFill>
                  <a:srgbClr val="CC0066"/>
                </a:solidFill>
              </a:rPr>
              <a:t>  </a:t>
            </a:r>
          </a:p>
          <a:p>
            <a:r>
              <a:rPr lang="en-IN" sz="2000" b="1" dirty="0">
                <a:solidFill>
                  <a:srgbClr val="CC0066"/>
                </a:solidFill>
              </a:rPr>
              <a:t>&lt;form</a:t>
            </a:r>
            <a:r>
              <a:rPr lang="en-IN" sz="2000" dirty="0">
                <a:solidFill>
                  <a:srgbClr val="CC0066"/>
                </a:solidFill>
              </a:rPr>
              <a:t> name="</a:t>
            </a:r>
            <a:r>
              <a:rPr lang="en-IN" sz="2000" dirty="0" err="1">
                <a:solidFill>
                  <a:srgbClr val="CC0066"/>
                </a:solidFill>
              </a:rPr>
              <a:t>myForm</a:t>
            </a:r>
            <a:r>
              <a:rPr lang="en-IN" sz="2000" dirty="0">
                <a:solidFill>
                  <a:srgbClr val="CC0066"/>
                </a:solidFill>
              </a:rPr>
              <a:t>"</a:t>
            </a:r>
            <a:r>
              <a:rPr lang="en-IN" sz="2000" b="1" dirty="0">
                <a:solidFill>
                  <a:srgbClr val="CC0066"/>
                </a:solidFill>
              </a:rPr>
              <a:t>&gt;</a:t>
            </a:r>
            <a:r>
              <a:rPr lang="en-IN" sz="2000" dirty="0">
                <a:solidFill>
                  <a:srgbClr val="CC0066"/>
                </a:solidFill>
              </a:rPr>
              <a:t>  </a:t>
            </a:r>
          </a:p>
          <a:p>
            <a:r>
              <a:rPr lang="en-IN" sz="2000" b="1" dirty="0">
                <a:solidFill>
                  <a:srgbClr val="CC0066"/>
                </a:solidFill>
              </a:rPr>
              <a:t>&lt;input</a:t>
            </a:r>
            <a:r>
              <a:rPr lang="en-IN" sz="2000" dirty="0">
                <a:solidFill>
                  <a:srgbClr val="CC0066"/>
                </a:solidFill>
              </a:rPr>
              <a:t> type="button" value="comment" </a:t>
            </a:r>
            <a:r>
              <a:rPr lang="en-IN" sz="2000" dirty="0" err="1">
                <a:solidFill>
                  <a:srgbClr val="CC0066"/>
                </a:solidFill>
              </a:rPr>
              <a:t>onclick</a:t>
            </a:r>
            <a:r>
              <a:rPr lang="en-IN" sz="2000" dirty="0">
                <a:solidFill>
                  <a:srgbClr val="CC0066"/>
                </a:solidFill>
              </a:rPr>
              <a:t>="</a:t>
            </a:r>
            <a:r>
              <a:rPr lang="en-IN" sz="2000" dirty="0" err="1">
                <a:solidFill>
                  <a:srgbClr val="CC0066"/>
                </a:solidFill>
              </a:rPr>
              <a:t>showcommentform</a:t>
            </a:r>
            <a:r>
              <a:rPr lang="en-IN" sz="2000" dirty="0">
                <a:solidFill>
                  <a:srgbClr val="CC0066"/>
                </a:solidFill>
              </a:rPr>
              <a:t>()"</a:t>
            </a:r>
            <a:r>
              <a:rPr lang="en-IN" sz="2000" b="1" dirty="0">
                <a:solidFill>
                  <a:srgbClr val="CC0066"/>
                </a:solidFill>
              </a:rPr>
              <a:t>&gt;</a:t>
            </a:r>
            <a:r>
              <a:rPr lang="en-IN" sz="2000" dirty="0">
                <a:solidFill>
                  <a:srgbClr val="CC0066"/>
                </a:solidFill>
              </a:rPr>
              <a:t>  </a:t>
            </a:r>
          </a:p>
          <a:p>
            <a:r>
              <a:rPr lang="en-IN" sz="2000" b="1" dirty="0">
                <a:solidFill>
                  <a:srgbClr val="CC0066"/>
                </a:solidFill>
              </a:rPr>
              <a:t>&lt;div</a:t>
            </a:r>
            <a:r>
              <a:rPr lang="en-IN" sz="2000" dirty="0">
                <a:solidFill>
                  <a:srgbClr val="CC0066"/>
                </a:solidFill>
              </a:rPr>
              <a:t> id="</a:t>
            </a:r>
            <a:r>
              <a:rPr lang="en-IN" sz="2000" dirty="0" err="1">
                <a:solidFill>
                  <a:srgbClr val="CC0066"/>
                </a:solidFill>
              </a:rPr>
              <a:t>mylocation</a:t>
            </a:r>
            <a:r>
              <a:rPr lang="en-IN" sz="2000" dirty="0">
                <a:solidFill>
                  <a:srgbClr val="CC0066"/>
                </a:solidFill>
              </a:rPr>
              <a:t>"</a:t>
            </a:r>
            <a:r>
              <a:rPr lang="en-IN" sz="2000" b="1" dirty="0">
                <a:solidFill>
                  <a:srgbClr val="CC0066"/>
                </a:solidFill>
              </a:rPr>
              <a:t>&gt;&lt;/div&gt;</a:t>
            </a:r>
            <a:r>
              <a:rPr lang="en-IN" sz="2000" dirty="0">
                <a:solidFill>
                  <a:srgbClr val="CC0066"/>
                </a:solidFill>
              </a:rPr>
              <a:t>  </a:t>
            </a:r>
          </a:p>
          <a:p>
            <a:r>
              <a:rPr lang="en-IN" sz="2000" b="1" dirty="0">
                <a:solidFill>
                  <a:srgbClr val="CC0066"/>
                </a:solidFill>
              </a:rPr>
              <a:t>&lt;/form&gt;</a:t>
            </a:r>
            <a:r>
              <a:rPr lang="en-IN" sz="2000" dirty="0">
                <a:solidFill>
                  <a:srgbClr val="CC0066"/>
                </a:solidFill>
              </a:rPr>
              <a:t>  </a:t>
            </a:r>
          </a:p>
        </p:txBody>
      </p:sp>
      <p:sp>
        <p:nvSpPr>
          <p:cNvPr id="3" name="Rectangle 2"/>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9160396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89" y="228600"/>
            <a:ext cx="8991600" cy="686341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2400" b="1" dirty="0">
                <a:solidFill>
                  <a:srgbClr val="7030A0"/>
                </a:solidFill>
              </a:rPr>
              <a:t>Show/Hide Comment Form Example using </a:t>
            </a:r>
            <a:r>
              <a:rPr lang="en-IN" sz="2400" b="1" dirty="0" err="1">
                <a:solidFill>
                  <a:srgbClr val="7030A0"/>
                </a:solidFill>
              </a:rPr>
              <a:t>innerHTML</a:t>
            </a:r>
            <a:endParaRPr lang="en-IN" sz="2400" b="1" dirty="0">
              <a:solidFill>
                <a:srgbClr val="7030A0"/>
              </a:solidFill>
            </a:endParaRPr>
          </a:p>
          <a:p>
            <a:r>
              <a:rPr lang="en-IN" sz="1600" dirty="0">
                <a:solidFill>
                  <a:srgbClr val="C00000"/>
                </a:solidFill>
              </a:rPr>
              <a:t>&lt;!DOCTYPE html</a:t>
            </a:r>
            <a:r>
              <a:rPr lang="en-IN" sz="1600" b="1" dirty="0">
                <a:solidFill>
                  <a:srgbClr val="C00000"/>
                </a:solidFill>
              </a:rPr>
              <a:t>&gt;</a:t>
            </a:r>
            <a:r>
              <a:rPr lang="en-IN" sz="1600" dirty="0">
                <a:solidFill>
                  <a:srgbClr val="C00000"/>
                </a:solidFill>
              </a:rPr>
              <a:t>  </a:t>
            </a:r>
          </a:p>
          <a:p>
            <a:r>
              <a:rPr lang="en-IN" sz="1600" b="1" dirty="0">
                <a:solidFill>
                  <a:srgbClr val="C00000"/>
                </a:solidFill>
              </a:rPr>
              <a:t>&lt;html&gt;</a:t>
            </a:r>
            <a:r>
              <a:rPr lang="en-IN" sz="1600" dirty="0">
                <a:solidFill>
                  <a:srgbClr val="C00000"/>
                </a:solidFill>
              </a:rPr>
              <a:t>  </a:t>
            </a:r>
          </a:p>
          <a:p>
            <a:r>
              <a:rPr lang="en-IN" sz="1600" b="1" dirty="0">
                <a:solidFill>
                  <a:srgbClr val="C00000"/>
                </a:solidFill>
              </a:rPr>
              <a:t>&lt;head&gt;</a:t>
            </a:r>
            <a:r>
              <a:rPr lang="en-IN" sz="1600" dirty="0">
                <a:solidFill>
                  <a:srgbClr val="C00000"/>
                </a:solidFill>
              </a:rPr>
              <a:t>  </a:t>
            </a:r>
          </a:p>
          <a:p>
            <a:r>
              <a:rPr lang="en-IN" sz="1600" b="1" dirty="0">
                <a:solidFill>
                  <a:srgbClr val="C00000"/>
                </a:solidFill>
              </a:rPr>
              <a:t>&lt;title&gt;</a:t>
            </a:r>
            <a:r>
              <a:rPr lang="en-IN" sz="1600" dirty="0">
                <a:solidFill>
                  <a:srgbClr val="C00000"/>
                </a:solidFill>
              </a:rPr>
              <a:t>First JS</a:t>
            </a:r>
            <a:r>
              <a:rPr lang="en-IN" sz="1600" b="1" dirty="0">
                <a:solidFill>
                  <a:srgbClr val="C00000"/>
                </a:solidFill>
              </a:rPr>
              <a:t>&lt;/title&gt;</a:t>
            </a:r>
            <a:r>
              <a:rPr lang="en-IN" sz="1600" dirty="0">
                <a:solidFill>
                  <a:srgbClr val="C00000"/>
                </a:solidFill>
              </a:rPr>
              <a:t>  </a:t>
            </a:r>
          </a:p>
          <a:p>
            <a:r>
              <a:rPr lang="en-IN" sz="1600" b="1" dirty="0">
                <a:solidFill>
                  <a:srgbClr val="C00000"/>
                </a:solidFill>
              </a:rPr>
              <a:t>&lt;script&gt;</a:t>
            </a:r>
            <a:r>
              <a:rPr lang="en-IN" sz="1600" dirty="0">
                <a:solidFill>
                  <a:srgbClr val="C00000"/>
                </a:solidFill>
              </a:rPr>
              <a:t>  </a:t>
            </a:r>
          </a:p>
          <a:p>
            <a:r>
              <a:rPr lang="en-IN" sz="1600" dirty="0" err="1">
                <a:solidFill>
                  <a:srgbClr val="C00000"/>
                </a:solidFill>
              </a:rPr>
              <a:t>var</a:t>
            </a:r>
            <a:r>
              <a:rPr lang="en-IN" sz="1600" dirty="0">
                <a:solidFill>
                  <a:srgbClr val="C00000"/>
                </a:solidFill>
              </a:rPr>
              <a:t> flag=true;  </a:t>
            </a:r>
          </a:p>
          <a:p>
            <a:r>
              <a:rPr lang="en-IN" sz="1600" dirty="0">
                <a:solidFill>
                  <a:srgbClr val="C00000"/>
                </a:solidFill>
              </a:rPr>
              <a:t>function </a:t>
            </a:r>
            <a:r>
              <a:rPr lang="en-IN" sz="1600" dirty="0" err="1">
                <a:solidFill>
                  <a:srgbClr val="C00000"/>
                </a:solidFill>
              </a:rPr>
              <a:t>commentform</a:t>
            </a:r>
            <a:r>
              <a:rPr lang="en-IN" sz="1600" dirty="0">
                <a:solidFill>
                  <a:srgbClr val="C00000"/>
                </a:solidFill>
              </a:rPr>
              <a:t>(){  </a:t>
            </a:r>
          </a:p>
          <a:p>
            <a:r>
              <a:rPr lang="en-IN" sz="1600" dirty="0" err="1">
                <a:solidFill>
                  <a:srgbClr val="C00000"/>
                </a:solidFill>
              </a:rPr>
              <a:t>var</a:t>
            </a:r>
            <a:r>
              <a:rPr lang="en-IN" sz="1600" dirty="0">
                <a:solidFill>
                  <a:srgbClr val="C00000"/>
                </a:solidFill>
              </a:rPr>
              <a:t> </a:t>
            </a:r>
            <a:r>
              <a:rPr lang="en-IN" sz="1600" dirty="0" err="1">
                <a:solidFill>
                  <a:srgbClr val="C00000"/>
                </a:solidFill>
              </a:rPr>
              <a:t>cform</a:t>
            </a:r>
            <a:r>
              <a:rPr lang="en-IN" sz="1600" dirty="0">
                <a:solidFill>
                  <a:srgbClr val="C00000"/>
                </a:solidFill>
              </a:rPr>
              <a:t>="</a:t>
            </a:r>
            <a:r>
              <a:rPr lang="en-IN" sz="1600" b="1" dirty="0">
                <a:solidFill>
                  <a:srgbClr val="C00000"/>
                </a:solidFill>
              </a:rPr>
              <a:t>&lt;form</a:t>
            </a:r>
            <a:r>
              <a:rPr lang="en-IN" sz="1600" dirty="0">
                <a:solidFill>
                  <a:srgbClr val="C00000"/>
                </a:solidFill>
              </a:rPr>
              <a:t> action='Comment'</a:t>
            </a:r>
            <a:r>
              <a:rPr lang="en-IN" sz="1600" b="1" dirty="0">
                <a:solidFill>
                  <a:srgbClr val="C00000"/>
                </a:solidFill>
              </a:rPr>
              <a:t>&gt;</a:t>
            </a:r>
            <a:r>
              <a:rPr lang="en-IN" sz="1600" dirty="0">
                <a:solidFill>
                  <a:srgbClr val="C00000"/>
                </a:solidFill>
              </a:rPr>
              <a:t>Enter Name:</a:t>
            </a:r>
            <a:r>
              <a:rPr lang="en-IN" sz="1600" b="1" dirty="0">
                <a:solidFill>
                  <a:srgbClr val="C00000"/>
                </a:solidFill>
              </a:rPr>
              <a:t>&lt;</a:t>
            </a:r>
            <a:r>
              <a:rPr lang="en-IN" sz="1600" b="1" dirty="0" err="1">
                <a:solidFill>
                  <a:srgbClr val="C00000"/>
                </a:solidFill>
              </a:rPr>
              <a:t>br</a:t>
            </a:r>
            <a:r>
              <a:rPr lang="en-IN" sz="1600" b="1" dirty="0">
                <a:solidFill>
                  <a:srgbClr val="C00000"/>
                </a:solidFill>
              </a:rPr>
              <a:t>&gt;&lt;input</a:t>
            </a:r>
            <a:r>
              <a:rPr lang="en-IN" sz="1600" dirty="0">
                <a:solidFill>
                  <a:srgbClr val="C00000"/>
                </a:solidFill>
              </a:rPr>
              <a:t> type='text' name='name'</a:t>
            </a:r>
            <a:r>
              <a:rPr lang="en-IN" sz="1600" b="1" dirty="0">
                <a:solidFill>
                  <a:srgbClr val="C00000"/>
                </a:solidFill>
              </a:rPr>
              <a:t>/&gt;&lt;</a:t>
            </a:r>
            <a:r>
              <a:rPr lang="en-IN" sz="1600" b="1" dirty="0" err="1">
                <a:solidFill>
                  <a:srgbClr val="C00000"/>
                </a:solidFill>
              </a:rPr>
              <a:t>br</a:t>
            </a:r>
            <a:r>
              <a:rPr lang="en-IN" sz="1600" b="1" dirty="0">
                <a:solidFill>
                  <a:srgbClr val="C00000"/>
                </a:solidFill>
              </a:rPr>
              <a:t>/&gt;</a:t>
            </a:r>
            <a:r>
              <a:rPr lang="en-IN" sz="1600" dirty="0">
                <a:solidFill>
                  <a:srgbClr val="C00000"/>
                </a:solidFill>
              </a:rPr>
              <a:t>  </a:t>
            </a:r>
          </a:p>
          <a:p>
            <a:r>
              <a:rPr lang="en-IN" sz="1600" dirty="0">
                <a:solidFill>
                  <a:srgbClr val="C00000"/>
                </a:solidFill>
              </a:rPr>
              <a:t>Enter Email:</a:t>
            </a:r>
            <a:r>
              <a:rPr lang="en-IN" sz="1600" b="1" dirty="0">
                <a:solidFill>
                  <a:srgbClr val="C00000"/>
                </a:solidFill>
              </a:rPr>
              <a:t>&lt;</a:t>
            </a:r>
            <a:r>
              <a:rPr lang="en-IN" sz="1600" b="1" dirty="0" err="1">
                <a:solidFill>
                  <a:srgbClr val="C00000"/>
                </a:solidFill>
              </a:rPr>
              <a:t>br</a:t>
            </a:r>
            <a:r>
              <a:rPr lang="en-IN" sz="1600" b="1" dirty="0">
                <a:solidFill>
                  <a:srgbClr val="C00000"/>
                </a:solidFill>
              </a:rPr>
              <a:t>&gt;&lt;input</a:t>
            </a:r>
            <a:r>
              <a:rPr lang="en-IN" sz="1600" dirty="0">
                <a:solidFill>
                  <a:srgbClr val="C00000"/>
                </a:solidFill>
              </a:rPr>
              <a:t> type='email' name='email'</a:t>
            </a:r>
            <a:r>
              <a:rPr lang="en-IN" sz="1600" b="1" dirty="0">
                <a:solidFill>
                  <a:srgbClr val="C00000"/>
                </a:solidFill>
              </a:rPr>
              <a:t>/&gt;&lt;</a:t>
            </a:r>
            <a:r>
              <a:rPr lang="en-IN" sz="1600" b="1" dirty="0" err="1">
                <a:solidFill>
                  <a:srgbClr val="C00000"/>
                </a:solidFill>
              </a:rPr>
              <a:t>br</a:t>
            </a:r>
            <a:r>
              <a:rPr lang="en-IN" sz="1600" b="1" dirty="0">
                <a:solidFill>
                  <a:srgbClr val="C00000"/>
                </a:solidFill>
              </a:rPr>
              <a:t>&gt;</a:t>
            </a:r>
            <a:r>
              <a:rPr lang="en-IN" sz="1600" dirty="0">
                <a:solidFill>
                  <a:srgbClr val="C00000"/>
                </a:solidFill>
              </a:rPr>
              <a:t>Enter Comment:</a:t>
            </a:r>
            <a:r>
              <a:rPr lang="en-IN" sz="1600" b="1" dirty="0">
                <a:solidFill>
                  <a:srgbClr val="C00000"/>
                </a:solidFill>
              </a:rPr>
              <a:t>&lt;</a:t>
            </a:r>
            <a:r>
              <a:rPr lang="en-IN" sz="1600" b="1" dirty="0" err="1">
                <a:solidFill>
                  <a:srgbClr val="C00000"/>
                </a:solidFill>
              </a:rPr>
              <a:t>br</a:t>
            </a:r>
            <a:r>
              <a:rPr lang="en-IN" sz="1600" b="1" dirty="0">
                <a:solidFill>
                  <a:srgbClr val="C00000"/>
                </a:solidFill>
              </a:rPr>
              <a:t>/&gt;</a:t>
            </a:r>
            <a:r>
              <a:rPr lang="en-IN" sz="1600" dirty="0">
                <a:solidFill>
                  <a:srgbClr val="C00000"/>
                </a:solidFill>
              </a:rPr>
              <a:t>  </a:t>
            </a:r>
          </a:p>
          <a:p>
            <a:r>
              <a:rPr lang="en-IN" sz="1600" b="1" dirty="0">
                <a:solidFill>
                  <a:srgbClr val="C00000"/>
                </a:solidFill>
              </a:rPr>
              <a:t>&lt;</a:t>
            </a:r>
            <a:r>
              <a:rPr lang="en-IN" sz="1600" b="1" dirty="0" err="1">
                <a:solidFill>
                  <a:srgbClr val="C00000"/>
                </a:solidFill>
              </a:rPr>
              <a:t>textarea</a:t>
            </a:r>
            <a:r>
              <a:rPr lang="en-IN" sz="1600" dirty="0">
                <a:solidFill>
                  <a:srgbClr val="C00000"/>
                </a:solidFill>
              </a:rPr>
              <a:t> rows='5' cols='70'</a:t>
            </a:r>
            <a:r>
              <a:rPr lang="en-IN" sz="1600" b="1" dirty="0">
                <a:solidFill>
                  <a:srgbClr val="C00000"/>
                </a:solidFill>
              </a:rPr>
              <a:t>&gt;&lt;/</a:t>
            </a:r>
            <a:r>
              <a:rPr lang="en-IN" sz="1600" b="1" dirty="0" err="1">
                <a:solidFill>
                  <a:srgbClr val="C00000"/>
                </a:solidFill>
              </a:rPr>
              <a:t>textarea</a:t>
            </a:r>
            <a:r>
              <a:rPr lang="en-IN" sz="1600" b="1" dirty="0">
                <a:solidFill>
                  <a:srgbClr val="C00000"/>
                </a:solidFill>
              </a:rPr>
              <a:t>&gt;&lt;</a:t>
            </a:r>
            <a:r>
              <a:rPr lang="en-IN" sz="1600" b="1" dirty="0" err="1">
                <a:solidFill>
                  <a:srgbClr val="C00000"/>
                </a:solidFill>
              </a:rPr>
              <a:t>br</a:t>
            </a:r>
            <a:r>
              <a:rPr lang="en-IN" sz="1600" b="1" dirty="0">
                <a:solidFill>
                  <a:srgbClr val="C00000"/>
                </a:solidFill>
              </a:rPr>
              <a:t>&gt;&lt;input</a:t>
            </a:r>
            <a:r>
              <a:rPr lang="en-IN" sz="1600" dirty="0">
                <a:solidFill>
                  <a:srgbClr val="C00000"/>
                </a:solidFill>
              </a:rPr>
              <a:t> type='submit' value='Post Comment'</a:t>
            </a:r>
            <a:r>
              <a:rPr lang="en-IN" sz="1600" b="1" dirty="0">
                <a:solidFill>
                  <a:srgbClr val="C00000"/>
                </a:solidFill>
              </a:rPr>
              <a:t>/&gt;&lt;/form&gt;</a:t>
            </a:r>
            <a:r>
              <a:rPr lang="en-IN" sz="1600" dirty="0">
                <a:solidFill>
                  <a:srgbClr val="C00000"/>
                </a:solidFill>
              </a:rPr>
              <a:t>";  </a:t>
            </a:r>
          </a:p>
          <a:p>
            <a:r>
              <a:rPr lang="en-IN" sz="1600" dirty="0">
                <a:solidFill>
                  <a:srgbClr val="C00000"/>
                </a:solidFill>
              </a:rPr>
              <a:t>if(flag){  </a:t>
            </a:r>
          </a:p>
          <a:p>
            <a:r>
              <a:rPr lang="en-IN" sz="1600" dirty="0" err="1">
                <a:solidFill>
                  <a:srgbClr val="C00000"/>
                </a:solidFill>
              </a:rPr>
              <a:t>document.getElementById</a:t>
            </a:r>
            <a:r>
              <a:rPr lang="en-IN" sz="1600" dirty="0">
                <a:solidFill>
                  <a:srgbClr val="C00000"/>
                </a:solidFill>
              </a:rPr>
              <a:t>("</a:t>
            </a:r>
            <a:r>
              <a:rPr lang="en-IN" sz="1600" dirty="0" err="1">
                <a:solidFill>
                  <a:srgbClr val="C00000"/>
                </a:solidFill>
              </a:rPr>
              <a:t>mylocation</a:t>
            </a:r>
            <a:r>
              <a:rPr lang="en-IN" sz="1600" dirty="0">
                <a:solidFill>
                  <a:srgbClr val="C00000"/>
                </a:solidFill>
              </a:rPr>
              <a:t>").</a:t>
            </a:r>
            <a:r>
              <a:rPr lang="en-IN" sz="1600" dirty="0" err="1">
                <a:solidFill>
                  <a:srgbClr val="C00000"/>
                </a:solidFill>
              </a:rPr>
              <a:t>innerHTML</a:t>
            </a:r>
            <a:r>
              <a:rPr lang="en-IN" sz="1600" dirty="0">
                <a:solidFill>
                  <a:srgbClr val="C00000"/>
                </a:solidFill>
              </a:rPr>
              <a:t>=</a:t>
            </a:r>
            <a:r>
              <a:rPr lang="en-IN" sz="1600" dirty="0" err="1">
                <a:solidFill>
                  <a:srgbClr val="C00000"/>
                </a:solidFill>
              </a:rPr>
              <a:t>cform</a:t>
            </a:r>
            <a:r>
              <a:rPr lang="en-IN" sz="1600" dirty="0">
                <a:solidFill>
                  <a:srgbClr val="C00000"/>
                </a:solidFill>
              </a:rPr>
              <a:t>;  </a:t>
            </a:r>
          </a:p>
          <a:p>
            <a:r>
              <a:rPr lang="en-IN" sz="1600" dirty="0">
                <a:solidFill>
                  <a:srgbClr val="C00000"/>
                </a:solidFill>
              </a:rPr>
              <a:t>flag=false;  </a:t>
            </a:r>
          </a:p>
          <a:p>
            <a:r>
              <a:rPr lang="en-IN" sz="1600" dirty="0">
                <a:solidFill>
                  <a:srgbClr val="C00000"/>
                </a:solidFill>
              </a:rPr>
              <a:t>}else{  </a:t>
            </a:r>
          </a:p>
          <a:p>
            <a:r>
              <a:rPr lang="en-IN" sz="1600" dirty="0" err="1">
                <a:solidFill>
                  <a:srgbClr val="C00000"/>
                </a:solidFill>
              </a:rPr>
              <a:t>document.getElementById</a:t>
            </a:r>
            <a:r>
              <a:rPr lang="en-IN" sz="1600" dirty="0">
                <a:solidFill>
                  <a:srgbClr val="C00000"/>
                </a:solidFill>
              </a:rPr>
              <a:t>("</a:t>
            </a:r>
            <a:r>
              <a:rPr lang="en-IN" sz="1600" dirty="0" err="1">
                <a:solidFill>
                  <a:srgbClr val="C00000"/>
                </a:solidFill>
              </a:rPr>
              <a:t>mylocation</a:t>
            </a:r>
            <a:r>
              <a:rPr lang="en-IN" sz="1600" dirty="0">
                <a:solidFill>
                  <a:srgbClr val="C00000"/>
                </a:solidFill>
              </a:rPr>
              <a:t>").</a:t>
            </a:r>
            <a:r>
              <a:rPr lang="en-IN" sz="1600" dirty="0" err="1">
                <a:solidFill>
                  <a:srgbClr val="C00000"/>
                </a:solidFill>
              </a:rPr>
              <a:t>innerHTML</a:t>
            </a:r>
            <a:r>
              <a:rPr lang="en-IN" sz="1600" dirty="0">
                <a:solidFill>
                  <a:srgbClr val="C00000"/>
                </a:solidFill>
              </a:rPr>
              <a:t>="";  </a:t>
            </a:r>
          </a:p>
          <a:p>
            <a:r>
              <a:rPr lang="en-IN" sz="1600" dirty="0">
                <a:solidFill>
                  <a:srgbClr val="C00000"/>
                </a:solidFill>
              </a:rPr>
              <a:t>flag=true;  </a:t>
            </a:r>
          </a:p>
          <a:p>
            <a:r>
              <a:rPr lang="en-IN" sz="1600" dirty="0">
                <a:solidFill>
                  <a:srgbClr val="C00000"/>
                </a:solidFill>
              </a:rPr>
              <a:t>}  </a:t>
            </a:r>
          </a:p>
          <a:p>
            <a:r>
              <a:rPr lang="en-IN" sz="1600" dirty="0">
                <a:solidFill>
                  <a:srgbClr val="C00000"/>
                </a:solidFill>
              </a:rPr>
              <a:t>}  </a:t>
            </a:r>
          </a:p>
          <a:p>
            <a:r>
              <a:rPr lang="en-IN" sz="1600" b="1" dirty="0">
                <a:solidFill>
                  <a:srgbClr val="C00000"/>
                </a:solidFill>
              </a:rPr>
              <a:t>&lt;/script&gt;</a:t>
            </a:r>
            <a:r>
              <a:rPr lang="en-IN" sz="1600" dirty="0">
                <a:solidFill>
                  <a:srgbClr val="C00000"/>
                </a:solidFill>
              </a:rPr>
              <a:t>  </a:t>
            </a:r>
          </a:p>
          <a:p>
            <a:r>
              <a:rPr lang="en-IN" sz="1600" b="1" dirty="0">
                <a:solidFill>
                  <a:srgbClr val="C00000"/>
                </a:solidFill>
              </a:rPr>
              <a:t>&lt;/head&gt;</a:t>
            </a:r>
            <a:r>
              <a:rPr lang="en-IN" sz="1600" dirty="0">
                <a:solidFill>
                  <a:srgbClr val="C00000"/>
                </a:solidFill>
              </a:rPr>
              <a:t>  </a:t>
            </a:r>
          </a:p>
          <a:p>
            <a:r>
              <a:rPr lang="en-IN" sz="1600" b="1" dirty="0">
                <a:solidFill>
                  <a:srgbClr val="C00000"/>
                </a:solidFill>
              </a:rPr>
              <a:t>&lt;body&gt;</a:t>
            </a:r>
            <a:r>
              <a:rPr lang="en-IN" sz="1600" dirty="0">
                <a:solidFill>
                  <a:srgbClr val="C00000"/>
                </a:solidFill>
              </a:rPr>
              <a:t>  </a:t>
            </a:r>
          </a:p>
          <a:p>
            <a:r>
              <a:rPr lang="en-IN" sz="1600" b="1" dirty="0">
                <a:solidFill>
                  <a:srgbClr val="C00000"/>
                </a:solidFill>
              </a:rPr>
              <a:t>&lt;button</a:t>
            </a:r>
            <a:r>
              <a:rPr lang="en-IN" sz="1600" dirty="0">
                <a:solidFill>
                  <a:srgbClr val="C00000"/>
                </a:solidFill>
              </a:rPr>
              <a:t> </a:t>
            </a:r>
            <a:r>
              <a:rPr lang="en-IN" sz="1600" dirty="0" err="1">
                <a:solidFill>
                  <a:srgbClr val="C00000"/>
                </a:solidFill>
              </a:rPr>
              <a:t>onclick</a:t>
            </a:r>
            <a:r>
              <a:rPr lang="en-IN" sz="1600" dirty="0">
                <a:solidFill>
                  <a:srgbClr val="C00000"/>
                </a:solidFill>
              </a:rPr>
              <a:t>="</a:t>
            </a:r>
            <a:r>
              <a:rPr lang="en-IN" sz="1600" dirty="0" err="1">
                <a:solidFill>
                  <a:srgbClr val="C00000"/>
                </a:solidFill>
              </a:rPr>
              <a:t>commentform</a:t>
            </a:r>
            <a:r>
              <a:rPr lang="en-IN" sz="1600" dirty="0">
                <a:solidFill>
                  <a:srgbClr val="C00000"/>
                </a:solidFill>
              </a:rPr>
              <a:t>()"</a:t>
            </a:r>
            <a:r>
              <a:rPr lang="en-IN" sz="1600" b="1" dirty="0">
                <a:solidFill>
                  <a:srgbClr val="C00000"/>
                </a:solidFill>
              </a:rPr>
              <a:t>&gt;</a:t>
            </a:r>
            <a:r>
              <a:rPr lang="en-IN" sz="1600" dirty="0">
                <a:solidFill>
                  <a:srgbClr val="C00000"/>
                </a:solidFill>
              </a:rPr>
              <a:t>Comment</a:t>
            </a:r>
            <a:r>
              <a:rPr lang="en-IN" sz="1600" b="1" dirty="0">
                <a:solidFill>
                  <a:srgbClr val="C00000"/>
                </a:solidFill>
              </a:rPr>
              <a:t>&lt;/button&gt;</a:t>
            </a:r>
            <a:r>
              <a:rPr lang="en-IN" sz="1600" dirty="0">
                <a:solidFill>
                  <a:srgbClr val="C00000"/>
                </a:solidFill>
              </a:rPr>
              <a:t>  </a:t>
            </a:r>
          </a:p>
          <a:p>
            <a:r>
              <a:rPr lang="en-IN" sz="1600" b="1" dirty="0">
                <a:solidFill>
                  <a:srgbClr val="C00000"/>
                </a:solidFill>
              </a:rPr>
              <a:t>&lt;div</a:t>
            </a:r>
            <a:r>
              <a:rPr lang="en-IN" sz="1600" dirty="0">
                <a:solidFill>
                  <a:srgbClr val="C00000"/>
                </a:solidFill>
              </a:rPr>
              <a:t> id="</a:t>
            </a:r>
            <a:r>
              <a:rPr lang="en-IN" sz="1600" dirty="0" err="1">
                <a:solidFill>
                  <a:srgbClr val="C00000"/>
                </a:solidFill>
              </a:rPr>
              <a:t>mylocation</a:t>
            </a:r>
            <a:r>
              <a:rPr lang="en-IN" sz="1600" dirty="0">
                <a:solidFill>
                  <a:srgbClr val="C00000"/>
                </a:solidFill>
              </a:rPr>
              <a:t>"</a:t>
            </a:r>
            <a:r>
              <a:rPr lang="en-IN" sz="1600" b="1" dirty="0">
                <a:solidFill>
                  <a:srgbClr val="C00000"/>
                </a:solidFill>
              </a:rPr>
              <a:t>&gt;&lt;/div&gt;</a:t>
            </a:r>
            <a:r>
              <a:rPr lang="en-IN" sz="1600" dirty="0">
                <a:solidFill>
                  <a:srgbClr val="C00000"/>
                </a:solidFill>
              </a:rPr>
              <a:t>  </a:t>
            </a:r>
          </a:p>
          <a:p>
            <a:r>
              <a:rPr lang="en-IN" sz="1600" b="1" dirty="0">
                <a:solidFill>
                  <a:srgbClr val="C00000"/>
                </a:solidFill>
              </a:rPr>
              <a:t>&lt;/body&gt;</a:t>
            </a:r>
            <a:r>
              <a:rPr lang="en-IN" sz="1600" dirty="0">
                <a:solidFill>
                  <a:srgbClr val="C00000"/>
                </a:solidFill>
              </a:rPr>
              <a:t>  </a:t>
            </a:r>
          </a:p>
          <a:p>
            <a:r>
              <a:rPr lang="en-IN" sz="1600" b="1" dirty="0">
                <a:solidFill>
                  <a:srgbClr val="C00000"/>
                </a:solidFill>
              </a:rPr>
              <a:t>&lt;/html&gt;</a:t>
            </a:r>
            <a:r>
              <a:rPr lang="en-IN" sz="1600" dirty="0">
                <a:solidFill>
                  <a:srgbClr val="C00000"/>
                </a:solidFill>
              </a:rPr>
              <a:t>  </a:t>
            </a:r>
          </a:p>
        </p:txBody>
      </p:sp>
      <p:sp>
        <p:nvSpPr>
          <p:cNvPr id="3" name="Rectangle 2"/>
          <p:cNvSpPr/>
          <p:nvPr/>
        </p:nvSpPr>
        <p:spPr>
          <a:xfrm>
            <a:off x="41223" y="66675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8714218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rmAutofit/>
          </a:bodyPr>
          <a:lstStyle/>
          <a:p>
            <a:r>
              <a:rPr lang="en-IN" dirty="0" err="1"/>
              <a:t>Javascript</a:t>
            </a:r>
            <a:r>
              <a:rPr lang="en-IN" dirty="0"/>
              <a:t> - </a:t>
            </a:r>
            <a:r>
              <a:rPr lang="en-IN" dirty="0" err="1"/>
              <a:t>innerText</a:t>
            </a:r>
            <a:endParaRPr lang="en-IN"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r>
              <a:rPr lang="en-US" dirty="0">
                <a:solidFill>
                  <a:srgbClr val="7030A0"/>
                </a:solidFill>
              </a:rPr>
              <a:t>The </a:t>
            </a:r>
            <a:r>
              <a:rPr lang="en-US" b="1" dirty="0" err="1">
                <a:solidFill>
                  <a:srgbClr val="7030A0"/>
                </a:solidFill>
              </a:rPr>
              <a:t>innerText</a:t>
            </a:r>
            <a:r>
              <a:rPr lang="en-US" dirty="0">
                <a:solidFill>
                  <a:srgbClr val="7030A0"/>
                </a:solidFill>
              </a:rPr>
              <a:t> property can be used to write the dynamic text on the html document. Here, text will not be interpreted as html text but a normal text.</a:t>
            </a:r>
          </a:p>
          <a:p>
            <a:r>
              <a:rPr lang="en-US" dirty="0">
                <a:solidFill>
                  <a:srgbClr val="7030A0"/>
                </a:solidFill>
              </a:rPr>
              <a:t>It is used mostly in the web pages to generate the dynamic content such as writing the validation message, password strength etc.</a:t>
            </a:r>
          </a:p>
          <a:p>
            <a:endParaRPr lang="en-IN" dirty="0">
              <a:solidFill>
                <a:srgbClr val="7030A0"/>
              </a:solidFill>
            </a:endParaRPr>
          </a:p>
        </p:txBody>
      </p:sp>
      <p:sp>
        <p:nvSpPr>
          <p:cNvPr id="4" name="Rectangle 3"/>
          <p:cNvSpPr/>
          <p:nvPr/>
        </p:nvSpPr>
        <p:spPr>
          <a:xfrm>
            <a:off x="41223" y="66675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369555290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rmAutofit/>
          </a:bodyPr>
          <a:lstStyle/>
          <a:p>
            <a:r>
              <a:rPr lang="en-IN" dirty="0">
                <a:solidFill>
                  <a:srgbClr val="7030A0"/>
                </a:solidFill>
              </a:rPr>
              <a:t>JavaScript Form Validation</a:t>
            </a: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a:lnSpc>
                <a:spcPct val="160000"/>
              </a:lnSpc>
              <a:buFont typeface="Wingdings" pitchFamily="2" charset="2"/>
              <a:buChar char="q"/>
            </a:pPr>
            <a:r>
              <a:rPr lang="en-US" dirty="0">
                <a:solidFill>
                  <a:srgbClr val="0070C0"/>
                </a:solidFill>
              </a:rPr>
              <a:t>It is important to validate the form submitted by the user because it can have inappropriate values. So, validation is must to authenticate user.</a:t>
            </a:r>
          </a:p>
          <a:p>
            <a:pPr>
              <a:lnSpc>
                <a:spcPct val="160000"/>
              </a:lnSpc>
              <a:buFont typeface="Wingdings" pitchFamily="2" charset="2"/>
              <a:buChar char="q"/>
            </a:pPr>
            <a:r>
              <a:rPr lang="en-US" dirty="0">
                <a:solidFill>
                  <a:srgbClr val="0070C0"/>
                </a:solidFill>
              </a:rPr>
              <a:t>JavaScript provides facility to validate the form on the client-side so data processing will be faster than server-side validation. Most of the web developers prefer JavaScript form validation.</a:t>
            </a:r>
          </a:p>
          <a:p>
            <a:pPr>
              <a:lnSpc>
                <a:spcPct val="160000"/>
              </a:lnSpc>
              <a:buFont typeface="Wingdings" pitchFamily="2" charset="2"/>
              <a:buChar char="q"/>
            </a:pPr>
            <a:r>
              <a:rPr lang="en-US" dirty="0">
                <a:solidFill>
                  <a:srgbClr val="0070C0"/>
                </a:solidFill>
              </a:rPr>
              <a:t>Through JavaScript, we can validate name, password, email, date, mobile numbers and more fields.</a:t>
            </a:r>
          </a:p>
          <a:p>
            <a:pPr>
              <a:lnSpc>
                <a:spcPct val="160000"/>
              </a:lnSpc>
              <a:buFont typeface="Wingdings" pitchFamily="2" charset="2"/>
              <a:buChar char="q"/>
            </a:pPr>
            <a:endParaRPr lang="en-IN" dirty="0">
              <a:solidFill>
                <a:srgbClr val="0070C0"/>
              </a:solidFill>
            </a:endParaRPr>
          </a:p>
        </p:txBody>
      </p:sp>
      <p:sp>
        <p:nvSpPr>
          <p:cNvPr id="4" name="Rectangle 3"/>
          <p:cNvSpPr/>
          <p:nvPr/>
        </p:nvSpPr>
        <p:spPr>
          <a:xfrm>
            <a:off x="41223" y="66675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8033975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8382000" cy="594008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2000" dirty="0">
                <a:solidFill>
                  <a:srgbClr val="0070C0"/>
                </a:solidFill>
              </a:rPr>
              <a:t>JavaScript Form Validation Example</a:t>
            </a:r>
          </a:p>
          <a:p>
            <a:r>
              <a:rPr lang="en-IN" sz="2000" dirty="0">
                <a:solidFill>
                  <a:srgbClr val="0070C0"/>
                </a:solidFill>
              </a:rPr>
              <a:t>In this example, we are going to validate the name and password. The name can’t be empty and password can’t be less than 6 characters long.</a:t>
            </a:r>
          </a:p>
          <a:p>
            <a:r>
              <a:rPr lang="en-IN" sz="2000" dirty="0">
                <a:solidFill>
                  <a:srgbClr val="0070C0"/>
                </a:solidFill>
              </a:rPr>
              <a:t>Here, we are validating the form on form submit. The user will not be forwarded to the next page until given values are correct.</a:t>
            </a:r>
          </a:p>
          <a:p>
            <a:r>
              <a:rPr lang="en-IN" sz="1400" b="1" dirty="0"/>
              <a:t>&lt;script&gt;</a:t>
            </a:r>
            <a:r>
              <a:rPr lang="en-IN" sz="1400" dirty="0"/>
              <a:t>  </a:t>
            </a:r>
          </a:p>
          <a:p>
            <a:r>
              <a:rPr lang="en-IN" sz="1400" dirty="0"/>
              <a:t>function </a:t>
            </a:r>
            <a:r>
              <a:rPr lang="en-IN" sz="1400" dirty="0" err="1"/>
              <a:t>validateform</a:t>
            </a:r>
            <a:r>
              <a:rPr lang="en-IN" sz="1400" dirty="0"/>
              <a:t>(){  </a:t>
            </a:r>
          </a:p>
          <a:p>
            <a:r>
              <a:rPr lang="en-IN" sz="1400" dirty="0" err="1"/>
              <a:t>var</a:t>
            </a:r>
            <a:r>
              <a:rPr lang="en-IN" sz="1400" dirty="0"/>
              <a:t> name=</a:t>
            </a:r>
            <a:r>
              <a:rPr lang="en-IN" sz="1400" dirty="0" err="1"/>
              <a:t>document.myform.name.value</a:t>
            </a:r>
            <a:r>
              <a:rPr lang="en-IN" sz="1400" dirty="0"/>
              <a:t>;  </a:t>
            </a:r>
          </a:p>
          <a:p>
            <a:r>
              <a:rPr lang="en-IN" sz="1400" dirty="0" err="1"/>
              <a:t>var</a:t>
            </a:r>
            <a:r>
              <a:rPr lang="en-IN" sz="1400" dirty="0"/>
              <a:t> password=</a:t>
            </a:r>
            <a:r>
              <a:rPr lang="en-IN" sz="1400" dirty="0" err="1"/>
              <a:t>document.myform.password.value</a:t>
            </a:r>
            <a:r>
              <a:rPr lang="en-IN" sz="1400" dirty="0"/>
              <a:t>;  </a:t>
            </a:r>
          </a:p>
          <a:p>
            <a:r>
              <a:rPr lang="en-IN" sz="1400" dirty="0"/>
              <a:t>  </a:t>
            </a:r>
          </a:p>
          <a:p>
            <a:r>
              <a:rPr lang="en-IN" sz="1400" dirty="0"/>
              <a:t>if (name==null || name==""){  </a:t>
            </a:r>
          </a:p>
          <a:p>
            <a:r>
              <a:rPr lang="en-IN" sz="1400" dirty="0"/>
              <a:t>  alert("Name can't be blank");  </a:t>
            </a:r>
          </a:p>
          <a:p>
            <a:r>
              <a:rPr lang="en-IN" sz="1400" dirty="0"/>
              <a:t>  return false;  </a:t>
            </a:r>
          </a:p>
          <a:p>
            <a:r>
              <a:rPr lang="en-IN" sz="1400" dirty="0"/>
              <a:t>}else if(</a:t>
            </a:r>
            <a:r>
              <a:rPr lang="en-IN" sz="1400" dirty="0" err="1"/>
              <a:t>password.length</a:t>
            </a:r>
            <a:r>
              <a:rPr lang="en-IN" sz="1400" b="1" dirty="0"/>
              <a:t>&lt;6</a:t>
            </a:r>
            <a:r>
              <a:rPr lang="en-IN" sz="1400" dirty="0"/>
              <a:t>){  </a:t>
            </a:r>
          </a:p>
          <a:p>
            <a:r>
              <a:rPr lang="en-IN" sz="1400" dirty="0"/>
              <a:t>  alert("Password must be at least 6 characters long.");  </a:t>
            </a:r>
          </a:p>
          <a:p>
            <a:r>
              <a:rPr lang="en-IN" sz="1400" dirty="0"/>
              <a:t>  return false;  </a:t>
            </a:r>
          </a:p>
          <a:p>
            <a:r>
              <a:rPr lang="en-IN" sz="1400" dirty="0"/>
              <a:t>  }  </a:t>
            </a:r>
          </a:p>
          <a:p>
            <a:r>
              <a:rPr lang="en-IN" sz="1400" dirty="0"/>
              <a:t>}  </a:t>
            </a:r>
          </a:p>
          <a:p>
            <a:r>
              <a:rPr lang="en-IN" sz="1400" b="1" dirty="0"/>
              <a:t>&lt;/script&gt;</a:t>
            </a:r>
            <a:r>
              <a:rPr lang="en-IN" sz="1400" dirty="0"/>
              <a:t>  </a:t>
            </a:r>
          </a:p>
          <a:p>
            <a:r>
              <a:rPr lang="en-IN" sz="1400" b="1" dirty="0"/>
              <a:t>&lt;body&gt;</a:t>
            </a:r>
            <a:r>
              <a:rPr lang="en-IN" sz="1400" dirty="0"/>
              <a:t>  </a:t>
            </a:r>
          </a:p>
          <a:p>
            <a:r>
              <a:rPr lang="en-IN" sz="1400" b="1" dirty="0"/>
              <a:t>&lt;form</a:t>
            </a:r>
            <a:r>
              <a:rPr lang="en-IN" sz="1400" dirty="0"/>
              <a:t> name="</a:t>
            </a:r>
            <a:r>
              <a:rPr lang="en-IN" sz="1400" dirty="0" err="1"/>
              <a:t>myform</a:t>
            </a:r>
            <a:r>
              <a:rPr lang="en-IN" sz="1400" dirty="0"/>
              <a:t>" method="post" action="</a:t>
            </a:r>
            <a:r>
              <a:rPr lang="en-IN" sz="1400" dirty="0" err="1"/>
              <a:t>abc.jsp</a:t>
            </a:r>
            <a:r>
              <a:rPr lang="en-IN" sz="1400" dirty="0"/>
              <a:t>" </a:t>
            </a:r>
            <a:r>
              <a:rPr lang="en-IN" sz="1400" dirty="0" err="1"/>
              <a:t>onsubmit</a:t>
            </a:r>
            <a:r>
              <a:rPr lang="en-IN" sz="1400" dirty="0"/>
              <a:t>="return </a:t>
            </a:r>
            <a:r>
              <a:rPr lang="en-IN" sz="1400" dirty="0" err="1"/>
              <a:t>validateform</a:t>
            </a:r>
            <a:r>
              <a:rPr lang="en-IN" sz="1400" dirty="0"/>
              <a:t>()" </a:t>
            </a:r>
            <a:r>
              <a:rPr lang="en-IN" sz="1400" b="1" dirty="0"/>
              <a:t>&gt;</a:t>
            </a:r>
            <a:r>
              <a:rPr lang="en-IN" sz="1400" dirty="0"/>
              <a:t>  </a:t>
            </a:r>
          </a:p>
          <a:p>
            <a:r>
              <a:rPr lang="en-IN" sz="1400" dirty="0"/>
              <a:t>Name: </a:t>
            </a:r>
            <a:r>
              <a:rPr lang="en-IN" sz="1400" b="1" dirty="0"/>
              <a:t>&lt;input</a:t>
            </a:r>
            <a:r>
              <a:rPr lang="en-IN" sz="1400" dirty="0"/>
              <a:t> type="text" name="name"</a:t>
            </a:r>
            <a:r>
              <a:rPr lang="en-IN" sz="1400" b="1" dirty="0"/>
              <a:t>&gt;&lt;</a:t>
            </a:r>
            <a:r>
              <a:rPr lang="en-IN" sz="1400" b="1" dirty="0" err="1"/>
              <a:t>br</a:t>
            </a:r>
            <a:r>
              <a:rPr lang="en-IN" sz="1400" b="1" dirty="0"/>
              <a:t>/&gt;</a:t>
            </a:r>
            <a:r>
              <a:rPr lang="en-IN" sz="1400" dirty="0"/>
              <a:t>  </a:t>
            </a:r>
          </a:p>
          <a:p>
            <a:r>
              <a:rPr lang="en-IN" sz="1400" dirty="0"/>
              <a:t>Password: </a:t>
            </a:r>
            <a:r>
              <a:rPr lang="en-IN" sz="1400" b="1" dirty="0"/>
              <a:t>&lt;input</a:t>
            </a:r>
            <a:r>
              <a:rPr lang="en-IN" sz="1400" dirty="0"/>
              <a:t> type="password" name="password"</a:t>
            </a:r>
            <a:r>
              <a:rPr lang="en-IN" sz="1400" b="1" dirty="0"/>
              <a:t>&gt;&lt;</a:t>
            </a:r>
            <a:r>
              <a:rPr lang="en-IN" sz="1400" b="1" dirty="0" err="1"/>
              <a:t>br</a:t>
            </a:r>
            <a:r>
              <a:rPr lang="en-IN" sz="1400" b="1" dirty="0"/>
              <a:t>/&gt;</a:t>
            </a:r>
            <a:r>
              <a:rPr lang="en-IN" sz="1400" dirty="0"/>
              <a:t>  </a:t>
            </a:r>
          </a:p>
          <a:p>
            <a:r>
              <a:rPr lang="en-IN" sz="1400" b="1" dirty="0"/>
              <a:t>&lt;input</a:t>
            </a:r>
            <a:r>
              <a:rPr lang="en-IN" sz="1400" dirty="0"/>
              <a:t> type="submit" value="register"</a:t>
            </a:r>
            <a:r>
              <a:rPr lang="en-IN" sz="1400" b="1" dirty="0"/>
              <a:t>&gt;</a:t>
            </a:r>
            <a:r>
              <a:rPr lang="en-IN" sz="1400" dirty="0"/>
              <a:t>  </a:t>
            </a:r>
          </a:p>
          <a:p>
            <a:r>
              <a:rPr lang="en-IN" sz="1400" b="1" dirty="0"/>
              <a:t>&lt;/form&gt;</a:t>
            </a:r>
            <a:r>
              <a:rPr lang="en-IN" sz="1400" dirty="0"/>
              <a:t>  </a:t>
            </a:r>
          </a:p>
        </p:txBody>
      </p:sp>
      <p:sp>
        <p:nvSpPr>
          <p:cNvPr id="3" name="Rectangle 2"/>
          <p:cNvSpPr/>
          <p:nvPr/>
        </p:nvSpPr>
        <p:spPr>
          <a:xfrm>
            <a:off x="41223" y="66675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35084365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381000"/>
            <a:ext cx="7924800" cy="600164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2400" b="1" dirty="0">
                <a:solidFill>
                  <a:srgbClr val="0070C0"/>
                </a:solidFill>
              </a:rPr>
              <a:t>JavaScript Retype Password Validation</a:t>
            </a:r>
          </a:p>
          <a:p>
            <a:r>
              <a:rPr lang="en-IN" b="1" dirty="0"/>
              <a:t>&lt;script</a:t>
            </a:r>
            <a:r>
              <a:rPr lang="en-IN" dirty="0"/>
              <a:t> type="text/</a:t>
            </a:r>
            <a:r>
              <a:rPr lang="en-IN" dirty="0" err="1"/>
              <a:t>javascript</a:t>
            </a:r>
            <a:r>
              <a:rPr lang="en-IN" dirty="0"/>
              <a:t>"</a:t>
            </a:r>
            <a:r>
              <a:rPr lang="en-IN" b="1" dirty="0"/>
              <a:t>&gt;</a:t>
            </a:r>
            <a:r>
              <a:rPr lang="en-IN" dirty="0"/>
              <a:t>  </a:t>
            </a:r>
          </a:p>
          <a:p>
            <a:r>
              <a:rPr lang="en-IN" dirty="0"/>
              <a:t>function </a:t>
            </a:r>
            <a:r>
              <a:rPr lang="en-IN" dirty="0" err="1"/>
              <a:t>matchpass</a:t>
            </a:r>
            <a:r>
              <a:rPr lang="en-IN" dirty="0"/>
              <a:t>(){  </a:t>
            </a:r>
          </a:p>
          <a:p>
            <a:r>
              <a:rPr lang="en-IN" dirty="0" err="1"/>
              <a:t>var</a:t>
            </a:r>
            <a:r>
              <a:rPr lang="en-IN" dirty="0"/>
              <a:t> </a:t>
            </a:r>
            <a:r>
              <a:rPr lang="en-IN" dirty="0" err="1"/>
              <a:t>firstpassword</a:t>
            </a:r>
            <a:r>
              <a:rPr lang="en-IN" dirty="0"/>
              <a:t>=document.f1.password.value;  </a:t>
            </a:r>
          </a:p>
          <a:p>
            <a:r>
              <a:rPr lang="en-IN" dirty="0" err="1"/>
              <a:t>var</a:t>
            </a:r>
            <a:r>
              <a:rPr lang="en-IN" dirty="0"/>
              <a:t> </a:t>
            </a:r>
            <a:r>
              <a:rPr lang="en-IN" dirty="0" err="1"/>
              <a:t>secondpassword</a:t>
            </a:r>
            <a:r>
              <a:rPr lang="en-IN" dirty="0"/>
              <a:t>=document.f1.password2.value;  </a:t>
            </a:r>
          </a:p>
          <a:p>
            <a:r>
              <a:rPr lang="en-IN" dirty="0"/>
              <a:t>  </a:t>
            </a:r>
          </a:p>
          <a:p>
            <a:r>
              <a:rPr lang="en-IN" dirty="0"/>
              <a:t>if(</a:t>
            </a:r>
            <a:r>
              <a:rPr lang="en-IN" dirty="0" err="1"/>
              <a:t>firstpassword</a:t>
            </a:r>
            <a:r>
              <a:rPr lang="en-IN" dirty="0"/>
              <a:t>==</a:t>
            </a:r>
            <a:r>
              <a:rPr lang="en-IN" dirty="0" err="1"/>
              <a:t>secondpassword</a:t>
            </a:r>
            <a:r>
              <a:rPr lang="en-IN" dirty="0"/>
              <a:t>){  </a:t>
            </a:r>
          </a:p>
          <a:p>
            <a:r>
              <a:rPr lang="en-IN" dirty="0"/>
              <a:t>return true;  </a:t>
            </a:r>
          </a:p>
          <a:p>
            <a:r>
              <a:rPr lang="en-IN" dirty="0"/>
              <a:t>}  </a:t>
            </a:r>
          </a:p>
          <a:p>
            <a:r>
              <a:rPr lang="en-IN" dirty="0"/>
              <a:t>else{  </a:t>
            </a:r>
          </a:p>
          <a:p>
            <a:r>
              <a:rPr lang="en-IN" dirty="0"/>
              <a:t>alert("password must be same!");  </a:t>
            </a:r>
          </a:p>
          <a:p>
            <a:r>
              <a:rPr lang="en-IN" dirty="0"/>
              <a:t>return false;  </a:t>
            </a:r>
          </a:p>
          <a:p>
            <a:r>
              <a:rPr lang="en-IN" dirty="0"/>
              <a:t>}  </a:t>
            </a:r>
          </a:p>
          <a:p>
            <a:r>
              <a:rPr lang="en-IN" dirty="0"/>
              <a:t>}  </a:t>
            </a:r>
          </a:p>
          <a:p>
            <a:r>
              <a:rPr lang="en-IN" b="1" dirty="0"/>
              <a:t>&lt;/script&gt;</a:t>
            </a:r>
            <a:r>
              <a:rPr lang="en-IN" dirty="0"/>
              <a:t>  </a:t>
            </a:r>
          </a:p>
          <a:p>
            <a:r>
              <a:rPr lang="en-IN" dirty="0"/>
              <a:t>  </a:t>
            </a:r>
          </a:p>
          <a:p>
            <a:r>
              <a:rPr lang="en-IN" b="1" dirty="0"/>
              <a:t>&lt;form</a:t>
            </a:r>
            <a:r>
              <a:rPr lang="en-IN" dirty="0"/>
              <a:t> name="f1" action="</a:t>
            </a:r>
            <a:r>
              <a:rPr lang="en-IN" dirty="0" err="1"/>
              <a:t>register.jsp</a:t>
            </a:r>
            <a:r>
              <a:rPr lang="en-IN" dirty="0"/>
              <a:t>" </a:t>
            </a:r>
            <a:r>
              <a:rPr lang="en-IN" dirty="0" err="1"/>
              <a:t>onsubmit</a:t>
            </a:r>
            <a:r>
              <a:rPr lang="en-IN" dirty="0"/>
              <a:t>="return </a:t>
            </a:r>
            <a:r>
              <a:rPr lang="en-IN" dirty="0" err="1"/>
              <a:t>matchpass</a:t>
            </a:r>
            <a:r>
              <a:rPr lang="en-IN" dirty="0"/>
              <a:t>()"</a:t>
            </a:r>
            <a:r>
              <a:rPr lang="en-IN" b="1" dirty="0"/>
              <a:t>&gt;</a:t>
            </a:r>
            <a:r>
              <a:rPr lang="en-IN" dirty="0"/>
              <a:t>  </a:t>
            </a:r>
          </a:p>
          <a:p>
            <a:r>
              <a:rPr lang="en-IN" dirty="0"/>
              <a:t>Password:</a:t>
            </a:r>
            <a:r>
              <a:rPr lang="en-IN" b="1" dirty="0"/>
              <a:t>&lt;input</a:t>
            </a:r>
            <a:r>
              <a:rPr lang="en-IN" dirty="0"/>
              <a:t> type="password" name="password" </a:t>
            </a:r>
            <a:r>
              <a:rPr lang="en-IN" b="1" dirty="0"/>
              <a:t>/&gt;&lt;</a:t>
            </a:r>
            <a:r>
              <a:rPr lang="en-IN" b="1" dirty="0" err="1"/>
              <a:t>br</a:t>
            </a:r>
            <a:r>
              <a:rPr lang="en-IN" b="1" dirty="0"/>
              <a:t>/&gt;</a:t>
            </a:r>
            <a:r>
              <a:rPr lang="en-IN" dirty="0"/>
              <a:t>  </a:t>
            </a:r>
          </a:p>
          <a:p>
            <a:r>
              <a:rPr lang="en-IN" dirty="0"/>
              <a:t>Re-enter Password:</a:t>
            </a:r>
            <a:r>
              <a:rPr lang="en-IN" b="1" dirty="0"/>
              <a:t>&lt;input</a:t>
            </a:r>
            <a:r>
              <a:rPr lang="en-IN" dirty="0"/>
              <a:t> type="password" name="password2"</a:t>
            </a:r>
            <a:r>
              <a:rPr lang="en-IN" b="1" dirty="0"/>
              <a:t>/&gt;&lt;</a:t>
            </a:r>
            <a:r>
              <a:rPr lang="en-IN" b="1" dirty="0" err="1"/>
              <a:t>br</a:t>
            </a:r>
            <a:r>
              <a:rPr lang="en-IN" b="1" dirty="0"/>
              <a:t>/&gt;</a:t>
            </a:r>
            <a:r>
              <a:rPr lang="en-IN" dirty="0"/>
              <a:t>  </a:t>
            </a:r>
          </a:p>
          <a:p>
            <a:r>
              <a:rPr lang="en-IN" b="1" dirty="0"/>
              <a:t>&lt;input</a:t>
            </a:r>
            <a:r>
              <a:rPr lang="en-IN" dirty="0"/>
              <a:t> type="submit"</a:t>
            </a:r>
            <a:r>
              <a:rPr lang="en-IN" b="1" dirty="0"/>
              <a:t>&gt;</a:t>
            </a:r>
            <a:r>
              <a:rPr lang="en-IN" dirty="0"/>
              <a:t>  </a:t>
            </a:r>
          </a:p>
          <a:p>
            <a:r>
              <a:rPr lang="en-IN" b="1" dirty="0"/>
              <a:t>&lt;/form&gt;</a:t>
            </a:r>
            <a:r>
              <a:rPr lang="en-IN" dirty="0"/>
              <a:t>  </a:t>
            </a:r>
          </a:p>
        </p:txBody>
      </p:sp>
      <p:sp>
        <p:nvSpPr>
          <p:cNvPr id="3" name="Rectangle 2"/>
          <p:cNvSpPr/>
          <p:nvPr/>
        </p:nvSpPr>
        <p:spPr>
          <a:xfrm>
            <a:off x="41223" y="66675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TextBox 3"/>
          <p:cNvSpPr txBox="1"/>
          <p:nvPr/>
        </p:nvSpPr>
        <p:spPr>
          <a:xfrm>
            <a:off x="1143000" y="6667500"/>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2497250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p:spPr>
        <p:style>
          <a:lnRef idx="3">
            <a:schemeClr val="lt1"/>
          </a:lnRef>
          <a:fillRef idx="1">
            <a:schemeClr val="accent3"/>
          </a:fillRef>
          <a:effectRef idx="1">
            <a:schemeClr val="accent3"/>
          </a:effectRef>
          <a:fontRef idx="minor">
            <a:schemeClr val="lt1"/>
          </a:fontRef>
        </p:style>
        <p:txBody>
          <a:bodyPr>
            <a:noAutofit/>
          </a:bodyPr>
          <a:lstStyle/>
          <a:p>
            <a:r>
              <a:rPr lang="en-US" sz="6000" dirty="0">
                <a:latin typeface="Times New Roman" pitchFamily="18" charset="0"/>
                <a:cs typeface="Times New Roman" pitchFamily="18" charset="0"/>
              </a:rPr>
              <a:t>Limitations of JavaScript</a:t>
            </a:r>
            <a:endParaRPr lang="en-IN" sz="6000" dirty="0">
              <a:solidFill>
                <a:schemeClr val="bg1"/>
              </a:solidFill>
              <a:latin typeface="Times New Roman" pitchFamily="18" charset="0"/>
              <a:cs typeface="Times New Roman" pitchFamily="18" charset="0"/>
            </a:endParaRPr>
          </a:p>
        </p:txBody>
      </p:sp>
      <p:sp>
        <p:nvSpPr>
          <p:cNvPr id="3" name="Content Placeholder 2"/>
          <p:cNvSpPr>
            <a:spLocks noGrp="1"/>
          </p:cNvSpPr>
          <p:nvPr>
            <p:ph sz="half" idx="1"/>
          </p:nvPr>
        </p:nvSpPr>
        <p:spPr>
          <a:xfrm>
            <a:off x="152400" y="1371600"/>
            <a:ext cx="8839200" cy="5105400"/>
          </a:xfrm>
        </p:spPr>
        <p:style>
          <a:lnRef idx="2">
            <a:schemeClr val="accent1"/>
          </a:lnRef>
          <a:fillRef idx="1">
            <a:schemeClr val="lt1"/>
          </a:fillRef>
          <a:effectRef idx="0">
            <a:schemeClr val="accent1"/>
          </a:effectRef>
          <a:fontRef idx="minor">
            <a:schemeClr val="dk1"/>
          </a:fontRef>
        </p:style>
        <p:txBody>
          <a:bodyPr>
            <a:noAutofit/>
          </a:bodyPr>
          <a:lstStyle/>
          <a:p>
            <a:pPr marL="0" indent="0">
              <a:lnSpc>
                <a:spcPct val="150000"/>
              </a:lnSpc>
              <a:buNone/>
            </a:pPr>
            <a:r>
              <a:rPr lang="en-US" sz="2000" b="1" dirty="0">
                <a:solidFill>
                  <a:schemeClr val="accent3">
                    <a:lumMod val="50000"/>
                  </a:schemeClr>
                </a:solidFill>
                <a:latin typeface="Arial" pitchFamily="34" charset="0"/>
                <a:cs typeface="Arial" pitchFamily="34" charset="0"/>
              </a:rPr>
              <a:t>We cannot treat JavaScript as a full-fledged programming language. It lacks the following important features −</a:t>
            </a:r>
          </a:p>
          <a:p>
            <a:pPr>
              <a:lnSpc>
                <a:spcPct val="150000"/>
              </a:lnSpc>
              <a:buFont typeface="Wingdings" pitchFamily="2" charset="2"/>
              <a:buChar char="q"/>
            </a:pPr>
            <a:r>
              <a:rPr lang="en-US" sz="2000" dirty="0">
                <a:solidFill>
                  <a:srgbClr val="C00000"/>
                </a:solidFill>
                <a:latin typeface="Arial" pitchFamily="34" charset="0"/>
                <a:cs typeface="Arial" pitchFamily="34" charset="0"/>
              </a:rPr>
              <a:t>Client-side JavaScript does not allow the reading or writing of files. This has been kept for security reason.</a:t>
            </a:r>
          </a:p>
          <a:p>
            <a:pPr>
              <a:lnSpc>
                <a:spcPct val="150000"/>
              </a:lnSpc>
              <a:buFont typeface="Wingdings" pitchFamily="2" charset="2"/>
              <a:buChar char="q"/>
            </a:pPr>
            <a:r>
              <a:rPr lang="en-US" sz="2000" dirty="0">
                <a:solidFill>
                  <a:srgbClr val="C00000"/>
                </a:solidFill>
                <a:latin typeface="Arial" pitchFamily="34" charset="0"/>
                <a:cs typeface="Arial" pitchFamily="34" charset="0"/>
              </a:rPr>
              <a:t>JavaScript cannot be used for networking applications because there is no such support available.</a:t>
            </a:r>
          </a:p>
          <a:p>
            <a:pPr>
              <a:lnSpc>
                <a:spcPct val="150000"/>
              </a:lnSpc>
              <a:buFont typeface="Wingdings" pitchFamily="2" charset="2"/>
              <a:buChar char="q"/>
            </a:pPr>
            <a:r>
              <a:rPr lang="en-US" sz="2000" dirty="0">
                <a:solidFill>
                  <a:srgbClr val="C00000"/>
                </a:solidFill>
                <a:latin typeface="Arial" pitchFamily="34" charset="0"/>
                <a:cs typeface="Arial" pitchFamily="34" charset="0"/>
              </a:rPr>
              <a:t>JavaScript doesn't have any multi-threading or multiprocessor capabilities.</a:t>
            </a:r>
          </a:p>
          <a:p>
            <a:pPr>
              <a:buFont typeface="Wingdings" pitchFamily="2" charset="2"/>
              <a:buChar char="q"/>
            </a:pPr>
            <a:r>
              <a:rPr lang="en-US" sz="2000" dirty="0">
                <a:solidFill>
                  <a:srgbClr val="C00000"/>
                </a:solidFill>
                <a:latin typeface="Arial" pitchFamily="34" charset="0"/>
                <a:cs typeface="Arial" pitchFamily="34" charset="0"/>
              </a:rPr>
              <a:t>Once again, JavaScript is a lightweight, interpreted programming language that allows you to build interactivity into otherwise static HTML pages.</a:t>
            </a:r>
          </a:p>
          <a:p>
            <a:pPr>
              <a:lnSpc>
                <a:spcPct val="150000"/>
              </a:lnSpc>
              <a:buFont typeface="Wingdings" pitchFamily="2" charset="2"/>
              <a:buChar char="q"/>
            </a:pPr>
            <a:endParaRPr lang="en-IN" sz="1900" dirty="0">
              <a:solidFill>
                <a:srgbClr val="C00000"/>
              </a:solidFill>
              <a:latin typeface="Arial" pitchFamily="34" charset="0"/>
              <a:cs typeface="Arial" pitchFamily="34" charset="0"/>
            </a:endParaRPr>
          </a:p>
        </p:txBody>
      </p:sp>
      <p:sp>
        <p:nvSpPr>
          <p:cNvPr id="5" name="Rectangle 4"/>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TextBox 5"/>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357830265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52400"/>
            <a:ext cx="8305800" cy="637097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IN" sz="2800" dirty="0" err="1">
                <a:solidFill>
                  <a:srgbClr val="C00000"/>
                </a:solidFill>
              </a:rPr>
              <a:t>Javascript</a:t>
            </a:r>
            <a:r>
              <a:rPr lang="en-IN" sz="2800" dirty="0">
                <a:solidFill>
                  <a:srgbClr val="C00000"/>
                </a:solidFill>
              </a:rPr>
              <a:t> </a:t>
            </a:r>
            <a:r>
              <a:rPr lang="en-IN" sz="2800" dirty="0" err="1">
                <a:solidFill>
                  <a:srgbClr val="C00000"/>
                </a:solidFill>
              </a:rPr>
              <a:t>innerText</a:t>
            </a:r>
            <a:r>
              <a:rPr lang="en-IN" sz="2800" dirty="0">
                <a:solidFill>
                  <a:srgbClr val="C00000"/>
                </a:solidFill>
              </a:rPr>
              <a:t> Example</a:t>
            </a:r>
          </a:p>
          <a:p>
            <a:r>
              <a:rPr lang="en-IN" sz="2000" dirty="0"/>
              <a:t>In this example, we are going to display the password strength when releases the key after press.</a:t>
            </a:r>
          </a:p>
          <a:p>
            <a:r>
              <a:rPr lang="en-IN" sz="2000" b="1" dirty="0"/>
              <a:t>&lt;script</a:t>
            </a:r>
            <a:r>
              <a:rPr lang="en-IN" sz="2000" dirty="0"/>
              <a:t> type="text/</a:t>
            </a:r>
            <a:r>
              <a:rPr lang="en-IN" sz="2000" dirty="0" err="1"/>
              <a:t>javascript</a:t>
            </a:r>
            <a:r>
              <a:rPr lang="en-IN" sz="2000" dirty="0"/>
              <a:t>" </a:t>
            </a:r>
            <a:r>
              <a:rPr lang="en-IN" sz="2000" b="1" dirty="0"/>
              <a:t>&gt;</a:t>
            </a:r>
            <a:r>
              <a:rPr lang="en-IN" sz="2000" dirty="0"/>
              <a:t>  </a:t>
            </a:r>
          </a:p>
          <a:p>
            <a:r>
              <a:rPr lang="en-IN" sz="2000" dirty="0"/>
              <a:t>function validate() {  </a:t>
            </a:r>
          </a:p>
          <a:p>
            <a:r>
              <a:rPr lang="en-IN" sz="2000" dirty="0" err="1"/>
              <a:t>var</a:t>
            </a:r>
            <a:r>
              <a:rPr lang="en-IN" sz="2000" dirty="0"/>
              <a:t> </a:t>
            </a:r>
            <a:r>
              <a:rPr lang="en-IN" sz="2000" dirty="0" err="1"/>
              <a:t>msg</a:t>
            </a:r>
            <a:r>
              <a:rPr lang="en-IN" sz="2000" dirty="0"/>
              <a:t>;  </a:t>
            </a:r>
          </a:p>
          <a:p>
            <a:r>
              <a:rPr lang="en-IN" sz="2000" dirty="0"/>
              <a:t>if(</a:t>
            </a:r>
            <a:r>
              <a:rPr lang="en-IN" sz="2000" dirty="0" err="1"/>
              <a:t>document.myForm.userPass.value.length</a:t>
            </a:r>
            <a:r>
              <a:rPr lang="en-IN" sz="2000" b="1" dirty="0"/>
              <a:t>&gt;</a:t>
            </a:r>
            <a:r>
              <a:rPr lang="en-IN" sz="2000" dirty="0"/>
              <a:t>5){  </a:t>
            </a:r>
          </a:p>
          <a:p>
            <a:r>
              <a:rPr lang="en-IN" sz="2000" dirty="0" err="1"/>
              <a:t>msg</a:t>
            </a:r>
            <a:r>
              <a:rPr lang="en-IN" sz="2000" dirty="0"/>
              <a:t>="good";  </a:t>
            </a:r>
          </a:p>
          <a:p>
            <a:r>
              <a:rPr lang="en-IN" sz="2000" dirty="0"/>
              <a:t>}  </a:t>
            </a:r>
          </a:p>
          <a:p>
            <a:r>
              <a:rPr lang="en-IN" sz="2000" dirty="0"/>
              <a:t>else{  </a:t>
            </a:r>
          </a:p>
          <a:p>
            <a:r>
              <a:rPr lang="en-IN" sz="2000" dirty="0" err="1"/>
              <a:t>msg</a:t>
            </a:r>
            <a:r>
              <a:rPr lang="en-IN" sz="2000" dirty="0"/>
              <a:t>="poor";  </a:t>
            </a:r>
          </a:p>
          <a:p>
            <a:r>
              <a:rPr lang="en-IN" sz="2000" dirty="0"/>
              <a:t>}  </a:t>
            </a:r>
          </a:p>
          <a:p>
            <a:r>
              <a:rPr lang="en-IN" sz="2000" dirty="0" err="1"/>
              <a:t>document.getElementById</a:t>
            </a:r>
            <a:r>
              <a:rPr lang="en-IN" sz="2000" dirty="0"/>
              <a:t>('</a:t>
            </a:r>
            <a:r>
              <a:rPr lang="en-IN" sz="2000" dirty="0" err="1"/>
              <a:t>mylocation</a:t>
            </a:r>
            <a:r>
              <a:rPr lang="en-IN" sz="2000" dirty="0"/>
              <a:t>').</a:t>
            </a:r>
            <a:r>
              <a:rPr lang="en-IN" sz="2000" dirty="0" err="1"/>
              <a:t>innerText</a:t>
            </a:r>
            <a:r>
              <a:rPr lang="en-IN" sz="2000" dirty="0"/>
              <a:t>=</a:t>
            </a:r>
            <a:r>
              <a:rPr lang="en-IN" sz="2000" dirty="0" err="1"/>
              <a:t>msg</a:t>
            </a:r>
            <a:r>
              <a:rPr lang="en-IN" sz="2000" dirty="0"/>
              <a:t>;  </a:t>
            </a:r>
          </a:p>
          <a:p>
            <a:r>
              <a:rPr lang="en-IN" sz="2000" dirty="0"/>
              <a:t> }  </a:t>
            </a:r>
          </a:p>
          <a:p>
            <a:r>
              <a:rPr lang="en-IN" sz="2000" dirty="0"/>
              <a:t>  </a:t>
            </a:r>
          </a:p>
          <a:p>
            <a:r>
              <a:rPr lang="en-IN" sz="2000" b="1" dirty="0"/>
              <a:t>&lt;/script&gt;</a:t>
            </a:r>
            <a:r>
              <a:rPr lang="en-IN" sz="2000" dirty="0"/>
              <a:t>  </a:t>
            </a:r>
          </a:p>
          <a:p>
            <a:r>
              <a:rPr lang="en-IN" sz="2000" b="1" dirty="0"/>
              <a:t>&lt;form</a:t>
            </a:r>
            <a:r>
              <a:rPr lang="en-IN" sz="2000" dirty="0"/>
              <a:t> name="</a:t>
            </a:r>
            <a:r>
              <a:rPr lang="en-IN" sz="2000" dirty="0" err="1"/>
              <a:t>myForm</a:t>
            </a:r>
            <a:r>
              <a:rPr lang="en-IN" sz="2000" dirty="0"/>
              <a:t>"</a:t>
            </a:r>
            <a:r>
              <a:rPr lang="en-IN" sz="2000" b="1" dirty="0"/>
              <a:t>&gt;</a:t>
            </a:r>
            <a:r>
              <a:rPr lang="en-IN" sz="2000" dirty="0"/>
              <a:t>  </a:t>
            </a:r>
          </a:p>
          <a:p>
            <a:r>
              <a:rPr lang="en-IN" sz="2000" b="1" dirty="0"/>
              <a:t>&lt;input</a:t>
            </a:r>
            <a:r>
              <a:rPr lang="en-IN" sz="2000" dirty="0"/>
              <a:t> type="password" value="" name="</a:t>
            </a:r>
            <a:r>
              <a:rPr lang="en-IN" sz="2000" dirty="0" err="1"/>
              <a:t>userPass</a:t>
            </a:r>
            <a:r>
              <a:rPr lang="en-IN" sz="2000" dirty="0"/>
              <a:t>" </a:t>
            </a:r>
            <a:r>
              <a:rPr lang="en-IN" sz="2000" dirty="0" err="1"/>
              <a:t>onkeyup</a:t>
            </a:r>
            <a:r>
              <a:rPr lang="en-IN" sz="2000" dirty="0"/>
              <a:t>="validate()"</a:t>
            </a:r>
            <a:r>
              <a:rPr lang="en-IN" sz="2000" b="1" dirty="0"/>
              <a:t>&gt;</a:t>
            </a:r>
            <a:r>
              <a:rPr lang="en-IN" sz="2000" dirty="0"/>
              <a:t>  </a:t>
            </a:r>
          </a:p>
          <a:p>
            <a:r>
              <a:rPr lang="en-IN" sz="2000" dirty="0"/>
              <a:t>Strength:</a:t>
            </a:r>
            <a:r>
              <a:rPr lang="en-IN" sz="2000" b="1" dirty="0"/>
              <a:t>&lt;span</a:t>
            </a:r>
            <a:r>
              <a:rPr lang="en-IN" sz="2000" dirty="0"/>
              <a:t> id="</a:t>
            </a:r>
            <a:r>
              <a:rPr lang="en-IN" sz="2000" dirty="0" err="1"/>
              <a:t>mylocation</a:t>
            </a:r>
            <a:r>
              <a:rPr lang="en-IN" sz="2000" dirty="0"/>
              <a:t>"</a:t>
            </a:r>
            <a:r>
              <a:rPr lang="en-IN" sz="2000" b="1" dirty="0"/>
              <a:t>&gt;</a:t>
            </a:r>
            <a:r>
              <a:rPr lang="en-IN" sz="2000" dirty="0"/>
              <a:t>no strength</a:t>
            </a:r>
            <a:r>
              <a:rPr lang="en-IN" sz="2000" b="1" dirty="0"/>
              <a:t>&lt;/span&gt;</a:t>
            </a:r>
            <a:r>
              <a:rPr lang="en-IN" sz="2000" dirty="0"/>
              <a:t>  </a:t>
            </a:r>
          </a:p>
          <a:p>
            <a:r>
              <a:rPr lang="en-IN" sz="2000" b="1" dirty="0"/>
              <a:t>&lt;/form&gt;</a:t>
            </a:r>
            <a:r>
              <a:rPr lang="en-IN" sz="2000" dirty="0"/>
              <a:t>  </a:t>
            </a:r>
          </a:p>
        </p:txBody>
      </p:sp>
      <p:sp>
        <p:nvSpPr>
          <p:cNvPr id="3" name="Rectangle 2"/>
          <p:cNvSpPr/>
          <p:nvPr/>
        </p:nvSpPr>
        <p:spPr>
          <a:xfrm>
            <a:off x="41223" y="66675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TextBox 3"/>
          <p:cNvSpPr txBox="1"/>
          <p:nvPr/>
        </p:nvSpPr>
        <p:spPr>
          <a:xfrm>
            <a:off x="838200" y="6679168"/>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114253638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52400"/>
            <a:ext cx="8686800" cy="600164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2800" dirty="0">
                <a:solidFill>
                  <a:srgbClr val="0070C0"/>
                </a:solidFill>
              </a:rPr>
              <a:t>JavaScript Number Validation</a:t>
            </a:r>
          </a:p>
          <a:p>
            <a:r>
              <a:rPr lang="en-IN" sz="2800" dirty="0">
                <a:solidFill>
                  <a:srgbClr val="0070C0"/>
                </a:solidFill>
              </a:rPr>
              <a:t>Let's validate the </a:t>
            </a:r>
            <a:r>
              <a:rPr lang="en-IN" sz="2800" dirty="0" err="1">
                <a:solidFill>
                  <a:srgbClr val="0070C0"/>
                </a:solidFill>
              </a:rPr>
              <a:t>textfield</a:t>
            </a:r>
            <a:r>
              <a:rPr lang="en-IN" sz="2800" dirty="0">
                <a:solidFill>
                  <a:srgbClr val="0070C0"/>
                </a:solidFill>
              </a:rPr>
              <a:t> for numeric value only. Here, we are using </a:t>
            </a:r>
            <a:r>
              <a:rPr lang="en-IN" sz="2800" dirty="0" err="1">
                <a:solidFill>
                  <a:srgbClr val="0070C0"/>
                </a:solidFill>
              </a:rPr>
              <a:t>isNaN</a:t>
            </a:r>
            <a:r>
              <a:rPr lang="en-IN" sz="2800" dirty="0">
                <a:solidFill>
                  <a:srgbClr val="0070C0"/>
                </a:solidFill>
              </a:rPr>
              <a:t>() function.</a:t>
            </a:r>
          </a:p>
          <a:p>
            <a:r>
              <a:rPr lang="en-IN" sz="2000" b="1" dirty="0">
                <a:solidFill>
                  <a:srgbClr val="C00000"/>
                </a:solidFill>
              </a:rPr>
              <a:t>&lt;script&gt;</a:t>
            </a:r>
            <a:r>
              <a:rPr lang="en-IN" sz="2000" dirty="0">
                <a:solidFill>
                  <a:srgbClr val="C00000"/>
                </a:solidFill>
              </a:rPr>
              <a:t>  </a:t>
            </a:r>
          </a:p>
          <a:p>
            <a:r>
              <a:rPr lang="en-IN" sz="2000" dirty="0">
                <a:solidFill>
                  <a:srgbClr val="C00000"/>
                </a:solidFill>
              </a:rPr>
              <a:t>function validate(){  </a:t>
            </a:r>
          </a:p>
          <a:p>
            <a:r>
              <a:rPr lang="en-IN" sz="2000" dirty="0" err="1">
                <a:solidFill>
                  <a:srgbClr val="C00000"/>
                </a:solidFill>
              </a:rPr>
              <a:t>var</a:t>
            </a:r>
            <a:r>
              <a:rPr lang="en-IN" sz="2000" dirty="0">
                <a:solidFill>
                  <a:srgbClr val="C00000"/>
                </a:solidFill>
              </a:rPr>
              <a:t> </a:t>
            </a:r>
            <a:r>
              <a:rPr lang="en-IN" sz="2000" dirty="0" err="1">
                <a:solidFill>
                  <a:srgbClr val="C00000"/>
                </a:solidFill>
              </a:rPr>
              <a:t>num</a:t>
            </a:r>
            <a:r>
              <a:rPr lang="en-IN" sz="2000" dirty="0">
                <a:solidFill>
                  <a:srgbClr val="C00000"/>
                </a:solidFill>
              </a:rPr>
              <a:t>=</a:t>
            </a:r>
            <a:r>
              <a:rPr lang="en-IN" sz="2000" dirty="0" err="1">
                <a:solidFill>
                  <a:srgbClr val="C00000"/>
                </a:solidFill>
              </a:rPr>
              <a:t>document.myform.num.value</a:t>
            </a:r>
            <a:r>
              <a:rPr lang="en-IN" sz="2000" dirty="0">
                <a:solidFill>
                  <a:srgbClr val="C00000"/>
                </a:solidFill>
              </a:rPr>
              <a:t>;  </a:t>
            </a:r>
          </a:p>
          <a:p>
            <a:r>
              <a:rPr lang="en-IN" sz="2000" dirty="0">
                <a:solidFill>
                  <a:srgbClr val="C00000"/>
                </a:solidFill>
              </a:rPr>
              <a:t>if (</a:t>
            </a:r>
            <a:r>
              <a:rPr lang="en-IN" sz="2000" dirty="0" err="1">
                <a:solidFill>
                  <a:srgbClr val="C00000"/>
                </a:solidFill>
              </a:rPr>
              <a:t>isNaN</a:t>
            </a:r>
            <a:r>
              <a:rPr lang="en-IN" sz="2000" dirty="0">
                <a:solidFill>
                  <a:srgbClr val="C00000"/>
                </a:solidFill>
              </a:rPr>
              <a:t>(</a:t>
            </a:r>
            <a:r>
              <a:rPr lang="en-IN" sz="2000" dirty="0" err="1">
                <a:solidFill>
                  <a:srgbClr val="C00000"/>
                </a:solidFill>
              </a:rPr>
              <a:t>num</a:t>
            </a:r>
            <a:r>
              <a:rPr lang="en-IN" sz="2000" dirty="0">
                <a:solidFill>
                  <a:srgbClr val="C00000"/>
                </a:solidFill>
              </a:rPr>
              <a:t>)){  </a:t>
            </a:r>
          </a:p>
          <a:p>
            <a:r>
              <a:rPr lang="en-IN" sz="2000" dirty="0">
                <a:solidFill>
                  <a:srgbClr val="C00000"/>
                </a:solidFill>
              </a:rPr>
              <a:t>  </a:t>
            </a:r>
            <a:r>
              <a:rPr lang="en-IN" sz="2000" dirty="0" err="1">
                <a:solidFill>
                  <a:srgbClr val="C00000"/>
                </a:solidFill>
              </a:rPr>
              <a:t>document.getElementById</a:t>
            </a:r>
            <a:r>
              <a:rPr lang="en-IN" sz="2000" dirty="0">
                <a:solidFill>
                  <a:srgbClr val="C00000"/>
                </a:solidFill>
              </a:rPr>
              <a:t>("</a:t>
            </a:r>
            <a:r>
              <a:rPr lang="en-IN" sz="2000" dirty="0" err="1">
                <a:solidFill>
                  <a:srgbClr val="C00000"/>
                </a:solidFill>
              </a:rPr>
              <a:t>numloc</a:t>
            </a:r>
            <a:r>
              <a:rPr lang="en-IN" sz="2000" dirty="0">
                <a:solidFill>
                  <a:srgbClr val="C00000"/>
                </a:solidFill>
              </a:rPr>
              <a:t>").</a:t>
            </a:r>
            <a:r>
              <a:rPr lang="en-IN" sz="2000" dirty="0" err="1">
                <a:solidFill>
                  <a:srgbClr val="C00000"/>
                </a:solidFill>
              </a:rPr>
              <a:t>innerHTML</a:t>
            </a:r>
            <a:r>
              <a:rPr lang="en-IN" sz="2000" dirty="0">
                <a:solidFill>
                  <a:srgbClr val="C00000"/>
                </a:solidFill>
              </a:rPr>
              <a:t>="Enter Numeric value only";  </a:t>
            </a:r>
          </a:p>
          <a:p>
            <a:r>
              <a:rPr lang="en-IN" sz="2000" dirty="0">
                <a:solidFill>
                  <a:srgbClr val="C00000"/>
                </a:solidFill>
              </a:rPr>
              <a:t>  return false;  </a:t>
            </a:r>
          </a:p>
          <a:p>
            <a:r>
              <a:rPr lang="en-IN" sz="2000" dirty="0">
                <a:solidFill>
                  <a:srgbClr val="C00000"/>
                </a:solidFill>
              </a:rPr>
              <a:t>}else{  </a:t>
            </a:r>
          </a:p>
          <a:p>
            <a:r>
              <a:rPr lang="en-IN" sz="2000" dirty="0">
                <a:solidFill>
                  <a:srgbClr val="C00000"/>
                </a:solidFill>
              </a:rPr>
              <a:t>  return true;  </a:t>
            </a:r>
          </a:p>
          <a:p>
            <a:r>
              <a:rPr lang="en-IN" sz="2000" dirty="0">
                <a:solidFill>
                  <a:srgbClr val="C00000"/>
                </a:solidFill>
              </a:rPr>
              <a:t>  }  </a:t>
            </a:r>
          </a:p>
          <a:p>
            <a:r>
              <a:rPr lang="en-IN" sz="2000" dirty="0">
                <a:solidFill>
                  <a:srgbClr val="C00000"/>
                </a:solidFill>
              </a:rPr>
              <a:t>}  </a:t>
            </a:r>
          </a:p>
          <a:p>
            <a:r>
              <a:rPr lang="en-IN" sz="2000" b="1" dirty="0">
                <a:solidFill>
                  <a:srgbClr val="C00000"/>
                </a:solidFill>
              </a:rPr>
              <a:t>&lt;/script&gt;</a:t>
            </a:r>
            <a:r>
              <a:rPr lang="en-IN" sz="2000" dirty="0">
                <a:solidFill>
                  <a:srgbClr val="C00000"/>
                </a:solidFill>
              </a:rPr>
              <a:t>  </a:t>
            </a:r>
          </a:p>
          <a:p>
            <a:r>
              <a:rPr lang="en-IN" sz="2000" b="1" dirty="0">
                <a:solidFill>
                  <a:srgbClr val="C00000"/>
                </a:solidFill>
              </a:rPr>
              <a:t>&lt;form</a:t>
            </a:r>
            <a:r>
              <a:rPr lang="en-IN" sz="2000" dirty="0">
                <a:solidFill>
                  <a:srgbClr val="C00000"/>
                </a:solidFill>
              </a:rPr>
              <a:t> name="</a:t>
            </a:r>
            <a:r>
              <a:rPr lang="en-IN" sz="2000" dirty="0" err="1">
                <a:solidFill>
                  <a:srgbClr val="C00000"/>
                </a:solidFill>
              </a:rPr>
              <a:t>myform</a:t>
            </a:r>
            <a:r>
              <a:rPr lang="en-IN" sz="2000" dirty="0">
                <a:solidFill>
                  <a:srgbClr val="C00000"/>
                </a:solidFill>
              </a:rPr>
              <a:t>" </a:t>
            </a:r>
            <a:r>
              <a:rPr lang="en-IN" sz="2000" dirty="0" err="1">
                <a:solidFill>
                  <a:srgbClr val="C00000"/>
                </a:solidFill>
              </a:rPr>
              <a:t>onsubmit</a:t>
            </a:r>
            <a:r>
              <a:rPr lang="en-IN" sz="2000" dirty="0">
                <a:solidFill>
                  <a:srgbClr val="C00000"/>
                </a:solidFill>
              </a:rPr>
              <a:t>="return validate()" </a:t>
            </a:r>
            <a:r>
              <a:rPr lang="en-IN" sz="2000" b="1" dirty="0">
                <a:solidFill>
                  <a:srgbClr val="C00000"/>
                </a:solidFill>
              </a:rPr>
              <a:t>&gt;</a:t>
            </a:r>
            <a:r>
              <a:rPr lang="en-IN" sz="2000" dirty="0">
                <a:solidFill>
                  <a:srgbClr val="C00000"/>
                </a:solidFill>
              </a:rPr>
              <a:t>  </a:t>
            </a:r>
          </a:p>
          <a:p>
            <a:r>
              <a:rPr lang="en-IN" sz="2000" dirty="0">
                <a:solidFill>
                  <a:srgbClr val="C00000"/>
                </a:solidFill>
              </a:rPr>
              <a:t>Number: </a:t>
            </a:r>
            <a:r>
              <a:rPr lang="en-IN" sz="2000" b="1" dirty="0">
                <a:solidFill>
                  <a:srgbClr val="C00000"/>
                </a:solidFill>
              </a:rPr>
              <a:t>&lt;input</a:t>
            </a:r>
            <a:r>
              <a:rPr lang="en-IN" sz="2000" dirty="0">
                <a:solidFill>
                  <a:srgbClr val="C00000"/>
                </a:solidFill>
              </a:rPr>
              <a:t> type="text" name="</a:t>
            </a:r>
            <a:r>
              <a:rPr lang="en-IN" sz="2000" dirty="0" err="1">
                <a:solidFill>
                  <a:srgbClr val="C00000"/>
                </a:solidFill>
              </a:rPr>
              <a:t>num</a:t>
            </a:r>
            <a:r>
              <a:rPr lang="en-IN" sz="2000" dirty="0">
                <a:solidFill>
                  <a:srgbClr val="C00000"/>
                </a:solidFill>
              </a:rPr>
              <a:t>"</a:t>
            </a:r>
            <a:r>
              <a:rPr lang="en-IN" sz="2000" b="1" dirty="0">
                <a:solidFill>
                  <a:srgbClr val="C00000"/>
                </a:solidFill>
              </a:rPr>
              <a:t>&gt;&lt;span</a:t>
            </a:r>
            <a:r>
              <a:rPr lang="en-IN" sz="2000" dirty="0">
                <a:solidFill>
                  <a:srgbClr val="C00000"/>
                </a:solidFill>
              </a:rPr>
              <a:t> id="</a:t>
            </a:r>
            <a:r>
              <a:rPr lang="en-IN" sz="2000" dirty="0" err="1">
                <a:solidFill>
                  <a:srgbClr val="C00000"/>
                </a:solidFill>
              </a:rPr>
              <a:t>numloc</a:t>
            </a:r>
            <a:r>
              <a:rPr lang="en-IN" sz="2000" dirty="0">
                <a:solidFill>
                  <a:srgbClr val="C00000"/>
                </a:solidFill>
              </a:rPr>
              <a:t>"</a:t>
            </a:r>
            <a:r>
              <a:rPr lang="en-IN" sz="2000" b="1" dirty="0">
                <a:solidFill>
                  <a:srgbClr val="C00000"/>
                </a:solidFill>
              </a:rPr>
              <a:t>&gt;&lt;/span&gt;&lt;</a:t>
            </a:r>
            <a:r>
              <a:rPr lang="en-IN" sz="2000" b="1" dirty="0" err="1">
                <a:solidFill>
                  <a:srgbClr val="C00000"/>
                </a:solidFill>
              </a:rPr>
              <a:t>br</a:t>
            </a:r>
            <a:r>
              <a:rPr lang="en-IN" sz="2000" b="1" dirty="0">
                <a:solidFill>
                  <a:srgbClr val="C00000"/>
                </a:solidFill>
              </a:rPr>
              <a:t>/&gt;</a:t>
            </a:r>
            <a:r>
              <a:rPr lang="en-IN" sz="2000" dirty="0">
                <a:solidFill>
                  <a:srgbClr val="C00000"/>
                </a:solidFill>
              </a:rPr>
              <a:t>  </a:t>
            </a:r>
          </a:p>
          <a:p>
            <a:r>
              <a:rPr lang="en-IN" sz="2000" b="1" dirty="0">
                <a:solidFill>
                  <a:srgbClr val="C00000"/>
                </a:solidFill>
              </a:rPr>
              <a:t>&lt;input</a:t>
            </a:r>
            <a:r>
              <a:rPr lang="en-IN" sz="2000" dirty="0">
                <a:solidFill>
                  <a:srgbClr val="C00000"/>
                </a:solidFill>
              </a:rPr>
              <a:t> type="submit" value="submit"</a:t>
            </a:r>
            <a:r>
              <a:rPr lang="en-IN" sz="2000" b="1" dirty="0">
                <a:solidFill>
                  <a:srgbClr val="C00000"/>
                </a:solidFill>
              </a:rPr>
              <a:t>&gt;</a:t>
            </a:r>
            <a:r>
              <a:rPr lang="en-IN" sz="2000" dirty="0">
                <a:solidFill>
                  <a:srgbClr val="C00000"/>
                </a:solidFill>
              </a:rPr>
              <a:t>  </a:t>
            </a:r>
          </a:p>
          <a:p>
            <a:r>
              <a:rPr lang="en-IN" sz="2000" b="1" dirty="0">
                <a:solidFill>
                  <a:srgbClr val="C00000"/>
                </a:solidFill>
              </a:rPr>
              <a:t>&lt;/form&gt;</a:t>
            </a:r>
            <a:r>
              <a:rPr lang="en-IN" sz="2000" dirty="0">
                <a:solidFill>
                  <a:srgbClr val="C00000"/>
                </a:solidFill>
              </a:rPr>
              <a:t>  </a:t>
            </a:r>
          </a:p>
        </p:txBody>
      </p:sp>
      <p:sp>
        <p:nvSpPr>
          <p:cNvPr id="3" name="Rectangle 2"/>
          <p:cNvSpPr/>
          <p:nvPr/>
        </p:nvSpPr>
        <p:spPr>
          <a:xfrm>
            <a:off x="41223" y="66675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55436879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534400" cy="618630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1100" dirty="0">
                <a:solidFill>
                  <a:srgbClr val="C00000"/>
                </a:solidFill>
              </a:rPr>
              <a:t>JavaScript validation with image</a:t>
            </a:r>
          </a:p>
          <a:p>
            <a:r>
              <a:rPr lang="en-IN" sz="1100" dirty="0">
                <a:solidFill>
                  <a:srgbClr val="C00000"/>
                </a:solidFill>
              </a:rPr>
              <a:t>Let’s see an interactive JavaScript form validation example that displays correct and incorrect image if input is correct or incorrect.</a:t>
            </a:r>
          </a:p>
          <a:p>
            <a:r>
              <a:rPr lang="en-IN" sz="1100" b="1" dirty="0">
                <a:solidFill>
                  <a:srgbClr val="C00000"/>
                </a:solidFill>
              </a:rPr>
              <a:t>&lt;script&gt;</a:t>
            </a:r>
            <a:r>
              <a:rPr lang="en-IN" sz="1100" dirty="0">
                <a:solidFill>
                  <a:srgbClr val="C00000"/>
                </a:solidFill>
              </a:rPr>
              <a:t>  </a:t>
            </a:r>
          </a:p>
          <a:p>
            <a:r>
              <a:rPr lang="en-IN" sz="1100" dirty="0">
                <a:solidFill>
                  <a:srgbClr val="C00000"/>
                </a:solidFill>
              </a:rPr>
              <a:t>function validate(){  </a:t>
            </a:r>
          </a:p>
          <a:p>
            <a:r>
              <a:rPr lang="en-IN" sz="1100" dirty="0" err="1">
                <a:solidFill>
                  <a:srgbClr val="C00000"/>
                </a:solidFill>
              </a:rPr>
              <a:t>var</a:t>
            </a:r>
            <a:r>
              <a:rPr lang="en-IN" sz="1100" dirty="0">
                <a:solidFill>
                  <a:srgbClr val="C00000"/>
                </a:solidFill>
              </a:rPr>
              <a:t> name=document.f1.name.value;  </a:t>
            </a:r>
          </a:p>
          <a:p>
            <a:r>
              <a:rPr lang="en-IN" sz="1100" dirty="0" err="1">
                <a:solidFill>
                  <a:srgbClr val="C00000"/>
                </a:solidFill>
              </a:rPr>
              <a:t>var</a:t>
            </a:r>
            <a:r>
              <a:rPr lang="en-IN" sz="1100" dirty="0">
                <a:solidFill>
                  <a:srgbClr val="C00000"/>
                </a:solidFill>
              </a:rPr>
              <a:t> password=document.f1.password.value;  </a:t>
            </a:r>
          </a:p>
          <a:p>
            <a:r>
              <a:rPr lang="en-IN" sz="1100" dirty="0" err="1">
                <a:solidFill>
                  <a:srgbClr val="C00000"/>
                </a:solidFill>
              </a:rPr>
              <a:t>var</a:t>
            </a:r>
            <a:r>
              <a:rPr lang="en-IN" sz="1100" dirty="0">
                <a:solidFill>
                  <a:srgbClr val="C00000"/>
                </a:solidFill>
              </a:rPr>
              <a:t> status=false;  </a:t>
            </a:r>
          </a:p>
          <a:p>
            <a:r>
              <a:rPr lang="en-IN" sz="1100" dirty="0">
                <a:solidFill>
                  <a:srgbClr val="C00000"/>
                </a:solidFill>
              </a:rPr>
              <a:t>  </a:t>
            </a:r>
          </a:p>
          <a:p>
            <a:r>
              <a:rPr lang="en-IN" sz="1100" dirty="0">
                <a:solidFill>
                  <a:srgbClr val="C00000"/>
                </a:solidFill>
              </a:rPr>
              <a:t>if(</a:t>
            </a:r>
            <a:r>
              <a:rPr lang="en-IN" sz="1100" dirty="0" err="1">
                <a:solidFill>
                  <a:srgbClr val="C00000"/>
                </a:solidFill>
              </a:rPr>
              <a:t>name.length</a:t>
            </a:r>
            <a:r>
              <a:rPr lang="en-IN" sz="1100" b="1" dirty="0">
                <a:solidFill>
                  <a:srgbClr val="C00000"/>
                </a:solidFill>
              </a:rPr>
              <a:t>&lt;1</a:t>
            </a:r>
            <a:r>
              <a:rPr lang="en-IN" sz="1100" dirty="0">
                <a:solidFill>
                  <a:srgbClr val="C00000"/>
                </a:solidFill>
              </a:rPr>
              <a:t>){  </a:t>
            </a:r>
          </a:p>
          <a:p>
            <a:r>
              <a:rPr lang="en-IN" sz="1100" dirty="0" err="1">
                <a:solidFill>
                  <a:srgbClr val="C00000"/>
                </a:solidFill>
              </a:rPr>
              <a:t>document.getElementById</a:t>
            </a:r>
            <a:r>
              <a:rPr lang="en-IN" sz="1100" dirty="0">
                <a:solidFill>
                  <a:srgbClr val="C00000"/>
                </a:solidFill>
              </a:rPr>
              <a:t>("</a:t>
            </a:r>
            <a:r>
              <a:rPr lang="en-IN" sz="1100" dirty="0" err="1">
                <a:solidFill>
                  <a:srgbClr val="C00000"/>
                </a:solidFill>
              </a:rPr>
              <a:t>nameloc</a:t>
            </a:r>
            <a:r>
              <a:rPr lang="en-IN" sz="1100" dirty="0">
                <a:solidFill>
                  <a:srgbClr val="C00000"/>
                </a:solidFill>
              </a:rPr>
              <a:t>").</a:t>
            </a:r>
            <a:r>
              <a:rPr lang="en-IN" sz="1100" dirty="0" err="1">
                <a:solidFill>
                  <a:srgbClr val="C00000"/>
                </a:solidFill>
              </a:rPr>
              <a:t>innerHTML</a:t>
            </a:r>
            <a:r>
              <a:rPr lang="en-IN" sz="1100" dirty="0">
                <a:solidFill>
                  <a:srgbClr val="C00000"/>
                </a:solidFill>
              </a:rPr>
              <a:t>=  </a:t>
            </a:r>
          </a:p>
          <a:p>
            <a:r>
              <a:rPr lang="en-IN" sz="1100" dirty="0">
                <a:solidFill>
                  <a:srgbClr val="C00000"/>
                </a:solidFill>
              </a:rPr>
              <a:t>" &lt;</a:t>
            </a:r>
            <a:r>
              <a:rPr lang="en-IN" sz="1100" dirty="0" err="1">
                <a:solidFill>
                  <a:srgbClr val="C00000"/>
                </a:solidFill>
              </a:rPr>
              <a:t>img</a:t>
            </a:r>
            <a:r>
              <a:rPr lang="en-IN" sz="1100" dirty="0">
                <a:solidFill>
                  <a:srgbClr val="C00000"/>
                </a:solidFill>
              </a:rPr>
              <a:t> </a:t>
            </a:r>
            <a:r>
              <a:rPr lang="en-IN" sz="1100" dirty="0" err="1">
                <a:solidFill>
                  <a:srgbClr val="C00000"/>
                </a:solidFill>
              </a:rPr>
              <a:t>src</a:t>
            </a:r>
            <a:r>
              <a:rPr lang="en-IN" sz="1100" dirty="0">
                <a:solidFill>
                  <a:srgbClr val="C00000"/>
                </a:solidFill>
              </a:rPr>
              <a:t>='unchecked.gif'/&gt; Please enter your name";  </a:t>
            </a:r>
          </a:p>
          <a:p>
            <a:r>
              <a:rPr lang="en-IN" sz="1100" dirty="0">
                <a:solidFill>
                  <a:srgbClr val="C00000"/>
                </a:solidFill>
              </a:rPr>
              <a:t>status=false;  </a:t>
            </a:r>
          </a:p>
          <a:p>
            <a:r>
              <a:rPr lang="en-IN" sz="1100" dirty="0">
                <a:solidFill>
                  <a:srgbClr val="C00000"/>
                </a:solidFill>
              </a:rPr>
              <a:t>}else{  </a:t>
            </a:r>
          </a:p>
          <a:p>
            <a:r>
              <a:rPr lang="en-IN" sz="1100" dirty="0" err="1">
                <a:solidFill>
                  <a:srgbClr val="C00000"/>
                </a:solidFill>
              </a:rPr>
              <a:t>document.getElementById</a:t>
            </a:r>
            <a:r>
              <a:rPr lang="en-IN" sz="1100" dirty="0">
                <a:solidFill>
                  <a:srgbClr val="C00000"/>
                </a:solidFill>
              </a:rPr>
              <a:t>("</a:t>
            </a:r>
            <a:r>
              <a:rPr lang="en-IN" sz="1100" dirty="0" err="1">
                <a:solidFill>
                  <a:srgbClr val="C00000"/>
                </a:solidFill>
              </a:rPr>
              <a:t>nameloc</a:t>
            </a:r>
            <a:r>
              <a:rPr lang="en-IN" sz="1100" dirty="0">
                <a:solidFill>
                  <a:srgbClr val="C00000"/>
                </a:solidFill>
              </a:rPr>
              <a:t>").</a:t>
            </a:r>
            <a:r>
              <a:rPr lang="en-IN" sz="1100" dirty="0" err="1">
                <a:solidFill>
                  <a:srgbClr val="C00000"/>
                </a:solidFill>
              </a:rPr>
              <a:t>innerHTML</a:t>
            </a:r>
            <a:r>
              <a:rPr lang="en-IN" sz="1100" dirty="0">
                <a:solidFill>
                  <a:srgbClr val="C00000"/>
                </a:solidFill>
              </a:rPr>
              <a:t>=" &lt;</a:t>
            </a:r>
            <a:r>
              <a:rPr lang="en-IN" sz="1100" dirty="0" err="1">
                <a:solidFill>
                  <a:srgbClr val="C00000"/>
                </a:solidFill>
              </a:rPr>
              <a:t>img</a:t>
            </a:r>
            <a:r>
              <a:rPr lang="en-IN" sz="1100" dirty="0">
                <a:solidFill>
                  <a:srgbClr val="C00000"/>
                </a:solidFill>
              </a:rPr>
              <a:t> </a:t>
            </a:r>
            <a:r>
              <a:rPr lang="en-IN" sz="1100" dirty="0" err="1">
                <a:solidFill>
                  <a:srgbClr val="C00000"/>
                </a:solidFill>
              </a:rPr>
              <a:t>src</a:t>
            </a:r>
            <a:r>
              <a:rPr lang="en-IN" sz="1100" dirty="0">
                <a:solidFill>
                  <a:srgbClr val="C00000"/>
                </a:solidFill>
              </a:rPr>
              <a:t>='checked.gif'/&gt;";  </a:t>
            </a:r>
          </a:p>
          <a:p>
            <a:r>
              <a:rPr lang="en-IN" sz="1100" dirty="0">
                <a:solidFill>
                  <a:srgbClr val="C00000"/>
                </a:solidFill>
              </a:rPr>
              <a:t>status=true;  </a:t>
            </a:r>
          </a:p>
          <a:p>
            <a:r>
              <a:rPr lang="en-IN" sz="1100" dirty="0">
                <a:solidFill>
                  <a:srgbClr val="C00000"/>
                </a:solidFill>
              </a:rPr>
              <a:t>}  </a:t>
            </a:r>
          </a:p>
          <a:p>
            <a:r>
              <a:rPr lang="en-IN" sz="1100" dirty="0">
                <a:solidFill>
                  <a:srgbClr val="C00000"/>
                </a:solidFill>
              </a:rPr>
              <a:t>if(</a:t>
            </a:r>
            <a:r>
              <a:rPr lang="en-IN" sz="1100" dirty="0" err="1">
                <a:solidFill>
                  <a:srgbClr val="C00000"/>
                </a:solidFill>
              </a:rPr>
              <a:t>password.length</a:t>
            </a:r>
            <a:r>
              <a:rPr lang="en-IN" sz="1100" b="1" dirty="0">
                <a:solidFill>
                  <a:srgbClr val="C00000"/>
                </a:solidFill>
              </a:rPr>
              <a:t>&lt;6</a:t>
            </a:r>
            <a:r>
              <a:rPr lang="en-IN" sz="1100" dirty="0">
                <a:solidFill>
                  <a:srgbClr val="C00000"/>
                </a:solidFill>
              </a:rPr>
              <a:t>){  </a:t>
            </a:r>
          </a:p>
          <a:p>
            <a:r>
              <a:rPr lang="en-IN" sz="1100" dirty="0" err="1">
                <a:solidFill>
                  <a:srgbClr val="C00000"/>
                </a:solidFill>
              </a:rPr>
              <a:t>document.getElementById</a:t>
            </a:r>
            <a:r>
              <a:rPr lang="en-IN" sz="1100" dirty="0">
                <a:solidFill>
                  <a:srgbClr val="C00000"/>
                </a:solidFill>
              </a:rPr>
              <a:t>("</a:t>
            </a:r>
            <a:r>
              <a:rPr lang="en-IN" sz="1100" dirty="0" err="1">
                <a:solidFill>
                  <a:srgbClr val="C00000"/>
                </a:solidFill>
              </a:rPr>
              <a:t>passwordloc</a:t>
            </a:r>
            <a:r>
              <a:rPr lang="en-IN" sz="1100" dirty="0">
                <a:solidFill>
                  <a:srgbClr val="C00000"/>
                </a:solidFill>
              </a:rPr>
              <a:t>").</a:t>
            </a:r>
            <a:r>
              <a:rPr lang="en-IN" sz="1100" dirty="0" err="1">
                <a:solidFill>
                  <a:srgbClr val="C00000"/>
                </a:solidFill>
              </a:rPr>
              <a:t>innerHTML</a:t>
            </a:r>
            <a:r>
              <a:rPr lang="en-IN" sz="1100" dirty="0">
                <a:solidFill>
                  <a:srgbClr val="C00000"/>
                </a:solidFill>
              </a:rPr>
              <a:t>=  </a:t>
            </a:r>
          </a:p>
          <a:p>
            <a:r>
              <a:rPr lang="en-IN" sz="1100" dirty="0">
                <a:solidFill>
                  <a:srgbClr val="C00000"/>
                </a:solidFill>
              </a:rPr>
              <a:t>" &lt;</a:t>
            </a:r>
            <a:r>
              <a:rPr lang="en-IN" sz="1100" dirty="0" err="1">
                <a:solidFill>
                  <a:srgbClr val="C00000"/>
                </a:solidFill>
              </a:rPr>
              <a:t>img</a:t>
            </a:r>
            <a:r>
              <a:rPr lang="en-IN" sz="1100" dirty="0">
                <a:solidFill>
                  <a:srgbClr val="C00000"/>
                </a:solidFill>
              </a:rPr>
              <a:t> </a:t>
            </a:r>
            <a:r>
              <a:rPr lang="en-IN" sz="1100" dirty="0" err="1">
                <a:solidFill>
                  <a:srgbClr val="C00000"/>
                </a:solidFill>
              </a:rPr>
              <a:t>src</a:t>
            </a:r>
            <a:r>
              <a:rPr lang="en-IN" sz="1100" dirty="0">
                <a:solidFill>
                  <a:srgbClr val="C00000"/>
                </a:solidFill>
              </a:rPr>
              <a:t>='unchecked.gif'/&gt; Password must be at least 6 char long";  </a:t>
            </a:r>
          </a:p>
          <a:p>
            <a:r>
              <a:rPr lang="en-IN" sz="1100" dirty="0">
                <a:solidFill>
                  <a:srgbClr val="C00000"/>
                </a:solidFill>
              </a:rPr>
              <a:t>status=false;  </a:t>
            </a:r>
          </a:p>
          <a:p>
            <a:r>
              <a:rPr lang="en-IN" sz="1100" dirty="0">
                <a:solidFill>
                  <a:srgbClr val="C00000"/>
                </a:solidFill>
              </a:rPr>
              <a:t>}else{  </a:t>
            </a:r>
          </a:p>
          <a:p>
            <a:r>
              <a:rPr lang="en-IN" sz="1100" dirty="0" err="1">
                <a:solidFill>
                  <a:srgbClr val="C00000"/>
                </a:solidFill>
              </a:rPr>
              <a:t>document.getElementById</a:t>
            </a:r>
            <a:r>
              <a:rPr lang="en-IN" sz="1100" dirty="0">
                <a:solidFill>
                  <a:srgbClr val="C00000"/>
                </a:solidFill>
              </a:rPr>
              <a:t>("</a:t>
            </a:r>
            <a:r>
              <a:rPr lang="en-IN" sz="1100" dirty="0" err="1">
                <a:solidFill>
                  <a:srgbClr val="C00000"/>
                </a:solidFill>
              </a:rPr>
              <a:t>passwordloc</a:t>
            </a:r>
            <a:r>
              <a:rPr lang="en-IN" sz="1100" dirty="0">
                <a:solidFill>
                  <a:srgbClr val="C00000"/>
                </a:solidFill>
              </a:rPr>
              <a:t>").</a:t>
            </a:r>
            <a:r>
              <a:rPr lang="en-IN" sz="1100" dirty="0" err="1">
                <a:solidFill>
                  <a:srgbClr val="C00000"/>
                </a:solidFill>
              </a:rPr>
              <a:t>innerHTML</a:t>
            </a:r>
            <a:r>
              <a:rPr lang="en-IN" sz="1100" dirty="0">
                <a:solidFill>
                  <a:srgbClr val="C00000"/>
                </a:solidFill>
              </a:rPr>
              <a:t>=" &lt;</a:t>
            </a:r>
            <a:r>
              <a:rPr lang="en-IN" sz="1100" dirty="0" err="1">
                <a:solidFill>
                  <a:srgbClr val="C00000"/>
                </a:solidFill>
              </a:rPr>
              <a:t>img</a:t>
            </a:r>
            <a:r>
              <a:rPr lang="en-IN" sz="1100" dirty="0">
                <a:solidFill>
                  <a:srgbClr val="C00000"/>
                </a:solidFill>
              </a:rPr>
              <a:t> </a:t>
            </a:r>
            <a:r>
              <a:rPr lang="en-IN" sz="1100" dirty="0" err="1">
                <a:solidFill>
                  <a:srgbClr val="C00000"/>
                </a:solidFill>
              </a:rPr>
              <a:t>src</a:t>
            </a:r>
            <a:r>
              <a:rPr lang="en-IN" sz="1100" dirty="0">
                <a:solidFill>
                  <a:srgbClr val="C00000"/>
                </a:solidFill>
              </a:rPr>
              <a:t>='checked.gif'/&gt;";  </a:t>
            </a:r>
          </a:p>
          <a:p>
            <a:r>
              <a:rPr lang="en-IN" sz="1100" dirty="0">
                <a:solidFill>
                  <a:srgbClr val="C00000"/>
                </a:solidFill>
              </a:rPr>
              <a:t>}  </a:t>
            </a:r>
          </a:p>
          <a:p>
            <a:r>
              <a:rPr lang="en-IN" sz="1100" dirty="0">
                <a:solidFill>
                  <a:srgbClr val="C00000"/>
                </a:solidFill>
              </a:rPr>
              <a:t>return status;  </a:t>
            </a:r>
          </a:p>
          <a:p>
            <a:r>
              <a:rPr lang="en-IN" sz="1100" dirty="0">
                <a:solidFill>
                  <a:srgbClr val="C00000"/>
                </a:solidFill>
              </a:rPr>
              <a:t>}  </a:t>
            </a:r>
          </a:p>
          <a:p>
            <a:r>
              <a:rPr lang="en-IN" sz="1100" b="1" dirty="0">
                <a:solidFill>
                  <a:srgbClr val="C00000"/>
                </a:solidFill>
              </a:rPr>
              <a:t>&lt;/script&gt;</a:t>
            </a:r>
            <a:r>
              <a:rPr lang="en-IN" sz="1100" dirty="0">
                <a:solidFill>
                  <a:srgbClr val="C00000"/>
                </a:solidFill>
              </a:rPr>
              <a:t>  </a:t>
            </a:r>
          </a:p>
          <a:p>
            <a:r>
              <a:rPr lang="en-IN" sz="1100" dirty="0">
                <a:solidFill>
                  <a:srgbClr val="C00000"/>
                </a:solidFill>
              </a:rPr>
              <a:t>  </a:t>
            </a:r>
          </a:p>
          <a:p>
            <a:r>
              <a:rPr lang="en-IN" sz="1100" b="1" dirty="0">
                <a:solidFill>
                  <a:srgbClr val="C00000"/>
                </a:solidFill>
              </a:rPr>
              <a:t>&lt;form</a:t>
            </a:r>
            <a:r>
              <a:rPr lang="en-IN" sz="1100" dirty="0">
                <a:solidFill>
                  <a:srgbClr val="C00000"/>
                </a:solidFill>
              </a:rPr>
              <a:t> name="f1" action="#" </a:t>
            </a:r>
            <a:r>
              <a:rPr lang="en-IN" sz="1100" dirty="0" err="1">
                <a:solidFill>
                  <a:srgbClr val="C00000"/>
                </a:solidFill>
              </a:rPr>
              <a:t>onsubmit</a:t>
            </a:r>
            <a:r>
              <a:rPr lang="en-IN" sz="1100" dirty="0">
                <a:solidFill>
                  <a:srgbClr val="C00000"/>
                </a:solidFill>
              </a:rPr>
              <a:t>="return validate()"</a:t>
            </a:r>
            <a:r>
              <a:rPr lang="en-IN" sz="1100" b="1" dirty="0">
                <a:solidFill>
                  <a:srgbClr val="C00000"/>
                </a:solidFill>
              </a:rPr>
              <a:t>&gt;</a:t>
            </a:r>
            <a:r>
              <a:rPr lang="en-IN" sz="1100" dirty="0">
                <a:solidFill>
                  <a:srgbClr val="C00000"/>
                </a:solidFill>
              </a:rPr>
              <a:t>  </a:t>
            </a:r>
          </a:p>
          <a:p>
            <a:r>
              <a:rPr lang="en-IN" sz="1100" b="1" dirty="0">
                <a:solidFill>
                  <a:srgbClr val="C00000"/>
                </a:solidFill>
              </a:rPr>
              <a:t>&lt;table&gt;</a:t>
            </a:r>
            <a:r>
              <a:rPr lang="en-IN" sz="1100" dirty="0">
                <a:solidFill>
                  <a:srgbClr val="C00000"/>
                </a:solidFill>
              </a:rPr>
              <a:t>  </a:t>
            </a:r>
          </a:p>
          <a:p>
            <a:r>
              <a:rPr lang="en-IN" sz="1100" b="1" dirty="0">
                <a:solidFill>
                  <a:srgbClr val="C00000"/>
                </a:solidFill>
              </a:rPr>
              <a:t>&lt;</a:t>
            </a:r>
            <a:r>
              <a:rPr lang="en-IN" sz="1100" b="1" dirty="0" err="1">
                <a:solidFill>
                  <a:srgbClr val="C00000"/>
                </a:solidFill>
              </a:rPr>
              <a:t>tr</a:t>
            </a:r>
            <a:r>
              <a:rPr lang="en-IN" sz="1100" b="1" dirty="0">
                <a:solidFill>
                  <a:srgbClr val="C00000"/>
                </a:solidFill>
              </a:rPr>
              <a:t>&gt;&lt;td&gt;</a:t>
            </a:r>
            <a:r>
              <a:rPr lang="en-IN" sz="1100" dirty="0">
                <a:solidFill>
                  <a:srgbClr val="C00000"/>
                </a:solidFill>
              </a:rPr>
              <a:t>Enter Name:</a:t>
            </a:r>
            <a:r>
              <a:rPr lang="en-IN" sz="1100" b="1" dirty="0">
                <a:solidFill>
                  <a:srgbClr val="C00000"/>
                </a:solidFill>
              </a:rPr>
              <a:t>&lt;/td&gt;&lt;td&gt;&lt;input</a:t>
            </a:r>
            <a:r>
              <a:rPr lang="en-IN" sz="1100" dirty="0">
                <a:solidFill>
                  <a:srgbClr val="C00000"/>
                </a:solidFill>
              </a:rPr>
              <a:t> type="text" name="name"</a:t>
            </a:r>
            <a:r>
              <a:rPr lang="en-IN" sz="1100" b="1" dirty="0">
                <a:solidFill>
                  <a:srgbClr val="C00000"/>
                </a:solidFill>
              </a:rPr>
              <a:t>/&gt;</a:t>
            </a:r>
            <a:r>
              <a:rPr lang="en-IN" sz="1100" dirty="0">
                <a:solidFill>
                  <a:srgbClr val="C00000"/>
                </a:solidFill>
              </a:rPr>
              <a:t>  </a:t>
            </a:r>
          </a:p>
          <a:p>
            <a:r>
              <a:rPr lang="en-IN" sz="1100" b="1" dirty="0">
                <a:solidFill>
                  <a:srgbClr val="C00000"/>
                </a:solidFill>
              </a:rPr>
              <a:t>&lt;span</a:t>
            </a:r>
            <a:r>
              <a:rPr lang="en-IN" sz="1100" dirty="0">
                <a:solidFill>
                  <a:srgbClr val="C00000"/>
                </a:solidFill>
              </a:rPr>
              <a:t> id="</a:t>
            </a:r>
            <a:r>
              <a:rPr lang="en-IN" sz="1100" dirty="0" err="1">
                <a:solidFill>
                  <a:srgbClr val="C00000"/>
                </a:solidFill>
              </a:rPr>
              <a:t>nameloc</a:t>
            </a:r>
            <a:r>
              <a:rPr lang="en-IN" sz="1100" dirty="0">
                <a:solidFill>
                  <a:srgbClr val="C00000"/>
                </a:solidFill>
              </a:rPr>
              <a:t>"</a:t>
            </a:r>
            <a:r>
              <a:rPr lang="en-IN" sz="1100" b="1" dirty="0">
                <a:solidFill>
                  <a:srgbClr val="C00000"/>
                </a:solidFill>
              </a:rPr>
              <a:t>&gt;&lt;/span&gt;&lt;/td&gt;&lt;/</a:t>
            </a:r>
            <a:r>
              <a:rPr lang="en-IN" sz="1100" b="1" dirty="0" err="1">
                <a:solidFill>
                  <a:srgbClr val="C00000"/>
                </a:solidFill>
              </a:rPr>
              <a:t>tr</a:t>
            </a:r>
            <a:r>
              <a:rPr lang="en-IN" sz="1100" b="1" dirty="0">
                <a:solidFill>
                  <a:srgbClr val="C00000"/>
                </a:solidFill>
              </a:rPr>
              <a:t>&gt;</a:t>
            </a:r>
            <a:r>
              <a:rPr lang="en-IN" sz="1100" dirty="0">
                <a:solidFill>
                  <a:srgbClr val="C00000"/>
                </a:solidFill>
              </a:rPr>
              <a:t>  </a:t>
            </a:r>
          </a:p>
          <a:p>
            <a:r>
              <a:rPr lang="en-IN" sz="1100" b="1" dirty="0">
                <a:solidFill>
                  <a:srgbClr val="C00000"/>
                </a:solidFill>
              </a:rPr>
              <a:t>&lt;</a:t>
            </a:r>
            <a:r>
              <a:rPr lang="en-IN" sz="1100" b="1" dirty="0" err="1">
                <a:solidFill>
                  <a:srgbClr val="C00000"/>
                </a:solidFill>
              </a:rPr>
              <a:t>tr</a:t>
            </a:r>
            <a:r>
              <a:rPr lang="en-IN" sz="1100" b="1" dirty="0">
                <a:solidFill>
                  <a:srgbClr val="C00000"/>
                </a:solidFill>
              </a:rPr>
              <a:t>&gt;&lt;td&gt;</a:t>
            </a:r>
            <a:r>
              <a:rPr lang="en-IN" sz="1100" dirty="0">
                <a:solidFill>
                  <a:srgbClr val="C00000"/>
                </a:solidFill>
              </a:rPr>
              <a:t>Enter Password:</a:t>
            </a:r>
            <a:r>
              <a:rPr lang="en-IN" sz="1100" b="1" dirty="0">
                <a:solidFill>
                  <a:srgbClr val="C00000"/>
                </a:solidFill>
              </a:rPr>
              <a:t>&lt;/td&gt;&lt;td&gt;&lt;input</a:t>
            </a:r>
            <a:r>
              <a:rPr lang="en-IN" sz="1100" dirty="0">
                <a:solidFill>
                  <a:srgbClr val="C00000"/>
                </a:solidFill>
              </a:rPr>
              <a:t> type="password" name="password"</a:t>
            </a:r>
            <a:r>
              <a:rPr lang="en-IN" sz="1100" b="1" dirty="0">
                <a:solidFill>
                  <a:srgbClr val="C00000"/>
                </a:solidFill>
              </a:rPr>
              <a:t>/&gt;</a:t>
            </a:r>
            <a:r>
              <a:rPr lang="en-IN" sz="1100" dirty="0">
                <a:solidFill>
                  <a:srgbClr val="C00000"/>
                </a:solidFill>
              </a:rPr>
              <a:t>  </a:t>
            </a:r>
          </a:p>
          <a:p>
            <a:r>
              <a:rPr lang="en-IN" sz="1100" b="1" dirty="0">
                <a:solidFill>
                  <a:srgbClr val="C00000"/>
                </a:solidFill>
              </a:rPr>
              <a:t>&lt;span</a:t>
            </a:r>
            <a:r>
              <a:rPr lang="en-IN" sz="1100" dirty="0">
                <a:solidFill>
                  <a:srgbClr val="C00000"/>
                </a:solidFill>
              </a:rPr>
              <a:t> id="</a:t>
            </a:r>
            <a:r>
              <a:rPr lang="en-IN" sz="1100" dirty="0" err="1">
                <a:solidFill>
                  <a:srgbClr val="C00000"/>
                </a:solidFill>
              </a:rPr>
              <a:t>passwordloc</a:t>
            </a:r>
            <a:r>
              <a:rPr lang="en-IN" sz="1100" dirty="0">
                <a:solidFill>
                  <a:srgbClr val="C00000"/>
                </a:solidFill>
              </a:rPr>
              <a:t>"</a:t>
            </a:r>
            <a:r>
              <a:rPr lang="en-IN" sz="1100" b="1" dirty="0">
                <a:solidFill>
                  <a:srgbClr val="C00000"/>
                </a:solidFill>
              </a:rPr>
              <a:t>&gt;&lt;/span&gt;&lt;/td&gt;&lt;/</a:t>
            </a:r>
            <a:r>
              <a:rPr lang="en-IN" sz="1100" b="1" dirty="0" err="1">
                <a:solidFill>
                  <a:srgbClr val="C00000"/>
                </a:solidFill>
              </a:rPr>
              <a:t>tr</a:t>
            </a:r>
            <a:r>
              <a:rPr lang="en-IN" sz="1100" b="1" dirty="0">
                <a:solidFill>
                  <a:srgbClr val="C00000"/>
                </a:solidFill>
              </a:rPr>
              <a:t>&gt;</a:t>
            </a:r>
            <a:r>
              <a:rPr lang="en-IN" sz="1100" dirty="0">
                <a:solidFill>
                  <a:srgbClr val="C00000"/>
                </a:solidFill>
              </a:rPr>
              <a:t>  </a:t>
            </a:r>
          </a:p>
          <a:p>
            <a:r>
              <a:rPr lang="en-IN" sz="1100" b="1" dirty="0">
                <a:solidFill>
                  <a:srgbClr val="C00000"/>
                </a:solidFill>
              </a:rPr>
              <a:t>&lt;</a:t>
            </a:r>
            <a:r>
              <a:rPr lang="en-IN" sz="1100" b="1" dirty="0" err="1">
                <a:solidFill>
                  <a:srgbClr val="C00000"/>
                </a:solidFill>
              </a:rPr>
              <a:t>tr</a:t>
            </a:r>
            <a:r>
              <a:rPr lang="en-IN" sz="1100" b="1" dirty="0">
                <a:solidFill>
                  <a:srgbClr val="C00000"/>
                </a:solidFill>
              </a:rPr>
              <a:t>&gt;&lt;td</a:t>
            </a:r>
            <a:r>
              <a:rPr lang="en-IN" sz="1100" dirty="0">
                <a:solidFill>
                  <a:srgbClr val="C00000"/>
                </a:solidFill>
              </a:rPr>
              <a:t> </a:t>
            </a:r>
            <a:r>
              <a:rPr lang="en-IN" sz="1100" dirty="0" err="1">
                <a:solidFill>
                  <a:srgbClr val="C00000"/>
                </a:solidFill>
              </a:rPr>
              <a:t>colspan</a:t>
            </a:r>
            <a:r>
              <a:rPr lang="en-IN" sz="1100" dirty="0">
                <a:solidFill>
                  <a:srgbClr val="C00000"/>
                </a:solidFill>
              </a:rPr>
              <a:t>="2"</a:t>
            </a:r>
            <a:r>
              <a:rPr lang="en-IN" sz="1100" b="1" dirty="0">
                <a:solidFill>
                  <a:srgbClr val="C00000"/>
                </a:solidFill>
              </a:rPr>
              <a:t>&gt;&lt;input</a:t>
            </a:r>
            <a:r>
              <a:rPr lang="en-IN" sz="1100" dirty="0">
                <a:solidFill>
                  <a:srgbClr val="C00000"/>
                </a:solidFill>
              </a:rPr>
              <a:t> type="submit" value="register"</a:t>
            </a:r>
            <a:r>
              <a:rPr lang="en-IN" sz="1100" b="1" dirty="0">
                <a:solidFill>
                  <a:srgbClr val="C00000"/>
                </a:solidFill>
              </a:rPr>
              <a:t>/&gt;&lt;/td&gt;&lt;/</a:t>
            </a:r>
            <a:r>
              <a:rPr lang="en-IN" sz="1100" b="1" dirty="0" err="1">
                <a:solidFill>
                  <a:srgbClr val="C00000"/>
                </a:solidFill>
              </a:rPr>
              <a:t>tr</a:t>
            </a:r>
            <a:r>
              <a:rPr lang="en-IN" sz="1100" b="1" dirty="0">
                <a:solidFill>
                  <a:srgbClr val="C00000"/>
                </a:solidFill>
              </a:rPr>
              <a:t>&gt;</a:t>
            </a:r>
            <a:r>
              <a:rPr lang="en-IN" sz="1100" dirty="0">
                <a:solidFill>
                  <a:srgbClr val="C00000"/>
                </a:solidFill>
              </a:rPr>
              <a:t>  </a:t>
            </a:r>
          </a:p>
          <a:p>
            <a:r>
              <a:rPr lang="en-IN" sz="1100" b="1" dirty="0">
                <a:solidFill>
                  <a:srgbClr val="C00000"/>
                </a:solidFill>
              </a:rPr>
              <a:t>&lt;/table&gt;</a:t>
            </a:r>
            <a:r>
              <a:rPr lang="en-IN" sz="1100" dirty="0">
                <a:solidFill>
                  <a:srgbClr val="C00000"/>
                </a:solidFill>
              </a:rPr>
              <a:t>  </a:t>
            </a:r>
          </a:p>
          <a:p>
            <a:r>
              <a:rPr lang="en-IN" sz="1100" b="1" dirty="0">
                <a:solidFill>
                  <a:srgbClr val="C00000"/>
                </a:solidFill>
              </a:rPr>
              <a:t>&lt;/form&gt;</a:t>
            </a:r>
            <a:r>
              <a:rPr lang="en-IN" sz="1100" dirty="0">
                <a:solidFill>
                  <a:srgbClr val="C00000"/>
                </a:solidFill>
              </a:rPr>
              <a:t>  </a:t>
            </a:r>
          </a:p>
        </p:txBody>
      </p:sp>
      <p:sp>
        <p:nvSpPr>
          <p:cNvPr id="3" name="Rectangle 2"/>
          <p:cNvSpPr/>
          <p:nvPr/>
        </p:nvSpPr>
        <p:spPr>
          <a:xfrm>
            <a:off x="41223" y="66675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TextBox 3"/>
          <p:cNvSpPr txBox="1"/>
          <p:nvPr/>
        </p:nvSpPr>
        <p:spPr>
          <a:xfrm>
            <a:off x="838200" y="6636639"/>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196121580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rmAutofit/>
          </a:bodyPr>
          <a:lstStyle/>
          <a:p>
            <a:r>
              <a:rPr lang="en-US" dirty="0"/>
              <a:t>JavaScript email validation</a:t>
            </a:r>
            <a:endParaRPr lang="en-IN" dirty="0"/>
          </a:p>
        </p:txBody>
      </p:sp>
      <p:sp>
        <p:nvSpPr>
          <p:cNvPr id="3" name="Content Placeholder 2"/>
          <p:cNvSpPr>
            <a:spLocks noGrp="1"/>
          </p:cNvSpPr>
          <p:nvPr>
            <p:ph idx="1"/>
          </p:nvPr>
        </p:nvSpPr>
        <p:spPr/>
        <p:style>
          <a:lnRef idx="2">
            <a:schemeClr val="accent3"/>
          </a:lnRef>
          <a:fillRef idx="1">
            <a:schemeClr val="lt1"/>
          </a:fillRef>
          <a:effectRef idx="0">
            <a:schemeClr val="accent3"/>
          </a:effectRef>
          <a:fontRef idx="minor">
            <a:schemeClr val="dk1"/>
          </a:fontRef>
        </p:style>
        <p:txBody>
          <a:bodyPr>
            <a:normAutofit fontScale="92500" lnSpcReduction="10000"/>
          </a:bodyPr>
          <a:lstStyle/>
          <a:p>
            <a:pPr>
              <a:buFont typeface="Wingdings" pitchFamily="2" charset="2"/>
              <a:buChar char="q"/>
            </a:pPr>
            <a:r>
              <a:rPr lang="en-US" dirty="0">
                <a:solidFill>
                  <a:srgbClr val="7030A0"/>
                </a:solidFill>
              </a:rPr>
              <a:t>We can validate the email by the help of JavaScript.</a:t>
            </a:r>
          </a:p>
          <a:p>
            <a:pPr>
              <a:buFont typeface="Wingdings" pitchFamily="2" charset="2"/>
              <a:buChar char="q"/>
            </a:pPr>
            <a:r>
              <a:rPr lang="en-US" dirty="0">
                <a:solidFill>
                  <a:srgbClr val="7030A0"/>
                </a:solidFill>
              </a:rPr>
              <a:t>There are many criteria that need to be follow to validate the email id such as:</a:t>
            </a:r>
          </a:p>
          <a:p>
            <a:pPr>
              <a:buFont typeface="Wingdings" pitchFamily="2" charset="2"/>
              <a:buChar char="q"/>
            </a:pPr>
            <a:r>
              <a:rPr lang="en-US" dirty="0">
                <a:solidFill>
                  <a:srgbClr val="7030A0"/>
                </a:solidFill>
              </a:rPr>
              <a:t>email id must contain the @ and . character</a:t>
            </a:r>
          </a:p>
          <a:p>
            <a:pPr>
              <a:buFont typeface="Wingdings" pitchFamily="2" charset="2"/>
              <a:buChar char="q"/>
            </a:pPr>
            <a:r>
              <a:rPr lang="en-US" dirty="0">
                <a:solidFill>
                  <a:srgbClr val="7030A0"/>
                </a:solidFill>
              </a:rPr>
              <a:t>There must be at least one character before and after the @.</a:t>
            </a:r>
          </a:p>
          <a:p>
            <a:pPr>
              <a:buFont typeface="Wingdings" pitchFamily="2" charset="2"/>
              <a:buChar char="q"/>
            </a:pPr>
            <a:r>
              <a:rPr lang="en-US" dirty="0">
                <a:solidFill>
                  <a:srgbClr val="7030A0"/>
                </a:solidFill>
              </a:rPr>
              <a:t>There must be at least two characters after . (dot).</a:t>
            </a:r>
          </a:p>
          <a:p>
            <a:pPr>
              <a:buFont typeface="Wingdings" pitchFamily="2" charset="2"/>
              <a:buChar char="q"/>
            </a:pPr>
            <a:endParaRPr lang="en-IN" dirty="0">
              <a:solidFill>
                <a:srgbClr val="7030A0"/>
              </a:solidFill>
            </a:endParaRPr>
          </a:p>
        </p:txBody>
      </p:sp>
      <p:sp>
        <p:nvSpPr>
          <p:cNvPr id="4" name="Rectangle 3"/>
          <p:cNvSpPr/>
          <p:nvPr/>
        </p:nvSpPr>
        <p:spPr>
          <a:xfrm>
            <a:off x="41223" y="66675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9772221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89613"/>
            <a:ext cx="8610600" cy="572464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b="1" dirty="0">
                <a:solidFill>
                  <a:schemeClr val="accent3">
                    <a:lumMod val="50000"/>
                  </a:schemeClr>
                </a:solidFill>
              </a:rPr>
              <a:t>Let's see the simple example to validate the email field.</a:t>
            </a:r>
          </a:p>
          <a:p>
            <a:r>
              <a:rPr lang="en-US" b="1" dirty="0"/>
              <a:t>&lt;script&gt;</a:t>
            </a:r>
            <a:r>
              <a:rPr lang="en-US" dirty="0"/>
              <a:t>  </a:t>
            </a:r>
          </a:p>
          <a:p>
            <a:r>
              <a:rPr lang="en-US" dirty="0"/>
              <a:t>function </a:t>
            </a:r>
            <a:r>
              <a:rPr lang="en-US" dirty="0" err="1"/>
              <a:t>validateemail</a:t>
            </a:r>
            <a:r>
              <a:rPr lang="en-US" dirty="0"/>
              <a:t>()  </a:t>
            </a:r>
          </a:p>
          <a:p>
            <a:r>
              <a:rPr lang="en-US" dirty="0"/>
              <a:t>{  </a:t>
            </a:r>
          </a:p>
          <a:p>
            <a:r>
              <a:rPr lang="en-US" dirty="0" err="1"/>
              <a:t>var</a:t>
            </a:r>
            <a:r>
              <a:rPr lang="en-US" dirty="0"/>
              <a:t> x=</a:t>
            </a:r>
            <a:r>
              <a:rPr lang="en-US" dirty="0" err="1"/>
              <a:t>document.myform.email.value</a:t>
            </a:r>
            <a:r>
              <a:rPr lang="en-US" dirty="0"/>
              <a:t>;  </a:t>
            </a:r>
          </a:p>
          <a:p>
            <a:r>
              <a:rPr lang="en-US" dirty="0" err="1"/>
              <a:t>var</a:t>
            </a:r>
            <a:r>
              <a:rPr lang="en-US" dirty="0"/>
              <a:t> </a:t>
            </a:r>
            <a:r>
              <a:rPr lang="en-US" dirty="0" err="1"/>
              <a:t>atposition</a:t>
            </a:r>
            <a:r>
              <a:rPr lang="en-US" dirty="0"/>
              <a:t>=</a:t>
            </a:r>
            <a:r>
              <a:rPr lang="en-US" dirty="0" err="1"/>
              <a:t>x.indexOf</a:t>
            </a:r>
            <a:r>
              <a:rPr lang="en-US" dirty="0"/>
              <a:t>("@");  </a:t>
            </a:r>
          </a:p>
          <a:p>
            <a:r>
              <a:rPr lang="en-US" dirty="0" err="1"/>
              <a:t>var</a:t>
            </a:r>
            <a:r>
              <a:rPr lang="en-US" dirty="0"/>
              <a:t> </a:t>
            </a:r>
            <a:r>
              <a:rPr lang="en-US" dirty="0" err="1"/>
              <a:t>dotposition</a:t>
            </a:r>
            <a:r>
              <a:rPr lang="en-US" dirty="0"/>
              <a:t>=</a:t>
            </a:r>
            <a:r>
              <a:rPr lang="en-US" dirty="0" err="1"/>
              <a:t>x.lastIndexOf</a:t>
            </a:r>
            <a:r>
              <a:rPr lang="en-US" dirty="0"/>
              <a:t>(".");  </a:t>
            </a:r>
          </a:p>
          <a:p>
            <a:r>
              <a:rPr lang="en-US" dirty="0"/>
              <a:t>if (</a:t>
            </a:r>
            <a:r>
              <a:rPr lang="en-US" dirty="0" err="1"/>
              <a:t>atposition</a:t>
            </a:r>
            <a:r>
              <a:rPr lang="en-US" b="1" dirty="0"/>
              <a:t>&lt;1</a:t>
            </a:r>
            <a:r>
              <a:rPr lang="en-US" dirty="0"/>
              <a:t> || </a:t>
            </a:r>
            <a:r>
              <a:rPr lang="en-US" dirty="0" err="1"/>
              <a:t>dotposition</a:t>
            </a:r>
            <a:r>
              <a:rPr lang="en-US" b="1" dirty="0"/>
              <a:t>&lt;atposition</a:t>
            </a:r>
            <a:r>
              <a:rPr lang="en-US" dirty="0"/>
              <a:t>+2 || dotposition+2</a:t>
            </a:r>
            <a:r>
              <a:rPr lang="en-US" b="1" dirty="0"/>
              <a:t>&gt;</a:t>
            </a:r>
            <a:r>
              <a:rPr lang="en-US" dirty="0"/>
              <a:t>=</a:t>
            </a:r>
            <a:r>
              <a:rPr lang="en-US" dirty="0" err="1"/>
              <a:t>x.length</a:t>
            </a:r>
            <a:r>
              <a:rPr lang="en-US" dirty="0"/>
              <a:t>){  </a:t>
            </a:r>
          </a:p>
          <a:p>
            <a:r>
              <a:rPr lang="en-US" dirty="0"/>
              <a:t>  alert("Please enter a valid e-mail address \n </a:t>
            </a:r>
            <a:r>
              <a:rPr lang="en-US" dirty="0" err="1"/>
              <a:t>atpostion</a:t>
            </a:r>
            <a:r>
              <a:rPr lang="en-US" dirty="0"/>
              <a:t>:"+</a:t>
            </a:r>
            <a:r>
              <a:rPr lang="en-US" dirty="0" err="1"/>
              <a:t>atposition</a:t>
            </a:r>
            <a:r>
              <a:rPr lang="en-US" dirty="0"/>
              <a:t>+"\n </a:t>
            </a:r>
            <a:r>
              <a:rPr lang="en-US" dirty="0" err="1"/>
              <a:t>dotposition</a:t>
            </a:r>
            <a:r>
              <a:rPr lang="en-US" dirty="0"/>
              <a:t>:"+</a:t>
            </a:r>
            <a:r>
              <a:rPr lang="en-US" dirty="0" err="1"/>
              <a:t>dotposition</a:t>
            </a:r>
            <a:r>
              <a:rPr lang="en-US" dirty="0"/>
              <a:t>);  </a:t>
            </a:r>
          </a:p>
          <a:p>
            <a:r>
              <a:rPr lang="en-US" dirty="0"/>
              <a:t>  return false;  </a:t>
            </a:r>
          </a:p>
          <a:p>
            <a:r>
              <a:rPr lang="en-US" dirty="0"/>
              <a:t>  }  </a:t>
            </a:r>
          </a:p>
          <a:p>
            <a:r>
              <a:rPr lang="en-US" dirty="0"/>
              <a:t>}  </a:t>
            </a:r>
          </a:p>
          <a:p>
            <a:r>
              <a:rPr lang="en-US" b="1" dirty="0"/>
              <a:t>&lt;/script&gt;</a:t>
            </a:r>
            <a:r>
              <a:rPr lang="en-US" dirty="0"/>
              <a:t>  </a:t>
            </a:r>
          </a:p>
          <a:p>
            <a:r>
              <a:rPr lang="en-US" b="1" dirty="0"/>
              <a:t>&lt;body&gt;</a:t>
            </a:r>
            <a:r>
              <a:rPr lang="en-US" dirty="0"/>
              <a:t>  </a:t>
            </a:r>
          </a:p>
          <a:p>
            <a:r>
              <a:rPr lang="en-US" b="1" dirty="0"/>
              <a:t>&lt;form</a:t>
            </a:r>
            <a:r>
              <a:rPr lang="en-US" dirty="0"/>
              <a:t> name="</a:t>
            </a:r>
            <a:r>
              <a:rPr lang="en-US" dirty="0" err="1"/>
              <a:t>myform</a:t>
            </a:r>
            <a:r>
              <a:rPr lang="en-US" dirty="0"/>
              <a:t>"  method="post" action="#" </a:t>
            </a:r>
            <a:r>
              <a:rPr lang="en-US" dirty="0" err="1"/>
              <a:t>onsubmit</a:t>
            </a:r>
            <a:r>
              <a:rPr lang="en-US" dirty="0"/>
              <a:t>="return </a:t>
            </a:r>
            <a:r>
              <a:rPr lang="en-US" dirty="0" err="1"/>
              <a:t>validateemail</a:t>
            </a:r>
            <a:r>
              <a:rPr lang="en-US" dirty="0"/>
              <a:t>();"</a:t>
            </a:r>
            <a:r>
              <a:rPr lang="en-US" b="1" dirty="0"/>
              <a:t>&gt;</a:t>
            </a:r>
            <a:r>
              <a:rPr lang="en-US" dirty="0"/>
              <a:t>  </a:t>
            </a:r>
          </a:p>
          <a:p>
            <a:r>
              <a:rPr lang="en-US" dirty="0"/>
              <a:t>Email: </a:t>
            </a:r>
            <a:r>
              <a:rPr lang="en-US" b="1" dirty="0"/>
              <a:t>&lt;input</a:t>
            </a:r>
            <a:r>
              <a:rPr lang="en-US" dirty="0"/>
              <a:t> type="text" name="email"</a:t>
            </a:r>
            <a:r>
              <a:rPr lang="en-US" b="1" dirty="0"/>
              <a:t>&gt;&lt;</a:t>
            </a:r>
            <a:r>
              <a:rPr lang="en-US" b="1" dirty="0" err="1"/>
              <a:t>br</a:t>
            </a:r>
            <a:r>
              <a:rPr lang="en-US" b="1" dirty="0"/>
              <a:t>/&gt;</a:t>
            </a:r>
            <a:r>
              <a:rPr lang="en-US" dirty="0"/>
              <a:t>  </a:t>
            </a:r>
          </a:p>
          <a:p>
            <a:r>
              <a:rPr lang="en-US" dirty="0"/>
              <a:t>  </a:t>
            </a:r>
          </a:p>
          <a:p>
            <a:r>
              <a:rPr lang="en-US" b="1" dirty="0"/>
              <a:t>&lt;input</a:t>
            </a:r>
            <a:r>
              <a:rPr lang="en-US" dirty="0"/>
              <a:t> type="submit" value="register"</a:t>
            </a:r>
            <a:r>
              <a:rPr lang="en-US" b="1" dirty="0"/>
              <a:t>&gt;</a:t>
            </a:r>
            <a:r>
              <a:rPr lang="en-US" dirty="0"/>
              <a:t>  </a:t>
            </a:r>
          </a:p>
          <a:p>
            <a:r>
              <a:rPr lang="en-US" b="1" dirty="0"/>
              <a:t>&lt;/form&gt;</a:t>
            </a:r>
            <a:r>
              <a:rPr lang="en-US" dirty="0"/>
              <a:t>  </a:t>
            </a:r>
          </a:p>
        </p:txBody>
      </p:sp>
      <p:sp>
        <p:nvSpPr>
          <p:cNvPr id="3" name="Rectangle 2"/>
          <p:cNvSpPr/>
          <p:nvPr/>
        </p:nvSpPr>
        <p:spPr>
          <a:xfrm>
            <a:off x="41223" y="66675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3157053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rmAutofit/>
          </a:bodyPr>
          <a:lstStyle/>
          <a:p>
            <a:r>
              <a:rPr lang="en-IN" sz="4800" dirty="0">
                <a:solidFill>
                  <a:schemeClr val="accent3">
                    <a:lumMod val="75000"/>
                  </a:schemeClr>
                </a:solidFill>
              </a:rPr>
              <a:t>JavaScript Events</a:t>
            </a: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a:lnSpc>
                <a:spcPct val="170000"/>
              </a:lnSpc>
            </a:pPr>
            <a:r>
              <a:rPr lang="en-US" dirty="0">
                <a:solidFill>
                  <a:srgbClr val="002060"/>
                </a:solidFill>
              </a:rPr>
              <a:t>The change in the state of an object is known as an </a:t>
            </a:r>
            <a:r>
              <a:rPr lang="en-US" b="1" dirty="0">
                <a:solidFill>
                  <a:srgbClr val="002060"/>
                </a:solidFill>
              </a:rPr>
              <a:t>Event</a:t>
            </a:r>
            <a:r>
              <a:rPr lang="en-US" dirty="0">
                <a:solidFill>
                  <a:srgbClr val="002060"/>
                </a:solidFill>
              </a:rPr>
              <a:t>. In html, there are various events which represents that some activity is performed by the user or by the browser. </a:t>
            </a:r>
          </a:p>
          <a:p>
            <a:pPr>
              <a:lnSpc>
                <a:spcPct val="170000"/>
              </a:lnSpc>
            </a:pPr>
            <a:r>
              <a:rPr lang="en-US" dirty="0">
                <a:solidFill>
                  <a:srgbClr val="002060"/>
                </a:solidFill>
              </a:rPr>
              <a:t>When </a:t>
            </a:r>
            <a:r>
              <a:rPr lang="en-US" dirty="0" err="1">
                <a:solidFill>
                  <a:srgbClr val="002060"/>
                </a:solidFill>
                <a:hlinkClick r:id="rId2"/>
              </a:rPr>
              <a:t>javascript</a:t>
            </a:r>
            <a:r>
              <a:rPr lang="en-US" dirty="0">
                <a:solidFill>
                  <a:srgbClr val="002060"/>
                </a:solidFill>
              </a:rPr>
              <a:t> code is included in </a:t>
            </a:r>
            <a:r>
              <a:rPr lang="en-US" dirty="0">
                <a:solidFill>
                  <a:srgbClr val="002060"/>
                </a:solidFill>
                <a:hlinkClick r:id="rId3"/>
              </a:rPr>
              <a:t>HTML</a:t>
            </a:r>
            <a:r>
              <a:rPr lang="en-US" dirty="0">
                <a:solidFill>
                  <a:srgbClr val="002060"/>
                </a:solidFill>
              </a:rPr>
              <a:t>, </a:t>
            </a:r>
            <a:r>
              <a:rPr lang="en-US" dirty="0" err="1">
                <a:solidFill>
                  <a:srgbClr val="002060"/>
                </a:solidFill>
              </a:rPr>
              <a:t>js</a:t>
            </a:r>
            <a:r>
              <a:rPr lang="en-US" dirty="0">
                <a:solidFill>
                  <a:srgbClr val="002060"/>
                </a:solidFill>
              </a:rPr>
              <a:t> react over these events and allow the execution. </a:t>
            </a:r>
          </a:p>
          <a:p>
            <a:pPr>
              <a:lnSpc>
                <a:spcPct val="170000"/>
              </a:lnSpc>
            </a:pPr>
            <a:r>
              <a:rPr lang="en-US" dirty="0">
                <a:solidFill>
                  <a:srgbClr val="002060"/>
                </a:solidFill>
              </a:rPr>
              <a:t>This process of reacting over the events is called </a:t>
            </a:r>
            <a:r>
              <a:rPr lang="en-US" b="1" dirty="0">
                <a:solidFill>
                  <a:srgbClr val="002060"/>
                </a:solidFill>
              </a:rPr>
              <a:t>Event Handling</a:t>
            </a:r>
            <a:r>
              <a:rPr lang="en-US" dirty="0">
                <a:solidFill>
                  <a:srgbClr val="002060"/>
                </a:solidFill>
              </a:rPr>
              <a:t>. Thus, </a:t>
            </a:r>
            <a:r>
              <a:rPr lang="en-US" dirty="0" err="1">
                <a:solidFill>
                  <a:srgbClr val="002060"/>
                </a:solidFill>
              </a:rPr>
              <a:t>js</a:t>
            </a:r>
            <a:r>
              <a:rPr lang="en-US" dirty="0">
                <a:solidFill>
                  <a:srgbClr val="002060"/>
                </a:solidFill>
              </a:rPr>
              <a:t> handles the HTML events via </a:t>
            </a:r>
            <a:r>
              <a:rPr lang="en-US" b="1" dirty="0">
                <a:solidFill>
                  <a:srgbClr val="002060"/>
                </a:solidFill>
              </a:rPr>
              <a:t>Event Handlers</a:t>
            </a:r>
            <a:r>
              <a:rPr lang="en-US" dirty="0">
                <a:solidFill>
                  <a:srgbClr val="002060"/>
                </a:solidFill>
              </a:rPr>
              <a:t>.</a:t>
            </a:r>
          </a:p>
          <a:p>
            <a:pPr>
              <a:lnSpc>
                <a:spcPct val="170000"/>
              </a:lnSpc>
            </a:pPr>
            <a:endParaRPr lang="en-IN" dirty="0">
              <a:solidFill>
                <a:srgbClr val="002060"/>
              </a:solidFill>
            </a:endParaRPr>
          </a:p>
        </p:txBody>
      </p:sp>
      <p:sp>
        <p:nvSpPr>
          <p:cNvPr id="4" name="Rectangle 3"/>
          <p:cNvSpPr/>
          <p:nvPr/>
        </p:nvSpPr>
        <p:spPr>
          <a:xfrm>
            <a:off x="41223" y="66675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9933339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rmAutofit/>
          </a:bodyPr>
          <a:lstStyle/>
          <a:p>
            <a:r>
              <a:rPr lang="en-IN" sz="4800" dirty="0">
                <a:solidFill>
                  <a:schemeClr val="accent3">
                    <a:lumMod val="75000"/>
                  </a:schemeClr>
                </a:solidFill>
              </a:rPr>
              <a:t>JavaScript Events</a:t>
            </a: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pPr>
              <a:lnSpc>
                <a:spcPct val="170000"/>
              </a:lnSpc>
            </a:pPr>
            <a:r>
              <a:rPr lang="en-US" b="1" dirty="0">
                <a:solidFill>
                  <a:srgbClr val="002060"/>
                </a:solidFill>
              </a:rPr>
              <a:t>For example</a:t>
            </a:r>
            <a:r>
              <a:rPr lang="en-US" dirty="0">
                <a:solidFill>
                  <a:srgbClr val="002060"/>
                </a:solidFill>
              </a:rPr>
              <a:t>, when a user clicks over the browser, add </a:t>
            </a:r>
            <a:r>
              <a:rPr lang="en-US" dirty="0" err="1">
                <a:solidFill>
                  <a:srgbClr val="002060"/>
                </a:solidFill>
              </a:rPr>
              <a:t>js</a:t>
            </a:r>
            <a:r>
              <a:rPr lang="en-US" dirty="0">
                <a:solidFill>
                  <a:srgbClr val="002060"/>
                </a:solidFill>
              </a:rPr>
              <a:t> code, which will execute the task to be performed on the event.</a:t>
            </a:r>
          </a:p>
          <a:p>
            <a:pPr>
              <a:lnSpc>
                <a:spcPct val="170000"/>
              </a:lnSpc>
            </a:pPr>
            <a:r>
              <a:rPr lang="en-US" dirty="0">
                <a:solidFill>
                  <a:srgbClr val="002060"/>
                </a:solidFill>
              </a:rPr>
              <a:t>Some of the HTML events and their event handlers are:</a:t>
            </a:r>
          </a:p>
          <a:p>
            <a:pPr>
              <a:lnSpc>
                <a:spcPct val="170000"/>
              </a:lnSpc>
            </a:pPr>
            <a:endParaRPr lang="en-IN" dirty="0">
              <a:solidFill>
                <a:srgbClr val="002060"/>
              </a:solidFill>
            </a:endParaRPr>
          </a:p>
        </p:txBody>
      </p:sp>
      <p:sp>
        <p:nvSpPr>
          <p:cNvPr id="4" name="Rectangle 3"/>
          <p:cNvSpPr/>
          <p:nvPr/>
        </p:nvSpPr>
        <p:spPr>
          <a:xfrm>
            <a:off x="41223" y="66675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1354033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58726353"/>
              </p:ext>
            </p:extLst>
          </p:nvPr>
        </p:nvGraphicFramePr>
        <p:xfrm>
          <a:off x="152400" y="1219200"/>
          <a:ext cx="8686800" cy="5290432"/>
        </p:xfrm>
        <a:graphic>
          <a:graphicData uri="http://schemas.openxmlformats.org/drawingml/2006/table">
            <a:tbl>
              <a:tblPr/>
              <a:tblGrid>
                <a:gridCol w="1737360">
                  <a:extLst>
                    <a:ext uri="{9D8B030D-6E8A-4147-A177-3AD203B41FA5}">
                      <a16:colId xmlns:a16="http://schemas.microsoft.com/office/drawing/2014/main" val="20000"/>
                    </a:ext>
                  </a:extLst>
                </a:gridCol>
                <a:gridCol w="2921924">
                  <a:extLst>
                    <a:ext uri="{9D8B030D-6E8A-4147-A177-3AD203B41FA5}">
                      <a16:colId xmlns:a16="http://schemas.microsoft.com/office/drawing/2014/main" val="20001"/>
                    </a:ext>
                  </a:extLst>
                </a:gridCol>
                <a:gridCol w="4027516">
                  <a:extLst>
                    <a:ext uri="{9D8B030D-6E8A-4147-A177-3AD203B41FA5}">
                      <a16:colId xmlns:a16="http://schemas.microsoft.com/office/drawing/2014/main" val="20002"/>
                    </a:ext>
                  </a:extLst>
                </a:gridCol>
              </a:tblGrid>
              <a:tr h="455400">
                <a:tc>
                  <a:txBody>
                    <a:bodyPr/>
                    <a:lstStyle/>
                    <a:p>
                      <a:pPr algn="l" fontAlgn="t"/>
                      <a:r>
                        <a:rPr lang="en-IN" sz="1800" dirty="0">
                          <a:solidFill>
                            <a:srgbClr val="000000"/>
                          </a:solidFill>
                          <a:effectLst/>
                          <a:latin typeface="times new roman"/>
                        </a:rPr>
                        <a:t>Event Performed</a:t>
                      </a:r>
                    </a:p>
                  </a:txBody>
                  <a:tcPr marL="89094" marR="89094" marT="89094" marB="89094">
                    <a:lnL w="9525" cap="flat" cmpd="sng" algn="ctr">
                      <a:solidFill>
                        <a:srgbClr val="E08F81"/>
                      </a:solidFill>
                      <a:prstDash val="solid"/>
                      <a:round/>
                      <a:headEnd type="none" w="med" len="med"/>
                      <a:tailEnd type="none" w="med" len="med"/>
                    </a:lnL>
                    <a:lnR w="9525" cap="flat" cmpd="sng" algn="ctr">
                      <a:solidFill>
                        <a:srgbClr val="E08F81"/>
                      </a:solidFill>
                      <a:prstDash val="solid"/>
                      <a:round/>
                      <a:headEnd type="none" w="med" len="med"/>
                      <a:tailEnd type="none" w="med" len="med"/>
                    </a:lnR>
                    <a:lnT w="9525" cap="flat" cmpd="sng" algn="ctr">
                      <a:solidFill>
                        <a:srgbClr val="E08F8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a:rPr>
                        <a:t>Event Handler</a:t>
                      </a:r>
                    </a:p>
                  </a:txBody>
                  <a:tcPr marL="89094" marR="89094" marT="89094" marB="89094">
                    <a:lnL w="9525" cap="flat" cmpd="sng" algn="ctr">
                      <a:solidFill>
                        <a:srgbClr val="E08F81"/>
                      </a:solidFill>
                      <a:prstDash val="solid"/>
                      <a:round/>
                      <a:headEnd type="none" w="med" len="med"/>
                      <a:tailEnd type="none" w="med" len="med"/>
                    </a:lnL>
                    <a:lnR w="9525" cap="flat" cmpd="sng" algn="ctr">
                      <a:solidFill>
                        <a:srgbClr val="E08F81"/>
                      </a:solidFill>
                      <a:prstDash val="solid"/>
                      <a:round/>
                      <a:headEnd type="none" w="med" len="med"/>
                      <a:tailEnd type="none" w="med" len="med"/>
                    </a:lnR>
                    <a:lnT w="9525" cap="flat" cmpd="sng" algn="ctr">
                      <a:solidFill>
                        <a:srgbClr val="E08F8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a:rPr>
                        <a:t>Description</a:t>
                      </a:r>
                    </a:p>
                  </a:txBody>
                  <a:tcPr marL="89094" marR="89094" marT="89094" marB="89094">
                    <a:lnL w="9525" cap="flat" cmpd="sng" algn="ctr">
                      <a:solidFill>
                        <a:srgbClr val="E08F81"/>
                      </a:solidFill>
                      <a:prstDash val="solid"/>
                      <a:round/>
                      <a:headEnd type="none" w="med" len="med"/>
                      <a:tailEnd type="none" w="med" len="med"/>
                    </a:lnL>
                    <a:lnR w="9525" cap="flat" cmpd="sng" algn="ctr">
                      <a:solidFill>
                        <a:srgbClr val="E08F81"/>
                      </a:solidFill>
                      <a:prstDash val="solid"/>
                      <a:round/>
                      <a:headEnd type="none" w="med" len="med"/>
                      <a:tailEnd type="none" w="med" len="med"/>
                    </a:lnR>
                    <a:lnT w="9525" cap="flat" cmpd="sng" algn="ctr">
                      <a:solidFill>
                        <a:srgbClr val="E08F8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634800">
                <a:tc>
                  <a:txBody>
                    <a:bodyPr/>
                    <a:lstStyle/>
                    <a:p>
                      <a:pPr algn="l" fontAlgn="t"/>
                      <a:r>
                        <a:rPr lang="en-IN" sz="1800">
                          <a:solidFill>
                            <a:srgbClr val="000000"/>
                          </a:solidFill>
                          <a:effectLst/>
                          <a:latin typeface="verdana"/>
                        </a:rPr>
                        <a:t>click</a:t>
                      </a:r>
                    </a:p>
                  </a:txBody>
                  <a:tcPr marL="59396" marR="59396" marT="59396" marB="593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800">
                          <a:solidFill>
                            <a:srgbClr val="000000"/>
                          </a:solidFill>
                          <a:effectLst/>
                          <a:latin typeface="verdana"/>
                        </a:rPr>
                        <a:t>onclick</a:t>
                      </a:r>
                    </a:p>
                  </a:txBody>
                  <a:tcPr marL="59396" marR="59396" marT="59396" marB="593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When mouse click on an element</a:t>
                      </a:r>
                    </a:p>
                  </a:txBody>
                  <a:tcPr marL="59396" marR="59396" marT="59396" marB="593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883200">
                <a:tc>
                  <a:txBody>
                    <a:bodyPr/>
                    <a:lstStyle/>
                    <a:p>
                      <a:pPr algn="l" fontAlgn="t"/>
                      <a:r>
                        <a:rPr lang="en-IN" sz="1800">
                          <a:solidFill>
                            <a:srgbClr val="000000"/>
                          </a:solidFill>
                          <a:effectLst/>
                          <a:latin typeface="verdana"/>
                        </a:rPr>
                        <a:t>mouseover</a:t>
                      </a:r>
                    </a:p>
                  </a:txBody>
                  <a:tcPr marL="59396" marR="59396" marT="59396" marB="593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800">
                          <a:solidFill>
                            <a:srgbClr val="000000"/>
                          </a:solidFill>
                          <a:effectLst/>
                          <a:latin typeface="verdana"/>
                        </a:rPr>
                        <a:t>onmouseover</a:t>
                      </a:r>
                    </a:p>
                  </a:txBody>
                  <a:tcPr marL="59396" marR="59396" marT="59396" marB="593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a:rPr>
                        <a:t>When the cursor of the mouse comes over the element</a:t>
                      </a:r>
                    </a:p>
                  </a:txBody>
                  <a:tcPr marL="59396" marR="59396" marT="59396" marB="593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883200">
                <a:tc>
                  <a:txBody>
                    <a:bodyPr/>
                    <a:lstStyle/>
                    <a:p>
                      <a:pPr algn="l" fontAlgn="t"/>
                      <a:r>
                        <a:rPr lang="en-IN" sz="1800">
                          <a:solidFill>
                            <a:srgbClr val="000000"/>
                          </a:solidFill>
                          <a:effectLst/>
                          <a:latin typeface="verdana"/>
                        </a:rPr>
                        <a:t>mouseout</a:t>
                      </a:r>
                    </a:p>
                  </a:txBody>
                  <a:tcPr marL="59396" marR="59396" marT="59396" marB="593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800">
                          <a:solidFill>
                            <a:srgbClr val="000000"/>
                          </a:solidFill>
                          <a:effectLst/>
                          <a:latin typeface="verdana"/>
                        </a:rPr>
                        <a:t>onmouseout</a:t>
                      </a:r>
                    </a:p>
                  </a:txBody>
                  <a:tcPr marL="59396" marR="59396" marT="59396" marB="593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When the cursor of the mouse leaves an element</a:t>
                      </a:r>
                    </a:p>
                  </a:txBody>
                  <a:tcPr marL="59396" marR="59396" marT="59396" marB="593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883200">
                <a:tc>
                  <a:txBody>
                    <a:bodyPr/>
                    <a:lstStyle/>
                    <a:p>
                      <a:pPr algn="l" fontAlgn="t"/>
                      <a:r>
                        <a:rPr lang="en-IN" sz="1800">
                          <a:solidFill>
                            <a:srgbClr val="000000"/>
                          </a:solidFill>
                          <a:effectLst/>
                          <a:latin typeface="verdana"/>
                        </a:rPr>
                        <a:t>mousedown</a:t>
                      </a:r>
                    </a:p>
                  </a:txBody>
                  <a:tcPr marL="59396" marR="59396" marT="59396" marB="593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800" dirty="0" err="1">
                          <a:solidFill>
                            <a:srgbClr val="000000"/>
                          </a:solidFill>
                          <a:effectLst/>
                          <a:latin typeface="verdana"/>
                        </a:rPr>
                        <a:t>onmousedown</a:t>
                      </a:r>
                      <a:endParaRPr lang="en-IN" sz="1800" dirty="0">
                        <a:solidFill>
                          <a:srgbClr val="000000"/>
                        </a:solidFill>
                        <a:effectLst/>
                        <a:latin typeface="verdana"/>
                      </a:endParaRPr>
                    </a:p>
                  </a:txBody>
                  <a:tcPr marL="59396" marR="59396" marT="59396" marB="593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a:rPr>
                        <a:t>When the mouse button is pressed over the element</a:t>
                      </a:r>
                    </a:p>
                  </a:txBody>
                  <a:tcPr marL="59396" marR="59396" marT="59396" marB="593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883200">
                <a:tc>
                  <a:txBody>
                    <a:bodyPr/>
                    <a:lstStyle/>
                    <a:p>
                      <a:pPr algn="l" fontAlgn="t"/>
                      <a:r>
                        <a:rPr lang="en-IN" sz="1800">
                          <a:solidFill>
                            <a:srgbClr val="000000"/>
                          </a:solidFill>
                          <a:effectLst/>
                          <a:latin typeface="verdana"/>
                        </a:rPr>
                        <a:t>mouseup</a:t>
                      </a:r>
                    </a:p>
                  </a:txBody>
                  <a:tcPr marL="59396" marR="59396" marT="59396" marB="593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800">
                          <a:solidFill>
                            <a:srgbClr val="000000"/>
                          </a:solidFill>
                          <a:effectLst/>
                          <a:latin typeface="verdana"/>
                        </a:rPr>
                        <a:t>onmouseup</a:t>
                      </a:r>
                    </a:p>
                  </a:txBody>
                  <a:tcPr marL="59396" marR="59396" marT="59396" marB="593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When the mouse button is released over the element</a:t>
                      </a:r>
                    </a:p>
                  </a:txBody>
                  <a:tcPr marL="59396" marR="59396" marT="59396" marB="593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34800">
                <a:tc>
                  <a:txBody>
                    <a:bodyPr/>
                    <a:lstStyle/>
                    <a:p>
                      <a:pPr algn="l" fontAlgn="t"/>
                      <a:r>
                        <a:rPr lang="en-IN" sz="1800">
                          <a:solidFill>
                            <a:srgbClr val="000000"/>
                          </a:solidFill>
                          <a:effectLst/>
                          <a:latin typeface="verdana"/>
                        </a:rPr>
                        <a:t>mousemove</a:t>
                      </a:r>
                    </a:p>
                  </a:txBody>
                  <a:tcPr marL="59396" marR="59396" marT="59396" marB="593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800">
                          <a:solidFill>
                            <a:srgbClr val="000000"/>
                          </a:solidFill>
                          <a:effectLst/>
                          <a:latin typeface="verdana"/>
                        </a:rPr>
                        <a:t>onmousemove</a:t>
                      </a:r>
                    </a:p>
                  </a:txBody>
                  <a:tcPr marL="59396" marR="59396" marT="59396" marB="593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a:rPr>
                        <a:t>When the mouse movement takes place.</a:t>
                      </a:r>
                    </a:p>
                  </a:txBody>
                  <a:tcPr marL="59396" marR="59396" marT="59396" marB="593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
        <p:nvSpPr>
          <p:cNvPr id="3" name="Rectangle 1"/>
          <p:cNvSpPr>
            <a:spLocks noChangeArrowheads="1"/>
          </p:cNvSpPr>
          <p:nvPr/>
        </p:nvSpPr>
        <p:spPr bwMode="auto">
          <a:xfrm>
            <a:off x="1219200" y="317216"/>
            <a:ext cx="5562600" cy="584775"/>
          </a:xfrm>
          <a:prstGeom prst="rect">
            <a:avLst/>
          </a:prstGeo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70C0"/>
                </a:solidFill>
                <a:effectLst/>
                <a:latin typeface="erdana"/>
                <a:cs typeface="Arial" pitchFamily="34" charset="0"/>
              </a:rPr>
              <a:t>Mouse events:</a:t>
            </a:r>
          </a:p>
        </p:txBody>
      </p:sp>
      <p:sp>
        <p:nvSpPr>
          <p:cNvPr id="4" name="Rectangle 3"/>
          <p:cNvSpPr/>
          <p:nvPr/>
        </p:nvSpPr>
        <p:spPr>
          <a:xfrm>
            <a:off x="41223" y="66675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43592579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1219200" y="317216"/>
            <a:ext cx="5562600" cy="584775"/>
          </a:xfrm>
          <a:prstGeom prst="rect">
            <a:avLst/>
          </a:prstGeo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70C0"/>
                </a:solidFill>
                <a:effectLst/>
                <a:latin typeface="erdana"/>
                <a:cs typeface="Arial" pitchFamily="34" charset="0"/>
              </a:rPr>
              <a:t>Keyboard</a:t>
            </a:r>
            <a:r>
              <a:rPr kumimoji="0" lang="en-US" sz="3200" b="0" i="0" u="none" strike="noStrike" cap="none" normalizeH="0" dirty="0">
                <a:ln>
                  <a:noFill/>
                </a:ln>
                <a:solidFill>
                  <a:srgbClr val="0070C0"/>
                </a:solidFill>
                <a:effectLst/>
                <a:latin typeface="erdana"/>
                <a:cs typeface="Arial" pitchFamily="34" charset="0"/>
              </a:rPr>
              <a:t> </a:t>
            </a:r>
            <a:r>
              <a:rPr kumimoji="0" lang="en-US" sz="3200" b="0" i="0" u="none" strike="noStrike" cap="none" normalizeH="0" baseline="0" dirty="0">
                <a:ln>
                  <a:noFill/>
                </a:ln>
                <a:solidFill>
                  <a:srgbClr val="0070C0"/>
                </a:solidFill>
                <a:effectLst/>
                <a:latin typeface="erdana"/>
                <a:cs typeface="Arial" pitchFamily="34" charset="0"/>
              </a:rPr>
              <a:t>events:</a:t>
            </a:r>
          </a:p>
        </p:txBody>
      </p:sp>
      <p:graphicFrame>
        <p:nvGraphicFramePr>
          <p:cNvPr id="4" name="Table 3"/>
          <p:cNvGraphicFramePr>
            <a:graphicFrameLocks noGrp="1"/>
          </p:cNvGraphicFramePr>
          <p:nvPr>
            <p:extLst>
              <p:ext uri="{D42A27DB-BD31-4B8C-83A1-F6EECF244321}">
                <p14:modId xmlns:p14="http://schemas.microsoft.com/office/powerpoint/2010/main" val="1456835584"/>
              </p:ext>
            </p:extLst>
          </p:nvPr>
        </p:nvGraphicFramePr>
        <p:xfrm>
          <a:off x="228600" y="1447800"/>
          <a:ext cx="8229600" cy="1584960"/>
        </p:xfrm>
        <a:graphic>
          <a:graphicData uri="http://schemas.openxmlformats.org/drawingml/2006/table">
            <a:tbl>
              <a:tblPr/>
              <a:tblGrid>
                <a:gridCol w="2362200">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482803">
                <a:tc>
                  <a:txBody>
                    <a:bodyPr/>
                    <a:lstStyle/>
                    <a:p>
                      <a:pPr algn="l" fontAlgn="t"/>
                      <a:r>
                        <a:rPr lang="en-IN" sz="2000">
                          <a:solidFill>
                            <a:srgbClr val="000000"/>
                          </a:solidFill>
                          <a:effectLst/>
                          <a:latin typeface="times new roman"/>
                        </a:rPr>
                        <a:t>Event Performed</a:t>
                      </a:r>
                    </a:p>
                  </a:txBody>
                  <a:tcPr marL="109728" marR="109728" marT="109728" marB="109728">
                    <a:lnL w="9525" cap="flat" cmpd="sng" algn="ctr">
                      <a:solidFill>
                        <a:srgbClr val="80EA2D"/>
                      </a:solidFill>
                      <a:prstDash val="solid"/>
                      <a:round/>
                      <a:headEnd type="none" w="med" len="med"/>
                      <a:tailEnd type="none" w="med" len="med"/>
                    </a:lnL>
                    <a:lnR w="9525" cap="flat" cmpd="sng" algn="ctr">
                      <a:solidFill>
                        <a:srgbClr val="80EA2D"/>
                      </a:solidFill>
                      <a:prstDash val="solid"/>
                      <a:round/>
                      <a:headEnd type="none" w="med" len="med"/>
                      <a:tailEnd type="none" w="med" len="med"/>
                    </a:lnR>
                    <a:lnT w="9525" cap="flat" cmpd="sng" algn="ctr">
                      <a:solidFill>
                        <a:srgbClr val="80EA2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times new roman"/>
                        </a:rPr>
                        <a:t>Event Handler</a:t>
                      </a:r>
                    </a:p>
                  </a:txBody>
                  <a:tcPr marL="109728" marR="109728" marT="109728" marB="109728">
                    <a:lnL w="9525" cap="flat" cmpd="sng" algn="ctr">
                      <a:solidFill>
                        <a:srgbClr val="80EA2D"/>
                      </a:solidFill>
                      <a:prstDash val="solid"/>
                      <a:round/>
                      <a:headEnd type="none" w="med" len="med"/>
                      <a:tailEnd type="none" w="med" len="med"/>
                    </a:lnL>
                    <a:lnR w="9525" cap="flat" cmpd="sng" algn="ctr">
                      <a:solidFill>
                        <a:srgbClr val="80EA2D"/>
                      </a:solidFill>
                      <a:prstDash val="solid"/>
                      <a:round/>
                      <a:headEnd type="none" w="med" len="med"/>
                      <a:tailEnd type="none" w="med" len="med"/>
                    </a:lnR>
                    <a:lnT w="9525" cap="flat" cmpd="sng" algn="ctr">
                      <a:solidFill>
                        <a:srgbClr val="80EA2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times new roman"/>
                        </a:rPr>
                        <a:t>Description</a:t>
                      </a:r>
                    </a:p>
                  </a:txBody>
                  <a:tcPr marL="109728" marR="109728" marT="109728" marB="109728">
                    <a:lnL w="9525" cap="flat" cmpd="sng" algn="ctr">
                      <a:solidFill>
                        <a:srgbClr val="80EA2D"/>
                      </a:solidFill>
                      <a:prstDash val="solid"/>
                      <a:round/>
                      <a:headEnd type="none" w="med" len="med"/>
                      <a:tailEnd type="none" w="med" len="med"/>
                    </a:lnL>
                    <a:lnR w="9525" cap="flat" cmpd="sng" algn="ctr">
                      <a:solidFill>
                        <a:srgbClr val="80EA2D"/>
                      </a:solidFill>
                      <a:prstDash val="solid"/>
                      <a:round/>
                      <a:headEnd type="none" w="med" len="med"/>
                      <a:tailEnd type="none" w="med" len="med"/>
                    </a:lnR>
                    <a:lnT w="9525" cap="flat" cmpd="sng" algn="ctr">
                      <a:solidFill>
                        <a:srgbClr val="80EA2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936346">
                <a:tc>
                  <a:txBody>
                    <a:bodyPr/>
                    <a:lstStyle/>
                    <a:p>
                      <a:pPr algn="l" fontAlgn="t"/>
                      <a:r>
                        <a:rPr lang="en-IN" sz="2000" dirty="0" err="1">
                          <a:solidFill>
                            <a:srgbClr val="000000"/>
                          </a:solidFill>
                          <a:effectLst/>
                          <a:latin typeface="verdana"/>
                        </a:rPr>
                        <a:t>Keydown</a:t>
                      </a:r>
                      <a:r>
                        <a:rPr lang="en-IN" sz="2000" dirty="0">
                          <a:solidFill>
                            <a:srgbClr val="000000"/>
                          </a:solidFill>
                          <a:effectLst/>
                          <a:latin typeface="verdana"/>
                        </a:rPr>
                        <a:t> &amp; </a:t>
                      </a:r>
                      <a:r>
                        <a:rPr lang="en-IN" sz="2000" dirty="0" err="1">
                          <a:solidFill>
                            <a:srgbClr val="000000"/>
                          </a:solidFill>
                          <a:effectLst/>
                          <a:latin typeface="verdana"/>
                        </a:rPr>
                        <a:t>Keyup</a:t>
                      </a:r>
                      <a:endParaRPr lang="en-IN" sz="2000" dirty="0">
                        <a:solidFill>
                          <a:srgbClr val="000000"/>
                        </a:solidFill>
                        <a:effectLst/>
                        <a:latin typeface="verdana"/>
                      </a:endParaRP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rgbClr val="000000"/>
                          </a:solidFill>
                          <a:effectLst/>
                          <a:latin typeface="verdana"/>
                        </a:rPr>
                        <a:t>onkeydown &amp; onkeyup</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verdana"/>
                        </a:rPr>
                        <a:t>When the user press and then release the key</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
        <p:nvSpPr>
          <p:cNvPr id="5" name="Rectangle 4"/>
          <p:cNvSpPr/>
          <p:nvPr/>
        </p:nvSpPr>
        <p:spPr>
          <a:xfrm>
            <a:off x="41223" y="66675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76590798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1880762"/>
          <a:ext cx="8229600" cy="3964838"/>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482803">
                <a:tc>
                  <a:txBody>
                    <a:bodyPr/>
                    <a:lstStyle/>
                    <a:p>
                      <a:pPr algn="l" fontAlgn="t"/>
                      <a:r>
                        <a:rPr lang="en-IN" sz="1700">
                          <a:solidFill>
                            <a:srgbClr val="000000"/>
                          </a:solidFill>
                          <a:effectLst/>
                          <a:latin typeface="times new roman"/>
                        </a:rPr>
                        <a:t>Event Performed</a:t>
                      </a:r>
                    </a:p>
                  </a:txBody>
                  <a:tcPr marL="109728" marR="109728" marT="109728" marB="109728">
                    <a:lnL w="9525" cap="flat" cmpd="sng" algn="ctr">
                      <a:solidFill>
                        <a:srgbClr val="C01681"/>
                      </a:solidFill>
                      <a:prstDash val="solid"/>
                      <a:round/>
                      <a:headEnd type="none" w="med" len="med"/>
                      <a:tailEnd type="none" w="med" len="med"/>
                    </a:lnL>
                    <a:lnR w="9525" cap="flat" cmpd="sng" algn="ctr">
                      <a:solidFill>
                        <a:srgbClr val="C01681"/>
                      </a:solidFill>
                      <a:prstDash val="solid"/>
                      <a:round/>
                      <a:headEnd type="none" w="med" len="med"/>
                      <a:tailEnd type="none" w="med" len="med"/>
                    </a:lnR>
                    <a:lnT w="9525" cap="flat" cmpd="sng" algn="ctr">
                      <a:solidFill>
                        <a:srgbClr val="C0168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700">
                          <a:solidFill>
                            <a:srgbClr val="000000"/>
                          </a:solidFill>
                          <a:effectLst/>
                          <a:latin typeface="times new roman"/>
                        </a:rPr>
                        <a:t>Event Handler</a:t>
                      </a:r>
                    </a:p>
                  </a:txBody>
                  <a:tcPr marL="109728" marR="109728" marT="109728" marB="109728">
                    <a:lnL w="9525" cap="flat" cmpd="sng" algn="ctr">
                      <a:solidFill>
                        <a:srgbClr val="C01681"/>
                      </a:solidFill>
                      <a:prstDash val="solid"/>
                      <a:round/>
                      <a:headEnd type="none" w="med" len="med"/>
                      <a:tailEnd type="none" w="med" len="med"/>
                    </a:lnL>
                    <a:lnR w="9525" cap="flat" cmpd="sng" algn="ctr">
                      <a:solidFill>
                        <a:srgbClr val="C01681"/>
                      </a:solidFill>
                      <a:prstDash val="solid"/>
                      <a:round/>
                      <a:headEnd type="none" w="med" len="med"/>
                      <a:tailEnd type="none" w="med" len="med"/>
                    </a:lnR>
                    <a:lnT w="9525" cap="flat" cmpd="sng" algn="ctr">
                      <a:solidFill>
                        <a:srgbClr val="C0168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700">
                          <a:solidFill>
                            <a:srgbClr val="000000"/>
                          </a:solidFill>
                          <a:effectLst/>
                          <a:latin typeface="times new roman"/>
                        </a:rPr>
                        <a:t>Description</a:t>
                      </a:r>
                    </a:p>
                  </a:txBody>
                  <a:tcPr marL="109728" marR="109728" marT="109728" marB="109728">
                    <a:lnL w="9525" cap="flat" cmpd="sng" algn="ctr">
                      <a:solidFill>
                        <a:srgbClr val="C01681"/>
                      </a:solidFill>
                      <a:prstDash val="solid"/>
                      <a:round/>
                      <a:headEnd type="none" w="med" len="med"/>
                      <a:tailEnd type="none" w="med" len="med"/>
                    </a:lnL>
                    <a:lnR w="9525" cap="flat" cmpd="sng" algn="ctr">
                      <a:solidFill>
                        <a:srgbClr val="C01681"/>
                      </a:solidFill>
                      <a:prstDash val="solid"/>
                      <a:round/>
                      <a:headEnd type="none" w="med" len="med"/>
                      <a:tailEnd type="none" w="med" len="med"/>
                    </a:lnR>
                    <a:lnT w="9525" cap="flat" cmpd="sng" algn="ctr">
                      <a:solidFill>
                        <a:srgbClr val="C0168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672998">
                <a:tc>
                  <a:txBody>
                    <a:bodyPr/>
                    <a:lstStyle/>
                    <a:p>
                      <a:pPr algn="l" fontAlgn="t"/>
                      <a:r>
                        <a:rPr lang="en-IN" sz="1700">
                          <a:solidFill>
                            <a:srgbClr val="000000"/>
                          </a:solidFill>
                          <a:effectLst/>
                          <a:latin typeface="verdana"/>
                        </a:rPr>
                        <a:t>focus</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700">
                          <a:solidFill>
                            <a:srgbClr val="000000"/>
                          </a:solidFill>
                          <a:effectLst/>
                          <a:latin typeface="verdana"/>
                        </a:rPr>
                        <a:t>onfocus</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700">
                          <a:solidFill>
                            <a:srgbClr val="000000"/>
                          </a:solidFill>
                          <a:effectLst/>
                          <a:latin typeface="verdana"/>
                        </a:rPr>
                        <a:t>When the user focuses on an element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72998">
                <a:tc>
                  <a:txBody>
                    <a:bodyPr/>
                    <a:lstStyle/>
                    <a:p>
                      <a:pPr algn="l" fontAlgn="t"/>
                      <a:r>
                        <a:rPr lang="en-IN" sz="1700">
                          <a:solidFill>
                            <a:srgbClr val="000000"/>
                          </a:solidFill>
                          <a:effectLst/>
                          <a:latin typeface="verdana"/>
                        </a:rPr>
                        <a:t>submit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700">
                          <a:solidFill>
                            <a:srgbClr val="000000"/>
                          </a:solidFill>
                          <a:effectLst/>
                          <a:latin typeface="verdana"/>
                        </a:rPr>
                        <a:t>onsubmit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700">
                          <a:solidFill>
                            <a:srgbClr val="000000"/>
                          </a:solidFill>
                          <a:effectLst/>
                          <a:latin typeface="verdana"/>
                        </a:rPr>
                        <a:t>When the user submits the form</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936346">
                <a:tc>
                  <a:txBody>
                    <a:bodyPr/>
                    <a:lstStyle/>
                    <a:p>
                      <a:pPr algn="l" fontAlgn="t"/>
                      <a:r>
                        <a:rPr lang="en-IN" sz="1700">
                          <a:solidFill>
                            <a:srgbClr val="000000"/>
                          </a:solidFill>
                          <a:effectLst/>
                          <a:latin typeface="verdana"/>
                        </a:rPr>
                        <a:t>blur</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700">
                          <a:solidFill>
                            <a:srgbClr val="000000"/>
                          </a:solidFill>
                          <a:effectLst/>
                          <a:latin typeface="verdana"/>
                        </a:rPr>
                        <a:t>onblur</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700">
                          <a:solidFill>
                            <a:srgbClr val="000000"/>
                          </a:solidFill>
                          <a:effectLst/>
                          <a:latin typeface="verdana"/>
                        </a:rPr>
                        <a:t>When the focus is away from a form element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199693">
                <a:tc>
                  <a:txBody>
                    <a:bodyPr/>
                    <a:lstStyle/>
                    <a:p>
                      <a:pPr algn="l" fontAlgn="t"/>
                      <a:r>
                        <a:rPr lang="en-IN" sz="1700">
                          <a:solidFill>
                            <a:srgbClr val="000000"/>
                          </a:solidFill>
                          <a:effectLst/>
                          <a:latin typeface="verdana"/>
                        </a:rPr>
                        <a:t>change</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700" dirty="0" err="1">
                          <a:solidFill>
                            <a:srgbClr val="000000"/>
                          </a:solidFill>
                          <a:effectLst/>
                          <a:latin typeface="verdana"/>
                        </a:rPr>
                        <a:t>onchange</a:t>
                      </a:r>
                      <a:endParaRPr lang="en-IN" sz="1700" dirty="0">
                        <a:solidFill>
                          <a:srgbClr val="000000"/>
                        </a:solidFill>
                        <a:effectLst/>
                        <a:latin typeface="verdana"/>
                      </a:endParaRP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700" dirty="0">
                          <a:solidFill>
                            <a:srgbClr val="000000"/>
                          </a:solidFill>
                          <a:effectLst/>
                          <a:latin typeface="verdana"/>
                        </a:rPr>
                        <a:t>When the user modifies or changes the value of a form element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
        <p:nvSpPr>
          <p:cNvPr id="3" name="Rectangle 1"/>
          <p:cNvSpPr>
            <a:spLocks noChangeArrowheads="1"/>
          </p:cNvSpPr>
          <p:nvPr/>
        </p:nvSpPr>
        <p:spPr bwMode="auto">
          <a:xfrm>
            <a:off x="2590800" y="551298"/>
            <a:ext cx="3179075" cy="707886"/>
          </a:xfrm>
          <a:prstGeom prst="rect">
            <a:avLst/>
          </a:prstGeom>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solidFill>
                  <a:srgbClr val="7030A0"/>
                </a:solidFill>
                <a:effectLst/>
                <a:latin typeface="erdana"/>
                <a:cs typeface="Arial" pitchFamily="34" charset="0"/>
              </a:rPr>
              <a:t>Form events:</a:t>
            </a:r>
          </a:p>
        </p:txBody>
      </p:sp>
      <p:sp>
        <p:nvSpPr>
          <p:cNvPr id="4" name="Rectangle 3"/>
          <p:cNvSpPr/>
          <p:nvPr/>
        </p:nvSpPr>
        <p:spPr>
          <a:xfrm>
            <a:off x="41223" y="66675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633484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457200" y="228600"/>
            <a:ext cx="8077200" cy="563231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50000"/>
              </a:lnSpc>
            </a:pPr>
            <a:r>
              <a:rPr lang="en-IN" sz="2400" b="1" dirty="0">
                <a:solidFill>
                  <a:srgbClr val="C00000"/>
                </a:solidFill>
                <a:latin typeface="Arial" pitchFamily="34" charset="0"/>
                <a:cs typeface="Arial" pitchFamily="34" charset="0"/>
              </a:rPr>
              <a:t>There are many useful </a:t>
            </a:r>
            <a:r>
              <a:rPr lang="en-IN" sz="2400" b="1" dirty="0" err="1">
                <a:solidFill>
                  <a:srgbClr val="C00000"/>
                </a:solidFill>
                <a:latin typeface="Arial" pitchFamily="34" charset="0"/>
                <a:cs typeface="Arial" pitchFamily="34" charset="0"/>
              </a:rPr>
              <a:t>Javascript</a:t>
            </a:r>
            <a:r>
              <a:rPr lang="en-IN" sz="2400" b="1" dirty="0">
                <a:solidFill>
                  <a:srgbClr val="C00000"/>
                </a:solidFill>
                <a:latin typeface="Arial" pitchFamily="34" charset="0"/>
                <a:cs typeface="Arial" pitchFamily="34" charset="0"/>
              </a:rPr>
              <a:t> frameworks and libraries available:</a:t>
            </a:r>
          </a:p>
          <a:p>
            <a:pPr marL="342900" indent="-342900" fontAlgn="base">
              <a:buFont typeface="Wingdings" pitchFamily="2" charset="2"/>
              <a:buChar char="q"/>
            </a:pPr>
            <a:r>
              <a:rPr lang="en-IN" sz="2400" dirty="0">
                <a:solidFill>
                  <a:srgbClr val="7030A0"/>
                </a:solidFill>
                <a:latin typeface="Arial" pitchFamily="34" charset="0"/>
                <a:cs typeface="Arial" pitchFamily="34" charset="0"/>
              </a:rPr>
              <a:t>Angular</a:t>
            </a:r>
          </a:p>
          <a:p>
            <a:pPr marL="342900" indent="-342900" fontAlgn="base">
              <a:buFont typeface="Wingdings" pitchFamily="2" charset="2"/>
              <a:buChar char="q"/>
            </a:pPr>
            <a:r>
              <a:rPr lang="en-IN" sz="2400" dirty="0">
                <a:solidFill>
                  <a:srgbClr val="7030A0"/>
                </a:solidFill>
                <a:latin typeface="Arial" pitchFamily="34" charset="0"/>
                <a:cs typeface="Arial" pitchFamily="34" charset="0"/>
              </a:rPr>
              <a:t>React</a:t>
            </a:r>
          </a:p>
          <a:p>
            <a:pPr marL="342900" indent="-342900" fontAlgn="base">
              <a:buFont typeface="Wingdings" pitchFamily="2" charset="2"/>
              <a:buChar char="q"/>
            </a:pPr>
            <a:r>
              <a:rPr lang="en-IN" sz="2400" dirty="0" err="1">
                <a:solidFill>
                  <a:srgbClr val="7030A0"/>
                </a:solidFill>
                <a:latin typeface="Arial" pitchFamily="34" charset="0"/>
                <a:cs typeface="Arial" pitchFamily="34" charset="0"/>
              </a:rPr>
              <a:t>jQuery</a:t>
            </a:r>
            <a:endParaRPr lang="en-IN" sz="2400" dirty="0">
              <a:solidFill>
                <a:srgbClr val="7030A0"/>
              </a:solidFill>
              <a:latin typeface="Arial" pitchFamily="34" charset="0"/>
              <a:cs typeface="Arial" pitchFamily="34" charset="0"/>
            </a:endParaRPr>
          </a:p>
          <a:p>
            <a:pPr marL="342900" indent="-342900" fontAlgn="base">
              <a:buFont typeface="Wingdings" pitchFamily="2" charset="2"/>
              <a:buChar char="q"/>
            </a:pPr>
            <a:r>
              <a:rPr lang="en-IN" sz="2400" dirty="0">
                <a:solidFill>
                  <a:srgbClr val="7030A0"/>
                </a:solidFill>
                <a:latin typeface="Arial" pitchFamily="34" charset="0"/>
                <a:cs typeface="Arial" pitchFamily="34" charset="0"/>
              </a:rPr>
              <a:t>Vue.js</a:t>
            </a:r>
          </a:p>
          <a:p>
            <a:pPr marL="342900" indent="-342900" fontAlgn="base">
              <a:buFont typeface="Wingdings" pitchFamily="2" charset="2"/>
              <a:buChar char="q"/>
            </a:pPr>
            <a:r>
              <a:rPr lang="en-IN" sz="2400" dirty="0">
                <a:solidFill>
                  <a:srgbClr val="7030A0"/>
                </a:solidFill>
                <a:latin typeface="Arial" pitchFamily="34" charset="0"/>
                <a:cs typeface="Arial" pitchFamily="34" charset="0"/>
              </a:rPr>
              <a:t>Ext.js</a:t>
            </a:r>
          </a:p>
          <a:p>
            <a:pPr marL="342900" indent="-342900" fontAlgn="base">
              <a:buFont typeface="Wingdings" pitchFamily="2" charset="2"/>
              <a:buChar char="q"/>
            </a:pPr>
            <a:r>
              <a:rPr lang="en-IN" sz="2400" dirty="0">
                <a:solidFill>
                  <a:srgbClr val="7030A0"/>
                </a:solidFill>
                <a:latin typeface="Arial" pitchFamily="34" charset="0"/>
                <a:cs typeface="Arial" pitchFamily="34" charset="0"/>
              </a:rPr>
              <a:t>Ember.js</a:t>
            </a:r>
          </a:p>
          <a:p>
            <a:pPr marL="342900" indent="-342900" fontAlgn="base">
              <a:buFont typeface="Wingdings" pitchFamily="2" charset="2"/>
              <a:buChar char="q"/>
            </a:pPr>
            <a:r>
              <a:rPr lang="en-IN" sz="2400" dirty="0">
                <a:solidFill>
                  <a:srgbClr val="7030A0"/>
                </a:solidFill>
                <a:latin typeface="Arial" pitchFamily="34" charset="0"/>
                <a:cs typeface="Arial" pitchFamily="34" charset="0"/>
              </a:rPr>
              <a:t>Meteor</a:t>
            </a:r>
          </a:p>
          <a:p>
            <a:pPr marL="342900" indent="-342900" fontAlgn="base">
              <a:buFont typeface="Wingdings" pitchFamily="2" charset="2"/>
              <a:buChar char="q"/>
            </a:pPr>
            <a:r>
              <a:rPr lang="en-IN" sz="2400" dirty="0" err="1">
                <a:solidFill>
                  <a:srgbClr val="7030A0"/>
                </a:solidFill>
                <a:latin typeface="Arial" pitchFamily="34" charset="0"/>
                <a:cs typeface="Arial" pitchFamily="34" charset="0"/>
              </a:rPr>
              <a:t>Mithril</a:t>
            </a:r>
            <a:endParaRPr lang="en-IN" sz="2400" dirty="0">
              <a:solidFill>
                <a:srgbClr val="7030A0"/>
              </a:solidFill>
              <a:latin typeface="Arial" pitchFamily="34" charset="0"/>
              <a:cs typeface="Arial" pitchFamily="34" charset="0"/>
            </a:endParaRPr>
          </a:p>
          <a:p>
            <a:pPr marL="342900" indent="-342900" fontAlgn="base">
              <a:buFont typeface="Wingdings" pitchFamily="2" charset="2"/>
              <a:buChar char="q"/>
            </a:pPr>
            <a:r>
              <a:rPr lang="en-IN" sz="2400" dirty="0">
                <a:solidFill>
                  <a:srgbClr val="7030A0"/>
                </a:solidFill>
                <a:latin typeface="Arial" pitchFamily="34" charset="0"/>
                <a:cs typeface="Arial" pitchFamily="34" charset="0"/>
              </a:rPr>
              <a:t>Node.js</a:t>
            </a:r>
          </a:p>
          <a:p>
            <a:pPr marL="342900" indent="-342900" fontAlgn="base">
              <a:buFont typeface="Wingdings" pitchFamily="2" charset="2"/>
              <a:buChar char="q"/>
            </a:pPr>
            <a:r>
              <a:rPr lang="en-IN" sz="2400" dirty="0">
                <a:solidFill>
                  <a:srgbClr val="7030A0"/>
                </a:solidFill>
                <a:latin typeface="Arial" pitchFamily="34" charset="0"/>
                <a:cs typeface="Arial" pitchFamily="34" charset="0"/>
              </a:rPr>
              <a:t>Polymer</a:t>
            </a:r>
          </a:p>
          <a:p>
            <a:pPr marL="342900" indent="-342900" fontAlgn="base">
              <a:buFont typeface="Wingdings" pitchFamily="2" charset="2"/>
              <a:buChar char="q"/>
            </a:pPr>
            <a:r>
              <a:rPr lang="en-IN" sz="2400" dirty="0">
                <a:solidFill>
                  <a:srgbClr val="7030A0"/>
                </a:solidFill>
                <a:latin typeface="Arial" pitchFamily="34" charset="0"/>
                <a:cs typeface="Arial" pitchFamily="34" charset="0"/>
              </a:rPr>
              <a:t>Aurelia</a:t>
            </a:r>
          </a:p>
          <a:p>
            <a:pPr marL="342900" indent="-342900" fontAlgn="base">
              <a:buFont typeface="Wingdings" pitchFamily="2" charset="2"/>
              <a:buChar char="q"/>
            </a:pPr>
            <a:r>
              <a:rPr lang="en-IN" sz="2400" dirty="0">
                <a:solidFill>
                  <a:srgbClr val="7030A0"/>
                </a:solidFill>
                <a:latin typeface="Arial" pitchFamily="34" charset="0"/>
                <a:cs typeface="Arial" pitchFamily="34" charset="0"/>
              </a:rPr>
              <a:t>Backbone.js</a:t>
            </a:r>
          </a:p>
        </p:txBody>
      </p:sp>
      <p:sp>
        <p:nvSpPr>
          <p:cNvPr id="3" name="Rectangle 2"/>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Rounded Rectangle 4"/>
          <p:cNvSpPr/>
          <p:nvPr/>
        </p:nvSpPr>
        <p:spPr>
          <a:xfrm>
            <a:off x="3581400" y="1676400"/>
            <a:ext cx="4724400" cy="4038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457200" indent="-457200">
              <a:lnSpc>
                <a:spcPct val="150000"/>
              </a:lnSpc>
              <a:buFont typeface="Wingdings" pitchFamily="2" charset="2"/>
              <a:buChar char="q"/>
            </a:pPr>
            <a:r>
              <a:rPr lang="en-US" sz="2400" dirty="0">
                <a:solidFill>
                  <a:schemeClr val="accent3">
                    <a:lumMod val="50000"/>
                  </a:schemeClr>
                </a:solidFill>
                <a:latin typeface="Arial" pitchFamily="34" charset="0"/>
                <a:cs typeface="Arial" pitchFamily="34" charset="0"/>
              </a:rPr>
              <a:t>It is really impossible to give a complete list of all the available </a:t>
            </a:r>
            <a:r>
              <a:rPr lang="en-US" sz="2400" dirty="0" err="1">
                <a:solidFill>
                  <a:schemeClr val="accent3">
                    <a:lumMod val="50000"/>
                  </a:schemeClr>
                </a:solidFill>
                <a:latin typeface="Arial" pitchFamily="34" charset="0"/>
                <a:cs typeface="Arial" pitchFamily="34" charset="0"/>
              </a:rPr>
              <a:t>Javascript</a:t>
            </a:r>
            <a:r>
              <a:rPr lang="en-US" sz="2400" dirty="0">
                <a:solidFill>
                  <a:schemeClr val="accent3">
                    <a:lumMod val="50000"/>
                  </a:schemeClr>
                </a:solidFill>
                <a:latin typeface="Arial" pitchFamily="34" charset="0"/>
                <a:cs typeface="Arial" pitchFamily="34" charset="0"/>
              </a:rPr>
              <a:t> frameworks and libraries. </a:t>
            </a:r>
          </a:p>
          <a:p>
            <a:pPr marL="457200" indent="-457200">
              <a:lnSpc>
                <a:spcPct val="150000"/>
              </a:lnSpc>
              <a:buFont typeface="Wingdings" pitchFamily="2" charset="2"/>
              <a:buChar char="q"/>
            </a:pPr>
            <a:r>
              <a:rPr lang="en-US" sz="2400" dirty="0">
                <a:solidFill>
                  <a:schemeClr val="accent3">
                    <a:lumMod val="50000"/>
                  </a:schemeClr>
                </a:solidFill>
                <a:latin typeface="Arial" pitchFamily="34" charset="0"/>
                <a:cs typeface="Arial" pitchFamily="34" charset="0"/>
              </a:rPr>
              <a:t>The </a:t>
            </a:r>
            <a:r>
              <a:rPr lang="en-US" sz="2400" dirty="0" err="1">
                <a:solidFill>
                  <a:schemeClr val="accent3">
                    <a:lumMod val="50000"/>
                  </a:schemeClr>
                </a:solidFill>
                <a:latin typeface="Arial" pitchFamily="34" charset="0"/>
                <a:cs typeface="Arial" pitchFamily="34" charset="0"/>
              </a:rPr>
              <a:t>Javascript</a:t>
            </a:r>
            <a:r>
              <a:rPr lang="en-US" sz="2400" dirty="0">
                <a:solidFill>
                  <a:schemeClr val="accent3">
                    <a:lumMod val="50000"/>
                  </a:schemeClr>
                </a:solidFill>
                <a:latin typeface="Arial" pitchFamily="34" charset="0"/>
                <a:cs typeface="Arial" pitchFamily="34" charset="0"/>
              </a:rPr>
              <a:t> world is just too large and too much new is happening.</a:t>
            </a:r>
            <a:endParaRPr lang="en-IN" sz="2400" dirty="0">
              <a:solidFill>
                <a:schemeClr val="accent3">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77171038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2217261"/>
          <a:ext cx="8229600" cy="3291841"/>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482803">
                <a:tc>
                  <a:txBody>
                    <a:bodyPr/>
                    <a:lstStyle/>
                    <a:p>
                      <a:pPr algn="l" fontAlgn="t"/>
                      <a:r>
                        <a:rPr lang="en-IN" sz="1700">
                          <a:solidFill>
                            <a:srgbClr val="000000"/>
                          </a:solidFill>
                          <a:effectLst/>
                          <a:latin typeface="times new roman"/>
                        </a:rPr>
                        <a:t>Event Performed</a:t>
                      </a:r>
                    </a:p>
                  </a:txBody>
                  <a:tcPr marL="109728" marR="109728" marT="109728" marB="109728">
                    <a:lnL w="9525" cap="flat" cmpd="sng" algn="ctr">
                      <a:solidFill>
                        <a:srgbClr val="608923"/>
                      </a:solidFill>
                      <a:prstDash val="solid"/>
                      <a:round/>
                      <a:headEnd type="none" w="med" len="med"/>
                      <a:tailEnd type="none" w="med" len="med"/>
                    </a:lnL>
                    <a:lnR w="9525" cap="flat" cmpd="sng" algn="ctr">
                      <a:solidFill>
                        <a:srgbClr val="608923"/>
                      </a:solidFill>
                      <a:prstDash val="solid"/>
                      <a:round/>
                      <a:headEnd type="none" w="med" len="med"/>
                      <a:tailEnd type="none" w="med" len="med"/>
                    </a:lnR>
                    <a:lnT w="9525" cap="flat" cmpd="sng" algn="ctr">
                      <a:solidFill>
                        <a:srgbClr val="60892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700">
                          <a:solidFill>
                            <a:srgbClr val="000000"/>
                          </a:solidFill>
                          <a:effectLst/>
                          <a:latin typeface="times new roman"/>
                        </a:rPr>
                        <a:t>Event Handler</a:t>
                      </a:r>
                    </a:p>
                  </a:txBody>
                  <a:tcPr marL="109728" marR="109728" marT="109728" marB="109728">
                    <a:lnL w="9525" cap="flat" cmpd="sng" algn="ctr">
                      <a:solidFill>
                        <a:srgbClr val="608923"/>
                      </a:solidFill>
                      <a:prstDash val="solid"/>
                      <a:round/>
                      <a:headEnd type="none" w="med" len="med"/>
                      <a:tailEnd type="none" w="med" len="med"/>
                    </a:lnL>
                    <a:lnR w="9525" cap="flat" cmpd="sng" algn="ctr">
                      <a:solidFill>
                        <a:srgbClr val="608923"/>
                      </a:solidFill>
                      <a:prstDash val="solid"/>
                      <a:round/>
                      <a:headEnd type="none" w="med" len="med"/>
                      <a:tailEnd type="none" w="med" len="med"/>
                    </a:lnR>
                    <a:lnT w="9525" cap="flat" cmpd="sng" algn="ctr">
                      <a:solidFill>
                        <a:srgbClr val="60892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700">
                          <a:solidFill>
                            <a:srgbClr val="000000"/>
                          </a:solidFill>
                          <a:effectLst/>
                          <a:latin typeface="times new roman"/>
                        </a:rPr>
                        <a:t>Description</a:t>
                      </a:r>
                    </a:p>
                  </a:txBody>
                  <a:tcPr marL="109728" marR="109728" marT="109728" marB="109728">
                    <a:lnL w="9525" cap="flat" cmpd="sng" algn="ctr">
                      <a:solidFill>
                        <a:srgbClr val="608923"/>
                      </a:solidFill>
                      <a:prstDash val="solid"/>
                      <a:round/>
                      <a:headEnd type="none" w="med" len="med"/>
                      <a:tailEnd type="none" w="med" len="med"/>
                    </a:lnL>
                    <a:lnR w="9525" cap="flat" cmpd="sng" algn="ctr">
                      <a:solidFill>
                        <a:srgbClr val="608923"/>
                      </a:solidFill>
                      <a:prstDash val="solid"/>
                      <a:round/>
                      <a:headEnd type="none" w="med" len="med"/>
                      <a:tailEnd type="none" w="med" len="med"/>
                    </a:lnR>
                    <a:lnT w="9525" cap="flat" cmpd="sng" algn="ctr">
                      <a:solidFill>
                        <a:srgbClr val="60892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936346">
                <a:tc>
                  <a:txBody>
                    <a:bodyPr/>
                    <a:lstStyle/>
                    <a:p>
                      <a:pPr algn="l" fontAlgn="t"/>
                      <a:r>
                        <a:rPr lang="en-IN" sz="1700">
                          <a:solidFill>
                            <a:srgbClr val="000000"/>
                          </a:solidFill>
                          <a:effectLst/>
                          <a:latin typeface="verdana"/>
                        </a:rPr>
                        <a:t>load</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700">
                          <a:solidFill>
                            <a:srgbClr val="000000"/>
                          </a:solidFill>
                          <a:effectLst/>
                          <a:latin typeface="verdana"/>
                        </a:rPr>
                        <a:t>onload</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700">
                          <a:solidFill>
                            <a:srgbClr val="000000"/>
                          </a:solidFill>
                          <a:effectLst/>
                          <a:latin typeface="verdana"/>
                        </a:rPr>
                        <a:t>When the browser finishes the loading of the page</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936346">
                <a:tc>
                  <a:txBody>
                    <a:bodyPr/>
                    <a:lstStyle/>
                    <a:p>
                      <a:pPr algn="l" fontAlgn="t"/>
                      <a:r>
                        <a:rPr lang="en-IN" sz="1700">
                          <a:solidFill>
                            <a:srgbClr val="000000"/>
                          </a:solidFill>
                          <a:effectLst/>
                          <a:latin typeface="verdana"/>
                        </a:rPr>
                        <a:t>unload</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700">
                          <a:solidFill>
                            <a:srgbClr val="000000"/>
                          </a:solidFill>
                          <a:effectLst/>
                          <a:latin typeface="verdana"/>
                        </a:rPr>
                        <a:t>onunload</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700">
                          <a:solidFill>
                            <a:srgbClr val="000000"/>
                          </a:solidFill>
                          <a:effectLst/>
                          <a:latin typeface="verdana"/>
                        </a:rPr>
                        <a:t>When the visitor leaves the current webpage, the browser unloads it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936346">
                <a:tc>
                  <a:txBody>
                    <a:bodyPr/>
                    <a:lstStyle/>
                    <a:p>
                      <a:pPr algn="l" fontAlgn="t"/>
                      <a:r>
                        <a:rPr lang="en-IN" sz="1700">
                          <a:solidFill>
                            <a:srgbClr val="000000"/>
                          </a:solidFill>
                          <a:effectLst/>
                          <a:latin typeface="verdana"/>
                        </a:rPr>
                        <a:t>resize</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700">
                          <a:solidFill>
                            <a:srgbClr val="000000"/>
                          </a:solidFill>
                          <a:effectLst/>
                          <a:latin typeface="verdana"/>
                        </a:rPr>
                        <a:t>onresize</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700" dirty="0">
                          <a:solidFill>
                            <a:srgbClr val="000000"/>
                          </a:solidFill>
                          <a:effectLst/>
                          <a:latin typeface="verdana"/>
                        </a:rPr>
                        <a:t>When the visitor resizes the window of the browser</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3" name="Rectangle 1"/>
          <p:cNvSpPr>
            <a:spLocks noChangeArrowheads="1"/>
          </p:cNvSpPr>
          <p:nvPr/>
        </p:nvSpPr>
        <p:spPr bwMode="auto">
          <a:xfrm>
            <a:off x="1676400" y="459625"/>
            <a:ext cx="4945585" cy="584775"/>
          </a:xfrm>
          <a:prstGeom prst="rect">
            <a:avLst/>
          </a:prstGeom>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610B4B"/>
                </a:solidFill>
                <a:effectLst/>
                <a:latin typeface="erdana"/>
                <a:cs typeface="Arial" pitchFamily="34" charset="0"/>
              </a:rPr>
              <a:t>Window/Document events</a:t>
            </a:r>
          </a:p>
        </p:txBody>
      </p:sp>
      <p:sp>
        <p:nvSpPr>
          <p:cNvPr id="4" name="Rectangle 3"/>
          <p:cNvSpPr/>
          <p:nvPr/>
        </p:nvSpPr>
        <p:spPr>
          <a:xfrm>
            <a:off x="41223" y="66675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81187716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533400"/>
            <a:ext cx="6019800" cy="56323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2000" dirty="0"/>
              <a:t>Click Event</a:t>
            </a:r>
          </a:p>
          <a:p>
            <a:r>
              <a:rPr lang="en-IN" sz="2000" b="1" dirty="0"/>
              <a:t>&lt;html&gt;</a:t>
            </a:r>
            <a:r>
              <a:rPr lang="en-IN" sz="2000" dirty="0"/>
              <a:t>  </a:t>
            </a:r>
          </a:p>
          <a:p>
            <a:r>
              <a:rPr lang="en-IN" sz="2000" b="1" dirty="0"/>
              <a:t>&lt;head&gt;</a:t>
            </a:r>
            <a:r>
              <a:rPr lang="en-IN" sz="2000" dirty="0"/>
              <a:t> </a:t>
            </a:r>
            <a:r>
              <a:rPr lang="en-IN" sz="2000" dirty="0" err="1"/>
              <a:t>Javascript</a:t>
            </a:r>
            <a:r>
              <a:rPr lang="en-IN" sz="2000" dirty="0"/>
              <a:t> Events </a:t>
            </a:r>
            <a:r>
              <a:rPr lang="en-IN" sz="2000" b="1" dirty="0"/>
              <a:t>&lt;/head&gt;</a:t>
            </a:r>
            <a:r>
              <a:rPr lang="en-IN" sz="2000" dirty="0"/>
              <a:t>  </a:t>
            </a:r>
          </a:p>
          <a:p>
            <a:r>
              <a:rPr lang="en-IN" sz="2000" b="1" dirty="0"/>
              <a:t>&lt;body&gt;</a:t>
            </a:r>
            <a:r>
              <a:rPr lang="en-IN" sz="2000" dirty="0"/>
              <a:t>  </a:t>
            </a:r>
          </a:p>
          <a:p>
            <a:r>
              <a:rPr lang="en-IN" sz="2000" b="1" dirty="0"/>
              <a:t>&lt;script</a:t>
            </a:r>
            <a:r>
              <a:rPr lang="en-IN" sz="2000" dirty="0"/>
              <a:t> language="</a:t>
            </a:r>
            <a:r>
              <a:rPr lang="en-IN" sz="2000" dirty="0" err="1"/>
              <a:t>Javascript</a:t>
            </a:r>
            <a:r>
              <a:rPr lang="en-IN" sz="2000" dirty="0"/>
              <a:t>" type="text/</a:t>
            </a:r>
            <a:r>
              <a:rPr lang="en-IN" sz="2000" dirty="0" err="1"/>
              <a:t>Javascript</a:t>
            </a:r>
            <a:r>
              <a:rPr lang="en-IN" sz="2000" dirty="0"/>
              <a:t>"</a:t>
            </a:r>
            <a:r>
              <a:rPr lang="en-IN" sz="2000" b="1" dirty="0"/>
              <a:t>&gt;</a:t>
            </a:r>
            <a:r>
              <a:rPr lang="en-IN" sz="2000" dirty="0"/>
              <a:t>  </a:t>
            </a:r>
          </a:p>
          <a:p>
            <a:r>
              <a:rPr lang="en-IN" sz="2000" dirty="0"/>
              <a:t>    &lt;!--  </a:t>
            </a:r>
          </a:p>
          <a:p>
            <a:r>
              <a:rPr lang="en-IN" sz="2000" dirty="0"/>
              <a:t>    function </a:t>
            </a:r>
            <a:r>
              <a:rPr lang="en-IN" sz="2000" dirty="0" err="1"/>
              <a:t>clickevent</a:t>
            </a:r>
            <a:r>
              <a:rPr lang="en-IN" sz="2000" dirty="0"/>
              <a:t>()  </a:t>
            </a:r>
          </a:p>
          <a:p>
            <a:r>
              <a:rPr lang="en-IN" sz="2000" dirty="0"/>
              <a:t>    {  </a:t>
            </a:r>
          </a:p>
          <a:p>
            <a:r>
              <a:rPr lang="en-IN" sz="2000" dirty="0"/>
              <a:t>        </a:t>
            </a:r>
            <a:r>
              <a:rPr lang="en-IN" sz="2000" dirty="0" err="1"/>
              <a:t>document.write</a:t>
            </a:r>
            <a:r>
              <a:rPr lang="en-IN" sz="2000" dirty="0"/>
              <a:t>("This is </a:t>
            </a:r>
            <a:r>
              <a:rPr lang="en-IN" sz="2000" dirty="0" err="1"/>
              <a:t>JavaTpoint</a:t>
            </a:r>
            <a:r>
              <a:rPr lang="en-IN" sz="2000" dirty="0"/>
              <a:t>");  </a:t>
            </a:r>
          </a:p>
          <a:p>
            <a:r>
              <a:rPr lang="en-IN" sz="2000" dirty="0"/>
              <a:t>    }  </a:t>
            </a:r>
          </a:p>
          <a:p>
            <a:r>
              <a:rPr lang="en-IN" sz="2000" dirty="0"/>
              <a:t>    //--</a:t>
            </a:r>
            <a:r>
              <a:rPr lang="en-IN" sz="2000" b="1" dirty="0"/>
              <a:t>&gt;</a:t>
            </a:r>
            <a:r>
              <a:rPr lang="en-IN" sz="2000" dirty="0"/>
              <a:t>  </a:t>
            </a:r>
          </a:p>
          <a:p>
            <a:r>
              <a:rPr lang="en-IN" sz="2000" b="1" dirty="0"/>
              <a:t>&lt;/script&gt;</a:t>
            </a:r>
            <a:r>
              <a:rPr lang="en-IN" sz="2000" dirty="0"/>
              <a:t>  </a:t>
            </a:r>
          </a:p>
          <a:p>
            <a:r>
              <a:rPr lang="en-IN" sz="2000" b="1" dirty="0"/>
              <a:t>&lt;form&gt;</a:t>
            </a:r>
            <a:r>
              <a:rPr lang="en-IN" sz="2000" dirty="0"/>
              <a:t>  </a:t>
            </a:r>
          </a:p>
          <a:p>
            <a:r>
              <a:rPr lang="en-IN" sz="2000" b="1" dirty="0"/>
              <a:t>&lt;input</a:t>
            </a:r>
            <a:r>
              <a:rPr lang="en-IN" sz="2000" dirty="0"/>
              <a:t> type="button" </a:t>
            </a:r>
            <a:r>
              <a:rPr lang="en-IN" sz="2000" dirty="0" err="1"/>
              <a:t>onclick</a:t>
            </a:r>
            <a:r>
              <a:rPr lang="en-IN" sz="2000" dirty="0"/>
              <a:t>="</a:t>
            </a:r>
            <a:r>
              <a:rPr lang="en-IN" sz="2000" dirty="0" err="1"/>
              <a:t>clickevent</a:t>
            </a:r>
            <a:r>
              <a:rPr lang="en-IN" sz="2000" dirty="0"/>
              <a:t>()" value="Who's this?"</a:t>
            </a:r>
            <a:r>
              <a:rPr lang="en-IN" sz="2000" b="1" dirty="0"/>
              <a:t>/&gt;</a:t>
            </a:r>
            <a:r>
              <a:rPr lang="en-IN" sz="2000" dirty="0"/>
              <a:t>  </a:t>
            </a:r>
          </a:p>
          <a:p>
            <a:r>
              <a:rPr lang="en-IN" sz="2000" b="1" dirty="0"/>
              <a:t>&lt;/form&gt;</a:t>
            </a:r>
            <a:r>
              <a:rPr lang="en-IN" sz="2000" dirty="0"/>
              <a:t>  </a:t>
            </a:r>
          </a:p>
          <a:p>
            <a:r>
              <a:rPr lang="en-IN" sz="2000" b="1" dirty="0"/>
              <a:t>&lt;/body&gt;</a:t>
            </a:r>
            <a:r>
              <a:rPr lang="en-IN" sz="2000" dirty="0"/>
              <a:t>  </a:t>
            </a:r>
          </a:p>
          <a:p>
            <a:r>
              <a:rPr lang="en-IN" sz="2000" b="1" dirty="0"/>
              <a:t>&lt;/html&gt;</a:t>
            </a:r>
            <a:r>
              <a:rPr lang="en-IN" sz="2000" dirty="0"/>
              <a:t>  </a:t>
            </a:r>
          </a:p>
        </p:txBody>
      </p:sp>
      <p:sp>
        <p:nvSpPr>
          <p:cNvPr id="3" name="Rectangle 2"/>
          <p:cNvSpPr/>
          <p:nvPr/>
        </p:nvSpPr>
        <p:spPr>
          <a:xfrm>
            <a:off x="41223" y="66675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49892175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52400"/>
            <a:ext cx="7848600" cy="67403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400" dirty="0" err="1"/>
              <a:t>MouseOver</a:t>
            </a:r>
            <a:r>
              <a:rPr lang="en-IN" sz="2400" dirty="0"/>
              <a:t> Event</a:t>
            </a:r>
          </a:p>
          <a:p>
            <a:r>
              <a:rPr lang="en-IN" sz="2400" b="1" dirty="0"/>
              <a:t>&lt;html&gt;</a:t>
            </a:r>
            <a:r>
              <a:rPr lang="en-IN" sz="2400" dirty="0"/>
              <a:t>  </a:t>
            </a:r>
          </a:p>
          <a:p>
            <a:r>
              <a:rPr lang="en-IN" sz="2400" b="1" dirty="0"/>
              <a:t>&lt;head&gt;</a:t>
            </a:r>
            <a:r>
              <a:rPr lang="en-IN" sz="2400" dirty="0"/>
              <a:t>   </a:t>
            </a:r>
          </a:p>
          <a:p>
            <a:r>
              <a:rPr lang="en-IN" sz="2400" b="1" dirty="0"/>
              <a:t>&lt;h1&gt;</a:t>
            </a:r>
            <a:r>
              <a:rPr lang="en-IN" sz="2400" dirty="0"/>
              <a:t> </a:t>
            </a:r>
            <a:r>
              <a:rPr lang="en-IN" sz="2400" dirty="0" err="1"/>
              <a:t>Javascript</a:t>
            </a:r>
            <a:r>
              <a:rPr lang="en-IN" sz="2400" dirty="0"/>
              <a:t> Events </a:t>
            </a:r>
            <a:r>
              <a:rPr lang="en-IN" sz="2400" b="1" dirty="0"/>
              <a:t>&lt;/h1&gt;</a:t>
            </a:r>
            <a:r>
              <a:rPr lang="en-IN" sz="2400" dirty="0"/>
              <a:t>  </a:t>
            </a:r>
          </a:p>
          <a:p>
            <a:r>
              <a:rPr lang="en-IN" sz="2400" b="1" dirty="0"/>
              <a:t>&lt;/head&gt;</a:t>
            </a:r>
            <a:r>
              <a:rPr lang="en-IN" sz="2400" dirty="0"/>
              <a:t>  </a:t>
            </a:r>
          </a:p>
          <a:p>
            <a:r>
              <a:rPr lang="en-IN" sz="2400" b="1" dirty="0"/>
              <a:t>&lt;body&gt;</a:t>
            </a:r>
            <a:r>
              <a:rPr lang="en-IN" sz="2400" dirty="0"/>
              <a:t>  </a:t>
            </a:r>
          </a:p>
          <a:p>
            <a:r>
              <a:rPr lang="en-IN" sz="2400" b="1" dirty="0"/>
              <a:t>&lt;script</a:t>
            </a:r>
            <a:r>
              <a:rPr lang="en-IN" sz="2400" dirty="0"/>
              <a:t> language="</a:t>
            </a:r>
            <a:r>
              <a:rPr lang="en-IN" sz="2400" dirty="0" err="1"/>
              <a:t>Javascript</a:t>
            </a:r>
            <a:r>
              <a:rPr lang="en-IN" sz="2400" dirty="0"/>
              <a:t>" type="text/</a:t>
            </a:r>
            <a:r>
              <a:rPr lang="en-IN" sz="2400" dirty="0" err="1"/>
              <a:t>Javascript</a:t>
            </a:r>
            <a:r>
              <a:rPr lang="en-IN" sz="2400" dirty="0"/>
              <a:t>"</a:t>
            </a:r>
            <a:r>
              <a:rPr lang="en-IN" sz="2400" b="1" dirty="0"/>
              <a:t>&gt;</a:t>
            </a:r>
            <a:r>
              <a:rPr lang="en-IN" sz="2400" dirty="0"/>
              <a:t>  </a:t>
            </a:r>
          </a:p>
          <a:p>
            <a:r>
              <a:rPr lang="en-IN" sz="2400" dirty="0"/>
              <a:t>    &lt;!--  </a:t>
            </a:r>
          </a:p>
          <a:p>
            <a:r>
              <a:rPr lang="en-IN" sz="2400" dirty="0"/>
              <a:t>    function </a:t>
            </a:r>
            <a:r>
              <a:rPr lang="en-IN" sz="2400" dirty="0" err="1"/>
              <a:t>mouseoverevent</a:t>
            </a:r>
            <a:r>
              <a:rPr lang="en-IN" sz="2400" dirty="0"/>
              <a:t>()  </a:t>
            </a:r>
          </a:p>
          <a:p>
            <a:r>
              <a:rPr lang="en-IN" sz="2400" dirty="0"/>
              <a:t>    {  </a:t>
            </a:r>
          </a:p>
          <a:p>
            <a:r>
              <a:rPr lang="en-IN" sz="2400" dirty="0"/>
              <a:t>        alert("This is </a:t>
            </a:r>
            <a:r>
              <a:rPr lang="en-IN" sz="2400" dirty="0" err="1"/>
              <a:t>JavaTpoint</a:t>
            </a:r>
            <a:r>
              <a:rPr lang="en-IN" sz="2400" dirty="0"/>
              <a:t>");  </a:t>
            </a:r>
          </a:p>
          <a:p>
            <a:r>
              <a:rPr lang="en-IN" sz="2400" dirty="0"/>
              <a:t>    }  </a:t>
            </a:r>
          </a:p>
          <a:p>
            <a:r>
              <a:rPr lang="en-IN" sz="2400" dirty="0"/>
              <a:t>    //--</a:t>
            </a:r>
            <a:r>
              <a:rPr lang="en-IN" sz="2400" b="1" dirty="0"/>
              <a:t>&gt;</a:t>
            </a:r>
            <a:r>
              <a:rPr lang="en-IN" sz="2400" dirty="0"/>
              <a:t>  </a:t>
            </a:r>
          </a:p>
          <a:p>
            <a:r>
              <a:rPr lang="en-IN" sz="2400" b="1" dirty="0"/>
              <a:t>&lt;/script&gt;</a:t>
            </a:r>
            <a:r>
              <a:rPr lang="en-IN" sz="2400" dirty="0"/>
              <a:t>  </a:t>
            </a:r>
          </a:p>
          <a:p>
            <a:r>
              <a:rPr lang="en-IN" sz="2400" b="1" dirty="0"/>
              <a:t>&lt;p</a:t>
            </a:r>
            <a:r>
              <a:rPr lang="en-IN" sz="2400" dirty="0"/>
              <a:t> </a:t>
            </a:r>
            <a:r>
              <a:rPr lang="en-IN" sz="2400" dirty="0" err="1"/>
              <a:t>onmouseover</a:t>
            </a:r>
            <a:r>
              <a:rPr lang="en-IN" sz="2400" dirty="0"/>
              <a:t>="</a:t>
            </a:r>
            <a:r>
              <a:rPr lang="en-IN" sz="2400" dirty="0" err="1"/>
              <a:t>mouseoverevent</a:t>
            </a:r>
            <a:r>
              <a:rPr lang="en-IN" sz="2400" dirty="0"/>
              <a:t>()"</a:t>
            </a:r>
            <a:r>
              <a:rPr lang="en-IN" sz="2400" b="1" dirty="0"/>
              <a:t>&gt;</a:t>
            </a:r>
            <a:r>
              <a:rPr lang="en-IN" sz="2400" dirty="0"/>
              <a:t> Keep cursor over me</a:t>
            </a:r>
            <a:r>
              <a:rPr lang="en-IN" sz="2400" b="1" dirty="0"/>
              <a:t>&lt;/p&gt;</a:t>
            </a:r>
            <a:r>
              <a:rPr lang="en-IN" sz="2400" dirty="0"/>
              <a:t>  </a:t>
            </a:r>
          </a:p>
          <a:p>
            <a:r>
              <a:rPr lang="en-IN" sz="2400" b="1" dirty="0"/>
              <a:t>&lt;/body&gt;</a:t>
            </a:r>
            <a:r>
              <a:rPr lang="en-IN" sz="2400" dirty="0"/>
              <a:t>  </a:t>
            </a:r>
          </a:p>
          <a:p>
            <a:r>
              <a:rPr lang="en-IN" sz="2400" b="1" dirty="0"/>
              <a:t>&lt;/html&gt;</a:t>
            </a:r>
            <a:r>
              <a:rPr lang="en-IN" sz="2400" dirty="0"/>
              <a:t>  </a:t>
            </a:r>
          </a:p>
        </p:txBody>
      </p:sp>
      <p:sp>
        <p:nvSpPr>
          <p:cNvPr id="3" name="Rectangle 2"/>
          <p:cNvSpPr/>
          <p:nvPr/>
        </p:nvSpPr>
        <p:spPr>
          <a:xfrm>
            <a:off x="41223" y="66675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99541103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17693"/>
            <a:ext cx="7391400" cy="63709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400" dirty="0"/>
              <a:t>Focus Event</a:t>
            </a:r>
          </a:p>
          <a:p>
            <a:r>
              <a:rPr lang="en-IN" sz="2400" b="1" dirty="0"/>
              <a:t>&lt;html&gt;</a:t>
            </a:r>
            <a:r>
              <a:rPr lang="en-IN" sz="2400" dirty="0"/>
              <a:t>  </a:t>
            </a:r>
          </a:p>
          <a:p>
            <a:r>
              <a:rPr lang="en-IN" sz="2400" b="1" dirty="0"/>
              <a:t>&lt;head&gt;</a:t>
            </a:r>
            <a:r>
              <a:rPr lang="en-IN" sz="2400" dirty="0"/>
              <a:t> </a:t>
            </a:r>
            <a:r>
              <a:rPr lang="en-IN" sz="2400" dirty="0" err="1"/>
              <a:t>Javascript</a:t>
            </a:r>
            <a:r>
              <a:rPr lang="en-IN" sz="2400" dirty="0"/>
              <a:t> Events</a:t>
            </a:r>
            <a:r>
              <a:rPr lang="en-IN" sz="2400" b="1" dirty="0"/>
              <a:t>&lt;/head&gt;</a:t>
            </a:r>
            <a:r>
              <a:rPr lang="en-IN" sz="2400" dirty="0"/>
              <a:t>  </a:t>
            </a:r>
          </a:p>
          <a:p>
            <a:r>
              <a:rPr lang="en-IN" sz="2400" b="1" dirty="0"/>
              <a:t>&lt;body&gt;</a:t>
            </a:r>
            <a:r>
              <a:rPr lang="en-IN" sz="2400" dirty="0"/>
              <a:t>  </a:t>
            </a:r>
          </a:p>
          <a:p>
            <a:r>
              <a:rPr lang="en-IN" sz="2400" b="1" dirty="0"/>
              <a:t>&lt;h2&gt;</a:t>
            </a:r>
            <a:r>
              <a:rPr lang="en-IN" sz="2400" dirty="0"/>
              <a:t> Enter something here</a:t>
            </a:r>
            <a:r>
              <a:rPr lang="en-IN" sz="2400" b="1" dirty="0"/>
              <a:t>&lt;/h2&gt;</a:t>
            </a:r>
            <a:r>
              <a:rPr lang="en-IN" sz="2400" dirty="0"/>
              <a:t>  </a:t>
            </a:r>
          </a:p>
          <a:p>
            <a:r>
              <a:rPr lang="en-IN" sz="2400" b="1" dirty="0"/>
              <a:t>&lt;input</a:t>
            </a:r>
            <a:r>
              <a:rPr lang="en-IN" sz="2400" dirty="0"/>
              <a:t> type="text" id="input1" </a:t>
            </a:r>
            <a:r>
              <a:rPr lang="en-IN" sz="2400" dirty="0" err="1"/>
              <a:t>onfocus</a:t>
            </a:r>
            <a:r>
              <a:rPr lang="en-IN" sz="2400" dirty="0"/>
              <a:t>="</a:t>
            </a:r>
            <a:r>
              <a:rPr lang="en-IN" sz="2400" dirty="0" err="1"/>
              <a:t>focusevent</a:t>
            </a:r>
            <a:r>
              <a:rPr lang="en-IN" sz="2400" dirty="0"/>
              <a:t>()"</a:t>
            </a:r>
            <a:r>
              <a:rPr lang="en-IN" sz="2400" b="1" dirty="0"/>
              <a:t>/&gt;</a:t>
            </a:r>
            <a:r>
              <a:rPr lang="en-IN" sz="2400" dirty="0"/>
              <a:t> </a:t>
            </a:r>
          </a:p>
          <a:p>
            <a:r>
              <a:rPr lang="en-IN" sz="2400" b="1" dirty="0"/>
              <a:t>&lt;script&gt;</a:t>
            </a:r>
            <a:r>
              <a:rPr lang="en-IN" sz="2400" dirty="0"/>
              <a:t>  </a:t>
            </a:r>
          </a:p>
          <a:p>
            <a:r>
              <a:rPr lang="en-IN" sz="2400" dirty="0"/>
              <a:t>&lt;!--  </a:t>
            </a:r>
          </a:p>
          <a:p>
            <a:r>
              <a:rPr lang="en-IN" sz="2400" dirty="0"/>
              <a:t>    function </a:t>
            </a:r>
            <a:r>
              <a:rPr lang="en-IN" sz="2400" dirty="0" err="1"/>
              <a:t>focusevent</a:t>
            </a:r>
            <a:r>
              <a:rPr lang="en-IN" sz="2400" dirty="0"/>
              <a:t>()  </a:t>
            </a:r>
          </a:p>
          <a:p>
            <a:r>
              <a:rPr lang="en-IN" sz="2400" dirty="0"/>
              <a:t>    {  </a:t>
            </a:r>
          </a:p>
          <a:p>
            <a:r>
              <a:rPr lang="en-IN" sz="2400" dirty="0"/>
              <a:t>        </a:t>
            </a:r>
            <a:r>
              <a:rPr lang="en-IN" sz="2400" dirty="0" err="1"/>
              <a:t>document.getElementById</a:t>
            </a:r>
            <a:r>
              <a:rPr lang="en-IN" sz="2400" dirty="0"/>
              <a:t>("input1").</a:t>
            </a:r>
            <a:r>
              <a:rPr lang="en-IN" sz="2400" dirty="0" err="1"/>
              <a:t>style.background</a:t>
            </a:r>
            <a:r>
              <a:rPr lang="en-IN" sz="2400" dirty="0"/>
              <a:t>=" aqua";  </a:t>
            </a:r>
          </a:p>
          <a:p>
            <a:r>
              <a:rPr lang="en-IN" sz="2400" dirty="0"/>
              <a:t>    }  </a:t>
            </a:r>
          </a:p>
          <a:p>
            <a:r>
              <a:rPr lang="en-IN" sz="2400" dirty="0"/>
              <a:t>//--</a:t>
            </a:r>
            <a:r>
              <a:rPr lang="en-IN" sz="2400" b="1" dirty="0"/>
              <a:t>&gt;</a:t>
            </a:r>
            <a:r>
              <a:rPr lang="en-IN" sz="2400" dirty="0"/>
              <a:t>  </a:t>
            </a:r>
          </a:p>
          <a:p>
            <a:r>
              <a:rPr lang="en-IN" sz="2400" b="1" dirty="0"/>
              <a:t>&lt;/script&gt;</a:t>
            </a:r>
            <a:r>
              <a:rPr lang="en-IN" sz="2400" dirty="0"/>
              <a:t>  </a:t>
            </a:r>
          </a:p>
          <a:p>
            <a:r>
              <a:rPr lang="en-IN" sz="2400" b="1" dirty="0"/>
              <a:t>&lt;/body&gt;</a:t>
            </a:r>
            <a:r>
              <a:rPr lang="en-IN" sz="2400" dirty="0"/>
              <a:t>  </a:t>
            </a:r>
          </a:p>
          <a:p>
            <a:r>
              <a:rPr lang="en-IN" sz="2400" b="1" dirty="0"/>
              <a:t>&lt;/html&gt;</a:t>
            </a:r>
            <a:r>
              <a:rPr lang="en-IN" sz="2400" dirty="0"/>
              <a:t>  </a:t>
            </a:r>
          </a:p>
        </p:txBody>
      </p:sp>
      <p:sp>
        <p:nvSpPr>
          <p:cNvPr id="3" name="Rectangle 2"/>
          <p:cNvSpPr/>
          <p:nvPr/>
        </p:nvSpPr>
        <p:spPr>
          <a:xfrm>
            <a:off x="41223" y="66675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80224656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6324600" cy="560153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2000" dirty="0" err="1"/>
              <a:t>Keydown</a:t>
            </a:r>
            <a:r>
              <a:rPr lang="en-IN" sz="2000" dirty="0"/>
              <a:t> Event</a:t>
            </a:r>
          </a:p>
          <a:p>
            <a:r>
              <a:rPr lang="en-IN" sz="2000" b="1" dirty="0"/>
              <a:t>&lt;html&gt;</a:t>
            </a:r>
            <a:r>
              <a:rPr lang="en-IN" sz="2000" dirty="0"/>
              <a:t>  </a:t>
            </a:r>
          </a:p>
          <a:p>
            <a:r>
              <a:rPr lang="en-IN" sz="2000" b="1" dirty="0"/>
              <a:t>&lt;head&gt;</a:t>
            </a:r>
            <a:r>
              <a:rPr lang="en-IN" sz="2000" dirty="0"/>
              <a:t> </a:t>
            </a:r>
            <a:r>
              <a:rPr lang="en-IN" sz="2000" dirty="0" err="1"/>
              <a:t>Javascript</a:t>
            </a:r>
            <a:r>
              <a:rPr lang="en-IN" sz="2000" dirty="0"/>
              <a:t> Events</a:t>
            </a:r>
            <a:r>
              <a:rPr lang="en-IN" sz="2000" b="1" dirty="0"/>
              <a:t>&lt;/head&gt;</a:t>
            </a:r>
            <a:r>
              <a:rPr lang="en-IN" sz="2000" dirty="0"/>
              <a:t>  </a:t>
            </a:r>
          </a:p>
          <a:p>
            <a:r>
              <a:rPr lang="en-IN" sz="2000" b="1" dirty="0"/>
              <a:t>&lt;body&gt;</a:t>
            </a:r>
            <a:r>
              <a:rPr lang="en-IN" sz="2000" dirty="0"/>
              <a:t>  </a:t>
            </a:r>
          </a:p>
          <a:p>
            <a:r>
              <a:rPr lang="en-IN" sz="2000" b="1" dirty="0"/>
              <a:t>&lt;h2&gt;</a:t>
            </a:r>
            <a:r>
              <a:rPr lang="en-IN" sz="2000" dirty="0"/>
              <a:t> Enter something here</a:t>
            </a:r>
            <a:r>
              <a:rPr lang="en-IN" sz="2000" b="1" dirty="0"/>
              <a:t>&lt;/h2&gt;</a:t>
            </a:r>
            <a:r>
              <a:rPr lang="en-IN" sz="2000" dirty="0"/>
              <a:t>  </a:t>
            </a:r>
          </a:p>
          <a:p>
            <a:r>
              <a:rPr lang="en-IN" sz="2000" b="1" dirty="0"/>
              <a:t>&lt;input</a:t>
            </a:r>
            <a:r>
              <a:rPr lang="en-IN" sz="2000" dirty="0"/>
              <a:t> type="text" id="input1" </a:t>
            </a:r>
            <a:r>
              <a:rPr lang="en-IN" sz="2000" dirty="0" err="1"/>
              <a:t>onkeydown</a:t>
            </a:r>
            <a:r>
              <a:rPr lang="en-IN" sz="2000" dirty="0"/>
              <a:t>="</a:t>
            </a:r>
            <a:r>
              <a:rPr lang="en-IN" sz="2000" dirty="0" err="1"/>
              <a:t>keydownevent</a:t>
            </a:r>
            <a:r>
              <a:rPr lang="en-IN" sz="2000" dirty="0"/>
              <a:t>()"</a:t>
            </a:r>
            <a:r>
              <a:rPr lang="en-IN" sz="2000" b="1" dirty="0"/>
              <a:t>/&gt;</a:t>
            </a:r>
            <a:r>
              <a:rPr lang="en-IN" sz="2000" dirty="0"/>
              <a:t>  </a:t>
            </a:r>
          </a:p>
          <a:p>
            <a:r>
              <a:rPr lang="en-IN" sz="2000" b="1" dirty="0"/>
              <a:t>&lt;script&gt;</a:t>
            </a:r>
            <a:r>
              <a:rPr lang="en-IN" sz="2000" dirty="0"/>
              <a:t>  </a:t>
            </a:r>
          </a:p>
          <a:p>
            <a:r>
              <a:rPr lang="en-IN" sz="2000" dirty="0"/>
              <a:t>&lt;!--  </a:t>
            </a:r>
          </a:p>
          <a:p>
            <a:r>
              <a:rPr lang="en-IN" sz="2000" dirty="0"/>
              <a:t>    function </a:t>
            </a:r>
            <a:r>
              <a:rPr lang="en-IN" sz="2000" dirty="0" err="1"/>
              <a:t>keydownevent</a:t>
            </a:r>
            <a:r>
              <a:rPr lang="en-IN" sz="2000" dirty="0"/>
              <a:t>()  </a:t>
            </a:r>
          </a:p>
          <a:p>
            <a:r>
              <a:rPr lang="en-IN" sz="2000" dirty="0"/>
              <a:t>    {  </a:t>
            </a:r>
          </a:p>
          <a:p>
            <a:r>
              <a:rPr lang="en-IN" sz="2000" dirty="0"/>
              <a:t>        </a:t>
            </a:r>
            <a:r>
              <a:rPr lang="en-IN" sz="2000" dirty="0" err="1"/>
              <a:t>document.getElementById</a:t>
            </a:r>
            <a:r>
              <a:rPr lang="en-IN" sz="2000" dirty="0"/>
              <a:t>("input1");  </a:t>
            </a:r>
          </a:p>
          <a:p>
            <a:r>
              <a:rPr lang="en-IN" sz="2000" dirty="0"/>
              <a:t>        alert("Pressed a key");  </a:t>
            </a:r>
          </a:p>
          <a:p>
            <a:r>
              <a:rPr lang="en-IN" sz="2000" dirty="0"/>
              <a:t>    }  </a:t>
            </a:r>
          </a:p>
          <a:p>
            <a:r>
              <a:rPr lang="en-IN" sz="2000" dirty="0"/>
              <a:t>//--</a:t>
            </a:r>
            <a:r>
              <a:rPr lang="en-IN" sz="2000" b="1" dirty="0"/>
              <a:t>&gt;</a:t>
            </a:r>
            <a:r>
              <a:rPr lang="en-IN" sz="2000" dirty="0"/>
              <a:t>  </a:t>
            </a:r>
          </a:p>
          <a:p>
            <a:r>
              <a:rPr lang="en-IN" sz="2000" b="1" dirty="0"/>
              <a:t>&lt;/script&gt;</a:t>
            </a:r>
            <a:r>
              <a:rPr lang="en-IN" sz="2000" dirty="0"/>
              <a:t>  </a:t>
            </a:r>
          </a:p>
          <a:p>
            <a:r>
              <a:rPr lang="en-IN" sz="2000" b="1" dirty="0"/>
              <a:t>&lt;/body&gt;</a:t>
            </a:r>
            <a:r>
              <a:rPr lang="en-IN" sz="2000" dirty="0"/>
              <a:t>  </a:t>
            </a:r>
          </a:p>
          <a:p>
            <a:r>
              <a:rPr lang="en-IN" sz="2000" b="1" dirty="0"/>
              <a:t>&lt;/html&gt;</a:t>
            </a:r>
            <a:r>
              <a:rPr lang="en-IN" sz="2000" dirty="0"/>
              <a:t>  </a:t>
            </a:r>
          </a:p>
        </p:txBody>
      </p:sp>
      <p:sp>
        <p:nvSpPr>
          <p:cNvPr id="3" name="Rectangle 2"/>
          <p:cNvSpPr/>
          <p:nvPr/>
        </p:nvSpPr>
        <p:spPr>
          <a:xfrm>
            <a:off x="41223" y="66675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69130215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8200"/>
            <a:ext cx="6477000" cy="526297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Load event</a:t>
            </a:r>
          </a:p>
          <a:p>
            <a:r>
              <a:rPr lang="en-US" sz="2400" b="1" dirty="0"/>
              <a:t>&lt;html&gt;</a:t>
            </a:r>
            <a:r>
              <a:rPr lang="en-US" sz="2400" dirty="0"/>
              <a:t>  </a:t>
            </a:r>
          </a:p>
          <a:p>
            <a:r>
              <a:rPr lang="en-US" sz="2400" b="1" dirty="0"/>
              <a:t>&lt;head&gt;</a:t>
            </a:r>
            <a:r>
              <a:rPr lang="en-US" sz="2400" dirty="0" err="1"/>
              <a:t>Javascript</a:t>
            </a:r>
            <a:r>
              <a:rPr lang="en-US" sz="2400" dirty="0"/>
              <a:t> Events</a:t>
            </a:r>
            <a:r>
              <a:rPr lang="en-US" sz="2400" b="1" dirty="0"/>
              <a:t>&lt;/head&gt;</a:t>
            </a:r>
            <a:r>
              <a:rPr lang="en-US" sz="2400" dirty="0"/>
              <a:t>  </a:t>
            </a:r>
          </a:p>
          <a:p>
            <a:r>
              <a:rPr lang="en-US" sz="2400" b="1" dirty="0"/>
              <a:t>&lt;/</a:t>
            </a:r>
            <a:r>
              <a:rPr lang="en-US" sz="2400" b="1" dirty="0" err="1"/>
              <a:t>br</a:t>
            </a:r>
            <a:r>
              <a:rPr lang="en-US" sz="2400" b="1" dirty="0"/>
              <a:t>&gt;</a:t>
            </a:r>
            <a:r>
              <a:rPr lang="en-US" sz="2400" dirty="0"/>
              <a:t>  </a:t>
            </a:r>
          </a:p>
          <a:p>
            <a:r>
              <a:rPr lang="en-US" sz="2400" b="1" dirty="0"/>
              <a:t>&lt;body</a:t>
            </a:r>
            <a:r>
              <a:rPr lang="en-US" sz="2400" dirty="0"/>
              <a:t> </a:t>
            </a:r>
            <a:r>
              <a:rPr lang="en-US" sz="2400" dirty="0" err="1"/>
              <a:t>onload</a:t>
            </a:r>
            <a:r>
              <a:rPr lang="en-US" sz="2400" dirty="0"/>
              <a:t>="</a:t>
            </a:r>
            <a:r>
              <a:rPr lang="en-US" sz="2400" dirty="0" err="1"/>
              <a:t>window.alert</a:t>
            </a:r>
            <a:r>
              <a:rPr lang="en-US" sz="2400" dirty="0"/>
              <a:t>('Page successfully loaded');"</a:t>
            </a:r>
            <a:r>
              <a:rPr lang="en-US" sz="2400" b="1" dirty="0"/>
              <a:t>&gt;</a:t>
            </a:r>
            <a:r>
              <a:rPr lang="en-US" sz="2400" dirty="0"/>
              <a:t>  </a:t>
            </a:r>
          </a:p>
          <a:p>
            <a:r>
              <a:rPr lang="en-US" sz="2400" b="1" dirty="0"/>
              <a:t>&lt;script&gt;</a:t>
            </a:r>
            <a:r>
              <a:rPr lang="en-US" sz="2400" dirty="0"/>
              <a:t>  </a:t>
            </a:r>
          </a:p>
          <a:p>
            <a:r>
              <a:rPr lang="en-US" sz="2400" dirty="0"/>
              <a:t>&lt;!--  </a:t>
            </a:r>
          </a:p>
          <a:p>
            <a:r>
              <a:rPr lang="en-US" sz="2400" dirty="0" err="1"/>
              <a:t>document.write</a:t>
            </a:r>
            <a:r>
              <a:rPr lang="en-US" sz="2400" dirty="0"/>
              <a:t>("The page is loaded successfully");  </a:t>
            </a:r>
          </a:p>
          <a:p>
            <a:r>
              <a:rPr lang="en-US" sz="2400" dirty="0"/>
              <a:t>//--</a:t>
            </a:r>
            <a:r>
              <a:rPr lang="en-US" sz="2400" b="1" dirty="0"/>
              <a:t>&gt;</a:t>
            </a:r>
            <a:r>
              <a:rPr lang="en-US" sz="2400" dirty="0"/>
              <a:t>  </a:t>
            </a:r>
          </a:p>
          <a:p>
            <a:r>
              <a:rPr lang="en-US" sz="2400" b="1" dirty="0"/>
              <a:t>&lt;/script&gt;</a:t>
            </a:r>
            <a:r>
              <a:rPr lang="en-US" sz="2400" dirty="0"/>
              <a:t>  </a:t>
            </a:r>
          </a:p>
          <a:p>
            <a:r>
              <a:rPr lang="en-US" sz="2400" b="1" dirty="0"/>
              <a:t>&lt;/body&gt;</a:t>
            </a:r>
            <a:r>
              <a:rPr lang="en-US" sz="2400" dirty="0"/>
              <a:t>  </a:t>
            </a:r>
          </a:p>
          <a:p>
            <a:r>
              <a:rPr lang="en-US" sz="2400" b="1" dirty="0"/>
              <a:t>&lt;/html&gt;</a:t>
            </a:r>
            <a:r>
              <a:rPr lang="en-US" sz="2400" dirty="0"/>
              <a:t>  </a:t>
            </a:r>
          </a:p>
        </p:txBody>
      </p:sp>
      <p:sp>
        <p:nvSpPr>
          <p:cNvPr id="3" name="Rectangle 2"/>
          <p:cNvSpPr/>
          <p:nvPr/>
        </p:nvSpPr>
        <p:spPr>
          <a:xfrm>
            <a:off x="41223" y="66675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84462892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rmAutofit/>
          </a:bodyPr>
          <a:lstStyle/>
          <a:p>
            <a:r>
              <a:rPr lang="en-IN" dirty="0"/>
              <a:t>JavaScript </a:t>
            </a:r>
            <a:r>
              <a:rPr lang="en-IN" dirty="0" err="1"/>
              <a:t>addEventListener</a:t>
            </a:r>
            <a:r>
              <a:rPr lang="en-IN" dirty="0"/>
              <a:t>()</a:t>
            </a: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a:lnSpc>
                <a:spcPct val="160000"/>
              </a:lnSpc>
              <a:buFont typeface="Wingdings" pitchFamily="2" charset="2"/>
              <a:buChar char="q"/>
            </a:pPr>
            <a:r>
              <a:rPr lang="en-US" dirty="0">
                <a:solidFill>
                  <a:srgbClr val="0070C0"/>
                </a:solidFill>
              </a:rPr>
              <a:t>The </a:t>
            </a:r>
            <a:r>
              <a:rPr lang="en-US" b="1" dirty="0" err="1">
                <a:solidFill>
                  <a:srgbClr val="0070C0"/>
                </a:solidFill>
              </a:rPr>
              <a:t>addEventListener</a:t>
            </a:r>
            <a:r>
              <a:rPr lang="en-US" b="1" dirty="0">
                <a:solidFill>
                  <a:srgbClr val="0070C0"/>
                </a:solidFill>
              </a:rPr>
              <a:t>()</a:t>
            </a:r>
            <a:r>
              <a:rPr lang="en-US" dirty="0">
                <a:solidFill>
                  <a:srgbClr val="0070C0"/>
                </a:solidFill>
              </a:rPr>
              <a:t> method is used to attach an event handler to a particular element. </a:t>
            </a:r>
          </a:p>
          <a:p>
            <a:pPr>
              <a:lnSpc>
                <a:spcPct val="160000"/>
              </a:lnSpc>
              <a:buFont typeface="Wingdings" pitchFamily="2" charset="2"/>
              <a:buChar char="q"/>
            </a:pPr>
            <a:r>
              <a:rPr lang="en-US" dirty="0">
                <a:solidFill>
                  <a:srgbClr val="0070C0"/>
                </a:solidFill>
              </a:rPr>
              <a:t>It does not override the existing event handlers. Events are said to be an essential part of the JavaScript. </a:t>
            </a:r>
          </a:p>
          <a:p>
            <a:pPr>
              <a:lnSpc>
                <a:spcPct val="160000"/>
              </a:lnSpc>
              <a:buFont typeface="Wingdings" pitchFamily="2" charset="2"/>
              <a:buChar char="q"/>
            </a:pPr>
            <a:r>
              <a:rPr lang="en-US" dirty="0">
                <a:solidFill>
                  <a:srgbClr val="0070C0"/>
                </a:solidFill>
              </a:rPr>
              <a:t>A web page responds according to the event that occurred. </a:t>
            </a:r>
          </a:p>
          <a:p>
            <a:pPr>
              <a:lnSpc>
                <a:spcPct val="160000"/>
              </a:lnSpc>
              <a:buFont typeface="Wingdings" pitchFamily="2" charset="2"/>
              <a:buChar char="q"/>
            </a:pPr>
            <a:r>
              <a:rPr lang="en-US" dirty="0">
                <a:solidFill>
                  <a:srgbClr val="0070C0"/>
                </a:solidFill>
              </a:rPr>
              <a:t>Events can be user-generated or generated by API's. An event listener is a JavaScript's procedure that waits for the occurrence of an event.</a:t>
            </a:r>
          </a:p>
        </p:txBody>
      </p:sp>
      <p:sp>
        <p:nvSpPr>
          <p:cNvPr id="4" name="Rectangle 3"/>
          <p:cNvSpPr/>
          <p:nvPr/>
        </p:nvSpPr>
        <p:spPr>
          <a:xfrm>
            <a:off x="41223" y="66675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87448964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rmAutofit/>
          </a:bodyPr>
          <a:lstStyle/>
          <a:p>
            <a:r>
              <a:rPr lang="en-IN" dirty="0"/>
              <a:t>JavaScript </a:t>
            </a:r>
            <a:r>
              <a:rPr lang="en-IN" dirty="0" err="1"/>
              <a:t>addEventListener</a:t>
            </a:r>
            <a:r>
              <a:rPr lang="en-IN" dirty="0"/>
              <a:t>()</a:t>
            </a: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r>
              <a:rPr lang="en-US" dirty="0">
                <a:solidFill>
                  <a:schemeClr val="accent3">
                    <a:lumMod val="50000"/>
                  </a:schemeClr>
                </a:solidFill>
              </a:rPr>
              <a:t>The </a:t>
            </a:r>
            <a:r>
              <a:rPr lang="en-US" dirty="0" err="1">
                <a:solidFill>
                  <a:schemeClr val="accent3">
                    <a:lumMod val="50000"/>
                  </a:schemeClr>
                </a:solidFill>
              </a:rPr>
              <a:t>addEventListener</a:t>
            </a:r>
            <a:r>
              <a:rPr lang="en-US" dirty="0">
                <a:solidFill>
                  <a:schemeClr val="accent3">
                    <a:lumMod val="50000"/>
                  </a:schemeClr>
                </a:solidFill>
              </a:rPr>
              <a:t>() method is an inbuilt function of </a:t>
            </a:r>
            <a:r>
              <a:rPr lang="en-US" dirty="0">
                <a:solidFill>
                  <a:schemeClr val="accent3">
                    <a:lumMod val="50000"/>
                  </a:schemeClr>
                </a:solidFill>
                <a:hlinkClick r:id="rId2"/>
              </a:rPr>
              <a:t>JavaScript</a:t>
            </a:r>
            <a:r>
              <a:rPr lang="en-US" dirty="0">
                <a:solidFill>
                  <a:schemeClr val="accent3">
                    <a:lumMod val="50000"/>
                  </a:schemeClr>
                </a:solidFill>
              </a:rPr>
              <a:t>. </a:t>
            </a:r>
          </a:p>
          <a:p>
            <a:r>
              <a:rPr lang="en-US" dirty="0">
                <a:solidFill>
                  <a:schemeClr val="accent3">
                    <a:lumMod val="50000"/>
                  </a:schemeClr>
                </a:solidFill>
              </a:rPr>
              <a:t>We can add multiple event handlers to a particular element without overwriting the existing event handlers.</a:t>
            </a:r>
          </a:p>
          <a:p>
            <a:pPr marL="0" indent="0">
              <a:buNone/>
            </a:pPr>
            <a:r>
              <a:rPr lang="en-US" dirty="0">
                <a:solidFill>
                  <a:srgbClr val="FF0000"/>
                </a:solidFill>
              </a:rPr>
              <a:t>Syntax</a:t>
            </a:r>
          </a:p>
          <a:p>
            <a:r>
              <a:rPr lang="en-US" dirty="0" err="1">
                <a:solidFill>
                  <a:srgbClr val="FF0000"/>
                </a:solidFill>
              </a:rPr>
              <a:t>element.addEventListener</a:t>
            </a:r>
            <a:r>
              <a:rPr lang="en-US" dirty="0">
                <a:solidFill>
                  <a:srgbClr val="FF0000"/>
                </a:solidFill>
              </a:rPr>
              <a:t>(event, function, </a:t>
            </a:r>
            <a:r>
              <a:rPr lang="en-US" dirty="0" err="1">
                <a:solidFill>
                  <a:srgbClr val="FF0000"/>
                </a:solidFill>
              </a:rPr>
              <a:t>useCapture</a:t>
            </a:r>
            <a:r>
              <a:rPr lang="en-US" dirty="0">
                <a:solidFill>
                  <a:srgbClr val="FF0000"/>
                </a:solidFill>
              </a:rPr>
              <a:t>);  </a:t>
            </a:r>
          </a:p>
          <a:p>
            <a:r>
              <a:rPr lang="en-US" dirty="0">
                <a:solidFill>
                  <a:srgbClr val="002060"/>
                </a:solidFill>
              </a:rPr>
              <a:t>Although it has three parameters, the parameters </a:t>
            </a:r>
            <a:r>
              <a:rPr lang="en-US" b="1" i="1" dirty="0">
                <a:solidFill>
                  <a:srgbClr val="002060"/>
                </a:solidFill>
              </a:rPr>
              <a:t>event</a:t>
            </a:r>
            <a:r>
              <a:rPr lang="en-US" dirty="0">
                <a:solidFill>
                  <a:srgbClr val="002060"/>
                </a:solidFill>
              </a:rPr>
              <a:t> and </a:t>
            </a:r>
            <a:r>
              <a:rPr lang="en-US" b="1" i="1" dirty="0">
                <a:solidFill>
                  <a:srgbClr val="002060"/>
                </a:solidFill>
              </a:rPr>
              <a:t>function</a:t>
            </a:r>
            <a:r>
              <a:rPr lang="en-US" dirty="0">
                <a:solidFill>
                  <a:srgbClr val="002060"/>
                </a:solidFill>
              </a:rPr>
              <a:t> are widely used. The third parameter is optional to define. </a:t>
            </a:r>
            <a:endParaRPr lang="en-IN" dirty="0">
              <a:solidFill>
                <a:srgbClr val="002060"/>
              </a:solidFill>
            </a:endParaRPr>
          </a:p>
        </p:txBody>
      </p:sp>
      <p:sp>
        <p:nvSpPr>
          <p:cNvPr id="4" name="Rectangle 3"/>
          <p:cNvSpPr/>
          <p:nvPr/>
        </p:nvSpPr>
        <p:spPr>
          <a:xfrm>
            <a:off x="41223" y="66675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70737265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rmAutofit/>
          </a:bodyPr>
          <a:lstStyle/>
          <a:p>
            <a:r>
              <a:rPr lang="en-IN" dirty="0"/>
              <a:t>JavaScript </a:t>
            </a:r>
            <a:r>
              <a:rPr lang="en-IN" dirty="0" err="1"/>
              <a:t>addEventListener</a:t>
            </a:r>
            <a:r>
              <a:rPr lang="en-IN" dirty="0"/>
              <a:t>()</a:t>
            </a: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0" indent="0">
              <a:buNone/>
            </a:pPr>
            <a:r>
              <a:rPr lang="en-US" b="1" dirty="0">
                <a:solidFill>
                  <a:srgbClr val="002060"/>
                </a:solidFill>
              </a:rPr>
              <a:t>Parameter Values</a:t>
            </a:r>
          </a:p>
          <a:p>
            <a:r>
              <a:rPr lang="en-US" sz="3400" b="1" dirty="0">
                <a:solidFill>
                  <a:srgbClr val="7030A0"/>
                </a:solidFill>
              </a:rPr>
              <a:t>event:</a:t>
            </a:r>
            <a:r>
              <a:rPr lang="en-US" sz="3400" dirty="0">
                <a:solidFill>
                  <a:srgbClr val="7030A0"/>
                </a:solidFill>
              </a:rPr>
              <a:t> It is a required parameter. It can be defined as a string that specifies the event's name.</a:t>
            </a:r>
          </a:p>
          <a:p>
            <a:r>
              <a:rPr lang="en-US" sz="3400" dirty="0">
                <a:solidFill>
                  <a:srgbClr val="7030A0"/>
                </a:solidFill>
              </a:rPr>
              <a:t>Note: Do not use any prefix such as "on" with the parameter value. For example, Use "click" instead of using "</a:t>
            </a:r>
            <a:r>
              <a:rPr lang="en-US" sz="3400" dirty="0" err="1">
                <a:solidFill>
                  <a:srgbClr val="7030A0"/>
                </a:solidFill>
              </a:rPr>
              <a:t>onclick</a:t>
            </a:r>
            <a:r>
              <a:rPr lang="en-US" sz="3400" dirty="0">
                <a:solidFill>
                  <a:srgbClr val="7030A0"/>
                </a:solidFill>
              </a:rPr>
              <a:t>".</a:t>
            </a:r>
          </a:p>
          <a:p>
            <a:r>
              <a:rPr lang="en-US" sz="3400" b="1" dirty="0">
                <a:solidFill>
                  <a:srgbClr val="7030A0"/>
                </a:solidFill>
              </a:rPr>
              <a:t>function:</a:t>
            </a:r>
            <a:r>
              <a:rPr lang="en-US" sz="3400" dirty="0">
                <a:solidFill>
                  <a:srgbClr val="7030A0"/>
                </a:solidFill>
              </a:rPr>
              <a:t> It is also a required parameter. It is a </a:t>
            </a:r>
            <a:r>
              <a:rPr lang="en-US" sz="3400" dirty="0">
                <a:solidFill>
                  <a:srgbClr val="7030A0"/>
                </a:solidFill>
                <a:hlinkClick r:id="rId2"/>
              </a:rPr>
              <a:t>JavaScript function</a:t>
            </a:r>
            <a:r>
              <a:rPr lang="en-US" sz="3400" dirty="0">
                <a:solidFill>
                  <a:srgbClr val="7030A0"/>
                </a:solidFill>
              </a:rPr>
              <a:t> which responds to the event occur.</a:t>
            </a:r>
          </a:p>
          <a:p>
            <a:r>
              <a:rPr lang="en-US" sz="3400" b="1" dirty="0" err="1">
                <a:solidFill>
                  <a:srgbClr val="7030A0"/>
                </a:solidFill>
              </a:rPr>
              <a:t>useCapture</a:t>
            </a:r>
            <a:r>
              <a:rPr lang="en-US" sz="3400" b="1" dirty="0">
                <a:solidFill>
                  <a:srgbClr val="7030A0"/>
                </a:solidFill>
              </a:rPr>
              <a:t>:</a:t>
            </a:r>
            <a:r>
              <a:rPr lang="en-US" sz="3400" dirty="0">
                <a:solidFill>
                  <a:srgbClr val="7030A0"/>
                </a:solidFill>
              </a:rPr>
              <a:t> It is an optional parameter. It is a Boolean type value that specifies whether the event is executed in the bubbling or capturing phase. Its possible values are </a:t>
            </a:r>
            <a:r>
              <a:rPr lang="en-US" sz="3400" b="1" dirty="0">
                <a:solidFill>
                  <a:srgbClr val="7030A0"/>
                </a:solidFill>
              </a:rPr>
              <a:t>true</a:t>
            </a:r>
            <a:r>
              <a:rPr lang="en-US" sz="3400" dirty="0">
                <a:solidFill>
                  <a:srgbClr val="7030A0"/>
                </a:solidFill>
              </a:rPr>
              <a:t> and </a:t>
            </a:r>
            <a:r>
              <a:rPr lang="en-US" sz="3400" b="1" dirty="0">
                <a:solidFill>
                  <a:srgbClr val="7030A0"/>
                </a:solidFill>
              </a:rPr>
              <a:t>false</a:t>
            </a:r>
            <a:r>
              <a:rPr lang="en-US" sz="3400" dirty="0">
                <a:solidFill>
                  <a:srgbClr val="7030A0"/>
                </a:solidFill>
              </a:rPr>
              <a:t>. When it is set to true, the event handler executes in the capturing phase. When it is set to false, the handler executes in the bubbling phase. Its default value is </a:t>
            </a:r>
            <a:r>
              <a:rPr lang="en-US" sz="3400" b="1" dirty="0">
                <a:solidFill>
                  <a:srgbClr val="7030A0"/>
                </a:solidFill>
              </a:rPr>
              <a:t>false</a:t>
            </a:r>
            <a:r>
              <a:rPr lang="en-US" sz="3400" dirty="0">
                <a:solidFill>
                  <a:srgbClr val="7030A0"/>
                </a:solidFill>
              </a:rPr>
              <a:t>.</a:t>
            </a:r>
          </a:p>
          <a:p>
            <a:endParaRPr lang="en-IN" dirty="0">
              <a:solidFill>
                <a:srgbClr val="002060"/>
              </a:solidFill>
            </a:endParaRPr>
          </a:p>
        </p:txBody>
      </p:sp>
      <p:sp>
        <p:nvSpPr>
          <p:cNvPr id="4" name="Rectangle 3"/>
          <p:cNvSpPr/>
          <p:nvPr/>
        </p:nvSpPr>
        <p:spPr>
          <a:xfrm>
            <a:off x="41223" y="66675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64401495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1">
            <a:schemeClr val="accent2"/>
          </a:lnRef>
          <a:fillRef idx="2">
            <a:schemeClr val="accent2"/>
          </a:fillRef>
          <a:effectRef idx="1">
            <a:schemeClr val="accent2"/>
          </a:effectRef>
          <a:fontRef idx="minor">
            <a:schemeClr val="dk1"/>
          </a:fontRef>
        </p:style>
        <p:txBody>
          <a:bodyPr>
            <a:normAutofit/>
          </a:bodyPr>
          <a:lstStyle/>
          <a:p>
            <a:r>
              <a:rPr lang="en-IN" dirty="0"/>
              <a:t>JavaScript </a:t>
            </a:r>
            <a:r>
              <a:rPr lang="en-IN" dirty="0" err="1"/>
              <a:t>onclick</a:t>
            </a:r>
            <a:r>
              <a:rPr lang="en-IN" dirty="0"/>
              <a:t> event</a:t>
            </a:r>
          </a:p>
        </p:txBody>
      </p:sp>
      <p:sp>
        <p:nvSpPr>
          <p:cNvPr id="3" name="Content Placeholder 2"/>
          <p:cNvSpPr>
            <a:spLocks noGrp="1"/>
          </p:cNvSpPr>
          <p:nvPr>
            <p:ph idx="1"/>
          </p:nvPr>
        </p:nvSpPr>
        <p:spPr>
          <a:xfrm>
            <a:off x="457200" y="1295400"/>
            <a:ext cx="8229600" cy="5257800"/>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r>
              <a:rPr lang="en-US" dirty="0">
                <a:solidFill>
                  <a:srgbClr val="002060"/>
                </a:solidFill>
              </a:rPr>
              <a:t>The </a:t>
            </a:r>
            <a:r>
              <a:rPr lang="en-US" b="1" dirty="0" err="1">
                <a:solidFill>
                  <a:srgbClr val="002060"/>
                </a:solidFill>
              </a:rPr>
              <a:t>onclick</a:t>
            </a:r>
            <a:r>
              <a:rPr lang="en-US" dirty="0">
                <a:solidFill>
                  <a:srgbClr val="002060"/>
                </a:solidFill>
              </a:rPr>
              <a:t> event generally occurs when the user clicks on an element. It allows the programmer to execute a JavaScript's function when an element gets clicked. </a:t>
            </a:r>
          </a:p>
          <a:p>
            <a:pPr marL="0" indent="0">
              <a:buNone/>
            </a:pPr>
            <a:endParaRPr lang="en-US" dirty="0">
              <a:solidFill>
                <a:srgbClr val="002060"/>
              </a:solidFill>
            </a:endParaRPr>
          </a:p>
          <a:p>
            <a:r>
              <a:rPr lang="en-US" dirty="0">
                <a:solidFill>
                  <a:srgbClr val="002060"/>
                </a:solidFill>
              </a:rPr>
              <a:t>This event can be used for validating a form, warning messages and many more.</a:t>
            </a:r>
          </a:p>
          <a:p>
            <a:pPr marL="0" indent="0">
              <a:buNone/>
            </a:pPr>
            <a:endParaRPr lang="en-US" dirty="0">
              <a:solidFill>
                <a:srgbClr val="002060"/>
              </a:solidFill>
            </a:endParaRPr>
          </a:p>
          <a:p>
            <a:r>
              <a:rPr lang="en-US" dirty="0">
                <a:solidFill>
                  <a:srgbClr val="002060"/>
                </a:solidFill>
              </a:rPr>
              <a:t>Using JavaScript, this event can be dynamically added to any element. </a:t>
            </a:r>
          </a:p>
          <a:p>
            <a:r>
              <a:rPr lang="en-US" dirty="0">
                <a:solidFill>
                  <a:srgbClr val="002060"/>
                </a:solidFill>
              </a:rPr>
              <a:t>It supports all HTML elements except </a:t>
            </a:r>
            <a:r>
              <a:rPr lang="en-US" b="1" dirty="0">
                <a:solidFill>
                  <a:srgbClr val="002060"/>
                </a:solidFill>
                <a:hlinkClick r:id="rId2"/>
              </a:rPr>
              <a:t>&lt;html&gt;</a:t>
            </a:r>
            <a:r>
              <a:rPr lang="en-US" b="1" dirty="0">
                <a:solidFill>
                  <a:srgbClr val="002060"/>
                </a:solidFill>
              </a:rPr>
              <a:t>, </a:t>
            </a:r>
            <a:r>
              <a:rPr lang="en-US" b="1" dirty="0">
                <a:solidFill>
                  <a:srgbClr val="002060"/>
                </a:solidFill>
                <a:hlinkClick r:id="rId3"/>
              </a:rPr>
              <a:t>&lt;head&gt;</a:t>
            </a:r>
            <a:r>
              <a:rPr lang="en-US" b="1" dirty="0">
                <a:solidFill>
                  <a:srgbClr val="002060"/>
                </a:solidFill>
              </a:rPr>
              <a:t>, </a:t>
            </a:r>
            <a:r>
              <a:rPr lang="en-US" b="1" dirty="0">
                <a:solidFill>
                  <a:srgbClr val="002060"/>
                </a:solidFill>
                <a:hlinkClick r:id="rId4"/>
              </a:rPr>
              <a:t>&lt;title&gt;</a:t>
            </a:r>
            <a:r>
              <a:rPr lang="en-US" b="1" dirty="0">
                <a:solidFill>
                  <a:srgbClr val="002060"/>
                </a:solidFill>
              </a:rPr>
              <a:t>, </a:t>
            </a:r>
            <a:r>
              <a:rPr lang="en-US" b="1" dirty="0">
                <a:solidFill>
                  <a:srgbClr val="002060"/>
                </a:solidFill>
                <a:hlinkClick r:id="rId5"/>
              </a:rPr>
              <a:t>&lt;style&gt;</a:t>
            </a:r>
            <a:r>
              <a:rPr lang="en-US" b="1" dirty="0">
                <a:solidFill>
                  <a:srgbClr val="002060"/>
                </a:solidFill>
              </a:rPr>
              <a:t>, </a:t>
            </a:r>
            <a:r>
              <a:rPr lang="en-US" b="1" dirty="0">
                <a:solidFill>
                  <a:srgbClr val="002060"/>
                </a:solidFill>
                <a:hlinkClick r:id="rId6"/>
              </a:rPr>
              <a:t>&lt;script&gt;</a:t>
            </a:r>
            <a:r>
              <a:rPr lang="en-US" b="1" dirty="0">
                <a:solidFill>
                  <a:srgbClr val="002060"/>
                </a:solidFill>
              </a:rPr>
              <a:t>, </a:t>
            </a:r>
            <a:r>
              <a:rPr lang="en-US" b="1" dirty="0">
                <a:solidFill>
                  <a:srgbClr val="002060"/>
                </a:solidFill>
                <a:hlinkClick r:id="rId7"/>
              </a:rPr>
              <a:t>&lt;base&gt;</a:t>
            </a:r>
            <a:r>
              <a:rPr lang="en-US" b="1" dirty="0">
                <a:solidFill>
                  <a:srgbClr val="002060"/>
                </a:solidFill>
              </a:rPr>
              <a:t>, </a:t>
            </a:r>
            <a:r>
              <a:rPr lang="en-US" b="1" dirty="0">
                <a:solidFill>
                  <a:srgbClr val="002060"/>
                </a:solidFill>
                <a:hlinkClick r:id="rId8"/>
              </a:rPr>
              <a:t>&lt;</a:t>
            </a:r>
            <a:r>
              <a:rPr lang="en-US" b="1" dirty="0" err="1">
                <a:solidFill>
                  <a:srgbClr val="002060"/>
                </a:solidFill>
                <a:hlinkClick r:id="rId8"/>
              </a:rPr>
              <a:t>iframe</a:t>
            </a:r>
            <a:r>
              <a:rPr lang="en-US" b="1" dirty="0">
                <a:solidFill>
                  <a:srgbClr val="002060"/>
                </a:solidFill>
                <a:hlinkClick r:id="rId8"/>
              </a:rPr>
              <a:t>&gt;</a:t>
            </a:r>
            <a:r>
              <a:rPr lang="en-US" b="1" dirty="0">
                <a:solidFill>
                  <a:srgbClr val="002060"/>
                </a:solidFill>
              </a:rPr>
              <a:t>, </a:t>
            </a:r>
            <a:r>
              <a:rPr lang="en-US" b="1" dirty="0">
                <a:solidFill>
                  <a:srgbClr val="002060"/>
                </a:solidFill>
                <a:hlinkClick r:id="rId9"/>
              </a:rPr>
              <a:t>&lt;</a:t>
            </a:r>
            <a:r>
              <a:rPr lang="en-US" b="1" dirty="0" err="1">
                <a:solidFill>
                  <a:srgbClr val="002060"/>
                </a:solidFill>
                <a:hlinkClick r:id="rId9"/>
              </a:rPr>
              <a:t>bdo</a:t>
            </a:r>
            <a:r>
              <a:rPr lang="en-US" b="1" dirty="0">
                <a:solidFill>
                  <a:srgbClr val="002060"/>
                </a:solidFill>
                <a:hlinkClick r:id="rId9"/>
              </a:rPr>
              <a:t>&gt;</a:t>
            </a:r>
            <a:r>
              <a:rPr lang="en-US" b="1" dirty="0">
                <a:solidFill>
                  <a:srgbClr val="002060"/>
                </a:solidFill>
              </a:rPr>
              <a:t>, </a:t>
            </a:r>
            <a:r>
              <a:rPr lang="en-US" b="1" dirty="0">
                <a:solidFill>
                  <a:srgbClr val="002060"/>
                </a:solidFill>
                <a:hlinkClick r:id="rId10"/>
              </a:rPr>
              <a:t>&lt;</a:t>
            </a:r>
            <a:r>
              <a:rPr lang="en-US" b="1" dirty="0" err="1">
                <a:solidFill>
                  <a:srgbClr val="002060"/>
                </a:solidFill>
                <a:hlinkClick r:id="rId10"/>
              </a:rPr>
              <a:t>br</a:t>
            </a:r>
            <a:r>
              <a:rPr lang="en-US" b="1" dirty="0">
                <a:solidFill>
                  <a:srgbClr val="002060"/>
                </a:solidFill>
                <a:hlinkClick r:id="rId10"/>
              </a:rPr>
              <a:t>&gt;</a:t>
            </a:r>
            <a:r>
              <a:rPr lang="en-US" b="1" dirty="0">
                <a:solidFill>
                  <a:srgbClr val="002060"/>
                </a:solidFill>
              </a:rPr>
              <a:t>, </a:t>
            </a:r>
            <a:r>
              <a:rPr lang="en-US" b="1" dirty="0">
                <a:solidFill>
                  <a:srgbClr val="002060"/>
                </a:solidFill>
                <a:hlinkClick r:id="rId11"/>
              </a:rPr>
              <a:t>&lt;meta&gt;</a:t>
            </a:r>
            <a:r>
              <a:rPr lang="en-US" b="1" dirty="0">
                <a:solidFill>
                  <a:srgbClr val="002060"/>
                </a:solidFill>
              </a:rPr>
              <a:t>,</a:t>
            </a:r>
            <a:r>
              <a:rPr lang="en-US" dirty="0">
                <a:solidFill>
                  <a:srgbClr val="002060"/>
                </a:solidFill>
              </a:rPr>
              <a:t> and </a:t>
            </a:r>
            <a:r>
              <a:rPr lang="en-US" b="1" dirty="0">
                <a:solidFill>
                  <a:srgbClr val="002060"/>
                </a:solidFill>
                <a:hlinkClick r:id="rId12"/>
              </a:rPr>
              <a:t>&lt;</a:t>
            </a:r>
            <a:r>
              <a:rPr lang="en-US" b="1" dirty="0" err="1">
                <a:solidFill>
                  <a:srgbClr val="002060"/>
                </a:solidFill>
                <a:hlinkClick r:id="rId12"/>
              </a:rPr>
              <a:t>param</a:t>
            </a:r>
            <a:r>
              <a:rPr lang="en-US" b="1" dirty="0">
                <a:solidFill>
                  <a:srgbClr val="002060"/>
                </a:solidFill>
                <a:hlinkClick r:id="rId12"/>
              </a:rPr>
              <a:t>&gt;</a:t>
            </a:r>
            <a:r>
              <a:rPr lang="en-US" dirty="0">
                <a:solidFill>
                  <a:srgbClr val="002060"/>
                </a:solidFill>
              </a:rPr>
              <a:t>. It means we cannot apply the </a:t>
            </a:r>
            <a:r>
              <a:rPr lang="en-US" b="1" dirty="0" err="1">
                <a:solidFill>
                  <a:srgbClr val="002060"/>
                </a:solidFill>
              </a:rPr>
              <a:t>onclick</a:t>
            </a:r>
            <a:r>
              <a:rPr lang="en-US" dirty="0">
                <a:solidFill>
                  <a:srgbClr val="002060"/>
                </a:solidFill>
              </a:rPr>
              <a:t> event on the given tags.</a:t>
            </a:r>
          </a:p>
          <a:p>
            <a:r>
              <a:rPr lang="en-US" dirty="0">
                <a:solidFill>
                  <a:srgbClr val="002060"/>
                </a:solidFill>
              </a:rPr>
              <a:t>In HTML, we can use the </a:t>
            </a:r>
            <a:r>
              <a:rPr lang="en-US" b="1" dirty="0" err="1">
                <a:solidFill>
                  <a:srgbClr val="002060"/>
                </a:solidFill>
              </a:rPr>
              <a:t>onclick</a:t>
            </a:r>
            <a:r>
              <a:rPr lang="en-US" dirty="0">
                <a:solidFill>
                  <a:srgbClr val="002060"/>
                </a:solidFill>
              </a:rPr>
              <a:t> attribute and assign a </a:t>
            </a:r>
            <a:r>
              <a:rPr lang="en-US" dirty="0">
                <a:solidFill>
                  <a:srgbClr val="002060"/>
                </a:solidFill>
                <a:hlinkClick r:id="rId13"/>
              </a:rPr>
              <a:t>JavaScript function</a:t>
            </a:r>
            <a:r>
              <a:rPr lang="en-US" dirty="0">
                <a:solidFill>
                  <a:srgbClr val="002060"/>
                </a:solidFill>
              </a:rPr>
              <a:t> to it. </a:t>
            </a:r>
          </a:p>
          <a:p>
            <a:r>
              <a:rPr lang="en-US" dirty="0">
                <a:solidFill>
                  <a:srgbClr val="002060"/>
                </a:solidFill>
              </a:rPr>
              <a:t>We can also use the JavaScript's </a:t>
            </a:r>
            <a:r>
              <a:rPr lang="en-US" b="1" dirty="0" err="1">
                <a:solidFill>
                  <a:srgbClr val="002060"/>
                </a:solidFill>
              </a:rPr>
              <a:t>addEventListener</a:t>
            </a:r>
            <a:r>
              <a:rPr lang="en-US" b="1" dirty="0">
                <a:solidFill>
                  <a:srgbClr val="002060"/>
                </a:solidFill>
              </a:rPr>
              <a:t>()</a:t>
            </a:r>
            <a:r>
              <a:rPr lang="en-US" dirty="0">
                <a:solidFill>
                  <a:srgbClr val="002060"/>
                </a:solidFill>
              </a:rPr>
              <a:t> method and pass a </a:t>
            </a:r>
            <a:r>
              <a:rPr lang="en-US" b="1" dirty="0">
                <a:solidFill>
                  <a:srgbClr val="002060"/>
                </a:solidFill>
              </a:rPr>
              <a:t>click</a:t>
            </a:r>
            <a:r>
              <a:rPr lang="en-US" dirty="0">
                <a:solidFill>
                  <a:srgbClr val="002060"/>
                </a:solidFill>
              </a:rPr>
              <a:t> event to it for greater flexibility.</a:t>
            </a:r>
          </a:p>
          <a:p>
            <a:endParaRPr lang="en-IN" dirty="0">
              <a:solidFill>
                <a:srgbClr val="002060"/>
              </a:solidFill>
            </a:endParaRPr>
          </a:p>
        </p:txBody>
      </p:sp>
      <p:sp>
        <p:nvSpPr>
          <p:cNvPr id="4" name="Rectangle 3"/>
          <p:cNvSpPr/>
          <p:nvPr/>
        </p:nvSpPr>
        <p:spPr>
          <a:xfrm>
            <a:off x="41223" y="66675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76908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a:noAutofit/>
          </a:bodyPr>
          <a:lstStyle/>
          <a:p>
            <a:r>
              <a:rPr lang="en-IN" sz="6000" dirty="0">
                <a:solidFill>
                  <a:srgbClr val="CC0066"/>
                </a:solidFill>
                <a:latin typeface="Times New Roman" pitchFamily="18" charset="0"/>
                <a:cs typeface="Times New Roman" pitchFamily="18" charset="0"/>
              </a:rPr>
              <a:t>JavaScript Example</a:t>
            </a:r>
          </a:p>
        </p:txBody>
      </p:sp>
      <p:sp>
        <p:nvSpPr>
          <p:cNvPr id="3" name="Content Placeholder 2"/>
          <p:cNvSpPr>
            <a:spLocks noGrp="1"/>
          </p:cNvSpPr>
          <p:nvPr>
            <p:ph sz="half" idx="1"/>
          </p:nvPr>
        </p:nvSpPr>
        <p:spPr>
          <a:xfrm>
            <a:off x="152400" y="1371600"/>
            <a:ext cx="8839200" cy="5105400"/>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a:lnSpc>
                <a:spcPct val="150000"/>
              </a:lnSpc>
              <a:buFont typeface="Wingdings" pitchFamily="2" charset="2"/>
              <a:buChar char="q"/>
            </a:pPr>
            <a:r>
              <a:rPr lang="en-IN" dirty="0" err="1">
                <a:solidFill>
                  <a:srgbClr val="C00000"/>
                </a:solidFill>
              </a:rPr>
              <a:t>Javascript</a:t>
            </a:r>
            <a:r>
              <a:rPr lang="en-IN" dirty="0">
                <a:solidFill>
                  <a:srgbClr val="C00000"/>
                </a:solidFill>
              </a:rPr>
              <a:t> example is easy to code. </a:t>
            </a:r>
          </a:p>
          <a:p>
            <a:pPr>
              <a:lnSpc>
                <a:spcPct val="150000"/>
              </a:lnSpc>
              <a:buFont typeface="Wingdings" pitchFamily="2" charset="2"/>
              <a:buChar char="q"/>
            </a:pPr>
            <a:r>
              <a:rPr lang="en-IN" dirty="0">
                <a:solidFill>
                  <a:srgbClr val="C00000"/>
                </a:solidFill>
              </a:rPr>
              <a:t>JavaScript provides 3 places to put the JavaScript code: </a:t>
            </a:r>
          </a:p>
          <a:p>
            <a:pPr>
              <a:lnSpc>
                <a:spcPct val="150000"/>
              </a:lnSpc>
              <a:buFont typeface="Wingdings" pitchFamily="2" charset="2"/>
              <a:buChar char="Ø"/>
            </a:pPr>
            <a:r>
              <a:rPr lang="en-IN" b="1" dirty="0">
                <a:solidFill>
                  <a:srgbClr val="7030A0"/>
                </a:solidFill>
              </a:rPr>
              <a:t>within body tag, within head tag and external JavaScript file.</a:t>
            </a:r>
          </a:p>
          <a:p>
            <a:pPr marL="0" indent="0">
              <a:lnSpc>
                <a:spcPct val="150000"/>
              </a:lnSpc>
              <a:buNone/>
            </a:pPr>
            <a:r>
              <a:rPr lang="en-IN" dirty="0">
                <a:solidFill>
                  <a:srgbClr val="002060"/>
                </a:solidFill>
              </a:rPr>
              <a:t>Let’s create the first JavaScript example:</a:t>
            </a:r>
          </a:p>
          <a:p>
            <a:pPr marL="0" indent="0">
              <a:lnSpc>
                <a:spcPct val="150000"/>
              </a:lnSpc>
              <a:buNone/>
            </a:pPr>
            <a:r>
              <a:rPr lang="en-IN" b="1" dirty="0">
                <a:solidFill>
                  <a:srgbClr val="3333CC"/>
                </a:solidFill>
              </a:rPr>
              <a:t>&lt;script</a:t>
            </a:r>
            <a:r>
              <a:rPr lang="en-IN" dirty="0">
                <a:solidFill>
                  <a:srgbClr val="3333CC"/>
                </a:solidFill>
              </a:rPr>
              <a:t> type="text/</a:t>
            </a:r>
            <a:r>
              <a:rPr lang="en-IN" dirty="0" err="1">
                <a:solidFill>
                  <a:srgbClr val="3333CC"/>
                </a:solidFill>
              </a:rPr>
              <a:t>javascript</a:t>
            </a:r>
            <a:r>
              <a:rPr lang="en-IN" dirty="0">
                <a:solidFill>
                  <a:srgbClr val="3333CC"/>
                </a:solidFill>
              </a:rPr>
              <a:t>"</a:t>
            </a:r>
            <a:r>
              <a:rPr lang="en-IN" b="1" dirty="0">
                <a:solidFill>
                  <a:srgbClr val="3333CC"/>
                </a:solidFill>
              </a:rPr>
              <a:t>&gt;</a:t>
            </a:r>
            <a:r>
              <a:rPr lang="en-IN" dirty="0">
                <a:solidFill>
                  <a:srgbClr val="3333CC"/>
                </a:solidFill>
              </a:rPr>
              <a:t>  </a:t>
            </a:r>
          </a:p>
          <a:p>
            <a:pPr marL="0" indent="0">
              <a:lnSpc>
                <a:spcPct val="150000"/>
              </a:lnSpc>
              <a:buNone/>
            </a:pPr>
            <a:r>
              <a:rPr lang="en-IN" dirty="0" err="1">
                <a:solidFill>
                  <a:srgbClr val="3333CC"/>
                </a:solidFill>
              </a:rPr>
              <a:t>document.write</a:t>
            </a:r>
            <a:r>
              <a:rPr lang="en-IN" dirty="0">
                <a:solidFill>
                  <a:srgbClr val="3333CC"/>
                </a:solidFill>
              </a:rPr>
              <a:t>("JavaScript is a simple language for </a:t>
            </a:r>
            <a:r>
              <a:rPr lang="en-IN" dirty="0" err="1">
                <a:solidFill>
                  <a:srgbClr val="3333CC"/>
                </a:solidFill>
              </a:rPr>
              <a:t>javatpoint</a:t>
            </a:r>
            <a:r>
              <a:rPr lang="en-IN" dirty="0">
                <a:solidFill>
                  <a:srgbClr val="3333CC"/>
                </a:solidFill>
              </a:rPr>
              <a:t> learners");  </a:t>
            </a:r>
          </a:p>
          <a:p>
            <a:pPr marL="0" indent="0">
              <a:lnSpc>
                <a:spcPct val="150000"/>
              </a:lnSpc>
              <a:buNone/>
            </a:pPr>
            <a:r>
              <a:rPr lang="en-IN" b="1" dirty="0">
                <a:solidFill>
                  <a:srgbClr val="3333CC"/>
                </a:solidFill>
              </a:rPr>
              <a:t>&lt;/script&gt;</a:t>
            </a:r>
            <a:r>
              <a:rPr lang="en-IN" dirty="0">
                <a:solidFill>
                  <a:srgbClr val="3333CC"/>
                </a:solidFill>
              </a:rPr>
              <a:t> </a:t>
            </a:r>
          </a:p>
          <a:p>
            <a:pPr>
              <a:lnSpc>
                <a:spcPct val="150000"/>
              </a:lnSpc>
              <a:buFont typeface="Wingdings" pitchFamily="2" charset="2"/>
              <a:buChar char="q"/>
            </a:pPr>
            <a:endParaRPr lang="en-IN" dirty="0">
              <a:solidFill>
                <a:srgbClr val="C00000"/>
              </a:solidFill>
              <a:latin typeface="Arial" pitchFamily="34" charset="0"/>
              <a:cs typeface="Arial" pitchFamily="34" charset="0"/>
            </a:endParaRPr>
          </a:p>
        </p:txBody>
      </p:sp>
      <p:sp>
        <p:nvSpPr>
          <p:cNvPr id="5" name="Rectangle 4"/>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TextBox 5"/>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55274003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1">
            <a:schemeClr val="accent2"/>
          </a:lnRef>
          <a:fillRef idx="2">
            <a:schemeClr val="accent2"/>
          </a:fillRef>
          <a:effectRef idx="1">
            <a:schemeClr val="accent2"/>
          </a:effectRef>
          <a:fontRef idx="minor">
            <a:schemeClr val="dk1"/>
          </a:fontRef>
        </p:style>
        <p:txBody>
          <a:bodyPr>
            <a:normAutofit/>
          </a:bodyPr>
          <a:lstStyle/>
          <a:p>
            <a:r>
              <a:rPr lang="en-IN" dirty="0"/>
              <a:t>JavaScript </a:t>
            </a:r>
            <a:r>
              <a:rPr lang="en-IN" dirty="0" err="1"/>
              <a:t>onclick</a:t>
            </a:r>
            <a:r>
              <a:rPr lang="en-IN" dirty="0"/>
              <a:t> event</a:t>
            </a:r>
          </a:p>
        </p:txBody>
      </p:sp>
      <p:sp>
        <p:nvSpPr>
          <p:cNvPr id="3" name="Content Placeholder 2"/>
          <p:cNvSpPr>
            <a:spLocks noGrp="1"/>
          </p:cNvSpPr>
          <p:nvPr>
            <p:ph idx="1"/>
          </p:nvPr>
        </p:nvSpPr>
        <p:spPr>
          <a:xfrm>
            <a:off x="457200" y="1295400"/>
            <a:ext cx="8229600" cy="5257800"/>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IN" b="1" dirty="0">
                <a:solidFill>
                  <a:srgbClr val="002060"/>
                </a:solidFill>
              </a:rPr>
              <a:t>Syntax</a:t>
            </a:r>
          </a:p>
          <a:p>
            <a:pPr marL="0" indent="0">
              <a:buNone/>
            </a:pPr>
            <a:r>
              <a:rPr lang="en-IN" dirty="0">
                <a:solidFill>
                  <a:srgbClr val="C00000"/>
                </a:solidFill>
              </a:rPr>
              <a:t>In HTML</a:t>
            </a:r>
          </a:p>
          <a:p>
            <a:pPr>
              <a:buFont typeface="Wingdings" pitchFamily="2" charset="2"/>
              <a:buChar char="Ø"/>
            </a:pPr>
            <a:r>
              <a:rPr lang="en-IN" b="1" dirty="0">
                <a:solidFill>
                  <a:schemeClr val="accent3">
                    <a:lumMod val="50000"/>
                  </a:schemeClr>
                </a:solidFill>
              </a:rPr>
              <a:t>&lt;element</a:t>
            </a:r>
            <a:r>
              <a:rPr lang="en-IN" dirty="0">
                <a:solidFill>
                  <a:schemeClr val="accent3">
                    <a:lumMod val="50000"/>
                  </a:schemeClr>
                </a:solidFill>
              </a:rPr>
              <a:t> </a:t>
            </a:r>
            <a:r>
              <a:rPr lang="en-IN" dirty="0" err="1">
                <a:solidFill>
                  <a:schemeClr val="accent3">
                    <a:lumMod val="50000"/>
                  </a:schemeClr>
                </a:solidFill>
              </a:rPr>
              <a:t>onclick</a:t>
            </a:r>
            <a:r>
              <a:rPr lang="en-IN" dirty="0">
                <a:solidFill>
                  <a:schemeClr val="accent3">
                    <a:lumMod val="50000"/>
                  </a:schemeClr>
                </a:solidFill>
              </a:rPr>
              <a:t> = "fun()"</a:t>
            </a:r>
            <a:r>
              <a:rPr lang="en-IN" b="1" dirty="0">
                <a:solidFill>
                  <a:schemeClr val="accent3">
                    <a:lumMod val="50000"/>
                  </a:schemeClr>
                </a:solidFill>
              </a:rPr>
              <a:t>&gt;</a:t>
            </a:r>
            <a:r>
              <a:rPr lang="en-IN" dirty="0">
                <a:solidFill>
                  <a:schemeClr val="accent3">
                    <a:lumMod val="50000"/>
                  </a:schemeClr>
                </a:solidFill>
              </a:rPr>
              <a:t>  </a:t>
            </a:r>
          </a:p>
          <a:p>
            <a:pPr marL="0" indent="0">
              <a:buNone/>
            </a:pPr>
            <a:r>
              <a:rPr lang="en-IN" dirty="0">
                <a:solidFill>
                  <a:srgbClr val="C00000"/>
                </a:solidFill>
              </a:rPr>
              <a:t>In JavaScript</a:t>
            </a:r>
          </a:p>
          <a:p>
            <a:pPr>
              <a:buFont typeface="Wingdings" pitchFamily="2" charset="2"/>
              <a:buChar char="Ø"/>
            </a:pPr>
            <a:r>
              <a:rPr lang="en-IN" dirty="0" err="1">
                <a:solidFill>
                  <a:schemeClr val="accent3">
                    <a:lumMod val="50000"/>
                  </a:schemeClr>
                </a:solidFill>
              </a:rPr>
              <a:t>object.onclick</a:t>
            </a:r>
            <a:r>
              <a:rPr lang="en-IN" dirty="0">
                <a:solidFill>
                  <a:schemeClr val="accent3">
                    <a:lumMod val="50000"/>
                  </a:schemeClr>
                </a:solidFill>
              </a:rPr>
              <a:t> = function() { </a:t>
            </a:r>
            <a:r>
              <a:rPr lang="en-IN" dirty="0" err="1">
                <a:solidFill>
                  <a:schemeClr val="accent3">
                    <a:lumMod val="50000"/>
                  </a:schemeClr>
                </a:solidFill>
              </a:rPr>
              <a:t>myScript</a:t>
            </a:r>
            <a:r>
              <a:rPr lang="en-IN" dirty="0">
                <a:solidFill>
                  <a:schemeClr val="accent3">
                    <a:lumMod val="50000"/>
                  </a:schemeClr>
                </a:solidFill>
              </a:rPr>
              <a:t> };  </a:t>
            </a:r>
          </a:p>
          <a:p>
            <a:pPr marL="0" indent="0">
              <a:buNone/>
            </a:pPr>
            <a:r>
              <a:rPr lang="en-IN" dirty="0">
                <a:solidFill>
                  <a:srgbClr val="C00000"/>
                </a:solidFill>
              </a:rPr>
              <a:t>In JavaScript by using the </a:t>
            </a:r>
            <a:r>
              <a:rPr lang="en-IN" dirty="0" err="1">
                <a:solidFill>
                  <a:srgbClr val="C00000"/>
                </a:solidFill>
              </a:rPr>
              <a:t>addEventListener</a:t>
            </a:r>
            <a:r>
              <a:rPr lang="en-IN" dirty="0">
                <a:solidFill>
                  <a:srgbClr val="C00000"/>
                </a:solidFill>
              </a:rPr>
              <a:t>() method</a:t>
            </a:r>
          </a:p>
          <a:p>
            <a:pPr>
              <a:buFont typeface="Wingdings" pitchFamily="2" charset="2"/>
              <a:buChar char="Ø"/>
            </a:pPr>
            <a:r>
              <a:rPr lang="en-IN" dirty="0" err="1">
                <a:solidFill>
                  <a:schemeClr val="accent3">
                    <a:lumMod val="50000"/>
                  </a:schemeClr>
                </a:solidFill>
              </a:rPr>
              <a:t>object.addEventListener</a:t>
            </a:r>
            <a:r>
              <a:rPr lang="en-IN" dirty="0">
                <a:solidFill>
                  <a:schemeClr val="accent3">
                    <a:lumMod val="50000"/>
                  </a:schemeClr>
                </a:solidFill>
              </a:rPr>
              <a:t>("click", </a:t>
            </a:r>
            <a:r>
              <a:rPr lang="en-IN" dirty="0" err="1">
                <a:solidFill>
                  <a:schemeClr val="accent3">
                    <a:lumMod val="50000"/>
                  </a:schemeClr>
                </a:solidFill>
              </a:rPr>
              <a:t>myScript</a:t>
            </a:r>
            <a:r>
              <a:rPr lang="en-IN" dirty="0">
                <a:solidFill>
                  <a:schemeClr val="accent3">
                    <a:lumMod val="50000"/>
                  </a:schemeClr>
                </a:solidFill>
              </a:rPr>
              <a:t>);  </a:t>
            </a:r>
          </a:p>
          <a:p>
            <a:endParaRPr lang="en-IN" dirty="0">
              <a:solidFill>
                <a:srgbClr val="002060"/>
              </a:solidFill>
            </a:endParaRPr>
          </a:p>
        </p:txBody>
      </p:sp>
      <p:sp>
        <p:nvSpPr>
          <p:cNvPr id="4" name="Rectangle 3"/>
          <p:cNvSpPr/>
          <p:nvPr/>
        </p:nvSpPr>
        <p:spPr>
          <a:xfrm>
            <a:off x="41223" y="66675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65530829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rmAutofit/>
          </a:bodyPr>
          <a:lstStyle/>
          <a:p>
            <a:r>
              <a:rPr lang="en-IN" dirty="0"/>
              <a:t>JavaScript </a:t>
            </a:r>
            <a:r>
              <a:rPr lang="en-IN" dirty="0" err="1"/>
              <a:t>dblclick</a:t>
            </a:r>
            <a:r>
              <a:rPr lang="en-IN" dirty="0"/>
              <a:t> event</a:t>
            </a: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dirty="0">
                <a:solidFill>
                  <a:srgbClr val="C00000"/>
                </a:solidFill>
              </a:rPr>
              <a:t>The </a:t>
            </a:r>
            <a:r>
              <a:rPr lang="en-US" b="1" dirty="0" err="1">
                <a:solidFill>
                  <a:srgbClr val="C00000"/>
                </a:solidFill>
              </a:rPr>
              <a:t>dblclick</a:t>
            </a:r>
            <a:r>
              <a:rPr lang="en-US" dirty="0">
                <a:solidFill>
                  <a:srgbClr val="C00000"/>
                </a:solidFill>
              </a:rPr>
              <a:t> event generates an event on double click the element. </a:t>
            </a:r>
          </a:p>
          <a:p>
            <a:r>
              <a:rPr lang="en-US" dirty="0">
                <a:solidFill>
                  <a:srgbClr val="C00000"/>
                </a:solidFill>
              </a:rPr>
              <a:t>The event fires when an element is clicked twice in a very short span of time. </a:t>
            </a:r>
          </a:p>
          <a:p>
            <a:r>
              <a:rPr lang="en-US" dirty="0">
                <a:solidFill>
                  <a:srgbClr val="C00000"/>
                </a:solidFill>
              </a:rPr>
              <a:t>We can also use the JavaScript's </a:t>
            </a:r>
            <a:r>
              <a:rPr lang="en-US" b="1" dirty="0" err="1">
                <a:solidFill>
                  <a:srgbClr val="C00000"/>
                </a:solidFill>
              </a:rPr>
              <a:t>addEventListener</a:t>
            </a:r>
            <a:r>
              <a:rPr lang="en-US" b="1" dirty="0">
                <a:solidFill>
                  <a:srgbClr val="C00000"/>
                </a:solidFill>
              </a:rPr>
              <a:t>()</a:t>
            </a:r>
            <a:r>
              <a:rPr lang="en-US" dirty="0">
                <a:solidFill>
                  <a:srgbClr val="C00000"/>
                </a:solidFill>
              </a:rPr>
              <a:t> method to fire the double click event.</a:t>
            </a:r>
          </a:p>
          <a:p>
            <a:r>
              <a:rPr lang="en-US" dirty="0">
                <a:solidFill>
                  <a:srgbClr val="C00000"/>
                </a:solidFill>
              </a:rPr>
              <a:t>In </a:t>
            </a:r>
            <a:r>
              <a:rPr lang="en-US" dirty="0">
                <a:solidFill>
                  <a:srgbClr val="C00000"/>
                </a:solidFill>
                <a:hlinkClick r:id="rId2"/>
              </a:rPr>
              <a:t>HTML</a:t>
            </a:r>
            <a:r>
              <a:rPr lang="en-US" dirty="0">
                <a:solidFill>
                  <a:srgbClr val="C00000"/>
                </a:solidFill>
              </a:rPr>
              <a:t>, we can use the </a:t>
            </a:r>
            <a:r>
              <a:rPr lang="en-US" b="1" dirty="0" err="1">
                <a:solidFill>
                  <a:srgbClr val="C00000"/>
                </a:solidFill>
              </a:rPr>
              <a:t>ondblclick</a:t>
            </a:r>
            <a:r>
              <a:rPr lang="en-US" dirty="0">
                <a:solidFill>
                  <a:srgbClr val="C00000"/>
                </a:solidFill>
              </a:rPr>
              <a:t> attribute to create a double click event.</a:t>
            </a:r>
          </a:p>
          <a:p>
            <a:endParaRPr lang="en-IN" dirty="0">
              <a:solidFill>
                <a:srgbClr val="C00000"/>
              </a:solidFill>
            </a:endParaRPr>
          </a:p>
        </p:txBody>
      </p:sp>
      <p:sp>
        <p:nvSpPr>
          <p:cNvPr id="4" name="Rectangle 3"/>
          <p:cNvSpPr/>
          <p:nvPr/>
        </p:nvSpPr>
        <p:spPr>
          <a:xfrm>
            <a:off x="41223" y="66675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5285856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rmAutofit/>
          </a:bodyPr>
          <a:lstStyle/>
          <a:p>
            <a:r>
              <a:rPr lang="en-IN" dirty="0"/>
              <a:t>JavaScript </a:t>
            </a:r>
            <a:r>
              <a:rPr lang="en-IN" dirty="0" err="1"/>
              <a:t>dblclick</a:t>
            </a:r>
            <a:r>
              <a:rPr lang="en-IN" dirty="0"/>
              <a:t> event</a:t>
            </a: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92500"/>
          </a:bodyPr>
          <a:lstStyle/>
          <a:p>
            <a:pPr marL="0" indent="0">
              <a:buNone/>
            </a:pPr>
            <a:r>
              <a:rPr lang="en-IN" dirty="0">
                <a:solidFill>
                  <a:srgbClr val="C00000"/>
                </a:solidFill>
              </a:rPr>
              <a:t>Syntax :</a:t>
            </a:r>
          </a:p>
          <a:p>
            <a:pPr marL="0" indent="0">
              <a:buNone/>
            </a:pPr>
            <a:r>
              <a:rPr lang="en-IN" dirty="0">
                <a:solidFill>
                  <a:srgbClr val="3333CC"/>
                </a:solidFill>
              </a:rPr>
              <a:t>In HTML</a:t>
            </a:r>
          </a:p>
          <a:p>
            <a:r>
              <a:rPr lang="en-IN" b="1" dirty="0">
                <a:solidFill>
                  <a:schemeClr val="accent3">
                    <a:lumMod val="50000"/>
                  </a:schemeClr>
                </a:solidFill>
              </a:rPr>
              <a:t>&lt;element</a:t>
            </a:r>
            <a:r>
              <a:rPr lang="en-IN" dirty="0">
                <a:solidFill>
                  <a:schemeClr val="accent3">
                    <a:lumMod val="50000"/>
                  </a:schemeClr>
                </a:solidFill>
              </a:rPr>
              <a:t> </a:t>
            </a:r>
            <a:r>
              <a:rPr lang="en-IN" dirty="0" err="1">
                <a:solidFill>
                  <a:schemeClr val="accent3">
                    <a:lumMod val="50000"/>
                  </a:schemeClr>
                </a:solidFill>
              </a:rPr>
              <a:t>ondblclick</a:t>
            </a:r>
            <a:r>
              <a:rPr lang="en-IN" dirty="0">
                <a:solidFill>
                  <a:schemeClr val="accent3">
                    <a:lumMod val="50000"/>
                  </a:schemeClr>
                </a:solidFill>
              </a:rPr>
              <a:t> = "fun()"</a:t>
            </a:r>
            <a:r>
              <a:rPr lang="en-IN" b="1" dirty="0">
                <a:solidFill>
                  <a:schemeClr val="accent3">
                    <a:lumMod val="50000"/>
                  </a:schemeClr>
                </a:solidFill>
              </a:rPr>
              <a:t>&gt;</a:t>
            </a:r>
            <a:r>
              <a:rPr lang="en-IN" dirty="0">
                <a:solidFill>
                  <a:schemeClr val="accent3">
                    <a:lumMod val="50000"/>
                  </a:schemeClr>
                </a:solidFill>
              </a:rPr>
              <a:t>  </a:t>
            </a:r>
          </a:p>
          <a:p>
            <a:pPr marL="0" indent="0">
              <a:buNone/>
            </a:pPr>
            <a:r>
              <a:rPr lang="en-IN" dirty="0">
                <a:solidFill>
                  <a:srgbClr val="3333CC"/>
                </a:solidFill>
              </a:rPr>
              <a:t>In JavaScript</a:t>
            </a:r>
          </a:p>
          <a:p>
            <a:r>
              <a:rPr lang="en-IN" dirty="0" err="1">
                <a:solidFill>
                  <a:schemeClr val="accent3">
                    <a:lumMod val="50000"/>
                  </a:schemeClr>
                </a:solidFill>
              </a:rPr>
              <a:t>object.ondblclick</a:t>
            </a:r>
            <a:r>
              <a:rPr lang="en-IN" dirty="0">
                <a:solidFill>
                  <a:schemeClr val="accent3">
                    <a:lumMod val="50000"/>
                  </a:schemeClr>
                </a:solidFill>
              </a:rPr>
              <a:t> = function() { </a:t>
            </a:r>
            <a:r>
              <a:rPr lang="en-IN" dirty="0" err="1">
                <a:solidFill>
                  <a:schemeClr val="accent3">
                    <a:lumMod val="50000"/>
                  </a:schemeClr>
                </a:solidFill>
              </a:rPr>
              <a:t>myScript</a:t>
            </a:r>
            <a:r>
              <a:rPr lang="en-IN" dirty="0">
                <a:solidFill>
                  <a:schemeClr val="accent3">
                    <a:lumMod val="50000"/>
                  </a:schemeClr>
                </a:solidFill>
              </a:rPr>
              <a:t> };  </a:t>
            </a:r>
          </a:p>
          <a:p>
            <a:pPr marL="0" indent="0">
              <a:buNone/>
            </a:pPr>
            <a:r>
              <a:rPr lang="en-IN" dirty="0">
                <a:solidFill>
                  <a:srgbClr val="3333CC"/>
                </a:solidFill>
              </a:rPr>
              <a:t>In JavaScript by using the </a:t>
            </a:r>
            <a:r>
              <a:rPr lang="en-IN" dirty="0" err="1">
                <a:solidFill>
                  <a:srgbClr val="3333CC"/>
                </a:solidFill>
              </a:rPr>
              <a:t>addEventListener</a:t>
            </a:r>
            <a:r>
              <a:rPr lang="en-IN" dirty="0">
                <a:solidFill>
                  <a:srgbClr val="3333CC"/>
                </a:solidFill>
              </a:rPr>
              <a:t>() method</a:t>
            </a:r>
          </a:p>
          <a:p>
            <a:r>
              <a:rPr lang="en-IN" dirty="0" err="1">
                <a:solidFill>
                  <a:schemeClr val="accent3">
                    <a:lumMod val="50000"/>
                  </a:schemeClr>
                </a:solidFill>
              </a:rPr>
              <a:t>object.addEventListener</a:t>
            </a:r>
            <a:r>
              <a:rPr lang="en-IN" dirty="0">
                <a:solidFill>
                  <a:schemeClr val="accent3">
                    <a:lumMod val="50000"/>
                  </a:schemeClr>
                </a:solidFill>
              </a:rPr>
              <a:t>("</a:t>
            </a:r>
            <a:r>
              <a:rPr lang="en-IN" dirty="0" err="1">
                <a:solidFill>
                  <a:schemeClr val="accent3">
                    <a:lumMod val="50000"/>
                  </a:schemeClr>
                </a:solidFill>
              </a:rPr>
              <a:t>dblclick</a:t>
            </a:r>
            <a:r>
              <a:rPr lang="en-IN" dirty="0">
                <a:solidFill>
                  <a:schemeClr val="accent3">
                    <a:lumMod val="50000"/>
                  </a:schemeClr>
                </a:solidFill>
              </a:rPr>
              <a:t>", </a:t>
            </a:r>
            <a:r>
              <a:rPr lang="en-IN" dirty="0" err="1">
                <a:solidFill>
                  <a:schemeClr val="accent3">
                    <a:lumMod val="50000"/>
                  </a:schemeClr>
                </a:solidFill>
              </a:rPr>
              <a:t>myScript</a:t>
            </a:r>
            <a:r>
              <a:rPr lang="en-IN" dirty="0">
                <a:solidFill>
                  <a:schemeClr val="accent3">
                    <a:lumMod val="50000"/>
                  </a:schemeClr>
                </a:solidFill>
              </a:rPr>
              <a:t>);  </a:t>
            </a:r>
          </a:p>
          <a:p>
            <a:endParaRPr lang="en-IN" dirty="0">
              <a:solidFill>
                <a:srgbClr val="C00000"/>
              </a:solidFill>
            </a:endParaRPr>
          </a:p>
        </p:txBody>
      </p:sp>
      <p:sp>
        <p:nvSpPr>
          <p:cNvPr id="4" name="Rectangle 3"/>
          <p:cNvSpPr/>
          <p:nvPr/>
        </p:nvSpPr>
        <p:spPr>
          <a:xfrm>
            <a:off x="41223" y="66675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65227190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rmAutofit/>
          </a:bodyPr>
          <a:lstStyle/>
          <a:p>
            <a:r>
              <a:rPr lang="en-IN" dirty="0"/>
              <a:t>JavaScript </a:t>
            </a:r>
            <a:r>
              <a:rPr lang="en-IN" dirty="0" err="1"/>
              <a:t>onload</a:t>
            </a:r>
            <a:endParaRPr lang="en-IN"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r>
              <a:rPr lang="en-US" dirty="0">
                <a:solidFill>
                  <a:srgbClr val="3333CC"/>
                </a:solidFill>
              </a:rPr>
              <a:t>In HTML, the </a:t>
            </a:r>
            <a:r>
              <a:rPr lang="en-US" dirty="0" err="1">
                <a:solidFill>
                  <a:srgbClr val="3333CC"/>
                </a:solidFill>
              </a:rPr>
              <a:t>onload</a:t>
            </a:r>
            <a:r>
              <a:rPr lang="en-US" dirty="0">
                <a:solidFill>
                  <a:srgbClr val="3333CC"/>
                </a:solidFill>
              </a:rPr>
              <a:t> attribute fires when an object has been loaded. </a:t>
            </a:r>
          </a:p>
          <a:p>
            <a:r>
              <a:rPr lang="en-US" dirty="0">
                <a:solidFill>
                  <a:srgbClr val="3333CC"/>
                </a:solidFill>
              </a:rPr>
              <a:t>The purpose of this attribute is to execute a script when the associated element loads.</a:t>
            </a:r>
          </a:p>
          <a:p>
            <a:r>
              <a:rPr lang="en-US" dirty="0">
                <a:solidFill>
                  <a:srgbClr val="3333CC"/>
                </a:solidFill>
              </a:rPr>
              <a:t>In JavaScript, this event can apply to launch a particular function when the page is fully displayed. </a:t>
            </a:r>
          </a:p>
          <a:p>
            <a:r>
              <a:rPr lang="en-US" dirty="0">
                <a:solidFill>
                  <a:srgbClr val="3333CC"/>
                </a:solidFill>
              </a:rPr>
              <a:t>It can also be used to verify the type and version of the visitor's browser. We can check what cookies a page uses by using the </a:t>
            </a:r>
            <a:r>
              <a:rPr lang="en-US" b="1" dirty="0" err="1">
                <a:solidFill>
                  <a:srgbClr val="3333CC"/>
                </a:solidFill>
              </a:rPr>
              <a:t>onload</a:t>
            </a:r>
            <a:r>
              <a:rPr lang="en-US" dirty="0">
                <a:solidFill>
                  <a:srgbClr val="3333CC"/>
                </a:solidFill>
              </a:rPr>
              <a:t> attribute.</a:t>
            </a:r>
            <a:endParaRPr lang="en-IN" dirty="0">
              <a:solidFill>
                <a:srgbClr val="3333CC"/>
              </a:solidFill>
            </a:endParaRPr>
          </a:p>
        </p:txBody>
      </p:sp>
      <p:sp>
        <p:nvSpPr>
          <p:cNvPr id="4" name="Rectangle 3"/>
          <p:cNvSpPr/>
          <p:nvPr/>
        </p:nvSpPr>
        <p:spPr>
          <a:xfrm>
            <a:off x="41223" y="66675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2906095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rmAutofit/>
          </a:bodyPr>
          <a:lstStyle/>
          <a:p>
            <a:r>
              <a:rPr lang="en-IN" dirty="0"/>
              <a:t>JavaScript </a:t>
            </a:r>
            <a:r>
              <a:rPr lang="en-IN" dirty="0" err="1"/>
              <a:t>onload</a:t>
            </a:r>
            <a:endParaRPr lang="en-IN"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IN" dirty="0">
                <a:solidFill>
                  <a:srgbClr val="002060"/>
                </a:solidFill>
              </a:rPr>
              <a:t>Syntax</a:t>
            </a:r>
          </a:p>
          <a:p>
            <a:r>
              <a:rPr lang="en-IN" dirty="0" err="1">
                <a:solidFill>
                  <a:srgbClr val="002060"/>
                </a:solidFill>
              </a:rPr>
              <a:t>window.onload</a:t>
            </a:r>
            <a:r>
              <a:rPr lang="en-IN" dirty="0">
                <a:solidFill>
                  <a:srgbClr val="002060"/>
                </a:solidFill>
              </a:rPr>
              <a:t> = fun()  </a:t>
            </a:r>
          </a:p>
          <a:p>
            <a:endParaRPr lang="en-IN" dirty="0">
              <a:solidFill>
                <a:srgbClr val="002060"/>
              </a:solidFill>
            </a:endParaRPr>
          </a:p>
        </p:txBody>
      </p:sp>
      <p:sp>
        <p:nvSpPr>
          <p:cNvPr id="4" name="Rectangle 3"/>
          <p:cNvSpPr/>
          <p:nvPr/>
        </p:nvSpPr>
        <p:spPr>
          <a:xfrm>
            <a:off x="41223" y="66675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1758746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rmAutofit/>
          </a:bodyPr>
          <a:lstStyle/>
          <a:p>
            <a:r>
              <a:rPr lang="en-IN" dirty="0"/>
              <a:t>JavaScript </a:t>
            </a:r>
            <a:r>
              <a:rPr lang="en-IN" dirty="0" err="1"/>
              <a:t>onresize</a:t>
            </a:r>
            <a:r>
              <a:rPr lang="en-IN" dirty="0"/>
              <a:t> even</a:t>
            </a: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r>
              <a:rPr lang="en-US" dirty="0">
                <a:solidFill>
                  <a:srgbClr val="0070C0"/>
                </a:solidFill>
              </a:rPr>
              <a:t>The </a:t>
            </a:r>
            <a:r>
              <a:rPr lang="en-US" b="1" dirty="0" err="1">
                <a:solidFill>
                  <a:srgbClr val="0070C0"/>
                </a:solidFill>
              </a:rPr>
              <a:t>onresize</a:t>
            </a:r>
            <a:r>
              <a:rPr lang="en-US" dirty="0">
                <a:solidFill>
                  <a:srgbClr val="0070C0"/>
                </a:solidFill>
              </a:rPr>
              <a:t> event in JavaScript generally occurs when the window has been resized. To get the size of the window, we can use the JavaScript's </a:t>
            </a:r>
            <a:r>
              <a:rPr lang="en-US" b="1" i="1" dirty="0" err="1">
                <a:solidFill>
                  <a:srgbClr val="0070C0"/>
                </a:solidFill>
              </a:rPr>
              <a:t>window.outerWidth</a:t>
            </a:r>
            <a:r>
              <a:rPr lang="en-US" dirty="0">
                <a:solidFill>
                  <a:srgbClr val="0070C0"/>
                </a:solidFill>
              </a:rPr>
              <a:t> and </a:t>
            </a:r>
            <a:r>
              <a:rPr lang="en-US" b="1" i="1" dirty="0" err="1">
                <a:solidFill>
                  <a:srgbClr val="0070C0"/>
                </a:solidFill>
              </a:rPr>
              <a:t>window.outerHeight</a:t>
            </a:r>
            <a:r>
              <a:rPr lang="en-US" b="1" i="1" dirty="0">
                <a:solidFill>
                  <a:srgbClr val="0070C0"/>
                </a:solidFill>
              </a:rPr>
              <a:t> </a:t>
            </a:r>
            <a:r>
              <a:rPr lang="en-US" dirty="0">
                <a:solidFill>
                  <a:srgbClr val="0070C0"/>
                </a:solidFill>
              </a:rPr>
              <a:t>events. </a:t>
            </a:r>
          </a:p>
          <a:p>
            <a:r>
              <a:rPr lang="en-US" dirty="0">
                <a:solidFill>
                  <a:srgbClr val="0070C0"/>
                </a:solidFill>
              </a:rPr>
              <a:t>We can also use the JavaScript's properties such as </a:t>
            </a:r>
            <a:r>
              <a:rPr lang="en-US" b="1" i="1" dirty="0" err="1">
                <a:solidFill>
                  <a:srgbClr val="0070C0"/>
                </a:solidFill>
              </a:rPr>
              <a:t>innerWidth</a:t>
            </a:r>
            <a:r>
              <a:rPr lang="en-US" b="1" i="1" dirty="0">
                <a:solidFill>
                  <a:srgbClr val="0070C0"/>
                </a:solidFill>
              </a:rPr>
              <a:t>, </a:t>
            </a:r>
            <a:r>
              <a:rPr lang="en-US" b="1" i="1" dirty="0" err="1">
                <a:solidFill>
                  <a:srgbClr val="0070C0"/>
                </a:solidFill>
              </a:rPr>
              <a:t>innerHeight</a:t>
            </a:r>
            <a:r>
              <a:rPr lang="en-US" b="1" i="1" dirty="0">
                <a:solidFill>
                  <a:srgbClr val="0070C0"/>
                </a:solidFill>
              </a:rPr>
              <a:t>, </a:t>
            </a:r>
            <a:r>
              <a:rPr lang="en-US" b="1" i="1" dirty="0" err="1">
                <a:solidFill>
                  <a:srgbClr val="0070C0"/>
                </a:solidFill>
              </a:rPr>
              <a:t>clientWidth</a:t>
            </a:r>
            <a:r>
              <a:rPr lang="en-US" b="1" i="1" dirty="0">
                <a:solidFill>
                  <a:srgbClr val="0070C0"/>
                </a:solidFill>
              </a:rPr>
              <a:t>, </a:t>
            </a:r>
            <a:r>
              <a:rPr lang="en-US" b="1" i="1" dirty="0" err="1">
                <a:solidFill>
                  <a:srgbClr val="0070C0"/>
                </a:solidFill>
              </a:rPr>
              <a:t>ClientHeight</a:t>
            </a:r>
            <a:r>
              <a:rPr lang="en-US" b="1" i="1" dirty="0">
                <a:solidFill>
                  <a:srgbClr val="0070C0"/>
                </a:solidFill>
              </a:rPr>
              <a:t>, </a:t>
            </a:r>
            <a:r>
              <a:rPr lang="en-US" b="1" i="1" dirty="0" err="1">
                <a:solidFill>
                  <a:srgbClr val="0070C0"/>
                </a:solidFill>
              </a:rPr>
              <a:t>offsetWidth</a:t>
            </a:r>
            <a:r>
              <a:rPr lang="en-US" b="1" i="1" dirty="0">
                <a:solidFill>
                  <a:srgbClr val="0070C0"/>
                </a:solidFill>
              </a:rPr>
              <a:t>, </a:t>
            </a:r>
            <a:r>
              <a:rPr lang="en-US" b="1" i="1" dirty="0" err="1">
                <a:solidFill>
                  <a:srgbClr val="0070C0"/>
                </a:solidFill>
              </a:rPr>
              <a:t>offsetHeight</a:t>
            </a:r>
            <a:r>
              <a:rPr lang="en-US" dirty="0">
                <a:solidFill>
                  <a:srgbClr val="0070C0"/>
                </a:solidFill>
              </a:rPr>
              <a:t> to get the size of an element.</a:t>
            </a:r>
          </a:p>
          <a:p>
            <a:r>
              <a:rPr lang="en-US" dirty="0">
                <a:solidFill>
                  <a:srgbClr val="0070C0"/>
                </a:solidFill>
              </a:rPr>
              <a:t>In HTML, we can use the </a:t>
            </a:r>
            <a:r>
              <a:rPr lang="en-US" b="1" dirty="0" err="1">
                <a:solidFill>
                  <a:srgbClr val="0070C0"/>
                </a:solidFill>
              </a:rPr>
              <a:t>onresize</a:t>
            </a:r>
            <a:r>
              <a:rPr lang="en-US" dirty="0">
                <a:solidFill>
                  <a:srgbClr val="0070C0"/>
                </a:solidFill>
              </a:rPr>
              <a:t> attribute and assign a JavaScript function to it. </a:t>
            </a:r>
          </a:p>
          <a:p>
            <a:r>
              <a:rPr lang="en-US" dirty="0">
                <a:solidFill>
                  <a:srgbClr val="0070C0"/>
                </a:solidFill>
              </a:rPr>
              <a:t>We can also use the </a:t>
            </a:r>
            <a:r>
              <a:rPr lang="en-US" dirty="0">
                <a:solidFill>
                  <a:srgbClr val="0070C0"/>
                </a:solidFill>
                <a:hlinkClick r:id="rId2"/>
              </a:rPr>
              <a:t>JavaScript's </a:t>
            </a:r>
            <a:r>
              <a:rPr lang="en-US" b="1" dirty="0" err="1">
                <a:solidFill>
                  <a:srgbClr val="0070C0"/>
                </a:solidFill>
                <a:hlinkClick r:id="rId2"/>
              </a:rPr>
              <a:t>addEventListener</a:t>
            </a:r>
            <a:r>
              <a:rPr lang="en-US" b="1" dirty="0">
                <a:solidFill>
                  <a:srgbClr val="0070C0"/>
                </a:solidFill>
                <a:hlinkClick r:id="rId2"/>
              </a:rPr>
              <a:t>()</a:t>
            </a:r>
            <a:r>
              <a:rPr lang="en-US" dirty="0">
                <a:solidFill>
                  <a:srgbClr val="0070C0"/>
                </a:solidFill>
              </a:rPr>
              <a:t> method and pass a </a:t>
            </a:r>
            <a:r>
              <a:rPr lang="en-US" b="1" dirty="0">
                <a:solidFill>
                  <a:srgbClr val="0070C0"/>
                </a:solidFill>
              </a:rPr>
              <a:t>resize</a:t>
            </a:r>
            <a:r>
              <a:rPr lang="en-US" dirty="0">
                <a:solidFill>
                  <a:srgbClr val="0070C0"/>
                </a:solidFill>
              </a:rPr>
              <a:t> event to it for greater flexibility.</a:t>
            </a:r>
          </a:p>
          <a:p>
            <a:endParaRPr lang="en-IN" dirty="0">
              <a:solidFill>
                <a:srgbClr val="0070C0"/>
              </a:solidFill>
            </a:endParaRPr>
          </a:p>
        </p:txBody>
      </p:sp>
      <p:sp>
        <p:nvSpPr>
          <p:cNvPr id="4" name="Rectangle 3"/>
          <p:cNvSpPr/>
          <p:nvPr/>
        </p:nvSpPr>
        <p:spPr>
          <a:xfrm>
            <a:off x="41223" y="66675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42670238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rmAutofit/>
          </a:bodyPr>
          <a:lstStyle/>
          <a:p>
            <a:r>
              <a:rPr lang="en-IN" dirty="0"/>
              <a:t>JavaScript </a:t>
            </a:r>
            <a:r>
              <a:rPr lang="en-IN" dirty="0" err="1"/>
              <a:t>onresize</a:t>
            </a:r>
            <a:r>
              <a:rPr lang="en-IN" dirty="0"/>
              <a:t> event</a:t>
            </a: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buNone/>
            </a:pPr>
            <a:r>
              <a:rPr lang="en-IN" dirty="0">
                <a:solidFill>
                  <a:srgbClr val="C00000"/>
                </a:solidFill>
              </a:rPr>
              <a:t>Syntax :</a:t>
            </a:r>
          </a:p>
          <a:p>
            <a:pPr marL="0" indent="0">
              <a:buNone/>
            </a:pPr>
            <a:r>
              <a:rPr lang="en-IN" dirty="0">
                <a:solidFill>
                  <a:schemeClr val="accent3">
                    <a:lumMod val="50000"/>
                  </a:schemeClr>
                </a:solidFill>
              </a:rPr>
              <a:t>In HTML</a:t>
            </a:r>
          </a:p>
          <a:p>
            <a:r>
              <a:rPr lang="en-IN" b="1" dirty="0">
                <a:solidFill>
                  <a:srgbClr val="0070C0"/>
                </a:solidFill>
              </a:rPr>
              <a:t>&lt;element</a:t>
            </a:r>
            <a:r>
              <a:rPr lang="en-IN" dirty="0">
                <a:solidFill>
                  <a:srgbClr val="0070C0"/>
                </a:solidFill>
              </a:rPr>
              <a:t> </a:t>
            </a:r>
            <a:r>
              <a:rPr lang="en-IN" dirty="0" err="1">
                <a:solidFill>
                  <a:srgbClr val="0070C0"/>
                </a:solidFill>
              </a:rPr>
              <a:t>onresize</a:t>
            </a:r>
            <a:r>
              <a:rPr lang="en-IN" dirty="0">
                <a:solidFill>
                  <a:srgbClr val="0070C0"/>
                </a:solidFill>
              </a:rPr>
              <a:t> = "fun()"</a:t>
            </a:r>
            <a:r>
              <a:rPr lang="en-IN" b="1" dirty="0">
                <a:solidFill>
                  <a:srgbClr val="0070C0"/>
                </a:solidFill>
              </a:rPr>
              <a:t>&gt;</a:t>
            </a:r>
            <a:r>
              <a:rPr lang="en-IN" dirty="0">
                <a:solidFill>
                  <a:srgbClr val="0070C0"/>
                </a:solidFill>
              </a:rPr>
              <a:t>  </a:t>
            </a:r>
          </a:p>
          <a:p>
            <a:pPr marL="0" indent="0">
              <a:buNone/>
            </a:pPr>
            <a:r>
              <a:rPr lang="en-IN" dirty="0">
                <a:solidFill>
                  <a:schemeClr val="accent3">
                    <a:lumMod val="50000"/>
                  </a:schemeClr>
                </a:solidFill>
              </a:rPr>
              <a:t>In JavaScript</a:t>
            </a:r>
          </a:p>
          <a:p>
            <a:r>
              <a:rPr lang="en-IN" dirty="0" err="1">
                <a:solidFill>
                  <a:srgbClr val="0070C0"/>
                </a:solidFill>
              </a:rPr>
              <a:t>object.onresize</a:t>
            </a:r>
            <a:r>
              <a:rPr lang="en-IN" dirty="0">
                <a:solidFill>
                  <a:srgbClr val="0070C0"/>
                </a:solidFill>
              </a:rPr>
              <a:t> = function() { </a:t>
            </a:r>
            <a:r>
              <a:rPr lang="en-IN" dirty="0" err="1">
                <a:solidFill>
                  <a:srgbClr val="0070C0"/>
                </a:solidFill>
              </a:rPr>
              <a:t>myScript</a:t>
            </a:r>
            <a:r>
              <a:rPr lang="en-IN" dirty="0">
                <a:solidFill>
                  <a:srgbClr val="0070C0"/>
                </a:solidFill>
              </a:rPr>
              <a:t> };  </a:t>
            </a:r>
          </a:p>
          <a:p>
            <a:pPr marL="0" indent="0">
              <a:buNone/>
            </a:pPr>
            <a:r>
              <a:rPr lang="en-IN" dirty="0">
                <a:solidFill>
                  <a:schemeClr val="accent3">
                    <a:lumMod val="50000"/>
                  </a:schemeClr>
                </a:solidFill>
              </a:rPr>
              <a:t>In JavaScript by using the </a:t>
            </a:r>
            <a:r>
              <a:rPr lang="en-IN" dirty="0" err="1">
                <a:solidFill>
                  <a:schemeClr val="accent3">
                    <a:lumMod val="50000"/>
                  </a:schemeClr>
                </a:solidFill>
              </a:rPr>
              <a:t>addEventListener</a:t>
            </a:r>
            <a:r>
              <a:rPr lang="en-IN" dirty="0">
                <a:solidFill>
                  <a:schemeClr val="accent3">
                    <a:lumMod val="50000"/>
                  </a:schemeClr>
                </a:solidFill>
              </a:rPr>
              <a:t>() method</a:t>
            </a:r>
          </a:p>
          <a:p>
            <a:r>
              <a:rPr lang="en-IN" dirty="0" err="1">
                <a:solidFill>
                  <a:srgbClr val="0070C0"/>
                </a:solidFill>
              </a:rPr>
              <a:t>object.addEventListener</a:t>
            </a:r>
            <a:r>
              <a:rPr lang="en-IN" dirty="0">
                <a:solidFill>
                  <a:srgbClr val="0070C0"/>
                </a:solidFill>
              </a:rPr>
              <a:t>("resize", </a:t>
            </a:r>
            <a:r>
              <a:rPr lang="en-IN" dirty="0" err="1">
                <a:solidFill>
                  <a:srgbClr val="0070C0"/>
                </a:solidFill>
              </a:rPr>
              <a:t>myScript</a:t>
            </a:r>
            <a:r>
              <a:rPr lang="en-IN" dirty="0">
                <a:solidFill>
                  <a:srgbClr val="0070C0"/>
                </a:solidFill>
              </a:rPr>
              <a:t>);  </a:t>
            </a:r>
          </a:p>
          <a:p>
            <a:pPr marL="0" indent="0">
              <a:buNone/>
            </a:pPr>
            <a:endParaRPr lang="en-IN" dirty="0">
              <a:solidFill>
                <a:srgbClr val="C00000"/>
              </a:solidFill>
            </a:endParaRPr>
          </a:p>
        </p:txBody>
      </p:sp>
      <p:sp>
        <p:nvSpPr>
          <p:cNvPr id="4" name="Rectangle 3"/>
          <p:cNvSpPr/>
          <p:nvPr/>
        </p:nvSpPr>
        <p:spPr>
          <a:xfrm>
            <a:off x="41223" y="66675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717286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a:noAutofit/>
          </a:bodyPr>
          <a:lstStyle/>
          <a:p>
            <a:r>
              <a:rPr lang="en-IN" sz="6000" dirty="0">
                <a:solidFill>
                  <a:srgbClr val="CC0066"/>
                </a:solidFill>
                <a:latin typeface="Times New Roman" pitchFamily="18" charset="0"/>
                <a:cs typeface="Times New Roman" pitchFamily="18" charset="0"/>
              </a:rPr>
              <a:t>JavaScript Example</a:t>
            </a:r>
          </a:p>
        </p:txBody>
      </p:sp>
      <p:sp>
        <p:nvSpPr>
          <p:cNvPr id="3" name="Content Placeholder 2"/>
          <p:cNvSpPr>
            <a:spLocks noGrp="1"/>
          </p:cNvSpPr>
          <p:nvPr>
            <p:ph sz="half" idx="1"/>
          </p:nvPr>
        </p:nvSpPr>
        <p:spPr>
          <a:xfrm>
            <a:off x="152400" y="1371600"/>
            <a:ext cx="8839200" cy="5105400"/>
          </a:xfrm>
        </p:spPr>
        <p:style>
          <a:lnRef idx="2">
            <a:schemeClr val="accent1"/>
          </a:lnRef>
          <a:fillRef idx="1">
            <a:schemeClr val="lt1"/>
          </a:fillRef>
          <a:effectRef idx="0">
            <a:schemeClr val="accent1"/>
          </a:effectRef>
          <a:fontRef idx="minor">
            <a:schemeClr val="dk1"/>
          </a:fontRef>
        </p:style>
        <p:txBody>
          <a:bodyPr>
            <a:normAutofit/>
          </a:bodyPr>
          <a:lstStyle/>
          <a:p>
            <a:pPr>
              <a:lnSpc>
                <a:spcPct val="150000"/>
              </a:lnSpc>
              <a:buFont typeface="Wingdings" pitchFamily="2" charset="2"/>
              <a:buChar char="q"/>
            </a:pPr>
            <a:r>
              <a:rPr lang="en-US" sz="2400" dirty="0">
                <a:solidFill>
                  <a:srgbClr val="7030A0"/>
                </a:solidFill>
                <a:latin typeface="Arial" pitchFamily="34" charset="0"/>
                <a:cs typeface="Arial" pitchFamily="34" charset="0"/>
              </a:rPr>
              <a:t>The </a:t>
            </a:r>
            <a:r>
              <a:rPr lang="en-US" sz="2400" b="1" dirty="0">
                <a:solidFill>
                  <a:srgbClr val="7030A0"/>
                </a:solidFill>
                <a:latin typeface="Arial" pitchFamily="34" charset="0"/>
                <a:cs typeface="Arial" pitchFamily="34" charset="0"/>
              </a:rPr>
              <a:t>script</a:t>
            </a:r>
            <a:r>
              <a:rPr lang="en-US" sz="2400" dirty="0">
                <a:solidFill>
                  <a:srgbClr val="7030A0"/>
                </a:solidFill>
                <a:latin typeface="Arial" pitchFamily="34" charset="0"/>
                <a:cs typeface="Arial" pitchFamily="34" charset="0"/>
              </a:rPr>
              <a:t> tag specifies that we are using JavaScript.</a:t>
            </a:r>
          </a:p>
          <a:p>
            <a:pPr>
              <a:lnSpc>
                <a:spcPct val="150000"/>
              </a:lnSpc>
              <a:buFont typeface="Wingdings" pitchFamily="2" charset="2"/>
              <a:buChar char="q"/>
            </a:pPr>
            <a:r>
              <a:rPr lang="en-US" sz="2400" dirty="0">
                <a:solidFill>
                  <a:srgbClr val="7030A0"/>
                </a:solidFill>
                <a:latin typeface="Arial" pitchFamily="34" charset="0"/>
                <a:cs typeface="Arial" pitchFamily="34" charset="0"/>
              </a:rPr>
              <a:t>The </a:t>
            </a:r>
            <a:r>
              <a:rPr lang="en-US" sz="2400" b="1" dirty="0">
                <a:solidFill>
                  <a:srgbClr val="7030A0"/>
                </a:solidFill>
                <a:latin typeface="Arial" pitchFamily="34" charset="0"/>
                <a:cs typeface="Arial" pitchFamily="34" charset="0"/>
              </a:rPr>
              <a:t>text/</a:t>
            </a:r>
            <a:r>
              <a:rPr lang="en-US" sz="2400" b="1" dirty="0" err="1">
                <a:solidFill>
                  <a:srgbClr val="7030A0"/>
                </a:solidFill>
                <a:latin typeface="Arial" pitchFamily="34" charset="0"/>
                <a:cs typeface="Arial" pitchFamily="34" charset="0"/>
              </a:rPr>
              <a:t>javascript</a:t>
            </a:r>
            <a:r>
              <a:rPr lang="en-US" sz="2400" dirty="0">
                <a:solidFill>
                  <a:srgbClr val="7030A0"/>
                </a:solidFill>
                <a:latin typeface="Arial" pitchFamily="34" charset="0"/>
                <a:cs typeface="Arial" pitchFamily="34" charset="0"/>
              </a:rPr>
              <a:t> is the content type that provides information to the browser about the data.</a:t>
            </a:r>
          </a:p>
          <a:p>
            <a:pPr>
              <a:lnSpc>
                <a:spcPct val="150000"/>
              </a:lnSpc>
              <a:buFont typeface="Wingdings" pitchFamily="2" charset="2"/>
              <a:buChar char="q"/>
            </a:pPr>
            <a:r>
              <a:rPr lang="en-US" sz="2400" dirty="0">
                <a:solidFill>
                  <a:srgbClr val="7030A0"/>
                </a:solidFill>
                <a:latin typeface="Arial" pitchFamily="34" charset="0"/>
                <a:cs typeface="Arial" pitchFamily="34" charset="0"/>
              </a:rPr>
              <a:t>The </a:t>
            </a:r>
            <a:r>
              <a:rPr lang="en-US" sz="2400" b="1" dirty="0" err="1">
                <a:solidFill>
                  <a:srgbClr val="7030A0"/>
                </a:solidFill>
                <a:latin typeface="Arial" pitchFamily="34" charset="0"/>
                <a:cs typeface="Arial" pitchFamily="34" charset="0"/>
              </a:rPr>
              <a:t>document.write</a:t>
            </a:r>
            <a:r>
              <a:rPr lang="en-US" sz="2400" b="1" dirty="0">
                <a:solidFill>
                  <a:srgbClr val="7030A0"/>
                </a:solidFill>
                <a:latin typeface="Arial" pitchFamily="34" charset="0"/>
                <a:cs typeface="Arial" pitchFamily="34" charset="0"/>
              </a:rPr>
              <a:t>()</a:t>
            </a:r>
            <a:r>
              <a:rPr lang="en-US" sz="2400" dirty="0">
                <a:solidFill>
                  <a:srgbClr val="7030A0"/>
                </a:solidFill>
                <a:latin typeface="Arial" pitchFamily="34" charset="0"/>
                <a:cs typeface="Arial" pitchFamily="34" charset="0"/>
              </a:rPr>
              <a:t> function is used to display dynamic content through JavaScript. We will learn about document object in detail later.</a:t>
            </a:r>
          </a:p>
          <a:p>
            <a:pPr>
              <a:lnSpc>
                <a:spcPct val="150000"/>
              </a:lnSpc>
              <a:buFont typeface="Wingdings" pitchFamily="2" charset="2"/>
              <a:buChar char="q"/>
            </a:pPr>
            <a:endParaRPr lang="en-IN" sz="2400" dirty="0">
              <a:solidFill>
                <a:srgbClr val="7030A0"/>
              </a:solidFill>
              <a:latin typeface="Arial" pitchFamily="34" charset="0"/>
              <a:cs typeface="Arial" pitchFamily="34" charset="0"/>
            </a:endParaRPr>
          </a:p>
        </p:txBody>
      </p:sp>
      <p:sp>
        <p:nvSpPr>
          <p:cNvPr id="5" name="Rectangle 4"/>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TextBox 5"/>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
        <p:nvSpPr>
          <p:cNvPr id="7" name="Rounded Rectangle 6"/>
          <p:cNvSpPr/>
          <p:nvPr/>
        </p:nvSpPr>
        <p:spPr>
          <a:xfrm>
            <a:off x="3505200" y="4343400"/>
            <a:ext cx="5410200" cy="2133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800" dirty="0">
                <a:solidFill>
                  <a:schemeClr val="accent3">
                    <a:lumMod val="50000"/>
                  </a:schemeClr>
                </a:solidFill>
              </a:rPr>
              <a:t>3 Places to put JavaScript code</a:t>
            </a:r>
          </a:p>
          <a:p>
            <a:pPr marL="514350" indent="-514350">
              <a:buFont typeface="+mj-lt"/>
              <a:buAutoNum type="arabicPeriod"/>
            </a:pPr>
            <a:r>
              <a:rPr lang="en-US" sz="2800" dirty="0">
                <a:solidFill>
                  <a:srgbClr val="FF0000"/>
                </a:solidFill>
              </a:rPr>
              <a:t>Between the body tag of html</a:t>
            </a:r>
          </a:p>
          <a:p>
            <a:pPr marL="514350" indent="-514350">
              <a:buFont typeface="+mj-lt"/>
              <a:buAutoNum type="arabicPeriod"/>
            </a:pPr>
            <a:r>
              <a:rPr lang="en-US" sz="2800" dirty="0">
                <a:solidFill>
                  <a:srgbClr val="FF0000"/>
                </a:solidFill>
              </a:rPr>
              <a:t>Between the head tag of html</a:t>
            </a:r>
          </a:p>
          <a:p>
            <a:pPr marL="514350" indent="-514350">
              <a:buFont typeface="+mj-lt"/>
              <a:buAutoNum type="arabicPeriod"/>
            </a:pPr>
            <a:r>
              <a:rPr lang="en-US" sz="2800" dirty="0">
                <a:solidFill>
                  <a:srgbClr val="FF0000"/>
                </a:solidFill>
              </a:rPr>
              <a:t>In .</a:t>
            </a:r>
            <a:r>
              <a:rPr lang="en-US" sz="2800" dirty="0" err="1">
                <a:solidFill>
                  <a:srgbClr val="FF0000"/>
                </a:solidFill>
              </a:rPr>
              <a:t>js</a:t>
            </a:r>
            <a:r>
              <a:rPr lang="en-US" sz="2800" dirty="0">
                <a:solidFill>
                  <a:srgbClr val="FF0000"/>
                </a:solidFill>
              </a:rPr>
              <a:t> file (external </a:t>
            </a:r>
            <a:r>
              <a:rPr lang="en-US" sz="2800" dirty="0" err="1">
                <a:solidFill>
                  <a:srgbClr val="FF0000"/>
                </a:solidFill>
              </a:rPr>
              <a:t>javaScript</a:t>
            </a:r>
            <a:r>
              <a:rPr lang="en-US" sz="2800" dirty="0">
                <a:solidFill>
                  <a:srgbClr val="FF0000"/>
                </a:solidFill>
              </a:rPr>
              <a:t>)</a:t>
            </a:r>
          </a:p>
          <a:p>
            <a:pPr algn="ctr"/>
            <a:endParaRPr lang="en-IN" sz="2800" dirty="0">
              <a:solidFill>
                <a:schemeClr val="accent3">
                  <a:lumMod val="50000"/>
                </a:schemeClr>
              </a:solidFill>
            </a:endParaRPr>
          </a:p>
        </p:txBody>
      </p:sp>
    </p:spTree>
    <p:extLst>
      <p:ext uri="{BB962C8B-B14F-4D97-AF65-F5344CB8AC3E}">
        <p14:creationId xmlns:p14="http://schemas.microsoft.com/office/powerpoint/2010/main" val="562304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a:solidFill>
            <a:schemeClr val="accent2">
              <a:lumMod val="75000"/>
            </a:schemeClr>
          </a:solidFill>
        </p:spPr>
        <p:style>
          <a:lnRef idx="1">
            <a:schemeClr val="accent1"/>
          </a:lnRef>
          <a:fillRef idx="2">
            <a:schemeClr val="accent1"/>
          </a:fillRef>
          <a:effectRef idx="1">
            <a:schemeClr val="accent1"/>
          </a:effectRef>
          <a:fontRef idx="minor">
            <a:schemeClr val="dk1"/>
          </a:fontRef>
        </p:style>
        <p:txBody>
          <a:bodyPr>
            <a:noAutofit/>
          </a:bodyPr>
          <a:lstStyle/>
          <a:p>
            <a:r>
              <a:rPr lang="en-IN" sz="7000" dirty="0">
                <a:solidFill>
                  <a:schemeClr val="bg1"/>
                </a:solidFill>
                <a:latin typeface="Times New Roman" pitchFamily="18" charset="0"/>
                <a:cs typeface="Times New Roman" pitchFamily="18" charset="0"/>
              </a:rPr>
              <a:t>JavaScript - Syntax</a:t>
            </a:r>
          </a:p>
        </p:txBody>
      </p:sp>
      <p:sp>
        <p:nvSpPr>
          <p:cNvPr id="3" name="Content Placeholder 2"/>
          <p:cNvSpPr>
            <a:spLocks noGrp="1"/>
          </p:cNvSpPr>
          <p:nvPr>
            <p:ph sz="half" idx="1"/>
          </p:nvPr>
        </p:nvSpPr>
        <p:spPr>
          <a:xfrm>
            <a:off x="152400" y="1371600"/>
            <a:ext cx="8839200" cy="5105400"/>
          </a:xfrm>
        </p:spPr>
        <p:style>
          <a:lnRef idx="2">
            <a:schemeClr val="accent1"/>
          </a:lnRef>
          <a:fillRef idx="1">
            <a:schemeClr val="lt1"/>
          </a:fillRef>
          <a:effectRef idx="0">
            <a:schemeClr val="accent1"/>
          </a:effectRef>
          <a:fontRef idx="minor">
            <a:schemeClr val="dk1"/>
          </a:fontRef>
        </p:style>
        <p:txBody>
          <a:bodyPr>
            <a:normAutofit/>
          </a:bodyPr>
          <a:lstStyle/>
          <a:p>
            <a:pPr>
              <a:lnSpc>
                <a:spcPct val="150000"/>
              </a:lnSpc>
              <a:buFont typeface="Wingdings" pitchFamily="2" charset="2"/>
              <a:buChar char="q"/>
            </a:pPr>
            <a:r>
              <a:rPr lang="en-US" dirty="0">
                <a:solidFill>
                  <a:srgbClr val="C00000"/>
                </a:solidFill>
                <a:latin typeface="Arial" pitchFamily="34" charset="0"/>
                <a:cs typeface="Arial" pitchFamily="34" charset="0"/>
              </a:rPr>
              <a:t>JavaScript can be implemented using JavaScript statements that are placed within the </a:t>
            </a:r>
            <a:r>
              <a:rPr lang="en-US" b="1" dirty="0">
                <a:solidFill>
                  <a:srgbClr val="C00000"/>
                </a:solidFill>
                <a:latin typeface="Arial" pitchFamily="34" charset="0"/>
                <a:cs typeface="Arial" pitchFamily="34" charset="0"/>
              </a:rPr>
              <a:t>&lt;script&gt;... &lt;/script&gt;</a:t>
            </a:r>
            <a:r>
              <a:rPr lang="en-US" dirty="0">
                <a:solidFill>
                  <a:srgbClr val="C00000"/>
                </a:solidFill>
                <a:latin typeface="Arial" pitchFamily="34" charset="0"/>
                <a:cs typeface="Arial" pitchFamily="34" charset="0"/>
              </a:rPr>
              <a:t> HTML tags in a web page.</a:t>
            </a:r>
          </a:p>
          <a:p>
            <a:pPr>
              <a:lnSpc>
                <a:spcPct val="150000"/>
              </a:lnSpc>
              <a:buFont typeface="Wingdings" pitchFamily="2" charset="2"/>
              <a:buChar char="q"/>
            </a:pPr>
            <a:endParaRPr lang="en-US" sz="2400" dirty="0">
              <a:solidFill>
                <a:srgbClr val="C00000"/>
              </a:solidFill>
              <a:latin typeface="Arial" pitchFamily="34" charset="0"/>
              <a:cs typeface="Arial" pitchFamily="34" charset="0"/>
            </a:endParaRPr>
          </a:p>
          <a:p>
            <a:pPr>
              <a:lnSpc>
                <a:spcPct val="150000"/>
              </a:lnSpc>
              <a:buFont typeface="Wingdings" pitchFamily="2" charset="2"/>
              <a:buChar char="Ø"/>
            </a:pPr>
            <a:r>
              <a:rPr lang="en-US" sz="2400" b="1" dirty="0">
                <a:solidFill>
                  <a:srgbClr val="0070C0"/>
                </a:solidFill>
              </a:rPr>
              <a:t> </a:t>
            </a:r>
            <a:r>
              <a:rPr lang="en-US" sz="3200" b="1" dirty="0">
                <a:solidFill>
                  <a:srgbClr val="0070C0"/>
                </a:solidFill>
              </a:rPr>
              <a:t>A simple syntax of your JavaScript will appear as follows.</a:t>
            </a:r>
          </a:p>
          <a:p>
            <a:pPr>
              <a:lnSpc>
                <a:spcPct val="150000"/>
              </a:lnSpc>
              <a:buFont typeface="Wingdings" pitchFamily="2" charset="2"/>
              <a:buChar char="§"/>
            </a:pPr>
            <a:r>
              <a:rPr lang="en-US" sz="3200" u="sng" dirty="0">
                <a:solidFill>
                  <a:srgbClr val="3333CC"/>
                </a:solidFill>
              </a:rPr>
              <a:t>&lt;script ...&gt; JavaScript code &lt;/script&gt;</a:t>
            </a:r>
          </a:p>
          <a:p>
            <a:pPr>
              <a:lnSpc>
                <a:spcPct val="150000"/>
              </a:lnSpc>
              <a:buFont typeface="Wingdings" pitchFamily="2" charset="2"/>
              <a:buChar char="§"/>
            </a:pPr>
            <a:endParaRPr lang="en-US" sz="2400" dirty="0">
              <a:solidFill>
                <a:srgbClr val="3333CC"/>
              </a:solidFill>
              <a:latin typeface="Arial" pitchFamily="34" charset="0"/>
              <a:cs typeface="Arial" pitchFamily="34" charset="0"/>
            </a:endParaRPr>
          </a:p>
          <a:p>
            <a:pPr marL="0" indent="0">
              <a:lnSpc>
                <a:spcPct val="150000"/>
              </a:lnSpc>
              <a:buNone/>
            </a:pPr>
            <a:endParaRPr lang="en-IN" sz="2400" dirty="0">
              <a:solidFill>
                <a:srgbClr val="3333CC"/>
              </a:solidFill>
              <a:latin typeface="Arial" pitchFamily="34" charset="0"/>
              <a:cs typeface="Arial" pitchFamily="34" charset="0"/>
            </a:endParaRPr>
          </a:p>
        </p:txBody>
      </p:sp>
      <p:sp>
        <p:nvSpPr>
          <p:cNvPr id="5" name="Rectangle 4"/>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932366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 y="304800"/>
            <a:ext cx="8458200" cy="600164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a:ln>
                  <a:noFill/>
                </a:ln>
                <a:solidFill>
                  <a:srgbClr val="7030A0"/>
                </a:solidFill>
                <a:effectLst/>
                <a:latin typeface="Arial" pitchFamily="34" charset="0"/>
                <a:cs typeface="Arial" pitchFamily="34" charset="0"/>
              </a:rPr>
              <a:t>The script tag takes two important attributes −</a:t>
            </a:r>
            <a:endParaRPr kumimoji="0" lang="en-US" sz="1200" b="1" i="0" u="none" strike="noStrike" cap="none" normalizeH="0" baseline="0" dirty="0">
              <a:ln>
                <a:noFill/>
              </a:ln>
              <a:solidFill>
                <a:srgbClr val="7030A0"/>
              </a:solidFill>
              <a:effectLst/>
              <a:latin typeface="Arial" pitchFamily="34" charset="0"/>
              <a:cs typeface="Arial"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itchFamily="2" charset="2"/>
              <a:buChar char="q"/>
              <a:tabLst/>
            </a:pPr>
            <a:r>
              <a:rPr kumimoji="0" lang="en-US" sz="2400" b="1" i="0" u="none" strike="noStrike" cap="none" normalizeH="0" baseline="0" dirty="0">
                <a:ln>
                  <a:noFill/>
                </a:ln>
                <a:solidFill>
                  <a:srgbClr val="C00000"/>
                </a:solidFill>
                <a:effectLst/>
                <a:latin typeface="Arial" pitchFamily="34" charset="0"/>
                <a:cs typeface="Arial" pitchFamily="34" charset="0"/>
              </a:rPr>
              <a:t>Language</a:t>
            </a:r>
            <a:r>
              <a:rPr kumimoji="0" lang="en-US" sz="2400" b="0" i="0" u="none" strike="noStrike" cap="none" normalizeH="0" baseline="0" dirty="0">
                <a:ln>
                  <a:noFill/>
                </a:ln>
                <a:solidFill>
                  <a:srgbClr val="C00000"/>
                </a:solidFill>
                <a:effectLst/>
                <a:latin typeface="Arial" pitchFamily="34" charset="0"/>
                <a:cs typeface="Arial" pitchFamily="34" charset="0"/>
              </a:rPr>
              <a:t> − </a:t>
            </a:r>
            <a:r>
              <a:rPr kumimoji="0" lang="en-US" sz="2200" b="0" i="0" u="none" strike="noStrike" cap="none" normalizeH="0" baseline="0" dirty="0">
                <a:ln>
                  <a:noFill/>
                </a:ln>
                <a:solidFill>
                  <a:srgbClr val="002060"/>
                </a:solidFill>
                <a:effectLst/>
                <a:latin typeface="Arial" pitchFamily="34" charset="0"/>
                <a:cs typeface="Arial" pitchFamily="34" charset="0"/>
              </a:rPr>
              <a:t>This attribute specifies what scripting language you are using. Typically, its value will be </a:t>
            </a:r>
            <a:r>
              <a:rPr kumimoji="0" lang="en-US" sz="2200" b="0" i="0" u="none" strike="noStrike" cap="none" normalizeH="0" baseline="0" dirty="0" err="1">
                <a:ln>
                  <a:noFill/>
                </a:ln>
                <a:solidFill>
                  <a:srgbClr val="002060"/>
                </a:solidFill>
                <a:effectLst/>
                <a:latin typeface="Arial" pitchFamily="34" charset="0"/>
                <a:cs typeface="Arial" pitchFamily="34" charset="0"/>
              </a:rPr>
              <a:t>javascript</a:t>
            </a:r>
            <a:r>
              <a:rPr kumimoji="0" lang="en-US" sz="2200" b="0" i="0" u="none" strike="noStrike" cap="none" normalizeH="0" baseline="0" dirty="0">
                <a:ln>
                  <a:noFill/>
                </a:ln>
                <a:solidFill>
                  <a:srgbClr val="002060"/>
                </a:solidFill>
                <a:effectLst/>
                <a:latin typeface="Arial" pitchFamily="34" charset="0"/>
                <a:cs typeface="Arial" pitchFamily="34" charset="0"/>
              </a:rPr>
              <a:t>. Although recent versions of HTML (and XHTML, its successor) have phased out the use of this attribute.</a:t>
            </a:r>
          </a:p>
          <a:p>
            <a:pPr marL="342900" marR="0" lvl="0" indent="-342900" algn="l" defTabSz="914400" rtl="0" eaLnBrk="0" fontAlgn="base" latinLnBrk="0" hangingPunct="0">
              <a:lnSpc>
                <a:spcPct val="150000"/>
              </a:lnSpc>
              <a:spcBef>
                <a:spcPct val="0"/>
              </a:spcBef>
              <a:spcAft>
                <a:spcPct val="0"/>
              </a:spcAft>
              <a:buClrTx/>
              <a:buSzTx/>
              <a:buFont typeface="Wingdings" pitchFamily="2" charset="2"/>
              <a:buChar char="q"/>
              <a:tabLst/>
            </a:pPr>
            <a:r>
              <a:rPr kumimoji="0" lang="en-US" sz="2400" b="1" i="0" u="none" strike="noStrike" cap="none" normalizeH="0" baseline="0" dirty="0">
                <a:ln>
                  <a:noFill/>
                </a:ln>
                <a:solidFill>
                  <a:srgbClr val="C00000"/>
                </a:solidFill>
                <a:effectLst/>
                <a:latin typeface="Arial" pitchFamily="34" charset="0"/>
                <a:cs typeface="Arial" pitchFamily="34" charset="0"/>
              </a:rPr>
              <a:t>Type</a:t>
            </a:r>
            <a:r>
              <a:rPr kumimoji="0" lang="en-US" sz="2400" b="0" i="0" u="none" strike="noStrike" cap="none" normalizeH="0" baseline="0" dirty="0">
                <a:ln>
                  <a:noFill/>
                </a:ln>
                <a:solidFill>
                  <a:srgbClr val="C00000"/>
                </a:solidFill>
                <a:effectLst/>
                <a:latin typeface="Arial" pitchFamily="34" charset="0"/>
                <a:cs typeface="Arial" pitchFamily="34" charset="0"/>
              </a:rPr>
              <a:t> − </a:t>
            </a:r>
            <a:r>
              <a:rPr kumimoji="0" lang="en-US" sz="2400" b="0" i="0" u="none" strike="noStrike" cap="none" normalizeH="0" baseline="0" dirty="0">
                <a:ln>
                  <a:noFill/>
                </a:ln>
                <a:solidFill>
                  <a:srgbClr val="002060"/>
                </a:solidFill>
                <a:effectLst/>
                <a:latin typeface="Arial" pitchFamily="34" charset="0"/>
                <a:cs typeface="Arial" pitchFamily="34" charset="0"/>
              </a:rPr>
              <a:t>This attribute is what is now recommended to indicate the scripting language in use and its value should be set to "text/</a:t>
            </a:r>
            <a:r>
              <a:rPr kumimoji="0" lang="en-US" sz="2400" b="0" i="0" u="none" strike="noStrike" cap="none" normalizeH="0" baseline="0" dirty="0" err="1">
                <a:ln>
                  <a:noFill/>
                </a:ln>
                <a:solidFill>
                  <a:srgbClr val="002060"/>
                </a:solidFill>
                <a:effectLst/>
                <a:latin typeface="Arial" pitchFamily="34" charset="0"/>
                <a:cs typeface="Arial" pitchFamily="34" charset="0"/>
              </a:rPr>
              <a:t>javascript</a:t>
            </a:r>
            <a:r>
              <a:rPr kumimoji="0" lang="en-US" sz="2400" b="0" i="0" u="none" strike="noStrike" cap="none" normalizeH="0" baseline="0" dirty="0">
                <a:ln>
                  <a:noFill/>
                </a:ln>
                <a:solidFill>
                  <a:srgbClr val="002060"/>
                </a:solidFill>
                <a:effectLst/>
                <a:latin typeface="Arial" pitchFamily="34" charset="0"/>
                <a:cs typeface="Arial"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Arial" pitchFamily="34" charset="0"/>
                <a:cs typeface="Arial" pitchFamily="34" charset="0"/>
              </a:rPr>
              <a:t>So your JavaScript segment will look like −</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rgbClr val="993300"/>
                </a:solidFill>
                <a:effectLst/>
                <a:latin typeface="Arial" pitchFamily="34" charset="0"/>
                <a:cs typeface="Arial" pitchFamily="34" charset="0"/>
              </a:rPr>
              <a:t>&lt;script language = "</a:t>
            </a:r>
            <a:r>
              <a:rPr kumimoji="0" lang="en-US" sz="2400" b="0" i="0" u="none" strike="noStrike" cap="none" normalizeH="0" baseline="0" dirty="0" err="1">
                <a:ln>
                  <a:noFill/>
                </a:ln>
                <a:solidFill>
                  <a:srgbClr val="993300"/>
                </a:solidFill>
                <a:effectLst/>
                <a:latin typeface="Arial" pitchFamily="34" charset="0"/>
                <a:cs typeface="Arial" pitchFamily="34" charset="0"/>
              </a:rPr>
              <a:t>javascript</a:t>
            </a:r>
            <a:r>
              <a:rPr kumimoji="0" lang="en-US" sz="2400" b="0" i="0" u="none" strike="noStrike" cap="none" normalizeH="0" baseline="0" dirty="0">
                <a:ln>
                  <a:noFill/>
                </a:ln>
                <a:solidFill>
                  <a:srgbClr val="993300"/>
                </a:solidFill>
                <a:effectLst/>
                <a:latin typeface="Arial" pitchFamily="34" charset="0"/>
                <a:cs typeface="Arial" pitchFamily="34" charset="0"/>
              </a:rPr>
              <a:t>" type = "text/</a:t>
            </a:r>
            <a:r>
              <a:rPr kumimoji="0" lang="en-US" sz="2400" b="0" i="0" u="none" strike="noStrike" cap="none" normalizeH="0" baseline="0" dirty="0" err="1">
                <a:ln>
                  <a:noFill/>
                </a:ln>
                <a:solidFill>
                  <a:srgbClr val="993300"/>
                </a:solidFill>
                <a:effectLst/>
                <a:latin typeface="Arial" pitchFamily="34" charset="0"/>
                <a:cs typeface="Arial" pitchFamily="34" charset="0"/>
              </a:rPr>
              <a:t>javascript</a:t>
            </a:r>
            <a:r>
              <a:rPr kumimoji="0" lang="en-US" sz="2400" b="0" i="0" u="none" strike="noStrike" cap="none" normalizeH="0" baseline="0" dirty="0">
                <a:ln>
                  <a:noFill/>
                </a:ln>
                <a:solidFill>
                  <a:srgbClr val="993300"/>
                </a:solidFill>
                <a:effectLst/>
                <a:latin typeface="Arial" pitchFamily="34" charset="0"/>
                <a:cs typeface="Arial" pitchFamily="34" charset="0"/>
              </a:rPr>
              <a:t>"&gt; JavaScript code &lt;/script&gt;</a:t>
            </a:r>
            <a:r>
              <a:rPr kumimoji="0" lang="en-US" sz="1400" b="0" i="0" u="none" strike="noStrike" cap="none" normalizeH="0" baseline="0" dirty="0">
                <a:ln>
                  <a:noFill/>
                </a:ln>
                <a:solidFill>
                  <a:srgbClr val="993300"/>
                </a:solidFill>
                <a:effectLst/>
                <a:latin typeface="Arial" pitchFamily="34" charset="0"/>
                <a:cs typeface="Arial" pitchFamily="34" charset="0"/>
              </a:rPr>
              <a:t> </a:t>
            </a:r>
            <a:endParaRPr kumimoji="0" lang="en-US" sz="4000" b="0" i="0" u="none" strike="noStrike" cap="none" normalizeH="0" baseline="0" dirty="0">
              <a:ln>
                <a:noFill/>
              </a:ln>
              <a:solidFill>
                <a:srgbClr val="993300"/>
              </a:solidFill>
              <a:effectLst/>
              <a:latin typeface="Arial" pitchFamily="34" charset="0"/>
              <a:cs typeface="Arial" pitchFamily="34" charset="0"/>
            </a:endParaRPr>
          </a:p>
        </p:txBody>
      </p:sp>
      <p:sp>
        <p:nvSpPr>
          <p:cNvPr id="3" name="Rectangle 2"/>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TextBox 3"/>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2851618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 y="358663"/>
            <a:ext cx="8458200" cy="589392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r>
              <a:rPr lang="en-US" sz="4400" b="1" dirty="0">
                <a:solidFill>
                  <a:srgbClr val="7030A0"/>
                </a:solidFill>
                <a:latin typeface="Arial" pitchFamily="34" charset="0"/>
                <a:cs typeface="Arial" pitchFamily="34" charset="0"/>
              </a:rPr>
              <a:t>Whitespace and Line Breaks</a:t>
            </a:r>
          </a:p>
          <a:p>
            <a:pPr marL="571500" indent="-571500">
              <a:lnSpc>
                <a:spcPct val="150000"/>
              </a:lnSpc>
              <a:buFont typeface="Wingdings" pitchFamily="2" charset="2"/>
              <a:buChar char="q"/>
            </a:pPr>
            <a:r>
              <a:rPr lang="en-US" sz="2800" dirty="0">
                <a:solidFill>
                  <a:srgbClr val="C00000"/>
                </a:solidFill>
                <a:latin typeface="Arial" pitchFamily="34" charset="0"/>
                <a:cs typeface="Arial" pitchFamily="34" charset="0"/>
              </a:rPr>
              <a:t>JavaScript ignores spaces, tabs, and newlines that appear in JavaScript programs. </a:t>
            </a:r>
          </a:p>
          <a:p>
            <a:pPr marL="571500" indent="-571500">
              <a:lnSpc>
                <a:spcPct val="150000"/>
              </a:lnSpc>
              <a:buFont typeface="Wingdings" pitchFamily="2" charset="2"/>
              <a:buChar char="q"/>
            </a:pPr>
            <a:r>
              <a:rPr lang="en-US" sz="2800" dirty="0">
                <a:solidFill>
                  <a:srgbClr val="C00000"/>
                </a:solidFill>
                <a:latin typeface="Arial" pitchFamily="34" charset="0"/>
                <a:cs typeface="Arial" pitchFamily="34" charset="0"/>
              </a:rPr>
              <a:t>You can use spaces, tabs, and newlines freely in your program and you are free to format and indent your programs in a neat and consistent way that makes the code easy to read and understand.</a:t>
            </a:r>
          </a:p>
          <a:p>
            <a:pPr>
              <a:lnSpc>
                <a:spcPct val="150000"/>
              </a:lnSpc>
            </a:pPr>
            <a:endParaRPr lang="en-US" sz="2800" dirty="0">
              <a:solidFill>
                <a:srgbClr val="C00000"/>
              </a:solidFill>
              <a:latin typeface="Arial" pitchFamily="34" charset="0"/>
              <a:cs typeface="Arial" pitchFamily="34" charset="0"/>
            </a:endParaRPr>
          </a:p>
        </p:txBody>
      </p:sp>
      <p:sp>
        <p:nvSpPr>
          <p:cNvPr id="3" name="Rectangle 2"/>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TextBox 3"/>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3503992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 y="235553"/>
            <a:ext cx="8458200" cy="614014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a:lnSpc>
                <a:spcPct val="150000"/>
              </a:lnSpc>
            </a:pPr>
            <a:r>
              <a:rPr lang="en-US" sz="3200" b="1" dirty="0">
                <a:solidFill>
                  <a:srgbClr val="7030A0"/>
                </a:solidFill>
                <a:latin typeface="Arial" pitchFamily="34" charset="0"/>
                <a:cs typeface="Arial" pitchFamily="34" charset="0"/>
              </a:rPr>
              <a:t>Semicolons are Optional</a:t>
            </a:r>
          </a:p>
          <a:p>
            <a:pPr marL="457200" indent="-457200">
              <a:lnSpc>
                <a:spcPct val="150000"/>
              </a:lnSpc>
              <a:buFont typeface="Wingdings" pitchFamily="2" charset="2"/>
              <a:buChar char="q"/>
            </a:pPr>
            <a:r>
              <a:rPr lang="en-US" sz="2800" dirty="0">
                <a:solidFill>
                  <a:srgbClr val="993300"/>
                </a:solidFill>
                <a:latin typeface="Arial" pitchFamily="34" charset="0"/>
                <a:cs typeface="Arial" pitchFamily="34" charset="0"/>
              </a:rPr>
              <a:t>Simple statements in JavaScript are generally followed by a semicolon character, just as they are in C, C++, and Java. </a:t>
            </a:r>
          </a:p>
          <a:p>
            <a:pPr marL="457200" indent="-457200">
              <a:lnSpc>
                <a:spcPct val="150000"/>
              </a:lnSpc>
              <a:buFont typeface="Wingdings" pitchFamily="2" charset="2"/>
              <a:buChar char="q"/>
            </a:pPr>
            <a:r>
              <a:rPr lang="en-US" sz="2800" dirty="0">
                <a:solidFill>
                  <a:srgbClr val="993300"/>
                </a:solidFill>
                <a:latin typeface="Arial" pitchFamily="34" charset="0"/>
                <a:cs typeface="Arial" pitchFamily="34" charset="0"/>
              </a:rPr>
              <a:t>JavaScript, however, allows you to omit this semicolon if each of your statements are placed on a separate line.</a:t>
            </a:r>
          </a:p>
          <a:p>
            <a:pPr marL="457200" indent="-457200">
              <a:lnSpc>
                <a:spcPct val="150000"/>
              </a:lnSpc>
              <a:buFont typeface="Wingdings" pitchFamily="2" charset="2"/>
              <a:buChar char="Ø"/>
            </a:pPr>
            <a:r>
              <a:rPr lang="en-US" sz="3200" b="1" dirty="0">
                <a:solidFill>
                  <a:schemeClr val="accent3">
                    <a:lumMod val="50000"/>
                  </a:schemeClr>
                </a:solidFill>
                <a:latin typeface="Arial" pitchFamily="34" charset="0"/>
                <a:cs typeface="Arial" pitchFamily="34" charset="0"/>
              </a:rPr>
              <a:t>Note</a:t>
            </a:r>
            <a:r>
              <a:rPr lang="en-US" sz="3200" dirty="0">
                <a:solidFill>
                  <a:schemeClr val="accent3">
                    <a:lumMod val="50000"/>
                  </a:schemeClr>
                </a:solidFill>
                <a:latin typeface="Arial" pitchFamily="34" charset="0"/>
                <a:cs typeface="Arial" pitchFamily="34" charset="0"/>
              </a:rPr>
              <a:t> − It is a good programming practice to use semicolons. </a:t>
            </a:r>
          </a:p>
        </p:txBody>
      </p:sp>
      <p:sp>
        <p:nvSpPr>
          <p:cNvPr id="3" name="Rectangle 2"/>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TextBox 3"/>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1584202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a:normAutofit/>
          </a:bodyPr>
          <a:lstStyle/>
          <a:p>
            <a:r>
              <a:rPr lang="en-US" sz="5400" b="1" dirty="0">
                <a:solidFill>
                  <a:srgbClr val="C00000"/>
                </a:solidFill>
                <a:latin typeface="Times New Roman" pitchFamily="18" charset="0"/>
                <a:cs typeface="Times New Roman" pitchFamily="18" charset="0"/>
              </a:rPr>
              <a:t>A brief history of JavaScript</a:t>
            </a:r>
            <a:endParaRPr lang="en-IN" sz="5400" dirty="0">
              <a:solidFill>
                <a:srgbClr val="C00000"/>
              </a:solidFill>
              <a:latin typeface="Times New Roman" pitchFamily="18" charset="0"/>
              <a:cs typeface="Times New Roman" pitchFamily="18" charset="0"/>
            </a:endParaRPr>
          </a:p>
        </p:txBody>
      </p:sp>
      <p:sp>
        <p:nvSpPr>
          <p:cNvPr id="3" name="Content Placeholder 2"/>
          <p:cNvSpPr>
            <a:spLocks noGrp="1"/>
          </p:cNvSpPr>
          <p:nvPr>
            <p:ph sz="half" idx="1"/>
          </p:nvPr>
        </p:nvSpPr>
        <p:spPr>
          <a:xfrm>
            <a:off x="152400" y="1371600"/>
            <a:ext cx="8839200" cy="5105400"/>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fontAlgn="base">
              <a:lnSpc>
                <a:spcPct val="150000"/>
              </a:lnSpc>
            </a:pPr>
            <a:r>
              <a:rPr lang="en-US" sz="2400" dirty="0">
                <a:solidFill>
                  <a:srgbClr val="7030A0"/>
                </a:solidFill>
                <a:latin typeface="Arial" pitchFamily="34" charset="0"/>
                <a:cs typeface="Arial" pitchFamily="34" charset="0"/>
              </a:rPr>
              <a:t>JavaScript was created by Brendan </a:t>
            </a:r>
            <a:r>
              <a:rPr lang="en-US" sz="2400" dirty="0" err="1">
                <a:solidFill>
                  <a:srgbClr val="7030A0"/>
                </a:solidFill>
                <a:latin typeface="Arial" pitchFamily="34" charset="0"/>
                <a:cs typeface="Arial" pitchFamily="34" charset="0"/>
              </a:rPr>
              <a:t>Eich</a:t>
            </a:r>
            <a:r>
              <a:rPr lang="en-US" sz="2400" dirty="0">
                <a:solidFill>
                  <a:srgbClr val="7030A0"/>
                </a:solidFill>
                <a:latin typeface="Arial" pitchFamily="34" charset="0"/>
                <a:cs typeface="Arial" pitchFamily="34" charset="0"/>
              </a:rPr>
              <a:t> in 1995 during his time at Netscape Communications. </a:t>
            </a:r>
            <a:r>
              <a:rPr lang="en-US" sz="2400" dirty="0">
                <a:solidFill>
                  <a:srgbClr val="FF0000"/>
                </a:solidFill>
                <a:latin typeface="Arial" pitchFamily="34" charset="0"/>
                <a:cs typeface="Arial" pitchFamily="34" charset="0"/>
              </a:rPr>
              <a:t>It was inspired by Java, Scheme and Self.</a:t>
            </a:r>
          </a:p>
          <a:p>
            <a:pPr fontAlgn="base">
              <a:lnSpc>
                <a:spcPct val="150000"/>
              </a:lnSpc>
            </a:pPr>
            <a:r>
              <a:rPr lang="en-US" sz="2400" dirty="0">
                <a:solidFill>
                  <a:srgbClr val="7030A0"/>
                </a:solidFill>
                <a:latin typeface="Arial" pitchFamily="34" charset="0"/>
                <a:cs typeface="Arial" pitchFamily="34" charset="0"/>
              </a:rPr>
              <a:t>The early to mid-1990s was an important time for the internet. </a:t>
            </a:r>
          </a:p>
          <a:p>
            <a:pPr fontAlgn="base">
              <a:lnSpc>
                <a:spcPct val="150000"/>
              </a:lnSpc>
            </a:pPr>
            <a:r>
              <a:rPr lang="en-US" sz="2400" dirty="0">
                <a:solidFill>
                  <a:srgbClr val="7030A0"/>
                </a:solidFill>
                <a:latin typeface="Arial" pitchFamily="34" charset="0"/>
                <a:cs typeface="Arial" pitchFamily="34" charset="0"/>
              </a:rPr>
              <a:t>Key players like </a:t>
            </a:r>
            <a:r>
              <a:rPr lang="en-US" sz="2400" dirty="0">
                <a:solidFill>
                  <a:srgbClr val="FF0000"/>
                </a:solidFill>
                <a:latin typeface="Arial" pitchFamily="34" charset="0"/>
                <a:cs typeface="Arial" pitchFamily="34" charset="0"/>
              </a:rPr>
              <a:t>Netscape and Microsoft </a:t>
            </a:r>
            <a:r>
              <a:rPr lang="en-US" sz="2400" dirty="0">
                <a:solidFill>
                  <a:srgbClr val="7030A0"/>
                </a:solidFill>
                <a:latin typeface="Arial" pitchFamily="34" charset="0"/>
                <a:cs typeface="Arial" pitchFamily="34" charset="0"/>
              </a:rPr>
              <a:t>were in the midst of browser wars, with Netscape’s Navigator and Microsoft’s Internet Explorer going head to head.</a:t>
            </a:r>
          </a:p>
          <a:p>
            <a:pPr>
              <a:lnSpc>
                <a:spcPct val="150000"/>
              </a:lnSpc>
            </a:pPr>
            <a:r>
              <a:rPr lang="en-US" sz="2400" dirty="0">
                <a:solidFill>
                  <a:srgbClr val="7030A0"/>
                </a:solidFill>
                <a:latin typeface="Arial" pitchFamily="34" charset="0"/>
                <a:cs typeface="Arial" pitchFamily="34" charset="0"/>
              </a:rPr>
              <a:t>In September </a:t>
            </a:r>
            <a:r>
              <a:rPr lang="en-US" sz="2400" dirty="0">
                <a:solidFill>
                  <a:srgbClr val="FF0000"/>
                </a:solidFill>
                <a:latin typeface="Arial" pitchFamily="34" charset="0"/>
                <a:cs typeface="Arial" pitchFamily="34" charset="0"/>
              </a:rPr>
              <a:t>1995, </a:t>
            </a:r>
            <a:r>
              <a:rPr lang="en-US" sz="2400" dirty="0">
                <a:solidFill>
                  <a:srgbClr val="7030A0"/>
                </a:solidFill>
                <a:latin typeface="Arial" pitchFamily="34" charset="0"/>
                <a:cs typeface="Arial" pitchFamily="34" charset="0"/>
              </a:rPr>
              <a:t>a Netscape programmer named Brendan </a:t>
            </a:r>
            <a:r>
              <a:rPr lang="en-US" sz="2400" dirty="0" err="1">
                <a:solidFill>
                  <a:srgbClr val="7030A0"/>
                </a:solidFill>
                <a:latin typeface="Arial" pitchFamily="34" charset="0"/>
                <a:cs typeface="Arial" pitchFamily="34" charset="0"/>
              </a:rPr>
              <a:t>Eich</a:t>
            </a:r>
            <a:r>
              <a:rPr lang="en-US" sz="2400" dirty="0">
                <a:solidFill>
                  <a:srgbClr val="7030A0"/>
                </a:solidFill>
                <a:latin typeface="Arial" pitchFamily="34" charset="0"/>
                <a:cs typeface="Arial" pitchFamily="34" charset="0"/>
              </a:rPr>
              <a:t> developed a new scripting language in just 10 days. It was originally named Mocha, but quickly became known as </a:t>
            </a:r>
            <a:r>
              <a:rPr lang="en-US" sz="2400" dirty="0" err="1">
                <a:solidFill>
                  <a:srgbClr val="7030A0"/>
                </a:solidFill>
                <a:latin typeface="Arial" pitchFamily="34" charset="0"/>
                <a:cs typeface="Arial" pitchFamily="34" charset="0"/>
              </a:rPr>
              <a:t>LiveScript</a:t>
            </a:r>
            <a:r>
              <a:rPr lang="en-US" sz="2400" dirty="0">
                <a:solidFill>
                  <a:srgbClr val="7030A0"/>
                </a:solidFill>
                <a:latin typeface="Arial" pitchFamily="34" charset="0"/>
                <a:cs typeface="Arial" pitchFamily="34" charset="0"/>
              </a:rPr>
              <a:t> and, later, JavaScript.</a:t>
            </a:r>
            <a:endParaRPr lang="en-IN" sz="2400" dirty="0">
              <a:solidFill>
                <a:srgbClr val="7030A0"/>
              </a:solidFill>
              <a:latin typeface="Arial" pitchFamily="34" charset="0"/>
              <a:cs typeface="Arial" pitchFamily="34" charset="0"/>
            </a:endParaRPr>
          </a:p>
        </p:txBody>
      </p:sp>
      <p:sp>
        <p:nvSpPr>
          <p:cNvPr id="5" name="Rectangle 4"/>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899019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 y="658745"/>
            <a:ext cx="8458200" cy="5293757"/>
          </a:xfrm>
          <a:prstGeom prst="rect">
            <a:avLst/>
          </a:prstGeom>
          <a:solidFill>
            <a:srgbClr val="EEEEEE"/>
          </a:solidFill>
          <a:ln w="28575">
            <a:solidFill>
              <a:srgbClr val="00B0F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r>
              <a:rPr lang="en-US" sz="3200" b="1" dirty="0">
                <a:solidFill>
                  <a:srgbClr val="7030A0"/>
                </a:solidFill>
              </a:rPr>
              <a:t>Case Sensitivity</a:t>
            </a:r>
          </a:p>
          <a:p>
            <a:pPr marL="457200" indent="-457200">
              <a:lnSpc>
                <a:spcPct val="150000"/>
              </a:lnSpc>
              <a:buFont typeface="Wingdings" pitchFamily="2" charset="2"/>
              <a:buChar char="q"/>
            </a:pPr>
            <a:r>
              <a:rPr lang="en-US" sz="2500" dirty="0">
                <a:solidFill>
                  <a:srgbClr val="C00000"/>
                </a:solidFill>
                <a:latin typeface="Arial" pitchFamily="34" charset="0"/>
                <a:cs typeface="Arial" pitchFamily="34" charset="0"/>
              </a:rPr>
              <a:t>JavaScript is a case-sensitive language. </a:t>
            </a:r>
          </a:p>
          <a:p>
            <a:pPr marL="457200" indent="-457200">
              <a:lnSpc>
                <a:spcPct val="150000"/>
              </a:lnSpc>
              <a:buFont typeface="Wingdings" pitchFamily="2" charset="2"/>
              <a:buChar char="q"/>
            </a:pPr>
            <a:r>
              <a:rPr lang="en-US" sz="2500" dirty="0">
                <a:solidFill>
                  <a:srgbClr val="C00000"/>
                </a:solidFill>
                <a:latin typeface="Arial" pitchFamily="34" charset="0"/>
                <a:cs typeface="Arial" pitchFamily="34" charset="0"/>
              </a:rPr>
              <a:t>This means that the language keywords, variables, function names, and any other identifiers must always be typed with a consistent capitalization of letters.</a:t>
            </a:r>
          </a:p>
          <a:p>
            <a:pPr marL="457200" indent="-457200">
              <a:lnSpc>
                <a:spcPct val="150000"/>
              </a:lnSpc>
              <a:buFont typeface="Wingdings" pitchFamily="2" charset="2"/>
              <a:buChar char="q"/>
            </a:pPr>
            <a:r>
              <a:rPr lang="en-US" sz="2500" dirty="0">
                <a:solidFill>
                  <a:srgbClr val="C00000"/>
                </a:solidFill>
                <a:latin typeface="Arial" pitchFamily="34" charset="0"/>
                <a:cs typeface="Arial" pitchFamily="34" charset="0"/>
              </a:rPr>
              <a:t>So the identifiers </a:t>
            </a:r>
            <a:r>
              <a:rPr lang="en-US" sz="2500" b="1" dirty="0">
                <a:solidFill>
                  <a:srgbClr val="C00000"/>
                </a:solidFill>
                <a:latin typeface="Arial" pitchFamily="34" charset="0"/>
                <a:cs typeface="Arial" pitchFamily="34" charset="0"/>
              </a:rPr>
              <a:t>Time</a:t>
            </a:r>
            <a:r>
              <a:rPr lang="en-US" sz="2500" dirty="0">
                <a:solidFill>
                  <a:srgbClr val="C00000"/>
                </a:solidFill>
                <a:latin typeface="Arial" pitchFamily="34" charset="0"/>
                <a:cs typeface="Arial" pitchFamily="34" charset="0"/>
              </a:rPr>
              <a:t> and </a:t>
            </a:r>
            <a:r>
              <a:rPr lang="en-US" sz="2500" b="1" dirty="0">
                <a:solidFill>
                  <a:srgbClr val="C00000"/>
                </a:solidFill>
                <a:latin typeface="Arial" pitchFamily="34" charset="0"/>
                <a:cs typeface="Arial" pitchFamily="34" charset="0"/>
              </a:rPr>
              <a:t>TIME</a:t>
            </a:r>
            <a:r>
              <a:rPr lang="en-US" sz="2500" dirty="0">
                <a:solidFill>
                  <a:srgbClr val="C00000"/>
                </a:solidFill>
                <a:latin typeface="Arial" pitchFamily="34" charset="0"/>
                <a:cs typeface="Arial" pitchFamily="34" charset="0"/>
              </a:rPr>
              <a:t> will convey different meanings in JavaScript.</a:t>
            </a:r>
          </a:p>
          <a:p>
            <a:pPr marL="342900" indent="-342900">
              <a:lnSpc>
                <a:spcPct val="150000"/>
              </a:lnSpc>
              <a:buFont typeface="Wingdings" pitchFamily="2" charset="2"/>
              <a:buChar char="Ø"/>
            </a:pPr>
            <a:endParaRPr lang="en-US" sz="2400" dirty="0">
              <a:solidFill>
                <a:srgbClr val="C00000"/>
              </a:solidFill>
              <a:latin typeface="Arial" pitchFamily="34" charset="0"/>
              <a:cs typeface="Arial" pitchFamily="34" charset="0"/>
            </a:endParaRPr>
          </a:p>
          <a:p>
            <a:pPr marL="457200" indent="-457200">
              <a:buFont typeface="Wingdings" pitchFamily="2" charset="2"/>
              <a:buChar char="Ø"/>
            </a:pPr>
            <a:r>
              <a:rPr lang="en-US" sz="2400" b="1" dirty="0">
                <a:solidFill>
                  <a:srgbClr val="002060"/>
                </a:solidFill>
                <a:latin typeface="Arial" pitchFamily="34" charset="0"/>
                <a:cs typeface="Arial" pitchFamily="34" charset="0"/>
              </a:rPr>
              <a:t>NOTE</a:t>
            </a:r>
            <a:r>
              <a:rPr lang="en-US" sz="2400" dirty="0">
                <a:solidFill>
                  <a:srgbClr val="002060"/>
                </a:solidFill>
                <a:latin typeface="Arial" pitchFamily="34" charset="0"/>
                <a:cs typeface="Arial" pitchFamily="34" charset="0"/>
              </a:rPr>
              <a:t> − Care should be taken while writing variable and function names in JavaScript.</a:t>
            </a:r>
          </a:p>
        </p:txBody>
      </p:sp>
      <p:sp>
        <p:nvSpPr>
          <p:cNvPr id="3" name="Rectangle 2"/>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TextBox 3"/>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3591238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 y="517845"/>
            <a:ext cx="8458200" cy="5575565"/>
          </a:xfrm>
          <a:prstGeom prst="rect">
            <a:avLst/>
          </a:prstGeom>
          <a:ln w="38100">
            <a:solidFill>
              <a:schemeClr val="accent3">
                <a:lumMod val="75000"/>
              </a:schemeClr>
            </a:solidFill>
            <a:headEnd/>
            <a:tailEnd/>
          </a:ln>
        </p:spPr>
        <p:style>
          <a:lnRef idx="2">
            <a:schemeClr val="accent2"/>
          </a:lnRef>
          <a:fillRef idx="1">
            <a:schemeClr val="lt1"/>
          </a:fillRef>
          <a:effectRef idx="0">
            <a:schemeClr val="accent2"/>
          </a:effectRef>
          <a:fontRef idx="minor">
            <a:schemeClr val="dk1"/>
          </a:fontRef>
        </p:style>
        <p:txBody>
          <a:bodyPr vert="horz" wrap="square" lIns="91440" tIns="0" rIns="91440" bIns="45720" numCol="1" anchor="ctr" anchorCtr="0" compatLnSpc="1">
            <a:prstTxWarp prst="textNoShape">
              <a:avLst/>
            </a:prstTxWarp>
            <a:spAutoFit/>
          </a:bodyPr>
          <a:lstStyle/>
          <a:p>
            <a:pPr>
              <a:lnSpc>
                <a:spcPct val="200000"/>
              </a:lnSpc>
            </a:pPr>
            <a:r>
              <a:rPr lang="en-US" sz="2800" b="1" dirty="0">
                <a:solidFill>
                  <a:srgbClr val="7030A0"/>
                </a:solidFill>
                <a:latin typeface="Arial" pitchFamily="34" charset="0"/>
                <a:cs typeface="Arial" pitchFamily="34" charset="0"/>
              </a:rPr>
              <a:t>Comments in JavaScript</a:t>
            </a:r>
          </a:p>
          <a:p>
            <a:pPr>
              <a:lnSpc>
                <a:spcPct val="200000"/>
              </a:lnSpc>
            </a:pPr>
            <a:r>
              <a:rPr lang="en-US" sz="3200" dirty="0">
                <a:solidFill>
                  <a:srgbClr val="0070C0"/>
                </a:solidFill>
              </a:rPr>
              <a:t>Types of JavaScript Comments</a:t>
            </a:r>
          </a:p>
          <a:p>
            <a:pPr>
              <a:lnSpc>
                <a:spcPct val="200000"/>
              </a:lnSpc>
            </a:pPr>
            <a:r>
              <a:rPr lang="en-US" sz="3200" dirty="0">
                <a:solidFill>
                  <a:srgbClr val="0070C0"/>
                </a:solidFill>
              </a:rPr>
              <a:t>There are two types of comments in JavaScript.</a:t>
            </a:r>
          </a:p>
          <a:p>
            <a:pPr marL="514350" indent="-514350">
              <a:lnSpc>
                <a:spcPct val="200000"/>
              </a:lnSpc>
              <a:buFont typeface="+mj-lt"/>
              <a:buAutoNum type="arabicPeriod"/>
            </a:pPr>
            <a:r>
              <a:rPr lang="en-US" sz="3200" dirty="0">
                <a:solidFill>
                  <a:srgbClr val="0070C0"/>
                </a:solidFill>
              </a:rPr>
              <a:t>Single-line Comment</a:t>
            </a:r>
          </a:p>
          <a:p>
            <a:pPr marL="514350" indent="-514350">
              <a:lnSpc>
                <a:spcPct val="200000"/>
              </a:lnSpc>
              <a:buFont typeface="+mj-lt"/>
              <a:buAutoNum type="arabicPeriod"/>
            </a:pPr>
            <a:r>
              <a:rPr lang="en-US" sz="3200" dirty="0">
                <a:solidFill>
                  <a:srgbClr val="0070C0"/>
                </a:solidFill>
              </a:rPr>
              <a:t>Multi-line Comment</a:t>
            </a:r>
          </a:p>
          <a:p>
            <a:pPr>
              <a:lnSpc>
                <a:spcPct val="200000"/>
              </a:lnSpc>
            </a:pPr>
            <a:endParaRPr lang="en-US" sz="2800" b="1" dirty="0">
              <a:solidFill>
                <a:srgbClr val="7030A0"/>
              </a:solidFill>
              <a:latin typeface="Arial" pitchFamily="34" charset="0"/>
              <a:cs typeface="Arial" pitchFamily="34" charset="0"/>
            </a:endParaRPr>
          </a:p>
        </p:txBody>
      </p:sp>
      <p:sp>
        <p:nvSpPr>
          <p:cNvPr id="3" name="Rectangle 2"/>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801025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 y="97055"/>
            <a:ext cx="8458200" cy="641714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0" rIns="91440" bIns="45720" numCol="1" anchor="ctr" anchorCtr="0" compatLnSpc="1">
            <a:prstTxWarp prst="textNoShape">
              <a:avLst/>
            </a:prstTxWarp>
            <a:spAutoFit/>
          </a:bodyPr>
          <a:lstStyle/>
          <a:p>
            <a:pPr>
              <a:lnSpc>
                <a:spcPct val="150000"/>
              </a:lnSpc>
            </a:pPr>
            <a:r>
              <a:rPr lang="en-US" sz="2800" b="1" dirty="0">
                <a:solidFill>
                  <a:srgbClr val="7030A0"/>
                </a:solidFill>
                <a:latin typeface="Arial" pitchFamily="34" charset="0"/>
                <a:cs typeface="Arial" pitchFamily="34" charset="0"/>
              </a:rPr>
              <a:t>Comments in JavaScript</a:t>
            </a:r>
          </a:p>
          <a:p>
            <a:pPr>
              <a:lnSpc>
                <a:spcPct val="150000"/>
              </a:lnSpc>
            </a:pPr>
            <a:r>
              <a:rPr lang="en-US" sz="2400" dirty="0">
                <a:solidFill>
                  <a:srgbClr val="C00000"/>
                </a:solidFill>
                <a:latin typeface="Arial" pitchFamily="34" charset="0"/>
                <a:cs typeface="Arial" pitchFamily="34" charset="0"/>
              </a:rPr>
              <a:t>JavaScript supports both C-style and C++-style comments, Thus −</a:t>
            </a:r>
          </a:p>
          <a:p>
            <a:pPr marL="342900" indent="-342900">
              <a:lnSpc>
                <a:spcPct val="150000"/>
              </a:lnSpc>
              <a:buFont typeface="Wingdings" pitchFamily="2" charset="2"/>
              <a:buChar char="q"/>
            </a:pPr>
            <a:r>
              <a:rPr lang="en-US" sz="2000" dirty="0">
                <a:solidFill>
                  <a:srgbClr val="002060"/>
                </a:solidFill>
                <a:latin typeface="Arial" pitchFamily="34" charset="0"/>
                <a:cs typeface="Arial" pitchFamily="34" charset="0"/>
              </a:rPr>
              <a:t>Any text between a // and the end of a line is treated as a comment and is ignored by JavaScript.</a:t>
            </a:r>
          </a:p>
          <a:p>
            <a:pPr marL="342900" indent="-342900">
              <a:lnSpc>
                <a:spcPct val="150000"/>
              </a:lnSpc>
              <a:buFont typeface="Wingdings" pitchFamily="2" charset="2"/>
              <a:buChar char="q"/>
            </a:pPr>
            <a:r>
              <a:rPr lang="en-US" sz="2000" dirty="0">
                <a:solidFill>
                  <a:srgbClr val="002060"/>
                </a:solidFill>
                <a:latin typeface="Arial" pitchFamily="34" charset="0"/>
                <a:cs typeface="Arial" pitchFamily="34" charset="0"/>
              </a:rPr>
              <a:t>Any text between the characters /* and */ is treated as a comment. This may span multiple lines.</a:t>
            </a:r>
          </a:p>
          <a:p>
            <a:pPr marL="342900" indent="-342900">
              <a:lnSpc>
                <a:spcPct val="150000"/>
              </a:lnSpc>
              <a:buFont typeface="Wingdings" pitchFamily="2" charset="2"/>
              <a:buChar char="q"/>
            </a:pPr>
            <a:r>
              <a:rPr lang="en-US" sz="2000" dirty="0">
                <a:solidFill>
                  <a:srgbClr val="002060"/>
                </a:solidFill>
                <a:latin typeface="Arial" pitchFamily="34" charset="0"/>
                <a:cs typeface="Arial" pitchFamily="34" charset="0"/>
              </a:rPr>
              <a:t>JavaScript also recognizes the HTML comment opening sequence &lt;!--. JavaScript treats this as a single-line comment, just as it does the // comment.</a:t>
            </a:r>
          </a:p>
          <a:p>
            <a:pPr marL="342900" indent="-342900">
              <a:lnSpc>
                <a:spcPct val="150000"/>
              </a:lnSpc>
              <a:buFont typeface="Wingdings" pitchFamily="2" charset="2"/>
              <a:buChar char="q"/>
            </a:pPr>
            <a:r>
              <a:rPr lang="en-US" sz="2000" dirty="0">
                <a:solidFill>
                  <a:srgbClr val="002060"/>
                </a:solidFill>
                <a:latin typeface="Arial" pitchFamily="34" charset="0"/>
                <a:cs typeface="Arial" pitchFamily="34" charset="0"/>
              </a:rPr>
              <a:t>The HTML comment closing sequence --&gt; is not recognized by JavaScript so it should be written as //--&gt;.</a:t>
            </a:r>
          </a:p>
          <a:p>
            <a:pPr>
              <a:lnSpc>
                <a:spcPct val="150000"/>
              </a:lnSpc>
            </a:pPr>
            <a:endParaRPr lang="en-US" sz="2000" dirty="0">
              <a:solidFill>
                <a:srgbClr val="002060"/>
              </a:solidFill>
              <a:latin typeface="Arial" pitchFamily="34" charset="0"/>
              <a:cs typeface="Arial" pitchFamily="34" charset="0"/>
            </a:endParaRPr>
          </a:p>
        </p:txBody>
      </p:sp>
      <p:sp>
        <p:nvSpPr>
          <p:cNvPr id="3" name="Rectangle 2"/>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TextBox 3"/>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3331864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a:noAutofit/>
          </a:bodyPr>
          <a:lstStyle/>
          <a:p>
            <a:r>
              <a:rPr lang="en-IN" sz="6000" dirty="0">
                <a:solidFill>
                  <a:schemeClr val="accent3">
                    <a:lumMod val="50000"/>
                  </a:schemeClr>
                </a:solidFill>
              </a:rPr>
              <a:t>JavaScript Data Types</a:t>
            </a:r>
            <a:endParaRPr lang="en-IN" sz="6000" dirty="0">
              <a:solidFill>
                <a:schemeClr val="accent3">
                  <a:lumMod val="50000"/>
                </a:schemeClr>
              </a:solidFill>
              <a:latin typeface="Times New Roman" pitchFamily="18" charset="0"/>
              <a:cs typeface="Times New Roman" pitchFamily="18" charset="0"/>
            </a:endParaRPr>
          </a:p>
        </p:txBody>
      </p:sp>
      <p:sp>
        <p:nvSpPr>
          <p:cNvPr id="3" name="Content Placeholder 2"/>
          <p:cNvSpPr>
            <a:spLocks noGrp="1"/>
          </p:cNvSpPr>
          <p:nvPr>
            <p:ph sz="half" idx="1"/>
          </p:nvPr>
        </p:nvSpPr>
        <p:spPr>
          <a:xfrm>
            <a:off x="152400" y="1371600"/>
            <a:ext cx="8839200" cy="5105400"/>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r>
              <a:rPr lang="en-US" dirty="0">
                <a:solidFill>
                  <a:srgbClr val="002060"/>
                </a:solidFill>
              </a:rPr>
              <a:t>JavaScript provides different </a:t>
            </a:r>
            <a:r>
              <a:rPr lang="en-US" b="1" dirty="0">
                <a:solidFill>
                  <a:srgbClr val="002060"/>
                </a:solidFill>
              </a:rPr>
              <a:t>data types</a:t>
            </a:r>
            <a:r>
              <a:rPr lang="en-US" dirty="0">
                <a:solidFill>
                  <a:srgbClr val="002060"/>
                </a:solidFill>
              </a:rPr>
              <a:t> to hold different types of values. </a:t>
            </a:r>
          </a:p>
          <a:p>
            <a:pPr marL="0" indent="0">
              <a:buNone/>
            </a:pPr>
            <a:r>
              <a:rPr lang="en-US" dirty="0">
                <a:solidFill>
                  <a:srgbClr val="C00000"/>
                </a:solidFill>
              </a:rPr>
              <a:t>There are two types of data types in JavaScript.</a:t>
            </a:r>
          </a:p>
          <a:p>
            <a:pPr marL="514350" indent="-514350">
              <a:buFont typeface="+mj-lt"/>
              <a:buAutoNum type="arabicPeriod"/>
            </a:pPr>
            <a:r>
              <a:rPr lang="en-US" dirty="0">
                <a:solidFill>
                  <a:srgbClr val="3333CC"/>
                </a:solidFill>
              </a:rPr>
              <a:t>Primitive data type</a:t>
            </a:r>
          </a:p>
          <a:p>
            <a:pPr marL="514350" indent="-514350">
              <a:buFont typeface="+mj-lt"/>
              <a:buAutoNum type="arabicPeriod"/>
            </a:pPr>
            <a:r>
              <a:rPr lang="en-US" dirty="0">
                <a:solidFill>
                  <a:srgbClr val="3333CC"/>
                </a:solidFill>
              </a:rPr>
              <a:t>Non-primitive (reference) data type</a:t>
            </a:r>
          </a:p>
          <a:p>
            <a:pPr>
              <a:buFont typeface="Wingdings" pitchFamily="2" charset="2"/>
              <a:buChar char="q"/>
            </a:pPr>
            <a:r>
              <a:rPr lang="en-US" dirty="0">
                <a:solidFill>
                  <a:schemeClr val="accent6">
                    <a:lumMod val="75000"/>
                  </a:schemeClr>
                </a:solidFill>
              </a:rPr>
              <a:t>JavaScript is a </a:t>
            </a:r>
            <a:r>
              <a:rPr lang="en-US" b="1" dirty="0">
                <a:solidFill>
                  <a:schemeClr val="accent6">
                    <a:lumMod val="75000"/>
                  </a:schemeClr>
                </a:solidFill>
              </a:rPr>
              <a:t>dynamic type language</a:t>
            </a:r>
            <a:r>
              <a:rPr lang="en-US" dirty="0">
                <a:solidFill>
                  <a:schemeClr val="accent6">
                    <a:lumMod val="75000"/>
                  </a:schemeClr>
                </a:solidFill>
              </a:rPr>
              <a:t>, means you don't need to specify type of the variable because it is dynamically used by JavaScript engine. </a:t>
            </a:r>
          </a:p>
          <a:p>
            <a:pPr>
              <a:buFont typeface="Wingdings" pitchFamily="2" charset="2"/>
              <a:buChar char="q"/>
            </a:pPr>
            <a:r>
              <a:rPr lang="en-US" dirty="0">
                <a:solidFill>
                  <a:schemeClr val="accent6">
                    <a:lumMod val="75000"/>
                  </a:schemeClr>
                </a:solidFill>
              </a:rPr>
              <a:t>You need to use </a:t>
            </a:r>
            <a:r>
              <a:rPr lang="en-US" b="1" dirty="0" err="1">
                <a:solidFill>
                  <a:schemeClr val="accent6">
                    <a:lumMod val="75000"/>
                  </a:schemeClr>
                </a:solidFill>
              </a:rPr>
              <a:t>var</a:t>
            </a:r>
            <a:r>
              <a:rPr lang="en-US" dirty="0">
                <a:solidFill>
                  <a:schemeClr val="accent6">
                    <a:lumMod val="75000"/>
                  </a:schemeClr>
                </a:solidFill>
              </a:rPr>
              <a:t> here to specify the data type. It can hold any type of values such as numbers, strings etc. </a:t>
            </a:r>
          </a:p>
          <a:p>
            <a:pPr marL="0" indent="0">
              <a:buNone/>
            </a:pPr>
            <a:r>
              <a:rPr lang="en-US" b="1" dirty="0">
                <a:solidFill>
                  <a:srgbClr val="FF0000"/>
                </a:solidFill>
              </a:rPr>
              <a:t>For example:</a:t>
            </a:r>
          </a:p>
          <a:p>
            <a:pPr>
              <a:buFont typeface="Wingdings" pitchFamily="2" charset="2"/>
              <a:buChar char="Ø"/>
            </a:pPr>
            <a:r>
              <a:rPr lang="en-US" dirty="0" err="1">
                <a:solidFill>
                  <a:schemeClr val="accent3">
                    <a:lumMod val="75000"/>
                  </a:schemeClr>
                </a:solidFill>
              </a:rPr>
              <a:t>var</a:t>
            </a:r>
            <a:r>
              <a:rPr lang="en-US" dirty="0">
                <a:solidFill>
                  <a:schemeClr val="accent3">
                    <a:lumMod val="75000"/>
                  </a:schemeClr>
                </a:solidFill>
              </a:rPr>
              <a:t> a=40;//holding number  </a:t>
            </a:r>
          </a:p>
          <a:p>
            <a:pPr>
              <a:buFont typeface="Wingdings" pitchFamily="2" charset="2"/>
              <a:buChar char="Ø"/>
            </a:pPr>
            <a:r>
              <a:rPr lang="en-US" dirty="0" err="1">
                <a:solidFill>
                  <a:schemeClr val="accent3">
                    <a:lumMod val="75000"/>
                  </a:schemeClr>
                </a:solidFill>
              </a:rPr>
              <a:t>var</a:t>
            </a:r>
            <a:r>
              <a:rPr lang="en-US" dirty="0">
                <a:solidFill>
                  <a:schemeClr val="accent3">
                    <a:lumMod val="75000"/>
                  </a:schemeClr>
                </a:solidFill>
              </a:rPr>
              <a:t> b="Rahul";//holding string  </a:t>
            </a:r>
          </a:p>
          <a:p>
            <a:pPr>
              <a:lnSpc>
                <a:spcPct val="150000"/>
              </a:lnSpc>
              <a:buFont typeface="Wingdings" pitchFamily="2" charset="2"/>
              <a:buChar char="Ø"/>
            </a:pPr>
            <a:endParaRPr lang="en-IN" dirty="0">
              <a:solidFill>
                <a:srgbClr val="C00000"/>
              </a:solidFill>
              <a:latin typeface="Arial" pitchFamily="34" charset="0"/>
              <a:cs typeface="Arial" pitchFamily="34" charset="0"/>
            </a:endParaRPr>
          </a:p>
        </p:txBody>
      </p:sp>
      <p:sp>
        <p:nvSpPr>
          <p:cNvPr id="5" name="Rectangle 4"/>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TextBox 5"/>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711492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a:noAutofit/>
          </a:bodyPr>
          <a:lstStyle/>
          <a:p>
            <a:r>
              <a:rPr lang="en-IN" sz="5400" dirty="0">
                <a:solidFill>
                  <a:srgbClr val="0070C0"/>
                </a:solidFill>
              </a:rPr>
              <a:t>JavaScript primitive data types</a:t>
            </a:r>
            <a:endParaRPr lang="en-IN" sz="5400" dirty="0">
              <a:solidFill>
                <a:srgbClr val="0070C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56346401"/>
              </p:ext>
            </p:extLst>
          </p:nvPr>
        </p:nvGraphicFramePr>
        <p:xfrm>
          <a:off x="533400" y="2280285"/>
          <a:ext cx="8077200" cy="4044313"/>
        </p:xfrm>
        <a:graphic>
          <a:graphicData uri="http://schemas.openxmlformats.org/drawingml/2006/table">
            <a:tbl>
              <a:tblPr/>
              <a:tblGrid>
                <a:gridCol w="1812192">
                  <a:extLst>
                    <a:ext uri="{9D8B030D-6E8A-4147-A177-3AD203B41FA5}">
                      <a16:colId xmlns:a16="http://schemas.microsoft.com/office/drawing/2014/main" val="20000"/>
                    </a:ext>
                  </a:extLst>
                </a:gridCol>
                <a:gridCol w="6265008">
                  <a:extLst>
                    <a:ext uri="{9D8B030D-6E8A-4147-A177-3AD203B41FA5}">
                      <a16:colId xmlns:a16="http://schemas.microsoft.com/office/drawing/2014/main" val="20001"/>
                    </a:ext>
                  </a:extLst>
                </a:gridCol>
              </a:tblGrid>
              <a:tr h="713703">
                <a:tc>
                  <a:txBody>
                    <a:bodyPr/>
                    <a:lstStyle/>
                    <a:p>
                      <a:pPr rtl="0" fontAlgn="t">
                        <a:spcBef>
                          <a:spcPts val="0"/>
                        </a:spcBef>
                        <a:spcAft>
                          <a:spcPts val="0"/>
                        </a:spcAft>
                      </a:pPr>
                      <a:r>
                        <a:rPr lang="en-IN" sz="2000" b="1" i="0" u="none" strike="noStrike" dirty="0">
                          <a:solidFill>
                            <a:srgbClr val="C00000"/>
                          </a:solidFill>
                          <a:effectLst/>
                          <a:latin typeface="Arial"/>
                        </a:rPr>
                        <a:t>Data Type</a:t>
                      </a:r>
                      <a:endParaRPr lang="en-IN" sz="2000" dirty="0">
                        <a:solidFill>
                          <a:srgbClr val="C00000"/>
                        </a:solidFill>
                        <a:effectLst/>
                      </a:endParaRPr>
                    </a:p>
                  </a:txBody>
                  <a:tcPr marL="114300" marR="114300" marT="114300" marB="114300">
                    <a:lnL>
                      <a:noFill/>
                    </a:lnL>
                    <a:lnR>
                      <a:noFill/>
                    </a:lnR>
                    <a:lnT>
                      <a:noFill/>
                    </a:lnT>
                    <a:lnB w="9525" cap="flat" cmpd="sng" algn="ctr">
                      <a:solidFill>
                        <a:srgbClr val="C7CCBE"/>
                      </a:solidFill>
                      <a:prstDash val="solid"/>
                      <a:round/>
                      <a:headEnd type="none" w="med" len="med"/>
                      <a:tailEnd type="none" w="med" len="med"/>
                    </a:lnB>
                    <a:solidFill>
                      <a:srgbClr val="C7CCBE"/>
                    </a:solidFill>
                  </a:tcPr>
                </a:tc>
                <a:tc>
                  <a:txBody>
                    <a:bodyPr/>
                    <a:lstStyle/>
                    <a:p>
                      <a:pPr rtl="0" fontAlgn="t">
                        <a:spcBef>
                          <a:spcPts val="0"/>
                        </a:spcBef>
                        <a:spcAft>
                          <a:spcPts val="0"/>
                        </a:spcAft>
                      </a:pPr>
                      <a:r>
                        <a:rPr lang="en-IN" sz="2000" b="1" i="0" u="none" strike="noStrike">
                          <a:solidFill>
                            <a:srgbClr val="C00000"/>
                          </a:solidFill>
                          <a:effectLst/>
                          <a:latin typeface="Arial"/>
                        </a:rPr>
                        <a:t>Description</a:t>
                      </a:r>
                      <a:endParaRPr lang="en-IN" sz="2000">
                        <a:solidFill>
                          <a:srgbClr val="C00000"/>
                        </a:solidFill>
                        <a:effectLst/>
                      </a:endParaRPr>
                    </a:p>
                  </a:txBody>
                  <a:tcPr marL="114300" marR="114300" marT="114300" marB="114300">
                    <a:lnL>
                      <a:noFill/>
                    </a:lnL>
                    <a:lnR>
                      <a:noFill/>
                    </a:lnR>
                    <a:lnT>
                      <a:noFill/>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666122">
                <a:tc>
                  <a:txBody>
                    <a:bodyPr/>
                    <a:lstStyle/>
                    <a:p>
                      <a:pPr rtl="0" fontAlgn="t">
                        <a:spcBef>
                          <a:spcPts val="0"/>
                        </a:spcBef>
                        <a:spcAft>
                          <a:spcPts val="0"/>
                        </a:spcAft>
                      </a:pPr>
                      <a:r>
                        <a:rPr lang="en-IN" sz="2000" b="0" i="0" u="none" strike="noStrike">
                          <a:solidFill>
                            <a:schemeClr val="accent3">
                              <a:lumMod val="50000"/>
                            </a:schemeClr>
                          </a:solidFill>
                          <a:effectLst/>
                          <a:latin typeface="Arial"/>
                        </a:rPr>
                        <a:t>String</a:t>
                      </a:r>
                      <a:endParaRPr lang="en-IN" sz="2000">
                        <a:solidFill>
                          <a:schemeClr val="accent3">
                            <a:lumMod val="50000"/>
                          </a:schemeClr>
                        </a:solidFill>
                        <a:effectLst/>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2000" b="0" i="0" u="none" strike="noStrike">
                          <a:solidFill>
                            <a:srgbClr val="C00000"/>
                          </a:solidFill>
                          <a:effectLst/>
                          <a:latin typeface="Arial"/>
                        </a:rPr>
                        <a:t>represents sequence of characters e.g. "hello"</a:t>
                      </a:r>
                      <a:endParaRPr lang="en-US" sz="2000">
                        <a:solidFill>
                          <a:srgbClr val="C00000"/>
                        </a:solidFill>
                        <a:effectLst/>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66122">
                <a:tc>
                  <a:txBody>
                    <a:bodyPr/>
                    <a:lstStyle/>
                    <a:p>
                      <a:pPr rtl="0" fontAlgn="t">
                        <a:spcBef>
                          <a:spcPts val="0"/>
                        </a:spcBef>
                        <a:spcAft>
                          <a:spcPts val="0"/>
                        </a:spcAft>
                      </a:pPr>
                      <a:r>
                        <a:rPr lang="en-IN" sz="2000" b="0" i="0" u="none" strike="noStrike">
                          <a:solidFill>
                            <a:schemeClr val="accent3">
                              <a:lumMod val="50000"/>
                            </a:schemeClr>
                          </a:solidFill>
                          <a:effectLst/>
                          <a:latin typeface="Arial"/>
                        </a:rPr>
                        <a:t>Number</a:t>
                      </a:r>
                      <a:endParaRPr lang="en-IN" sz="2000">
                        <a:solidFill>
                          <a:schemeClr val="accent3">
                            <a:lumMod val="50000"/>
                          </a:schemeClr>
                        </a:solidFill>
                        <a:effectLst/>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2000" b="0" i="0" u="none" strike="noStrike" dirty="0">
                          <a:solidFill>
                            <a:srgbClr val="C00000"/>
                          </a:solidFill>
                          <a:effectLst/>
                          <a:latin typeface="Arial"/>
                        </a:rPr>
                        <a:t>represents numeric values e.g. 100</a:t>
                      </a:r>
                      <a:endParaRPr lang="en-US" sz="2000" dirty="0">
                        <a:solidFill>
                          <a:srgbClr val="C00000"/>
                        </a:solidFill>
                        <a:effectLst/>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66122">
                <a:tc>
                  <a:txBody>
                    <a:bodyPr/>
                    <a:lstStyle/>
                    <a:p>
                      <a:pPr rtl="0" fontAlgn="t">
                        <a:spcBef>
                          <a:spcPts val="0"/>
                        </a:spcBef>
                        <a:spcAft>
                          <a:spcPts val="0"/>
                        </a:spcAft>
                      </a:pPr>
                      <a:r>
                        <a:rPr lang="en-IN" sz="2000" b="0" i="0" u="none" strike="noStrike">
                          <a:solidFill>
                            <a:schemeClr val="accent3">
                              <a:lumMod val="50000"/>
                            </a:schemeClr>
                          </a:solidFill>
                          <a:effectLst/>
                          <a:latin typeface="Arial"/>
                        </a:rPr>
                        <a:t>Boolean</a:t>
                      </a:r>
                      <a:endParaRPr lang="en-IN" sz="2000">
                        <a:solidFill>
                          <a:schemeClr val="accent3">
                            <a:lumMod val="50000"/>
                          </a:schemeClr>
                        </a:solidFill>
                        <a:effectLst/>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2000" b="0" i="0" u="none" strike="noStrike" dirty="0">
                          <a:solidFill>
                            <a:srgbClr val="C00000"/>
                          </a:solidFill>
                          <a:effectLst/>
                          <a:latin typeface="Arial"/>
                        </a:rPr>
                        <a:t>represents </a:t>
                      </a:r>
                      <a:r>
                        <a:rPr lang="en-US" sz="2000" b="0" i="0" u="none" strike="noStrike" dirty="0" err="1">
                          <a:solidFill>
                            <a:srgbClr val="C00000"/>
                          </a:solidFill>
                          <a:effectLst/>
                          <a:latin typeface="Arial"/>
                        </a:rPr>
                        <a:t>boolean</a:t>
                      </a:r>
                      <a:r>
                        <a:rPr lang="en-US" sz="2000" b="0" i="0" u="none" strike="noStrike" dirty="0">
                          <a:solidFill>
                            <a:srgbClr val="C00000"/>
                          </a:solidFill>
                          <a:effectLst/>
                          <a:latin typeface="Arial"/>
                        </a:rPr>
                        <a:t> value either false or true</a:t>
                      </a:r>
                      <a:endParaRPr lang="en-US" sz="2000" dirty="0">
                        <a:solidFill>
                          <a:srgbClr val="C00000"/>
                        </a:solidFill>
                        <a:effectLst/>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66122">
                <a:tc>
                  <a:txBody>
                    <a:bodyPr/>
                    <a:lstStyle/>
                    <a:p>
                      <a:pPr rtl="0" fontAlgn="t">
                        <a:spcBef>
                          <a:spcPts val="0"/>
                        </a:spcBef>
                        <a:spcAft>
                          <a:spcPts val="0"/>
                        </a:spcAft>
                      </a:pPr>
                      <a:r>
                        <a:rPr lang="en-IN" sz="2000" b="0" i="0" u="none" strike="noStrike">
                          <a:solidFill>
                            <a:schemeClr val="accent3">
                              <a:lumMod val="50000"/>
                            </a:schemeClr>
                          </a:solidFill>
                          <a:effectLst/>
                          <a:latin typeface="Arial"/>
                        </a:rPr>
                        <a:t>Undefined</a:t>
                      </a:r>
                      <a:endParaRPr lang="en-IN" sz="2000">
                        <a:solidFill>
                          <a:schemeClr val="accent3">
                            <a:lumMod val="50000"/>
                          </a:schemeClr>
                        </a:solidFill>
                        <a:effectLst/>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IN" sz="2000" b="0" i="0" u="none" strike="noStrike">
                          <a:solidFill>
                            <a:srgbClr val="C00000"/>
                          </a:solidFill>
                          <a:effectLst/>
                          <a:latin typeface="Arial"/>
                        </a:rPr>
                        <a:t>represents undefined value</a:t>
                      </a:r>
                      <a:endParaRPr lang="en-IN" sz="2000">
                        <a:solidFill>
                          <a:srgbClr val="C00000"/>
                        </a:solidFill>
                        <a:effectLst/>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666122">
                <a:tc>
                  <a:txBody>
                    <a:bodyPr/>
                    <a:lstStyle/>
                    <a:p>
                      <a:pPr rtl="0" fontAlgn="t">
                        <a:spcBef>
                          <a:spcPts val="0"/>
                        </a:spcBef>
                        <a:spcAft>
                          <a:spcPts val="0"/>
                        </a:spcAft>
                      </a:pPr>
                      <a:r>
                        <a:rPr lang="en-IN" sz="2000" b="0" i="0" u="none" strike="noStrike" dirty="0">
                          <a:solidFill>
                            <a:schemeClr val="accent3">
                              <a:lumMod val="50000"/>
                            </a:schemeClr>
                          </a:solidFill>
                          <a:effectLst/>
                          <a:latin typeface="Arial"/>
                        </a:rPr>
                        <a:t>Null</a:t>
                      </a:r>
                      <a:endParaRPr lang="en-IN" sz="2000" dirty="0">
                        <a:solidFill>
                          <a:schemeClr val="accent3">
                            <a:lumMod val="50000"/>
                          </a:schemeClr>
                        </a:solidFill>
                        <a:effectLst/>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2000" b="0" i="0" u="none" strike="noStrike" dirty="0">
                          <a:solidFill>
                            <a:srgbClr val="C00000"/>
                          </a:solidFill>
                          <a:effectLst/>
                          <a:latin typeface="Arial"/>
                        </a:rPr>
                        <a:t>represents null i.e. no value at all</a:t>
                      </a:r>
                      <a:endParaRPr lang="en-US" sz="2000" dirty="0">
                        <a:solidFill>
                          <a:srgbClr val="C00000"/>
                        </a:solidFill>
                        <a:effectLst/>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5" name="Rectangle 4"/>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TextBox 5"/>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
        <p:nvSpPr>
          <p:cNvPr id="7" name="Rectangle 1"/>
          <p:cNvSpPr>
            <a:spLocks noChangeArrowheads="1"/>
          </p:cNvSpPr>
          <p:nvPr/>
        </p:nvSpPr>
        <p:spPr bwMode="auto">
          <a:xfrm>
            <a:off x="381000" y="1233845"/>
            <a:ext cx="8002512"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Arial" pitchFamily="34" charset="0"/>
                <a:cs typeface="Arial" pitchFamily="34" charset="0"/>
              </a:rPr>
              <a:t>There are five types of primitive data types in JavaScript.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Arial" pitchFamily="34" charset="0"/>
                <a:cs typeface="Arial" pitchFamily="34" charset="0"/>
              </a:rPr>
              <a:t>They are as follows:</a:t>
            </a:r>
            <a:endParaRPr kumimoji="0" lang="en-US" sz="1200" b="0" i="0" u="none" strike="noStrike" cap="none" normalizeH="0" baseline="0" dirty="0">
              <a:ln>
                <a:noFill/>
              </a:ln>
              <a:solidFill>
                <a:schemeClr val="bg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3200" b="0" i="0" u="none" strike="noStrike" cap="none" normalizeH="0" baseline="0" dirty="0">
                <a:ln>
                  <a:noFill/>
                </a:ln>
                <a:solidFill>
                  <a:schemeClr val="tx1"/>
                </a:solidFill>
                <a:effectLst/>
                <a:latin typeface="Arial" pitchFamily="34" charset="0"/>
                <a:cs typeface="Arial" pitchFamily="34" charset="0"/>
              </a:rPr>
            </a:br>
            <a:endParaRPr kumimoji="0" lang="en-US" sz="3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52417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a:noAutofit/>
          </a:bodyPr>
          <a:lstStyle/>
          <a:p>
            <a:r>
              <a:rPr lang="en-IN" dirty="0">
                <a:solidFill>
                  <a:schemeClr val="accent3">
                    <a:lumMod val="75000"/>
                  </a:schemeClr>
                </a:solidFill>
              </a:rPr>
              <a:t>JavaScript Non- primitive data types</a:t>
            </a:r>
            <a:endParaRPr lang="en-IN" dirty="0">
              <a:solidFill>
                <a:schemeClr val="accent3">
                  <a:lumMod val="75000"/>
                </a:schemeClr>
              </a:solidFill>
              <a:latin typeface="Times New Roman" pitchFamily="18" charset="0"/>
              <a:cs typeface="Times New Roman" pitchFamily="18" charset="0"/>
            </a:endParaRPr>
          </a:p>
        </p:txBody>
      </p:sp>
      <p:sp>
        <p:nvSpPr>
          <p:cNvPr id="5" name="Rectangle 4"/>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4294896483"/>
              </p:ext>
            </p:extLst>
          </p:nvPr>
        </p:nvGraphicFramePr>
        <p:xfrm>
          <a:off x="136149" y="2514600"/>
          <a:ext cx="8871702" cy="2487168"/>
        </p:xfrm>
        <a:graphic>
          <a:graphicData uri="http://schemas.openxmlformats.org/drawingml/2006/table">
            <a:tbl>
              <a:tblPr/>
              <a:tblGrid>
                <a:gridCol w="2226051">
                  <a:extLst>
                    <a:ext uri="{9D8B030D-6E8A-4147-A177-3AD203B41FA5}">
                      <a16:colId xmlns:a16="http://schemas.microsoft.com/office/drawing/2014/main" val="20000"/>
                    </a:ext>
                  </a:extLst>
                </a:gridCol>
                <a:gridCol w="6645651">
                  <a:extLst>
                    <a:ext uri="{9D8B030D-6E8A-4147-A177-3AD203B41FA5}">
                      <a16:colId xmlns:a16="http://schemas.microsoft.com/office/drawing/2014/main" val="20001"/>
                    </a:ext>
                  </a:extLst>
                </a:gridCol>
              </a:tblGrid>
              <a:tr h="558800">
                <a:tc>
                  <a:txBody>
                    <a:bodyPr/>
                    <a:lstStyle/>
                    <a:p>
                      <a:pPr algn="l" fontAlgn="t"/>
                      <a:r>
                        <a:rPr lang="en-IN" sz="2400" dirty="0">
                          <a:solidFill>
                            <a:srgbClr val="C00000"/>
                          </a:solidFill>
                          <a:effectLst/>
                          <a:latin typeface="Arial" pitchFamily="34" charset="0"/>
                          <a:cs typeface="Arial" pitchFamily="34" charset="0"/>
                        </a:rPr>
                        <a:t>Data Type</a:t>
                      </a:r>
                    </a:p>
                  </a:txBody>
                  <a:tcPr marL="109728" marR="109728" marT="109728" marB="109728">
                    <a:lnL w="9525" cap="flat" cmpd="sng" algn="ctr">
                      <a:solidFill>
                        <a:srgbClr val="50C455"/>
                      </a:solidFill>
                      <a:prstDash val="solid"/>
                      <a:round/>
                      <a:headEnd type="none" w="med" len="med"/>
                      <a:tailEnd type="none" w="med" len="med"/>
                    </a:lnL>
                    <a:lnR w="9525" cap="flat" cmpd="sng" algn="ctr">
                      <a:solidFill>
                        <a:srgbClr val="50C455"/>
                      </a:solidFill>
                      <a:prstDash val="solid"/>
                      <a:round/>
                      <a:headEnd type="none" w="med" len="med"/>
                      <a:tailEnd type="none" w="med" len="med"/>
                    </a:lnR>
                    <a:lnT w="9525" cap="flat" cmpd="sng" algn="ctr">
                      <a:solidFill>
                        <a:srgbClr val="50C45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400">
                          <a:solidFill>
                            <a:srgbClr val="C00000"/>
                          </a:solidFill>
                          <a:effectLst/>
                          <a:latin typeface="Arial" pitchFamily="34" charset="0"/>
                          <a:cs typeface="Arial" pitchFamily="34" charset="0"/>
                        </a:rPr>
                        <a:t>Description</a:t>
                      </a:r>
                    </a:p>
                  </a:txBody>
                  <a:tcPr marL="109728" marR="109728" marT="109728" marB="109728">
                    <a:lnL w="9525" cap="flat" cmpd="sng" algn="ctr">
                      <a:solidFill>
                        <a:srgbClr val="50C455"/>
                      </a:solidFill>
                      <a:prstDash val="solid"/>
                      <a:round/>
                      <a:headEnd type="none" w="med" len="med"/>
                      <a:tailEnd type="none" w="med" len="med"/>
                    </a:lnL>
                    <a:lnR w="9525" cap="flat" cmpd="sng" algn="ctr">
                      <a:solidFill>
                        <a:srgbClr val="50C455"/>
                      </a:solidFill>
                      <a:prstDash val="solid"/>
                      <a:round/>
                      <a:headEnd type="none" w="med" len="med"/>
                      <a:tailEnd type="none" w="med" len="med"/>
                    </a:lnR>
                    <a:lnT w="9525" cap="flat" cmpd="sng" algn="ctr">
                      <a:solidFill>
                        <a:srgbClr val="50C45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778933">
                <a:tc>
                  <a:txBody>
                    <a:bodyPr/>
                    <a:lstStyle/>
                    <a:p>
                      <a:pPr algn="l" fontAlgn="t"/>
                      <a:r>
                        <a:rPr lang="en-IN" sz="2400" dirty="0">
                          <a:solidFill>
                            <a:srgbClr val="C00000"/>
                          </a:solidFill>
                          <a:effectLst/>
                          <a:latin typeface="Arial" pitchFamily="34" charset="0"/>
                          <a:cs typeface="Arial" pitchFamily="34" charset="0"/>
                        </a:rPr>
                        <a:t>Object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400">
                          <a:solidFill>
                            <a:srgbClr val="C00000"/>
                          </a:solidFill>
                          <a:effectLst/>
                          <a:latin typeface="Arial" pitchFamily="34" charset="0"/>
                          <a:cs typeface="Arial" pitchFamily="34" charset="0"/>
                        </a:rPr>
                        <a:t>represents instance through which we can access members</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74133">
                <a:tc>
                  <a:txBody>
                    <a:bodyPr/>
                    <a:lstStyle/>
                    <a:p>
                      <a:pPr algn="l" fontAlgn="t"/>
                      <a:r>
                        <a:rPr lang="en-IN" sz="2400">
                          <a:solidFill>
                            <a:srgbClr val="C00000"/>
                          </a:solidFill>
                          <a:effectLst/>
                          <a:latin typeface="Arial" pitchFamily="34" charset="0"/>
                          <a:cs typeface="Arial" pitchFamily="34" charset="0"/>
                        </a:rPr>
                        <a:t>Array</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400">
                          <a:solidFill>
                            <a:srgbClr val="C00000"/>
                          </a:solidFill>
                          <a:effectLst/>
                          <a:latin typeface="Arial" pitchFamily="34" charset="0"/>
                          <a:cs typeface="Arial" pitchFamily="34" charset="0"/>
                        </a:rPr>
                        <a:t>represents group of similar values</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74133">
                <a:tc>
                  <a:txBody>
                    <a:bodyPr/>
                    <a:lstStyle/>
                    <a:p>
                      <a:pPr algn="l" fontAlgn="t"/>
                      <a:r>
                        <a:rPr lang="en-IN" sz="2400">
                          <a:solidFill>
                            <a:srgbClr val="C00000"/>
                          </a:solidFill>
                          <a:effectLst/>
                          <a:latin typeface="Arial" pitchFamily="34" charset="0"/>
                          <a:cs typeface="Arial" pitchFamily="34" charset="0"/>
                        </a:rPr>
                        <a:t>RegExp</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dirty="0">
                          <a:solidFill>
                            <a:srgbClr val="C00000"/>
                          </a:solidFill>
                          <a:effectLst/>
                          <a:latin typeface="Arial" pitchFamily="34" charset="0"/>
                          <a:cs typeface="Arial" pitchFamily="34" charset="0"/>
                        </a:rPr>
                        <a:t>represents regular expression</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10" name="Rectangle 2"/>
          <p:cNvSpPr>
            <a:spLocks noChangeArrowheads="1"/>
          </p:cNvSpPr>
          <p:nvPr/>
        </p:nvSpPr>
        <p:spPr bwMode="auto">
          <a:xfrm>
            <a:off x="272299" y="1438607"/>
            <a:ext cx="78374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bg1"/>
                </a:solidFill>
                <a:effectLst/>
                <a:latin typeface="Verdana" pitchFamily="34" charset="0"/>
                <a:cs typeface="Arial" pitchFamily="34" charset="0"/>
              </a:rPr>
              <a:t>The non-primitive data types are as follows:</a:t>
            </a:r>
            <a:endParaRPr kumimoji="0" lang="en-US" sz="4800" b="1" i="0" u="none" strike="noStrike" cap="none" normalizeH="0" baseline="0" dirty="0">
              <a:ln>
                <a:noFill/>
              </a:ln>
              <a:solidFill>
                <a:schemeClr val="bg1"/>
              </a:solidFill>
              <a:effectLst/>
              <a:latin typeface="Arial" pitchFamily="34" charset="0"/>
              <a:cs typeface="Arial" pitchFamily="34" charset="0"/>
            </a:endParaRPr>
          </a:p>
        </p:txBody>
      </p:sp>
    </p:spTree>
    <p:extLst>
      <p:ext uri="{BB962C8B-B14F-4D97-AF65-F5344CB8AC3E}">
        <p14:creationId xmlns:p14="http://schemas.microsoft.com/office/powerpoint/2010/main" val="2381195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a:noAutofit/>
          </a:bodyPr>
          <a:lstStyle/>
          <a:p>
            <a:r>
              <a:rPr lang="en-IN" sz="6000" dirty="0">
                <a:solidFill>
                  <a:srgbClr val="0070C0"/>
                </a:solidFill>
              </a:rPr>
              <a:t>JavaScript Variable</a:t>
            </a:r>
            <a:endParaRPr lang="en-IN" sz="6000" dirty="0">
              <a:solidFill>
                <a:srgbClr val="0070C0"/>
              </a:solidFill>
              <a:latin typeface="Times New Roman" pitchFamily="18" charset="0"/>
              <a:cs typeface="Times New Roman" pitchFamily="18" charset="0"/>
            </a:endParaRPr>
          </a:p>
        </p:txBody>
      </p:sp>
      <p:sp>
        <p:nvSpPr>
          <p:cNvPr id="3" name="Content Placeholder 2"/>
          <p:cNvSpPr>
            <a:spLocks noGrp="1"/>
          </p:cNvSpPr>
          <p:nvPr>
            <p:ph sz="half" idx="1"/>
          </p:nvPr>
        </p:nvSpPr>
        <p:spPr>
          <a:xfrm>
            <a:off x="152400" y="1371600"/>
            <a:ext cx="8839200" cy="5105400"/>
          </a:xfrm>
        </p:spPr>
        <p:style>
          <a:lnRef idx="2">
            <a:schemeClr val="accent1"/>
          </a:lnRef>
          <a:fillRef idx="1">
            <a:schemeClr val="lt1"/>
          </a:fillRef>
          <a:effectRef idx="0">
            <a:schemeClr val="accent1"/>
          </a:effectRef>
          <a:fontRef idx="minor">
            <a:schemeClr val="dk1"/>
          </a:fontRef>
        </p:style>
        <p:txBody>
          <a:bodyPr>
            <a:normAutofit fontScale="92500"/>
          </a:bodyPr>
          <a:lstStyle/>
          <a:p>
            <a:pPr>
              <a:buFont typeface="Wingdings" pitchFamily="2" charset="2"/>
              <a:buChar char="q"/>
            </a:pPr>
            <a:r>
              <a:rPr lang="en-US" dirty="0"/>
              <a:t>A </a:t>
            </a:r>
            <a:r>
              <a:rPr lang="en-US" b="1" dirty="0"/>
              <a:t>JavaScript variable</a:t>
            </a:r>
            <a:r>
              <a:rPr lang="en-US" dirty="0"/>
              <a:t> is simply a name of a storage location. </a:t>
            </a:r>
          </a:p>
          <a:p>
            <a:pPr>
              <a:buFont typeface="Wingdings" pitchFamily="2" charset="2"/>
              <a:buChar char="q"/>
            </a:pPr>
            <a:r>
              <a:rPr lang="en-US" dirty="0"/>
              <a:t>There are </a:t>
            </a:r>
            <a:r>
              <a:rPr lang="en-US" b="1" dirty="0">
                <a:solidFill>
                  <a:schemeClr val="accent3">
                    <a:lumMod val="75000"/>
                  </a:schemeClr>
                </a:solidFill>
              </a:rPr>
              <a:t>two types </a:t>
            </a:r>
            <a:r>
              <a:rPr lang="en-US" dirty="0"/>
              <a:t>of variables in JavaScript : </a:t>
            </a:r>
            <a:r>
              <a:rPr lang="en-US" dirty="0">
                <a:solidFill>
                  <a:srgbClr val="FF0000"/>
                </a:solidFill>
              </a:rPr>
              <a:t>local variable and global variable.</a:t>
            </a:r>
            <a:endParaRPr lang="en-US" b="0" dirty="0">
              <a:solidFill>
                <a:srgbClr val="FF0000"/>
              </a:solidFill>
              <a:effectLst/>
            </a:endParaRPr>
          </a:p>
          <a:p>
            <a:pPr marL="0" indent="0">
              <a:buNone/>
            </a:pPr>
            <a:r>
              <a:rPr lang="en-US" b="1" dirty="0">
                <a:solidFill>
                  <a:srgbClr val="3333CC"/>
                </a:solidFill>
              </a:rPr>
              <a:t>There are some rules while declaring a JavaScript variable (also known as identifiers).</a:t>
            </a:r>
            <a:endParaRPr lang="en-US" b="0" dirty="0">
              <a:solidFill>
                <a:srgbClr val="3333CC"/>
              </a:solidFill>
              <a:effectLst/>
            </a:endParaRPr>
          </a:p>
          <a:p>
            <a:pPr marL="514350" indent="-514350" fontAlgn="base">
              <a:buFont typeface="+mj-lt"/>
              <a:buAutoNum type="arabicPeriod"/>
            </a:pPr>
            <a:r>
              <a:rPr lang="en-US" dirty="0">
                <a:solidFill>
                  <a:srgbClr val="C00000"/>
                </a:solidFill>
              </a:rPr>
              <a:t>Name must start with a letter (a to z or A to Z), underscore( _ ), or dollar( $ ) sign.</a:t>
            </a:r>
          </a:p>
          <a:p>
            <a:pPr marL="514350" indent="-514350" fontAlgn="base">
              <a:buFont typeface="+mj-lt"/>
              <a:buAutoNum type="arabicPeriod"/>
            </a:pPr>
            <a:r>
              <a:rPr lang="en-US" dirty="0">
                <a:solidFill>
                  <a:srgbClr val="C00000"/>
                </a:solidFill>
              </a:rPr>
              <a:t>After the first letter we can use digits (0 to 9), for example value1.</a:t>
            </a:r>
          </a:p>
          <a:p>
            <a:pPr marL="514350" indent="-514350" fontAlgn="base">
              <a:buFont typeface="+mj-lt"/>
              <a:buAutoNum type="arabicPeriod"/>
            </a:pPr>
            <a:r>
              <a:rPr lang="en-US" dirty="0">
                <a:solidFill>
                  <a:srgbClr val="C00000"/>
                </a:solidFill>
              </a:rPr>
              <a:t>JavaScript variables are case sensitive, for example x and X are different variables.</a:t>
            </a:r>
          </a:p>
          <a:p>
            <a:endParaRPr lang="en-IN" dirty="0">
              <a:solidFill>
                <a:srgbClr val="C00000"/>
              </a:solidFill>
              <a:latin typeface="Arial" pitchFamily="34" charset="0"/>
              <a:cs typeface="Arial" pitchFamily="34" charset="0"/>
            </a:endParaRPr>
          </a:p>
        </p:txBody>
      </p:sp>
      <p:sp>
        <p:nvSpPr>
          <p:cNvPr id="5" name="Rectangle 4"/>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TextBox 5"/>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3322053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a:noAutofit/>
          </a:bodyPr>
          <a:lstStyle/>
          <a:p>
            <a:r>
              <a:rPr lang="en-IN" sz="6000" dirty="0">
                <a:solidFill>
                  <a:srgbClr val="0070C0"/>
                </a:solidFill>
              </a:rPr>
              <a:t>JavaScript Variable</a:t>
            </a:r>
            <a:endParaRPr lang="en-IN" sz="6000" dirty="0">
              <a:solidFill>
                <a:srgbClr val="0070C0"/>
              </a:solidFill>
              <a:latin typeface="Times New Roman" pitchFamily="18" charset="0"/>
              <a:cs typeface="Times New Roman" pitchFamily="18" charset="0"/>
            </a:endParaRPr>
          </a:p>
        </p:txBody>
      </p:sp>
      <p:sp>
        <p:nvSpPr>
          <p:cNvPr id="3" name="Content Placeholder 2"/>
          <p:cNvSpPr>
            <a:spLocks noGrp="1"/>
          </p:cNvSpPr>
          <p:nvPr>
            <p:ph sz="half" idx="1"/>
          </p:nvPr>
        </p:nvSpPr>
        <p:spPr>
          <a:xfrm>
            <a:off x="152400" y="1371600"/>
            <a:ext cx="8839200" cy="5105400"/>
          </a:xfrm>
        </p:spPr>
        <p:style>
          <a:lnRef idx="2">
            <a:schemeClr val="accent1"/>
          </a:lnRef>
          <a:fillRef idx="1">
            <a:schemeClr val="lt1"/>
          </a:fillRef>
          <a:effectRef idx="0">
            <a:schemeClr val="accent1"/>
          </a:effectRef>
          <a:fontRef idx="minor">
            <a:schemeClr val="dk1"/>
          </a:fontRef>
        </p:style>
        <p:txBody>
          <a:bodyPr>
            <a:normAutofit/>
          </a:bodyPr>
          <a:lstStyle/>
          <a:p>
            <a:pPr>
              <a:buFont typeface="Wingdings" pitchFamily="2" charset="2"/>
              <a:buChar char="q"/>
            </a:pPr>
            <a:r>
              <a:rPr lang="en-IN" dirty="0">
                <a:solidFill>
                  <a:schemeClr val="accent3">
                    <a:lumMod val="75000"/>
                  </a:schemeClr>
                </a:solidFill>
              </a:rPr>
              <a:t>Correct JavaScript variables</a:t>
            </a:r>
          </a:p>
          <a:p>
            <a:pPr>
              <a:buFont typeface="Wingdings" pitchFamily="2" charset="2"/>
              <a:buChar char="Ø"/>
            </a:pPr>
            <a:r>
              <a:rPr lang="en-IN" dirty="0" err="1">
                <a:solidFill>
                  <a:srgbClr val="C00000"/>
                </a:solidFill>
              </a:rPr>
              <a:t>var</a:t>
            </a:r>
            <a:r>
              <a:rPr lang="en-IN" dirty="0">
                <a:solidFill>
                  <a:srgbClr val="C00000"/>
                </a:solidFill>
              </a:rPr>
              <a:t> x = 10;  </a:t>
            </a:r>
          </a:p>
          <a:p>
            <a:pPr>
              <a:buFont typeface="Wingdings" pitchFamily="2" charset="2"/>
              <a:buChar char="Ø"/>
            </a:pPr>
            <a:r>
              <a:rPr lang="en-IN" dirty="0" err="1">
                <a:solidFill>
                  <a:srgbClr val="C00000"/>
                </a:solidFill>
              </a:rPr>
              <a:t>var</a:t>
            </a:r>
            <a:r>
              <a:rPr lang="en-IN" dirty="0">
                <a:solidFill>
                  <a:srgbClr val="C00000"/>
                </a:solidFill>
              </a:rPr>
              <a:t> _value="</a:t>
            </a:r>
            <a:r>
              <a:rPr lang="en-IN" dirty="0" err="1">
                <a:solidFill>
                  <a:srgbClr val="C00000"/>
                </a:solidFill>
              </a:rPr>
              <a:t>sonoo</a:t>
            </a:r>
            <a:r>
              <a:rPr lang="en-IN" dirty="0">
                <a:solidFill>
                  <a:srgbClr val="C00000"/>
                </a:solidFill>
              </a:rPr>
              <a:t>";  </a:t>
            </a:r>
          </a:p>
          <a:p>
            <a:pPr>
              <a:buFont typeface="Wingdings" pitchFamily="2" charset="2"/>
              <a:buChar char="q"/>
            </a:pPr>
            <a:r>
              <a:rPr lang="en-IN" dirty="0">
                <a:solidFill>
                  <a:schemeClr val="accent3">
                    <a:lumMod val="50000"/>
                  </a:schemeClr>
                </a:solidFill>
              </a:rPr>
              <a:t>Incorrect JavaScript variables</a:t>
            </a:r>
          </a:p>
          <a:p>
            <a:pPr>
              <a:buFont typeface="Wingdings" pitchFamily="2" charset="2"/>
              <a:buChar char="Ø"/>
            </a:pPr>
            <a:r>
              <a:rPr lang="en-IN" dirty="0" err="1">
                <a:solidFill>
                  <a:srgbClr val="C00000"/>
                </a:solidFill>
              </a:rPr>
              <a:t>var</a:t>
            </a:r>
            <a:r>
              <a:rPr lang="en-IN" dirty="0">
                <a:solidFill>
                  <a:srgbClr val="C00000"/>
                </a:solidFill>
              </a:rPr>
              <a:t>  123=30;  </a:t>
            </a:r>
          </a:p>
          <a:p>
            <a:pPr>
              <a:buFont typeface="Wingdings" pitchFamily="2" charset="2"/>
              <a:buChar char="Ø"/>
            </a:pPr>
            <a:r>
              <a:rPr lang="en-IN" dirty="0" err="1">
                <a:solidFill>
                  <a:srgbClr val="C00000"/>
                </a:solidFill>
              </a:rPr>
              <a:t>var</a:t>
            </a:r>
            <a:r>
              <a:rPr lang="en-IN" dirty="0">
                <a:solidFill>
                  <a:srgbClr val="C00000"/>
                </a:solidFill>
              </a:rPr>
              <a:t> *</a:t>
            </a:r>
            <a:r>
              <a:rPr lang="en-IN" dirty="0" err="1">
                <a:solidFill>
                  <a:srgbClr val="C00000"/>
                </a:solidFill>
              </a:rPr>
              <a:t>aa</a:t>
            </a:r>
            <a:r>
              <a:rPr lang="en-IN" dirty="0">
                <a:solidFill>
                  <a:srgbClr val="C00000"/>
                </a:solidFill>
              </a:rPr>
              <a:t>=320;  </a:t>
            </a:r>
          </a:p>
          <a:p>
            <a:endParaRPr lang="en-IN" dirty="0">
              <a:solidFill>
                <a:srgbClr val="C00000"/>
              </a:solidFill>
              <a:latin typeface="Arial" pitchFamily="34" charset="0"/>
              <a:cs typeface="Arial" pitchFamily="34" charset="0"/>
            </a:endParaRPr>
          </a:p>
        </p:txBody>
      </p:sp>
      <p:sp>
        <p:nvSpPr>
          <p:cNvPr id="5" name="Rectangle 4"/>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22658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a:noAutofit/>
          </a:bodyPr>
          <a:lstStyle/>
          <a:p>
            <a:r>
              <a:rPr lang="en-IN" sz="6000" dirty="0">
                <a:solidFill>
                  <a:srgbClr val="C00000"/>
                </a:solidFill>
              </a:rPr>
              <a:t>JavaScript Variable Scope</a:t>
            </a:r>
            <a:endParaRPr lang="en-IN" sz="6000" dirty="0">
              <a:solidFill>
                <a:srgbClr val="C00000"/>
              </a:solidFill>
              <a:latin typeface="Times New Roman" pitchFamily="18" charset="0"/>
              <a:cs typeface="Times New Roman" pitchFamily="18" charset="0"/>
            </a:endParaRPr>
          </a:p>
        </p:txBody>
      </p:sp>
      <p:sp>
        <p:nvSpPr>
          <p:cNvPr id="3" name="Content Placeholder 2"/>
          <p:cNvSpPr>
            <a:spLocks noGrp="1"/>
          </p:cNvSpPr>
          <p:nvPr>
            <p:ph sz="half" idx="1"/>
          </p:nvPr>
        </p:nvSpPr>
        <p:spPr>
          <a:xfrm>
            <a:off x="152400" y="1371600"/>
            <a:ext cx="8839200" cy="5105400"/>
          </a:xfrm>
        </p:spPr>
        <p:style>
          <a:lnRef idx="2">
            <a:schemeClr val="accent1"/>
          </a:lnRef>
          <a:fillRef idx="1">
            <a:schemeClr val="lt1"/>
          </a:fillRef>
          <a:effectRef idx="0">
            <a:schemeClr val="accent1"/>
          </a:effectRef>
          <a:fontRef idx="minor">
            <a:schemeClr val="dk1"/>
          </a:fontRef>
        </p:style>
        <p:txBody>
          <a:bodyPr>
            <a:normAutofit/>
          </a:bodyPr>
          <a:lstStyle/>
          <a:p>
            <a:pPr>
              <a:buFont typeface="Wingdings" pitchFamily="2" charset="2"/>
              <a:buChar char="q"/>
            </a:pPr>
            <a:r>
              <a:rPr lang="en-US" dirty="0">
                <a:solidFill>
                  <a:schemeClr val="accent3">
                    <a:lumMod val="50000"/>
                  </a:schemeClr>
                </a:solidFill>
              </a:rPr>
              <a:t>The scope of a variable is the region of your program in which it is defined. JavaScript variables have only two scopes.</a:t>
            </a:r>
            <a:endParaRPr lang="en-US" b="0" dirty="0">
              <a:solidFill>
                <a:schemeClr val="accent3">
                  <a:lumMod val="50000"/>
                </a:schemeClr>
              </a:solidFill>
              <a:effectLst/>
            </a:endParaRPr>
          </a:p>
          <a:p>
            <a:pPr fontAlgn="base"/>
            <a:r>
              <a:rPr lang="en-US" dirty="0">
                <a:solidFill>
                  <a:srgbClr val="CC0066"/>
                </a:solidFill>
              </a:rPr>
              <a:t>Global Variables − </a:t>
            </a:r>
            <a:r>
              <a:rPr lang="en-US" dirty="0">
                <a:solidFill>
                  <a:schemeClr val="accent3">
                    <a:lumMod val="75000"/>
                  </a:schemeClr>
                </a:solidFill>
              </a:rPr>
              <a:t>A global variable has global scope which means it can be defined anywhere in your JavaScript code.</a:t>
            </a:r>
          </a:p>
          <a:p>
            <a:pPr fontAlgn="base"/>
            <a:r>
              <a:rPr lang="en-US" dirty="0">
                <a:solidFill>
                  <a:srgbClr val="CC0066"/>
                </a:solidFill>
              </a:rPr>
              <a:t>Local Variables − </a:t>
            </a:r>
            <a:r>
              <a:rPr lang="en-US" dirty="0">
                <a:solidFill>
                  <a:schemeClr val="accent3">
                    <a:lumMod val="75000"/>
                  </a:schemeClr>
                </a:solidFill>
              </a:rPr>
              <a:t>A local variable will be visible only within a function where it is defined. Function parameters are always local to that function.</a:t>
            </a:r>
          </a:p>
          <a:p>
            <a:endParaRPr lang="en-IN" dirty="0">
              <a:solidFill>
                <a:srgbClr val="C00000"/>
              </a:solidFill>
              <a:latin typeface="Arial" pitchFamily="34" charset="0"/>
              <a:cs typeface="Arial" pitchFamily="34" charset="0"/>
            </a:endParaRPr>
          </a:p>
        </p:txBody>
      </p:sp>
      <p:sp>
        <p:nvSpPr>
          <p:cNvPr id="5" name="Rectangle 4"/>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TextBox 5"/>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2530670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457200" y="762000"/>
            <a:ext cx="7924800" cy="560283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70C0"/>
                </a:solidFill>
                <a:effectLst/>
                <a:latin typeface="Courier New" pitchFamily="49" charset="0"/>
                <a:cs typeface="Courier New" pitchFamily="49" charset="0"/>
              </a:rPr>
              <a:t>&lt;html&gt;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70C0"/>
                </a:solidFill>
                <a:effectLst/>
                <a:latin typeface="Courier New" pitchFamily="49" charset="0"/>
                <a:cs typeface="Courier New" pitchFamily="49" charset="0"/>
              </a:rPr>
              <a:t>&lt;body </a:t>
            </a:r>
            <a:r>
              <a:rPr kumimoji="0" lang="en-US" sz="2800" b="0" i="0" u="none" strike="noStrike" cap="none" normalizeH="0" baseline="0" dirty="0" err="1">
                <a:ln>
                  <a:noFill/>
                </a:ln>
                <a:solidFill>
                  <a:srgbClr val="0070C0"/>
                </a:solidFill>
                <a:effectLst/>
                <a:latin typeface="Courier New" pitchFamily="49" charset="0"/>
                <a:cs typeface="Courier New" pitchFamily="49" charset="0"/>
              </a:rPr>
              <a:t>onload</a:t>
            </a:r>
            <a:r>
              <a:rPr kumimoji="0" lang="en-US" sz="2800" b="0" i="0" u="none" strike="noStrike" cap="none" normalizeH="0" baseline="0" dirty="0">
                <a:ln>
                  <a:noFill/>
                </a:ln>
                <a:solidFill>
                  <a:srgbClr val="0070C0"/>
                </a:solidFill>
                <a:effectLst/>
                <a:latin typeface="Courier New" pitchFamily="49" charset="0"/>
                <a:cs typeface="Courier New" pitchFamily="49" charset="0"/>
              </a:rPr>
              <a:t> = </a:t>
            </a:r>
            <a:r>
              <a:rPr kumimoji="0" lang="en-US" sz="2800" b="0" i="0" u="none" strike="noStrike" cap="none" normalizeH="0" baseline="0" dirty="0" err="1">
                <a:ln>
                  <a:noFill/>
                </a:ln>
                <a:solidFill>
                  <a:srgbClr val="0070C0"/>
                </a:solidFill>
                <a:effectLst/>
                <a:latin typeface="Courier New" pitchFamily="49" charset="0"/>
                <a:cs typeface="Courier New" pitchFamily="49" charset="0"/>
              </a:rPr>
              <a:t>checkscope</a:t>
            </a:r>
            <a:r>
              <a:rPr kumimoji="0" lang="en-US" sz="2800" b="0" i="0" u="none" strike="noStrike" cap="none" normalizeH="0" baseline="0" dirty="0">
                <a:ln>
                  <a:noFill/>
                </a:ln>
                <a:solidFill>
                  <a:srgbClr val="0070C0"/>
                </a:solidFill>
                <a:effectLst/>
                <a:latin typeface="Courier New" pitchFamily="49" charset="0"/>
                <a:cs typeface="Courier New" pitchFamily="49" charset="0"/>
              </a:rPr>
              <a:t>();&gt; &lt;script type = "text/</a:t>
            </a:r>
            <a:r>
              <a:rPr kumimoji="0" lang="en-US" sz="2800" b="0" i="0" u="none" strike="noStrike" cap="none" normalizeH="0" baseline="0" dirty="0" err="1">
                <a:ln>
                  <a:noFill/>
                </a:ln>
                <a:solidFill>
                  <a:srgbClr val="0070C0"/>
                </a:solidFill>
                <a:effectLst/>
                <a:latin typeface="Courier New" pitchFamily="49" charset="0"/>
                <a:cs typeface="Courier New" pitchFamily="49" charset="0"/>
              </a:rPr>
              <a:t>javascript</a:t>
            </a:r>
            <a:r>
              <a:rPr kumimoji="0" lang="en-US" sz="2800" b="0" i="0" u="none" strike="noStrike" cap="none" normalizeH="0" baseline="0" dirty="0">
                <a:ln>
                  <a:noFill/>
                </a:ln>
                <a:solidFill>
                  <a:srgbClr val="0070C0"/>
                </a:solidFill>
                <a:effectLst/>
                <a:latin typeface="Courier New" pitchFamily="49" charset="0"/>
                <a:cs typeface="Courier New"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70C0"/>
                </a:solidFill>
                <a:effectLst/>
                <a:latin typeface="Courier New" pitchFamily="49" charset="0"/>
                <a:cs typeface="Courier New" pitchFamily="49" charset="0"/>
              </a:rPr>
              <a:t>&lt;!-- </a:t>
            </a:r>
            <a:r>
              <a:rPr kumimoji="0" lang="en-US" sz="2800" b="0" i="0" u="none" strike="noStrike" cap="none" normalizeH="0" baseline="0" dirty="0" err="1">
                <a:ln>
                  <a:noFill/>
                </a:ln>
                <a:solidFill>
                  <a:srgbClr val="0070C0"/>
                </a:solidFill>
                <a:effectLst/>
                <a:latin typeface="Courier New" pitchFamily="49" charset="0"/>
                <a:cs typeface="Courier New" pitchFamily="49" charset="0"/>
              </a:rPr>
              <a:t>var</a:t>
            </a:r>
            <a:r>
              <a:rPr kumimoji="0" lang="en-US" sz="2800" b="0" i="0" u="none" strike="noStrike" cap="none" normalizeH="0" baseline="0" dirty="0">
                <a:ln>
                  <a:noFill/>
                </a:ln>
                <a:solidFill>
                  <a:srgbClr val="0070C0"/>
                </a:solidFill>
                <a:effectLst/>
                <a:latin typeface="Courier New" pitchFamily="49" charset="0"/>
                <a:cs typeface="Courier New" pitchFamily="49" charset="0"/>
              </a:rPr>
              <a:t> </a:t>
            </a:r>
            <a:r>
              <a:rPr kumimoji="0" lang="en-US" sz="2800" b="0" i="0" u="none" strike="noStrike" cap="none" normalizeH="0" baseline="0" dirty="0" err="1">
                <a:ln>
                  <a:noFill/>
                </a:ln>
                <a:solidFill>
                  <a:srgbClr val="0070C0"/>
                </a:solidFill>
                <a:effectLst/>
                <a:latin typeface="Courier New" pitchFamily="49" charset="0"/>
                <a:cs typeface="Courier New" pitchFamily="49" charset="0"/>
              </a:rPr>
              <a:t>myVar</a:t>
            </a:r>
            <a:r>
              <a:rPr kumimoji="0" lang="en-US" sz="2800" b="0" i="0" u="none" strike="noStrike" cap="none" normalizeH="0" baseline="0" dirty="0">
                <a:ln>
                  <a:noFill/>
                </a:ln>
                <a:solidFill>
                  <a:srgbClr val="0070C0"/>
                </a:solidFill>
                <a:effectLst/>
                <a:latin typeface="Courier New" pitchFamily="49" charset="0"/>
                <a:cs typeface="Courier New" pitchFamily="49" charset="0"/>
              </a:rPr>
              <a:t> = "global"; // Declare a global variable function </a:t>
            </a:r>
            <a:r>
              <a:rPr kumimoji="0" lang="en-US" sz="2800" b="0" i="0" u="none" strike="noStrike" cap="none" normalizeH="0" baseline="0" dirty="0" err="1">
                <a:ln>
                  <a:noFill/>
                </a:ln>
                <a:solidFill>
                  <a:srgbClr val="0070C0"/>
                </a:solidFill>
                <a:effectLst/>
                <a:latin typeface="Courier New" pitchFamily="49" charset="0"/>
                <a:cs typeface="Courier New" pitchFamily="49" charset="0"/>
              </a:rPr>
              <a:t>checkscope</a:t>
            </a:r>
            <a:r>
              <a:rPr kumimoji="0" lang="en-US" sz="2800" b="0" i="0" u="none" strike="noStrike" cap="none" normalizeH="0" baseline="0" dirty="0">
                <a:ln>
                  <a:noFill/>
                </a:ln>
                <a:solidFill>
                  <a:srgbClr val="0070C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70C0"/>
                </a:solidFill>
                <a:effectLst/>
                <a:latin typeface="Courier New" pitchFamily="49" charset="0"/>
                <a:cs typeface="Courier New" pitchFamily="49" charset="0"/>
              </a:rPr>
              <a:t>{ </a:t>
            </a:r>
            <a:r>
              <a:rPr kumimoji="0" lang="en-US" sz="2800" b="0" i="0" u="none" strike="noStrike" cap="none" normalizeH="0" baseline="0" dirty="0" err="1">
                <a:ln>
                  <a:noFill/>
                </a:ln>
                <a:solidFill>
                  <a:srgbClr val="0070C0"/>
                </a:solidFill>
                <a:effectLst/>
                <a:latin typeface="Courier New" pitchFamily="49" charset="0"/>
                <a:cs typeface="Courier New" pitchFamily="49" charset="0"/>
              </a:rPr>
              <a:t>var</a:t>
            </a:r>
            <a:r>
              <a:rPr kumimoji="0" lang="en-US" sz="2800" b="0" i="0" u="none" strike="noStrike" cap="none" normalizeH="0" baseline="0" dirty="0">
                <a:ln>
                  <a:noFill/>
                </a:ln>
                <a:solidFill>
                  <a:srgbClr val="0070C0"/>
                </a:solidFill>
                <a:effectLst/>
                <a:latin typeface="Courier New" pitchFamily="49" charset="0"/>
                <a:cs typeface="Courier New" pitchFamily="49" charset="0"/>
              </a:rPr>
              <a:t> </a:t>
            </a:r>
            <a:r>
              <a:rPr kumimoji="0" lang="en-US" sz="2800" b="0" i="0" u="none" strike="noStrike" cap="none" normalizeH="0" baseline="0" dirty="0" err="1">
                <a:ln>
                  <a:noFill/>
                </a:ln>
                <a:solidFill>
                  <a:srgbClr val="0070C0"/>
                </a:solidFill>
                <a:effectLst/>
                <a:latin typeface="Courier New" pitchFamily="49" charset="0"/>
                <a:cs typeface="Courier New" pitchFamily="49" charset="0"/>
              </a:rPr>
              <a:t>myVar</a:t>
            </a:r>
            <a:r>
              <a:rPr kumimoji="0" lang="en-US" sz="2800" b="0" i="0" u="none" strike="noStrike" cap="none" normalizeH="0" baseline="0" dirty="0">
                <a:ln>
                  <a:noFill/>
                </a:ln>
                <a:solidFill>
                  <a:srgbClr val="0070C0"/>
                </a:solidFill>
                <a:effectLst/>
                <a:latin typeface="Courier New" pitchFamily="49" charset="0"/>
                <a:cs typeface="Courier New" pitchFamily="49" charset="0"/>
              </a:rPr>
              <a:t> = "local"; // Declare a local variable </a:t>
            </a:r>
            <a:r>
              <a:rPr kumimoji="0" lang="en-US" sz="2800" b="0" i="0" u="none" strike="noStrike" cap="none" normalizeH="0" baseline="0" dirty="0" err="1">
                <a:ln>
                  <a:noFill/>
                </a:ln>
                <a:solidFill>
                  <a:srgbClr val="0070C0"/>
                </a:solidFill>
                <a:effectLst/>
                <a:latin typeface="Courier New" pitchFamily="49" charset="0"/>
                <a:cs typeface="Courier New" pitchFamily="49" charset="0"/>
              </a:rPr>
              <a:t>document.write</a:t>
            </a:r>
            <a:r>
              <a:rPr kumimoji="0" lang="en-US" sz="2800" b="0" i="0" u="none" strike="noStrike" cap="none" normalizeH="0" baseline="0" dirty="0">
                <a:ln>
                  <a:noFill/>
                </a:ln>
                <a:solidFill>
                  <a:srgbClr val="0070C0"/>
                </a:solidFill>
                <a:effectLst/>
                <a:latin typeface="Courier New" pitchFamily="49" charset="0"/>
                <a:cs typeface="Courier New" pitchFamily="49" charset="0"/>
              </a:rPr>
              <a:t>(</a:t>
            </a:r>
            <a:r>
              <a:rPr kumimoji="0" lang="en-US" sz="2800" b="0" i="0" u="none" strike="noStrike" cap="none" normalizeH="0" baseline="0" dirty="0" err="1">
                <a:ln>
                  <a:noFill/>
                </a:ln>
                <a:solidFill>
                  <a:srgbClr val="0070C0"/>
                </a:solidFill>
                <a:effectLst/>
                <a:latin typeface="Courier New" pitchFamily="49" charset="0"/>
                <a:cs typeface="Courier New" pitchFamily="49" charset="0"/>
              </a:rPr>
              <a:t>myVar</a:t>
            </a:r>
            <a:r>
              <a:rPr kumimoji="0" lang="en-US" sz="2800" b="0" i="0" u="none" strike="noStrike" cap="none" normalizeH="0" baseline="0" dirty="0">
                <a:ln>
                  <a:noFill/>
                </a:ln>
                <a:solidFill>
                  <a:srgbClr val="0070C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70C0"/>
                </a:solidFill>
                <a:effectLst/>
                <a:latin typeface="Courier New" pitchFamily="49" charset="0"/>
                <a:cs typeface="Courier New"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70C0"/>
                </a:solidFill>
                <a:effectLst/>
                <a:latin typeface="Courier New" pitchFamily="49" charset="0"/>
                <a:cs typeface="Courier New" pitchFamily="49" charset="0"/>
              </a:rPr>
              <a:t>&lt;/script&gt;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70C0"/>
                </a:solidFill>
                <a:effectLst/>
                <a:latin typeface="Courier New" pitchFamily="49" charset="0"/>
                <a:cs typeface="Courier New" pitchFamily="49" charset="0"/>
              </a:rPr>
              <a:t>&lt;/body&gt;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70C0"/>
                </a:solidFill>
                <a:effectLst/>
                <a:latin typeface="Courier New" pitchFamily="49" charset="0"/>
                <a:cs typeface="Courier New" pitchFamily="49" charset="0"/>
              </a:rPr>
              <a:t>&lt;/html&gt;</a:t>
            </a:r>
            <a:r>
              <a:rPr kumimoji="0" lang="en-US" sz="1600" b="0" i="0" u="none" strike="noStrike" cap="none" normalizeH="0" baseline="0" dirty="0">
                <a:ln>
                  <a:noFill/>
                </a:ln>
                <a:solidFill>
                  <a:srgbClr val="0070C0"/>
                </a:solidFill>
                <a:effectLst/>
                <a:latin typeface="Arial" pitchFamily="34" charset="0"/>
                <a:cs typeface="Arial" pitchFamily="34" charset="0"/>
              </a:rPr>
              <a:t> </a:t>
            </a:r>
            <a:endParaRPr kumimoji="0" lang="en-US" sz="4400" b="0" i="0" u="none" strike="noStrike" cap="none" normalizeH="0" baseline="0" dirty="0">
              <a:ln>
                <a:noFill/>
              </a:ln>
              <a:solidFill>
                <a:srgbClr val="0070C0"/>
              </a:solidFill>
              <a:effectLst/>
              <a:latin typeface="Arial" pitchFamily="34" charset="0"/>
              <a:cs typeface="Arial" pitchFamily="34" charset="0"/>
            </a:endParaRPr>
          </a:p>
        </p:txBody>
      </p:sp>
      <p:sp>
        <p:nvSpPr>
          <p:cNvPr id="3" name="Rectangle 2"/>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TextBox 3"/>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2354339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a:normAutofit/>
          </a:bodyPr>
          <a:lstStyle/>
          <a:p>
            <a:r>
              <a:rPr lang="en-US" sz="5400" b="1" dirty="0">
                <a:solidFill>
                  <a:srgbClr val="C00000"/>
                </a:solidFill>
                <a:latin typeface="Times New Roman" pitchFamily="18" charset="0"/>
                <a:cs typeface="Times New Roman" pitchFamily="18" charset="0"/>
              </a:rPr>
              <a:t>A brief history of JavaScript</a:t>
            </a:r>
            <a:endParaRPr lang="en-IN" sz="5400" dirty="0">
              <a:solidFill>
                <a:srgbClr val="C00000"/>
              </a:solidFill>
              <a:latin typeface="Times New Roman" pitchFamily="18" charset="0"/>
              <a:cs typeface="Times New Roman" pitchFamily="18" charset="0"/>
            </a:endParaRPr>
          </a:p>
        </p:txBody>
      </p:sp>
      <p:sp>
        <p:nvSpPr>
          <p:cNvPr id="3" name="Content Placeholder 2"/>
          <p:cNvSpPr>
            <a:spLocks noGrp="1"/>
          </p:cNvSpPr>
          <p:nvPr>
            <p:ph sz="half" idx="1"/>
          </p:nvPr>
        </p:nvSpPr>
        <p:spPr>
          <a:xfrm>
            <a:off x="152400" y="1295400"/>
            <a:ext cx="8839200" cy="5181600"/>
          </a:xfrm>
        </p:spPr>
        <p:style>
          <a:lnRef idx="2">
            <a:schemeClr val="accent1"/>
          </a:lnRef>
          <a:fillRef idx="1">
            <a:schemeClr val="lt1"/>
          </a:fillRef>
          <a:effectRef idx="0">
            <a:schemeClr val="accent1"/>
          </a:effectRef>
          <a:fontRef idx="minor">
            <a:schemeClr val="dk1"/>
          </a:fontRef>
        </p:style>
        <p:txBody>
          <a:bodyPr>
            <a:normAutofit/>
          </a:bodyPr>
          <a:lstStyle/>
          <a:p>
            <a:r>
              <a:rPr lang="en-US" sz="2400" dirty="0">
                <a:solidFill>
                  <a:srgbClr val="002060"/>
                </a:solidFill>
                <a:latin typeface="Arial" pitchFamily="34" charset="0"/>
                <a:cs typeface="Arial" pitchFamily="34" charset="0"/>
              </a:rPr>
              <a:t>There’s often some confusion about the two, but JavaScript and Java have almost nothing in common. </a:t>
            </a:r>
          </a:p>
          <a:p>
            <a:r>
              <a:rPr lang="en-US" sz="2400" dirty="0">
                <a:solidFill>
                  <a:srgbClr val="002060"/>
                </a:solidFill>
                <a:latin typeface="Arial" pitchFamily="34" charset="0"/>
                <a:cs typeface="Arial" pitchFamily="34" charset="0"/>
              </a:rPr>
              <a:t>The name JavaScript came from Netscape’s support of Java applets within its browser. </a:t>
            </a:r>
          </a:p>
          <a:p>
            <a:r>
              <a:rPr lang="en-US" sz="2400" dirty="0">
                <a:solidFill>
                  <a:srgbClr val="002060"/>
                </a:solidFill>
                <a:latin typeface="Arial" pitchFamily="34" charset="0"/>
                <a:cs typeface="Arial" pitchFamily="34" charset="0"/>
              </a:rPr>
              <a:t>Many say it was also a marketing tactic to divert some attention from Java, which was the most buzzed-about language at the time. </a:t>
            </a:r>
          </a:p>
          <a:p>
            <a:r>
              <a:rPr lang="en-US" sz="2400" dirty="0">
                <a:solidFill>
                  <a:srgbClr val="002060"/>
                </a:solidFill>
                <a:latin typeface="Arial" pitchFamily="34" charset="0"/>
                <a:cs typeface="Arial" pitchFamily="34" charset="0"/>
              </a:rPr>
              <a:t>To run Java programs, the code must be first compiled into an executable form. </a:t>
            </a:r>
          </a:p>
          <a:p>
            <a:r>
              <a:rPr lang="en-US" sz="2400" dirty="0">
                <a:solidFill>
                  <a:srgbClr val="002060"/>
                </a:solidFill>
                <a:latin typeface="Arial" pitchFamily="34" charset="0"/>
                <a:cs typeface="Arial" pitchFamily="34" charset="0"/>
              </a:rPr>
              <a:t>On the other hand, JavaScript was created to be interpreted at run time, making it much more dynamic (these days the boundary of the two methods is a lot more blurred).</a:t>
            </a:r>
          </a:p>
          <a:p>
            <a:pPr fontAlgn="base">
              <a:lnSpc>
                <a:spcPct val="150000"/>
              </a:lnSpc>
            </a:pPr>
            <a:endParaRPr lang="en-IN" sz="2400" dirty="0">
              <a:solidFill>
                <a:srgbClr val="002060"/>
              </a:solidFill>
              <a:latin typeface="Arial" pitchFamily="34" charset="0"/>
              <a:cs typeface="Arial" pitchFamily="34" charset="0"/>
            </a:endParaRPr>
          </a:p>
        </p:txBody>
      </p:sp>
      <p:sp>
        <p:nvSpPr>
          <p:cNvPr id="5" name="Rectangle 4"/>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348196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a:noAutofit/>
          </a:bodyPr>
          <a:lstStyle/>
          <a:p>
            <a:endParaRPr lang="en-IN" sz="6000" dirty="0">
              <a:solidFill>
                <a:srgbClr val="C00000"/>
              </a:solidFill>
              <a:latin typeface="Times New Roman" pitchFamily="18" charset="0"/>
              <a:cs typeface="Times New Roman" pitchFamily="18" charset="0"/>
            </a:endParaRPr>
          </a:p>
        </p:txBody>
      </p:sp>
      <p:sp>
        <p:nvSpPr>
          <p:cNvPr id="3" name="Content Placeholder 2"/>
          <p:cNvSpPr>
            <a:spLocks noGrp="1"/>
          </p:cNvSpPr>
          <p:nvPr>
            <p:ph sz="half" idx="1"/>
          </p:nvPr>
        </p:nvSpPr>
        <p:spPr>
          <a:xfrm>
            <a:off x="152400" y="1371600"/>
            <a:ext cx="8839200" cy="5105400"/>
          </a:xfrm>
        </p:spPr>
        <p:style>
          <a:lnRef idx="2">
            <a:schemeClr val="accent1"/>
          </a:lnRef>
          <a:fillRef idx="1">
            <a:schemeClr val="lt1"/>
          </a:fillRef>
          <a:effectRef idx="0">
            <a:schemeClr val="accent1"/>
          </a:effectRef>
          <a:fontRef idx="minor">
            <a:schemeClr val="dk1"/>
          </a:fontRef>
        </p:style>
        <p:txBody>
          <a:bodyPr>
            <a:normAutofit/>
          </a:bodyPr>
          <a:lstStyle/>
          <a:p>
            <a:pPr>
              <a:buFont typeface="Wingdings" pitchFamily="2" charset="2"/>
              <a:buChar char="q"/>
            </a:pPr>
            <a:r>
              <a:rPr lang="en-US" dirty="0">
                <a:solidFill>
                  <a:schemeClr val="accent3">
                    <a:lumMod val="50000"/>
                  </a:schemeClr>
                </a:solidFill>
              </a:rPr>
              <a:t>The scope of a variable is the region of your program in which it is defined. JavaScript variables have only two scopes.</a:t>
            </a:r>
            <a:endParaRPr lang="en-US" b="0" dirty="0">
              <a:solidFill>
                <a:schemeClr val="accent3">
                  <a:lumMod val="50000"/>
                </a:schemeClr>
              </a:solidFill>
              <a:effectLst/>
            </a:endParaRPr>
          </a:p>
          <a:p>
            <a:pPr fontAlgn="base"/>
            <a:r>
              <a:rPr lang="en-US" dirty="0">
                <a:solidFill>
                  <a:srgbClr val="CC0066"/>
                </a:solidFill>
              </a:rPr>
              <a:t>Global Variables − </a:t>
            </a:r>
            <a:r>
              <a:rPr lang="en-US" dirty="0">
                <a:solidFill>
                  <a:schemeClr val="accent3">
                    <a:lumMod val="75000"/>
                  </a:schemeClr>
                </a:solidFill>
              </a:rPr>
              <a:t>A global variable has global scope which means it can be defined anywhere in your JavaScript code.</a:t>
            </a:r>
          </a:p>
          <a:p>
            <a:pPr fontAlgn="base"/>
            <a:r>
              <a:rPr lang="en-US" dirty="0">
                <a:solidFill>
                  <a:srgbClr val="CC0066"/>
                </a:solidFill>
              </a:rPr>
              <a:t>Local Variables − </a:t>
            </a:r>
            <a:r>
              <a:rPr lang="en-US" dirty="0">
                <a:solidFill>
                  <a:schemeClr val="accent3">
                    <a:lumMod val="75000"/>
                  </a:schemeClr>
                </a:solidFill>
              </a:rPr>
              <a:t>A local variable will be visible only within a function where it is defined. Function parameters are always local to that function.</a:t>
            </a:r>
          </a:p>
          <a:p>
            <a:endParaRPr lang="en-IN" dirty="0">
              <a:solidFill>
                <a:srgbClr val="C00000"/>
              </a:solidFill>
              <a:latin typeface="Arial" pitchFamily="34" charset="0"/>
              <a:cs typeface="Arial" pitchFamily="34" charset="0"/>
            </a:endParaRPr>
          </a:p>
        </p:txBody>
      </p:sp>
      <p:sp>
        <p:nvSpPr>
          <p:cNvPr id="5" name="Rectangle 4"/>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134290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a:noAutofit/>
          </a:bodyPr>
          <a:lstStyle/>
          <a:p>
            <a:r>
              <a:rPr lang="en-IN" sz="6000" dirty="0"/>
              <a:t>JavaScript Operator</a:t>
            </a:r>
            <a:endParaRPr lang="en-IN" sz="6000" dirty="0">
              <a:solidFill>
                <a:srgbClr val="C00000"/>
              </a:solidFill>
              <a:latin typeface="Times New Roman" pitchFamily="18" charset="0"/>
              <a:cs typeface="Times New Roman" pitchFamily="18" charset="0"/>
            </a:endParaRPr>
          </a:p>
        </p:txBody>
      </p:sp>
      <p:sp>
        <p:nvSpPr>
          <p:cNvPr id="3" name="Content Placeholder 2"/>
          <p:cNvSpPr>
            <a:spLocks noGrp="1"/>
          </p:cNvSpPr>
          <p:nvPr>
            <p:ph sz="half" idx="1"/>
          </p:nvPr>
        </p:nvSpPr>
        <p:spPr>
          <a:xfrm>
            <a:off x="152400" y="1371600"/>
            <a:ext cx="8839200" cy="5105400"/>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Font typeface="Wingdings" pitchFamily="2" charset="2"/>
              <a:buChar char="q"/>
            </a:pPr>
            <a:r>
              <a:rPr lang="en-US" dirty="0">
                <a:solidFill>
                  <a:srgbClr val="C00000"/>
                </a:solidFill>
              </a:rPr>
              <a:t>JavaScript operators are symbols that are used to perform operations on operands. </a:t>
            </a:r>
            <a:endParaRPr lang="en-US" b="0" dirty="0">
              <a:solidFill>
                <a:srgbClr val="C00000"/>
              </a:solidFill>
              <a:effectLst/>
            </a:endParaRPr>
          </a:p>
          <a:p>
            <a:r>
              <a:rPr lang="en-US" b="1" dirty="0"/>
              <a:t>For example:</a:t>
            </a:r>
            <a:endParaRPr lang="en-US" b="0" dirty="0">
              <a:effectLst/>
            </a:endParaRPr>
          </a:p>
          <a:p>
            <a:pPr fontAlgn="base">
              <a:buFont typeface="Wingdings" pitchFamily="2" charset="2"/>
              <a:buChar char="Ø"/>
            </a:pPr>
            <a:r>
              <a:rPr lang="en-US" dirty="0" err="1">
                <a:solidFill>
                  <a:srgbClr val="0070C0"/>
                </a:solidFill>
              </a:rPr>
              <a:t>var</a:t>
            </a:r>
            <a:r>
              <a:rPr lang="en-US" dirty="0">
                <a:solidFill>
                  <a:srgbClr val="0070C0"/>
                </a:solidFill>
              </a:rPr>
              <a:t> sum=10+20;  </a:t>
            </a:r>
          </a:p>
          <a:p>
            <a:pPr>
              <a:buFont typeface="Wingdings" pitchFamily="2" charset="2"/>
              <a:buChar char="Ø"/>
            </a:pPr>
            <a:r>
              <a:rPr lang="en-US" dirty="0">
                <a:solidFill>
                  <a:srgbClr val="0070C0"/>
                </a:solidFill>
              </a:rPr>
              <a:t>Here, + is the arithmetic operator and = is the assignment operator.</a:t>
            </a:r>
            <a:endParaRPr lang="en-US" b="0" dirty="0">
              <a:solidFill>
                <a:srgbClr val="0070C0"/>
              </a:solidFill>
              <a:effectLst/>
            </a:endParaRPr>
          </a:p>
          <a:p>
            <a:pPr marL="0" indent="0">
              <a:buNone/>
            </a:pPr>
            <a:r>
              <a:rPr lang="en-US" b="1" dirty="0">
                <a:solidFill>
                  <a:srgbClr val="C00000"/>
                </a:solidFill>
              </a:rPr>
              <a:t>There are following types of operators in JavaScript:</a:t>
            </a:r>
            <a:endParaRPr lang="en-US" b="0" dirty="0">
              <a:solidFill>
                <a:srgbClr val="C00000"/>
              </a:solidFill>
              <a:effectLst/>
            </a:endParaRPr>
          </a:p>
          <a:p>
            <a:pPr marL="514350" indent="-514350" fontAlgn="base">
              <a:buFont typeface="+mj-lt"/>
              <a:buAutoNum type="arabicPeriod"/>
            </a:pPr>
            <a:r>
              <a:rPr lang="en-US" dirty="0"/>
              <a:t>Arithmetic Operators</a:t>
            </a:r>
          </a:p>
          <a:p>
            <a:pPr marL="514350" indent="-514350" fontAlgn="base">
              <a:buFont typeface="+mj-lt"/>
              <a:buAutoNum type="arabicPeriod"/>
            </a:pPr>
            <a:r>
              <a:rPr lang="en-US" dirty="0"/>
              <a:t>Comparison (Relational) Operators</a:t>
            </a:r>
          </a:p>
          <a:p>
            <a:pPr marL="514350" indent="-514350" fontAlgn="base">
              <a:buFont typeface="+mj-lt"/>
              <a:buAutoNum type="arabicPeriod"/>
            </a:pPr>
            <a:r>
              <a:rPr lang="en-US" dirty="0"/>
              <a:t>Bitwise Operators</a:t>
            </a:r>
          </a:p>
          <a:p>
            <a:pPr marL="514350" indent="-514350" fontAlgn="base">
              <a:buFont typeface="+mj-lt"/>
              <a:buAutoNum type="arabicPeriod"/>
            </a:pPr>
            <a:r>
              <a:rPr lang="en-US" dirty="0"/>
              <a:t>Logical Operators</a:t>
            </a:r>
          </a:p>
          <a:p>
            <a:pPr marL="514350" indent="-514350" fontAlgn="base">
              <a:buFont typeface="+mj-lt"/>
              <a:buAutoNum type="arabicPeriod"/>
            </a:pPr>
            <a:r>
              <a:rPr lang="en-US" dirty="0"/>
              <a:t>Assignment Operators</a:t>
            </a:r>
          </a:p>
          <a:p>
            <a:pPr marL="514350" indent="-514350" fontAlgn="base">
              <a:buFont typeface="+mj-lt"/>
              <a:buAutoNum type="arabicPeriod"/>
            </a:pPr>
            <a:r>
              <a:rPr lang="en-US" dirty="0"/>
              <a:t>Special Operators</a:t>
            </a:r>
          </a:p>
          <a:p>
            <a:endParaRPr lang="en-IN" dirty="0">
              <a:solidFill>
                <a:srgbClr val="C00000"/>
              </a:solidFill>
              <a:latin typeface="Arial" pitchFamily="34" charset="0"/>
              <a:cs typeface="Arial" pitchFamily="34" charset="0"/>
            </a:endParaRPr>
          </a:p>
        </p:txBody>
      </p:sp>
      <p:sp>
        <p:nvSpPr>
          <p:cNvPr id="5" name="Rectangle 4"/>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TextBox 5"/>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2134290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89628104"/>
              </p:ext>
            </p:extLst>
          </p:nvPr>
        </p:nvGraphicFramePr>
        <p:xfrm>
          <a:off x="228600" y="1828800"/>
          <a:ext cx="8610600" cy="4552347"/>
        </p:xfrm>
        <a:graphic>
          <a:graphicData uri="http://schemas.openxmlformats.org/drawingml/2006/table">
            <a:tbl>
              <a:tblPr/>
              <a:tblGrid>
                <a:gridCol w="2362200">
                  <a:extLst>
                    <a:ext uri="{9D8B030D-6E8A-4147-A177-3AD203B41FA5}">
                      <a16:colId xmlns:a16="http://schemas.microsoft.com/office/drawing/2014/main" val="20000"/>
                    </a:ext>
                  </a:extLst>
                </a:gridCol>
                <a:gridCol w="3378200">
                  <a:extLst>
                    <a:ext uri="{9D8B030D-6E8A-4147-A177-3AD203B41FA5}">
                      <a16:colId xmlns:a16="http://schemas.microsoft.com/office/drawing/2014/main" val="20001"/>
                    </a:ext>
                  </a:extLst>
                </a:gridCol>
                <a:gridCol w="2870200">
                  <a:extLst>
                    <a:ext uri="{9D8B030D-6E8A-4147-A177-3AD203B41FA5}">
                      <a16:colId xmlns:a16="http://schemas.microsoft.com/office/drawing/2014/main" val="20002"/>
                    </a:ext>
                  </a:extLst>
                </a:gridCol>
              </a:tblGrid>
              <a:tr h="566896">
                <a:tc>
                  <a:txBody>
                    <a:bodyPr/>
                    <a:lstStyle/>
                    <a:p>
                      <a:pPr algn="l" fontAlgn="t"/>
                      <a:r>
                        <a:rPr lang="en-IN" sz="2000" dirty="0">
                          <a:solidFill>
                            <a:schemeClr val="accent3">
                              <a:lumMod val="50000"/>
                            </a:schemeClr>
                          </a:solidFill>
                          <a:effectLst/>
                          <a:latin typeface="Times New Roman" pitchFamily="18" charset="0"/>
                          <a:cs typeface="Times New Roman" pitchFamily="18" charset="0"/>
                        </a:rPr>
                        <a:t>Operator</a:t>
                      </a:r>
                    </a:p>
                  </a:txBody>
                  <a:tcPr marL="109728" marR="109728" marT="109728" marB="109728">
                    <a:lnL w="9525" cap="flat" cmpd="sng" algn="ctr">
                      <a:solidFill>
                        <a:srgbClr val="D0BA61"/>
                      </a:solidFill>
                      <a:prstDash val="solid"/>
                      <a:round/>
                      <a:headEnd type="none" w="med" len="med"/>
                      <a:tailEnd type="none" w="med" len="med"/>
                    </a:lnL>
                    <a:lnR w="9525" cap="flat" cmpd="sng" algn="ctr">
                      <a:solidFill>
                        <a:srgbClr val="D0BA61"/>
                      </a:solidFill>
                      <a:prstDash val="solid"/>
                      <a:round/>
                      <a:headEnd type="none" w="med" len="med"/>
                      <a:tailEnd type="none" w="med" len="med"/>
                    </a:lnR>
                    <a:lnT w="9525" cap="flat" cmpd="sng" algn="ctr">
                      <a:solidFill>
                        <a:srgbClr val="D0BA6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chemeClr val="accent3">
                              <a:lumMod val="50000"/>
                            </a:schemeClr>
                          </a:solidFill>
                          <a:effectLst/>
                          <a:latin typeface="Times New Roman" pitchFamily="18" charset="0"/>
                          <a:cs typeface="Times New Roman" pitchFamily="18" charset="0"/>
                        </a:rPr>
                        <a:t>Description</a:t>
                      </a:r>
                    </a:p>
                  </a:txBody>
                  <a:tcPr marL="109728" marR="109728" marT="109728" marB="109728">
                    <a:lnL w="9525" cap="flat" cmpd="sng" algn="ctr">
                      <a:solidFill>
                        <a:srgbClr val="D0BA61"/>
                      </a:solidFill>
                      <a:prstDash val="solid"/>
                      <a:round/>
                      <a:headEnd type="none" w="med" len="med"/>
                      <a:tailEnd type="none" w="med" len="med"/>
                    </a:lnL>
                    <a:lnR w="9525" cap="flat" cmpd="sng" algn="ctr">
                      <a:solidFill>
                        <a:srgbClr val="D0BA61"/>
                      </a:solidFill>
                      <a:prstDash val="solid"/>
                      <a:round/>
                      <a:headEnd type="none" w="med" len="med"/>
                      <a:tailEnd type="none" w="med" len="med"/>
                    </a:lnR>
                    <a:lnT w="9525" cap="flat" cmpd="sng" algn="ctr">
                      <a:solidFill>
                        <a:srgbClr val="D0BA6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chemeClr val="accent3">
                              <a:lumMod val="50000"/>
                            </a:schemeClr>
                          </a:solidFill>
                          <a:effectLst/>
                          <a:latin typeface="Times New Roman" pitchFamily="18" charset="0"/>
                          <a:cs typeface="Times New Roman" pitchFamily="18" charset="0"/>
                        </a:rPr>
                        <a:t>Example</a:t>
                      </a:r>
                    </a:p>
                  </a:txBody>
                  <a:tcPr marL="109728" marR="109728" marT="109728" marB="109728">
                    <a:lnL w="9525" cap="flat" cmpd="sng" algn="ctr">
                      <a:solidFill>
                        <a:srgbClr val="D0BA61"/>
                      </a:solidFill>
                      <a:prstDash val="solid"/>
                      <a:round/>
                      <a:headEnd type="none" w="med" len="med"/>
                      <a:tailEnd type="none" w="med" len="med"/>
                    </a:lnL>
                    <a:lnR w="9525" cap="flat" cmpd="sng" algn="ctr">
                      <a:solidFill>
                        <a:srgbClr val="D0BA61"/>
                      </a:solidFill>
                      <a:prstDash val="solid"/>
                      <a:round/>
                      <a:headEnd type="none" w="med" len="med"/>
                      <a:tailEnd type="none" w="med" len="med"/>
                    </a:lnR>
                    <a:lnT w="9525" cap="flat" cmpd="sng" algn="ctr">
                      <a:solidFill>
                        <a:srgbClr val="D0BA6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81003">
                <a:tc>
                  <a:txBody>
                    <a:bodyPr/>
                    <a:lstStyle/>
                    <a:p>
                      <a:pPr algn="l" fontAlgn="t"/>
                      <a:r>
                        <a:rPr lang="en-IN" sz="2000" dirty="0">
                          <a:solidFill>
                            <a:schemeClr val="accent3">
                              <a:lumMod val="50000"/>
                            </a:schemeClr>
                          </a:solidFill>
                          <a:effectLst/>
                          <a:latin typeface="Times New Roman" pitchFamily="18" charset="0"/>
                          <a:cs typeface="Times New Roman" pitchFamily="18" charset="0"/>
                        </a:rPr>
                        <a: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chemeClr val="accent3">
                              <a:lumMod val="50000"/>
                            </a:schemeClr>
                          </a:solidFill>
                          <a:effectLst/>
                          <a:latin typeface="Times New Roman" pitchFamily="18" charset="0"/>
                          <a:cs typeface="Times New Roman" pitchFamily="18" charset="0"/>
                        </a:rPr>
                        <a:t>Addition</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chemeClr val="accent3">
                              <a:lumMod val="50000"/>
                            </a:schemeClr>
                          </a:solidFill>
                          <a:effectLst/>
                          <a:latin typeface="Times New Roman" pitchFamily="18" charset="0"/>
                          <a:cs typeface="Times New Roman" pitchFamily="18" charset="0"/>
                        </a:rPr>
                        <a:t>10+20 = 30</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81003">
                <a:tc>
                  <a:txBody>
                    <a:bodyPr/>
                    <a:lstStyle/>
                    <a:p>
                      <a:pPr algn="l" fontAlgn="t"/>
                      <a:r>
                        <a:rPr lang="en-IN" sz="2000">
                          <a:solidFill>
                            <a:schemeClr val="accent3">
                              <a:lumMod val="50000"/>
                            </a:schemeClr>
                          </a:solidFill>
                          <a:effectLst/>
                          <a:latin typeface="Times New Roman" pitchFamily="18" charset="0"/>
                          <a:cs typeface="Times New Roman" pitchFamily="18" charset="0"/>
                        </a:rPr>
                        <a: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a:solidFill>
                            <a:schemeClr val="accent3">
                              <a:lumMod val="50000"/>
                            </a:schemeClr>
                          </a:solidFill>
                          <a:effectLst/>
                          <a:latin typeface="Times New Roman" pitchFamily="18" charset="0"/>
                          <a:cs typeface="Times New Roman" pitchFamily="18" charset="0"/>
                        </a:rPr>
                        <a:t>Subtraction</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a:solidFill>
                            <a:schemeClr val="accent3">
                              <a:lumMod val="50000"/>
                            </a:schemeClr>
                          </a:solidFill>
                          <a:effectLst/>
                          <a:latin typeface="Times New Roman" pitchFamily="18" charset="0"/>
                          <a:cs typeface="Times New Roman" pitchFamily="18" charset="0"/>
                        </a:rPr>
                        <a:t>20-10 = 10</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81003">
                <a:tc>
                  <a:txBody>
                    <a:bodyPr/>
                    <a:lstStyle/>
                    <a:p>
                      <a:pPr algn="l" fontAlgn="t"/>
                      <a:r>
                        <a:rPr lang="en-IN" sz="2000">
                          <a:solidFill>
                            <a:schemeClr val="accent3">
                              <a:lumMod val="50000"/>
                            </a:schemeClr>
                          </a:solidFill>
                          <a:effectLst/>
                          <a:latin typeface="Times New Roman" pitchFamily="18" charset="0"/>
                          <a:cs typeface="Times New Roman" pitchFamily="18" charset="0"/>
                        </a:rPr>
                        <a: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chemeClr val="accent3">
                              <a:lumMod val="50000"/>
                            </a:schemeClr>
                          </a:solidFill>
                          <a:effectLst/>
                          <a:latin typeface="Times New Roman" pitchFamily="18" charset="0"/>
                          <a:cs typeface="Times New Roman" pitchFamily="18" charset="0"/>
                        </a:rPr>
                        <a:t>Multiplication</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chemeClr val="accent3">
                              <a:lumMod val="50000"/>
                            </a:schemeClr>
                          </a:solidFill>
                          <a:effectLst/>
                          <a:latin typeface="Times New Roman" pitchFamily="18" charset="0"/>
                          <a:cs typeface="Times New Roman" pitchFamily="18" charset="0"/>
                        </a:rPr>
                        <a:t>10*20 = 200</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81003">
                <a:tc>
                  <a:txBody>
                    <a:bodyPr/>
                    <a:lstStyle/>
                    <a:p>
                      <a:pPr algn="l" fontAlgn="t"/>
                      <a:r>
                        <a:rPr lang="en-IN" sz="2000">
                          <a:solidFill>
                            <a:schemeClr val="accent3">
                              <a:lumMod val="50000"/>
                            </a:schemeClr>
                          </a:solidFill>
                          <a:effectLst/>
                          <a:latin typeface="Times New Roman" pitchFamily="18" charset="0"/>
                          <a:cs typeface="Times New Roman" pitchFamily="18" charset="0"/>
                        </a:rPr>
                        <a: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a:solidFill>
                            <a:schemeClr val="accent3">
                              <a:lumMod val="50000"/>
                            </a:schemeClr>
                          </a:solidFill>
                          <a:effectLst/>
                          <a:latin typeface="Times New Roman" pitchFamily="18" charset="0"/>
                          <a:cs typeface="Times New Roman" pitchFamily="18" charset="0"/>
                        </a:rPr>
                        <a:t>Division</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a:solidFill>
                            <a:schemeClr val="accent3">
                              <a:lumMod val="50000"/>
                            </a:schemeClr>
                          </a:solidFill>
                          <a:effectLst/>
                          <a:latin typeface="Times New Roman" pitchFamily="18" charset="0"/>
                          <a:cs typeface="Times New Roman" pitchFamily="18" charset="0"/>
                        </a:rPr>
                        <a:t>20/10 = 2</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481003">
                <a:tc>
                  <a:txBody>
                    <a:bodyPr/>
                    <a:lstStyle/>
                    <a:p>
                      <a:pPr algn="l" fontAlgn="t"/>
                      <a:r>
                        <a:rPr lang="en-IN" sz="2000">
                          <a:solidFill>
                            <a:schemeClr val="accent3">
                              <a:lumMod val="50000"/>
                            </a:schemeClr>
                          </a:solidFill>
                          <a:effectLst/>
                          <a:latin typeface="Times New Roman" pitchFamily="18" charset="0"/>
                          <a:cs typeface="Times New Roman" pitchFamily="18" charset="0"/>
                        </a:rPr>
                        <a: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chemeClr val="accent3">
                              <a:lumMod val="50000"/>
                            </a:schemeClr>
                          </a:solidFill>
                          <a:effectLst/>
                          <a:latin typeface="Times New Roman" pitchFamily="18" charset="0"/>
                          <a:cs typeface="Times New Roman" pitchFamily="18" charset="0"/>
                        </a:rPr>
                        <a:t>Modulus (Remainder)</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chemeClr val="accent3">
                              <a:lumMod val="50000"/>
                            </a:schemeClr>
                          </a:solidFill>
                          <a:effectLst/>
                          <a:latin typeface="Times New Roman" pitchFamily="18" charset="0"/>
                          <a:cs typeface="Times New Roman" pitchFamily="18" charset="0"/>
                        </a:rPr>
                        <a:t>20%10 = 0</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790218">
                <a:tc>
                  <a:txBody>
                    <a:bodyPr/>
                    <a:lstStyle/>
                    <a:p>
                      <a:pPr algn="l" fontAlgn="t"/>
                      <a:r>
                        <a:rPr lang="en-IN" sz="2000">
                          <a:solidFill>
                            <a:schemeClr val="accent3">
                              <a:lumMod val="50000"/>
                            </a:schemeClr>
                          </a:solidFill>
                          <a:effectLst/>
                          <a:latin typeface="Times New Roman" pitchFamily="18" charset="0"/>
                          <a:cs typeface="Times New Roman" pitchFamily="18" charset="0"/>
                        </a:rPr>
                        <a: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a:solidFill>
                            <a:schemeClr val="accent3">
                              <a:lumMod val="50000"/>
                            </a:schemeClr>
                          </a:solidFill>
                          <a:effectLst/>
                          <a:latin typeface="Times New Roman" pitchFamily="18" charset="0"/>
                          <a:cs typeface="Times New Roman" pitchFamily="18" charset="0"/>
                        </a:rPr>
                        <a:t>Increment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chemeClr val="accent3">
                              <a:lumMod val="50000"/>
                            </a:schemeClr>
                          </a:solidFill>
                          <a:effectLst/>
                          <a:latin typeface="Times New Roman" pitchFamily="18" charset="0"/>
                          <a:cs typeface="Times New Roman" pitchFamily="18" charset="0"/>
                        </a:rPr>
                        <a:t>var a=10; a++; Now a = 11</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790218">
                <a:tc>
                  <a:txBody>
                    <a:bodyPr/>
                    <a:lstStyle/>
                    <a:p>
                      <a:pPr algn="l" fontAlgn="t"/>
                      <a:r>
                        <a:rPr lang="en-IN" sz="2000">
                          <a:solidFill>
                            <a:schemeClr val="accent3">
                              <a:lumMod val="50000"/>
                            </a:schemeClr>
                          </a:solidFill>
                          <a:effectLst/>
                          <a:latin typeface="Times New Roman" pitchFamily="18" charset="0"/>
                          <a:cs typeface="Times New Roman" pitchFamily="18" charset="0"/>
                        </a:rPr>
                        <a: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chemeClr val="accent3">
                              <a:lumMod val="50000"/>
                            </a:schemeClr>
                          </a:solidFill>
                          <a:effectLst/>
                          <a:latin typeface="Times New Roman" pitchFamily="18" charset="0"/>
                          <a:cs typeface="Times New Roman" pitchFamily="18" charset="0"/>
                        </a:rPr>
                        <a:t>Decrement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err="1">
                          <a:solidFill>
                            <a:schemeClr val="accent3">
                              <a:lumMod val="50000"/>
                            </a:schemeClr>
                          </a:solidFill>
                          <a:effectLst/>
                          <a:latin typeface="Times New Roman" pitchFamily="18" charset="0"/>
                          <a:cs typeface="Times New Roman" pitchFamily="18" charset="0"/>
                        </a:rPr>
                        <a:t>var</a:t>
                      </a:r>
                      <a:r>
                        <a:rPr lang="en-US" sz="2000" dirty="0">
                          <a:solidFill>
                            <a:schemeClr val="accent3">
                              <a:lumMod val="50000"/>
                            </a:schemeClr>
                          </a:solidFill>
                          <a:effectLst/>
                          <a:latin typeface="Times New Roman" pitchFamily="18" charset="0"/>
                          <a:cs typeface="Times New Roman" pitchFamily="18" charset="0"/>
                        </a:rPr>
                        <a:t> a=10; a--; Now a = 9</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
        <p:nvSpPr>
          <p:cNvPr id="3" name="Rectangle 1"/>
          <p:cNvSpPr>
            <a:spLocks noChangeArrowheads="1"/>
          </p:cNvSpPr>
          <p:nvPr/>
        </p:nvSpPr>
        <p:spPr bwMode="auto">
          <a:xfrm>
            <a:off x="381000" y="137865"/>
            <a:ext cx="7848600" cy="15081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2060"/>
                </a:solidFill>
                <a:effectLst/>
                <a:latin typeface="Arial" pitchFamily="34" charset="0"/>
                <a:cs typeface="Arial" pitchFamily="34" charset="0"/>
              </a:rPr>
              <a:t>JavaScript Arithmetic Operators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70C0"/>
                </a:solidFill>
                <a:effectLst/>
                <a:latin typeface="Arial" pitchFamily="34" charset="0"/>
                <a:cs typeface="Arial" pitchFamily="34" charset="0"/>
              </a:rPr>
              <a:t>Arithmetic operators are used to perform arithmetic operations on the operands. The following operators are known as JavaScript arithmetic operators.</a:t>
            </a: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4135771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78087365"/>
              </p:ext>
            </p:extLst>
          </p:nvPr>
        </p:nvGraphicFramePr>
        <p:xfrm>
          <a:off x="432217" y="1578272"/>
          <a:ext cx="8229600" cy="5047488"/>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482803">
                <a:tc>
                  <a:txBody>
                    <a:bodyPr/>
                    <a:lstStyle/>
                    <a:p>
                      <a:pPr algn="l" fontAlgn="t"/>
                      <a:r>
                        <a:rPr lang="en-IN" sz="2000">
                          <a:solidFill>
                            <a:srgbClr val="C00000"/>
                          </a:solidFill>
                          <a:effectLst/>
                          <a:latin typeface="times new roman"/>
                        </a:rPr>
                        <a:t>Operator</a:t>
                      </a:r>
                    </a:p>
                  </a:txBody>
                  <a:tcPr marL="109728" marR="109728" marT="109728" marB="109728">
                    <a:lnL w="9525" cap="flat" cmpd="sng" algn="ctr">
                      <a:solidFill>
                        <a:srgbClr val="C05E8F"/>
                      </a:solidFill>
                      <a:prstDash val="solid"/>
                      <a:round/>
                      <a:headEnd type="none" w="med" len="med"/>
                      <a:tailEnd type="none" w="med" len="med"/>
                    </a:lnL>
                    <a:lnR w="9525" cap="flat" cmpd="sng" algn="ctr">
                      <a:solidFill>
                        <a:srgbClr val="C05E8F"/>
                      </a:solidFill>
                      <a:prstDash val="solid"/>
                      <a:round/>
                      <a:headEnd type="none" w="med" len="med"/>
                      <a:tailEnd type="none" w="med" len="med"/>
                    </a:lnR>
                    <a:lnT w="9525" cap="flat" cmpd="sng" algn="ctr">
                      <a:solidFill>
                        <a:srgbClr val="C05E8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C00000"/>
                          </a:solidFill>
                          <a:effectLst/>
                          <a:latin typeface="times new roman"/>
                        </a:rPr>
                        <a:t>Description</a:t>
                      </a:r>
                    </a:p>
                  </a:txBody>
                  <a:tcPr marL="109728" marR="109728" marT="109728" marB="109728">
                    <a:lnL w="9525" cap="flat" cmpd="sng" algn="ctr">
                      <a:solidFill>
                        <a:srgbClr val="C05E8F"/>
                      </a:solidFill>
                      <a:prstDash val="solid"/>
                      <a:round/>
                      <a:headEnd type="none" w="med" len="med"/>
                      <a:tailEnd type="none" w="med" len="med"/>
                    </a:lnL>
                    <a:lnR w="9525" cap="flat" cmpd="sng" algn="ctr">
                      <a:solidFill>
                        <a:srgbClr val="C05E8F"/>
                      </a:solidFill>
                      <a:prstDash val="solid"/>
                      <a:round/>
                      <a:headEnd type="none" w="med" len="med"/>
                      <a:tailEnd type="none" w="med" len="med"/>
                    </a:lnR>
                    <a:lnT w="9525" cap="flat" cmpd="sng" algn="ctr">
                      <a:solidFill>
                        <a:srgbClr val="C05E8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C00000"/>
                          </a:solidFill>
                          <a:effectLst/>
                          <a:latin typeface="times new roman"/>
                        </a:rPr>
                        <a:t>Example</a:t>
                      </a:r>
                    </a:p>
                  </a:txBody>
                  <a:tcPr marL="109728" marR="109728" marT="109728" marB="109728">
                    <a:lnL w="9525" cap="flat" cmpd="sng" algn="ctr">
                      <a:solidFill>
                        <a:srgbClr val="C05E8F"/>
                      </a:solidFill>
                      <a:prstDash val="solid"/>
                      <a:round/>
                      <a:headEnd type="none" w="med" len="med"/>
                      <a:tailEnd type="none" w="med" len="med"/>
                    </a:lnL>
                    <a:lnR w="9525" cap="flat" cmpd="sng" algn="ctr">
                      <a:solidFill>
                        <a:srgbClr val="C05E8F"/>
                      </a:solidFill>
                      <a:prstDash val="solid"/>
                      <a:round/>
                      <a:headEnd type="none" w="med" len="med"/>
                      <a:tailEnd type="none" w="med" len="med"/>
                    </a:lnR>
                    <a:lnT w="9525" cap="flat" cmpd="sng" algn="ctr">
                      <a:solidFill>
                        <a:srgbClr val="C05E8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09651">
                <a:tc>
                  <a:txBody>
                    <a:bodyPr/>
                    <a:lstStyle/>
                    <a:p>
                      <a:pPr algn="l" fontAlgn="t"/>
                      <a:r>
                        <a:rPr lang="en-IN" sz="2000">
                          <a:solidFill>
                            <a:srgbClr val="C00000"/>
                          </a:solidFill>
                          <a:effectLst/>
                          <a:latin typeface="verdana"/>
                        </a:rPr>
                        <a: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rgbClr val="C00000"/>
                          </a:solidFill>
                          <a:effectLst/>
                          <a:latin typeface="verdana"/>
                        </a:rPr>
                        <a:t>Is equal to</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rgbClr val="C00000"/>
                          </a:solidFill>
                          <a:effectLst/>
                          <a:latin typeface="verdana"/>
                        </a:rPr>
                        <a:t>10==20 = false</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72998">
                <a:tc>
                  <a:txBody>
                    <a:bodyPr/>
                    <a:lstStyle/>
                    <a:p>
                      <a:pPr algn="l" fontAlgn="t"/>
                      <a:r>
                        <a:rPr lang="en-IN" sz="2000">
                          <a:solidFill>
                            <a:srgbClr val="C00000"/>
                          </a:solidFill>
                          <a:effectLst/>
                          <a:latin typeface="verdana"/>
                        </a:rPr>
                        <a: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C00000"/>
                          </a:solidFill>
                          <a:effectLst/>
                          <a:latin typeface="verdana"/>
                        </a:rPr>
                        <a:t>Identical (equal and of same type)</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a:solidFill>
                            <a:srgbClr val="C00000"/>
                          </a:solidFill>
                          <a:effectLst/>
                          <a:latin typeface="verdana"/>
                        </a:rPr>
                        <a:t>10==20 = false</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09651">
                <a:tc>
                  <a:txBody>
                    <a:bodyPr/>
                    <a:lstStyle/>
                    <a:p>
                      <a:pPr algn="l" fontAlgn="t"/>
                      <a:r>
                        <a:rPr lang="en-IN" sz="2000">
                          <a:solidFill>
                            <a:srgbClr val="C00000"/>
                          </a:solidFill>
                          <a:effectLst/>
                          <a:latin typeface="verdana"/>
                        </a:rPr>
                        <a: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rgbClr val="C00000"/>
                          </a:solidFill>
                          <a:effectLst/>
                          <a:latin typeface="verdana"/>
                        </a:rPr>
                        <a:t>Not equal to</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rgbClr val="C00000"/>
                          </a:solidFill>
                          <a:effectLst/>
                          <a:latin typeface="verdana"/>
                        </a:rPr>
                        <a:t>10!=20 = true</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09651">
                <a:tc>
                  <a:txBody>
                    <a:bodyPr/>
                    <a:lstStyle/>
                    <a:p>
                      <a:pPr algn="l" fontAlgn="t"/>
                      <a:r>
                        <a:rPr lang="en-IN" sz="2000">
                          <a:solidFill>
                            <a:srgbClr val="C00000"/>
                          </a:solidFill>
                          <a:effectLst/>
                          <a:latin typeface="verdana"/>
                        </a:rPr>
                        <a: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dirty="0">
                          <a:solidFill>
                            <a:srgbClr val="C00000"/>
                          </a:solidFill>
                          <a:effectLst/>
                          <a:latin typeface="verdana"/>
                        </a:rPr>
                        <a:t>Not Identical</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a:solidFill>
                            <a:srgbClr val="C00000"/>
                          </a:solidFill>
                          <a:effectLst/>
                          <a:latin typeface="verdana"/>
                        </a:rPr>
                        <a:t>20!==20 = false</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409651">
                <a:tc>
                  <a:txBody>
                    <a:bodyPr/>
                    <a:lstStyle/>
                    <a:p>
                      <a:pPr algn="l" fontAlgn="t"/>
                      <a:r>
                        <a:rPr lang="en-IN" sz="2000">
                          <a:solidFill>
                            <a:srgbClr val="C00000"/>
                          </a:solidFill>
                          <a:effectLst/>
                          <a:latin typeface="verdana"/>
                        </a:rPr>
                        <a:t>&gt;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rgbClr val="C00000"/>
                          </a:solidFill>
                          <a:effectLst/>
                          <a:latin typeface="verdana"/>
                        </a:rPr>
                        <a:t>Greater than</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rgbClr val="C00000"/>
                          </a:solidFill>
                          <a:effectLst/>
                          <a:latin typeface="verdana"/>
                        </a:rPr>
                        <a:t>20&gt;10 = true</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72998">
                <a:tc>
                  <a:txBody>
                    <a:bodyPr/>
                    <a:lstStyle/>
                    <a:p>
                      <a:pPr algn="l" fontAlgn="t"/>
                      <a:r>
                        <a:rPr lang="en-IN" sz="2000">
                          <a:solidFill>
                            <a:srgbClr val="C00000"/>
                          </a:solidFill>
                          <a:effectLst/>
                          <a:latin typeface="verdana"/>
                        </a:rPr>
                        <a:t>&gt;=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C00000"/>
                          </a:solidFill>
                          <a:effectLst/>
                          <a:latin typeface="verdana"/>
                        </a:rPr>
                        <a:t>Greater than or equal to</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a:solidFill>
                            <a:srgbClr val="C00000"/>
                          </a:solidFill>
                          <a:effectLst/>
                          <a:latin typeface="verdana"/>
                        </a:rPr>
                        <a:t>20&gt;=10 = true</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409651">
                <a:tc>
                  <a:txBody>
                    <a:bodyPr/>
                    <a:lstStyle/>
                    <a:p>
                      <a:pPr algn="l" fontAlgn="t"/>
                      <a:r>
                        <a:rPr lang="en-IN" sz="2000">
                          <a:solidFill>
                            <a:srgbClr val="C00000"/>
                          </a:solidFill>
                          <a:effectLst/>
                          <a:latin typeface="verdana"/>
                        </a:rPr>
                        <a:t>&lt;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rgbClr val="C00000"/>
                          </a:solidFill>
                          <a:effectLst/>
                          <a:latin typeface="verdana"/>
                        </a:rPr>
                        <a:t>Less than</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rgbClr val="C00000"/>
                          </a:solidFill>
                          <a:effectLst/>
                          <a:latin typeface="verdana"/>
                        </a:rPr>
                        <a:t>20&lt;10 = false</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09651">
                <a:tc>
                  <a:txBody>
                    <a:bodyPr/>
                    <a:lstStyle/>
                    <a:p>
                      <a:pPr algn="l" fontAlgn="t"/>
                      <a:r>
                        <a:rPr lang="en-IN" sz="2000">
                          <a:solidFill>
                            <a:srgbClr val="C00000"/>
                          </a:solidFill>
                          <a:effectLst/>
                          <a:latin typeface="verdana"/>
                        </a:rPr>
                        <a:t>&lt;=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C00000"/>
                          </a:solidFill>
                          <a:effectLst/>
                          <a:latin typeface="verdana"/>
                        </a:rPr>
                        <a:t>Less than or equal to</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dirty="0">
                          <a:solidFill>
                            <a:srgbClr val="C00000"/>
                          </a:solidFill>
                          <a:effectLst/>
                          <a:latin typeface="verdana"/>
                        </a:rPr>
                        <a:t>20&lt;=10 = false</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bl>
          </a:graphicData>
        </a:graphic>
      </p:graphicFrame>
      <p:sp>
        <p:nvSpPr>
          <p:cNvPr id="3" name="Rectangle 1"/>
          <p:cNvSpPr>
            <a:spLocks noChangeArrowheads="1"/>
          </p:cNvSpPr>
          <p:nvPr/>
        </p:nvSpPr>
        <p:spPr bwMode="auto">
          <a:xfrm>
            <a:off x="432217" y="228600"/>
            <a:ext cx="855938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accent3">
                    <a:lumMod val="75000"/>
                  </a:schemeClr>
                </a:solidFill>
                <a:effectLst/>
                <a:latin typeface="Arial" pitchFamily="34" charset="0"/>
                <a:cs typeface="Arial" pitchFamily="34" charset="0"/>
              </a:rPr>
              <a:t>The JavaScript comparison operator compares the two operands.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accent3">
                    <a:lumMod val="75000"/>
                  </a:schemeClr>
                </a:solidFill>
                <a:effectLst/>
                <a:latin typeface="Arial" pitchFamily="34" charset="0"/>
                <a:cs typeface="Arial" pitchFamily="34" charset="0"/>
              </a:rPr>
              <a:t>The comparison operators are as follows:</a:t>
            </a:r>
            <a:endParaRPr kumimoji="0" lang="en-US" sz="5400" b="0" i="0" u="none" strike="noStrike" cap="none" normalizeH="0" baseline="0" dirty="0">
              <a:ln>
                <a:noFill/>
              </a:ln>
              <a:solidFill>
                <a:schemeClr val="accent3">
                  <a:lumMod val="75000"/>
                </a:schemeClr>
              </a:solidFill>
              <a:effectLst/>
              <a:latin typeface="Arial" pitchFamily="34" charset="0"/>
              <a:cs typeface="Arial" pitchFamily="34" charset="0"/>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883502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91214515"/>
              </p:ext>
            </p:extLst>
          </p:nvPr>
        </p:nvGraphicFramePr>
        <p:xfrm>
          <a:off x="457200" y="1661307"/>
          <a:ext cx="8229600" cy="4818278"/>
        </p:xfrm>
        <a:graphic>
          <a:graphicData uri="http://schemas.openxmlformats.org/drawingml/2006/table">
            <a:tbl>
              <a:tblPr/>
              <a:tblGrid>
                <a:gridCol w="13716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482803">
                <a:tc>
                  <a:txBody>
                    <a:bodyPr/>
                    <a:lstStyle/>
                    <a:p>
                      <a:pPr algn="l" fontAlgn="t"/>
                      <a:r>
                        <a:rPr lang="en-IN" sz="2000" b="1" dirty="0">
                          <a:solidFill>
                            <a:schemeClr val="accent3">
                              <a:lumMod val="50000"/>
                            </a:schemeClr>
                          </a:solidFill>
                          <a:effectLst/>
                          <a:latin typeface="times new roman"/>
                        </a:rPr>
                        <a:t>Operator</a:t>
                      </a:r>
                    </a:p>
                  </a:txBody>
                  <a:tcPr marL="109728" marR="109728" marT="109728" marB="109728">
                    <a:lnL w="9525" cap="flat" cmpd="sng" algn="ctr">
                      <a:solidFill>
                        <a:srgbClr val="509A2C"/>
                      </a:solidFill>
                      <a:prstDash val="solid"/>
                      <a:round/>
                      <a:headEnd type="none" w="med" len="med"/>
                      <a:tailEnd type="none" w="med" len="med"/>
                    </a:lnL>
                    <a:lnR w="9525" cap="flat" cmpd="sng" algn="ctr">
                      <a:solidFill>
                        <a:srgbClr val="509A2C"/>
                      </a:solidFill>
                      <a:prstDash val="solid"/>
                      <a:round/>
                      <a:headEnd type="none" w="med" len="med"/>
                      <a:tailEnd type="none" w="med" len="med"/>
                    </a:lnR>
                    <a:lnT w="9525" cap="flat" cmpd="sng" algn="ctr">
                      <a:solidFill>
                        <a:srgbClr val="509A2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b="1" dirty="0">
                          <a:solidFill>
                            <a:schemeClr val="accent3">
                              <a:lumMod val="50000"/>
                            </a:schemeClr>
                          </a:solidFill>
                          <a:effectLst/>
                          <a:latin typeface="times new roman"/>
                        </a:rPr>
                        <a:t>Description</a:t>
                      </a:r>
                    </a:p>
                  </a:txBody>
                  <a:tcPr marL="109728" marR="109728" marT="109728" marB="109728">
                    <a:lnL w="9525" cap="flat" cmpd="sng" algn="ctr">
                      <a:solidFill>
                        <a:srgbClr val="509A2C"/>
                      </a:solidFill>
                      <a:prstDash val="solid"/>
                      <a:round/>
                      <a:headEnd type="none" w="med" len="med"/>
                      <a:tailEnd type="none" w="med" len="med"/>
                    </a:lnL>
                    <a:lnR w="9525" cap="flat" cmpd="sng" algn="ctr">
                      <a:solidFill>
                        <a:srgbClr val="509A2C"/>
                      </a:solidFill>
                      <a:prstDash val="solid"/>
                      <a:round/>
                      <a:headEnd type="none" w="med" len="med"/>
                      <a:tailEnd type="none" w="med" len="med"/>
                    </a:lnR>
                    <a:lnT w="9525" cap="flat" cmpd="sng" algn="ctr">
                      <a:solidFill>
                        <a:srgbClr val="509A2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b="1" dirty="0">
                          <a:solidFill>
                            <a:schemeClr val="accent3">
                              <a:lumMod val="50000"/>
                            </a:schemeClr>
                          </a:solidFill>
                          <a:effectLst/>
                          <a:latin typeface="times new roman"/>
                        </a:rPr>
                        <a:t>Example</a:t>
                      </a:r>
                    </a:p>
                  </a:txBody>
                  <a:tcPr marL="109728" marR="109728" marT="109728" marB="109728">
                    <a:lnL w="9525" cap="flat" cmpd="sng" algn="ctr">
                      <a:solidFill>
                        <a:srgbClr val="509A2C"/>
                      </a:solidFill>
                      <a:prstDash val="solid"/>
                      <a:round/>
                      <a:headEnd type="none" w="med" len="med"/>
                      <a:tailEnd type="none" w="med" len="med"/>
                    </a:lnL>
                    <a:lnR w="9525" cap="flat" cmpd="sng" algn="ctr">
                      <a:solidFill>
                        <a:srgbClr val="509A2C"/>
                      </a:solidFill>
                      <a:prstDash val="solid"/>
                      <a:round/>
                      <a:headEnd type="none" w="med" len="med"/>
                      <a:tailEnd type="none" w="med" len="med"/>
                    </a:lnR>
                    <a:lnT w="9525" cap="flat" cmpd="sng" algn="ctr">
                      <a:solidFill>
                        <a:srgbClr val="509A2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672998">
                <a:tc>
                  <a:txBody>
                    <a:bodyPr/>
                    <a:lstStyle/>
                    <a:p>
                      <a:pPr algn="l" fontAlgn="t"/>
                      <a:r>
                        <a:rPr lang="en-IN" sz="2000" b="1" dirty="0">
                          <a:solidFill>
                            <a:schemeClr val="accent3">
                              <a:lumMod val="50000"/>
                            </a:schemeClr>
                          </a:solidFill>
                          <a:effectLst/>
                          <a:latin typeface="verdana"/>
                        </a:rPr>
                        <a:t>&amp;</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dirty="0">
                          <a:solidFill>
                            <a:schemeClr val="accent3">
                              <a:lumMod val="50000"/>
                            </a:schemeClr>
                          </a:solidFill>
                          <a:effectLst/>
                          <a:latin typeface="verdana"/>
                        </a:rPr>
                        <a:t>Bitwise AND</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da-DK" sz="2000">
                          <a:solidFill>
                            <a:schemeClr val="accent3">
                              <a:lumMod val="50000"/>
                            </a:schemeClr>
                          </a:solidFill>
                          <a:effectLst/>
                          <a:latin typeface="verdana"/>
                        </a:rPr>
                        <a:t>(10==20 &amp; 20==33) = false</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72998">
                <a:tc>
                  <a:txBody>
                    <a:bodyPr/>
                    <a:lstStyle/>
                    <a:p>
                      <a:pPr algn="l" fontAlgn="t"/>
                      <a:r>
                        <a:rPr lang="en-IN" sz="2000" b="1" dirty="0">
                          <a:solidFill>
                            <a:schemeClr val="accent3">
                              <a:lumMod val="50000"/>
                            </a:schemeClr>
                          </a:solidFill>
                          <a:effectLst/>
                          <a:latin typeface="verdana"/>
                        </a:rPr>
                        <a: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dirty="0">
                          <a:solidFill>
                            <a:schemeClr val="accent3">
                              <a:lumMod val="50000"/>
                            </a:schemeClr>
                          </a:solidFill>
                          <a:effectLst/>
                          <a:latin typeface="verdana"/>
                        </a:rPr>
                        <a:t>Bitwise OR</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da-DK" sz="2000">
                          <a:solidFill>
                            <a:schemeClr val="accent3">
                              <a:lumMod val="50000"/>
                            </a:schemeClr>
                          </a:solidFill>
                          <a:effectLst/>
                          <a:latin typeface="verdana"/>
                        </a:rPr>
                        <a:t>(10==20 | 20==33) = false</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672998">
                <a:tc>
                  <a:txBody>
                    <a:bodyPr/>
                    <a:lstStyle/>
                    <a:p>
                      <a:pPr algn="l" fontAlgn="t"/>
                      <a:r>
                        <a:rPr lang="en-IN" sz="2000" b="1" dirty="0">
                          <a:solidFill>
                            <a:schemeClr val="accent3">
                              <a:lumMod val="50000"/>
                            </a:schemeClr>
                          </a:solidFill>
                          <a:effectLst/>
                          <a:latin typeface="verdana"/>
                        </a:rPr>
                        <a: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chemeClr val="accent3">
                              <a:lumMod val="50000"/>
                            </a:schemeClr>
                          </a:solidFill>
                          <a:effectLst/>
                          <a:latin typeface="verdana"/>
                        </a:rPr>
                        <a:t>Bitwise XOR</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da-DK" sz="2000">
                          <a:solidFill>
                            <a:schemeClr val="accent3">
                              <a:lumMod val="50000"/>
                            </a:schemeClr>
                          </a:solidFill>
                          <a:effectLst/>
                          <a:latin typeface="verdana"/>
                        </a:rPr>
                        <a:t>(10==20 ^ 20==33) = false</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09651">
                <a:tc>
                  <a:txBody>
                    <a:bodyPr/>
                    <a:lstStyle/>
                    <a:p>
                      <a:pPr algn="l" fontAlgn="t"/>
                      <a:r>
                        <a:rPr lang="en-IN" sz="2000" b="1" dirty="0">
                          <a:solidFill>
                            <a:schemeClr val="accent3">
                              <a:lumMod val="50000"/>
                            </a:schemeClr>
                          </a:solidFill>
                          <a:effectLst/>
                          <a:latin typeface="verdana"/>
                        </a:rPr>
                        <a: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a:solidFill>
                            <a:schemeClr val="accent3">
                              <a:lumMod val="50000"/>
                            </a:schemeClr>
                          </a:solidFill>
                          <a:effectLst/>
                          <a:latin typeface="verdana"/>
                        </a:rPr>
                        <a:t>Bitwise NOT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a:solidFill>
                            <a:schemeClr val="accent3">
                              <a:lumMod val="50000"/>
                            </a:schemeClr>
                          </a:solidFill>
                          <a:effectLst/>
                          <a:latin typeface="verdana"/>
                        </a:rPr>
                        <a:t>(~10) = -10</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409651">
                <a:tc>
                  <a:txBody>
                    <a:bodyPr/>
                    <a:lstStyle/>
                    <a:p>
                      <a:pPr algn="l" fontAlgn="t"/>
                      <a:r>
                        <a:rPr lang="en-IN" sz="2000" b="1" dirty="0">
                          <a:solidFill>
                            <a:schemeClr val="accent3">
                              <a:lumMod val="50000"/>
                            </a:schemeClr>
                          </a:solidFill>
                          <a:effectLst/>
                          <a:latin typeface="verdana"/>
                        </a:rPr>
                        <a:t>&lt;&lt;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chemeClr val="accent3">
                              <a:lumMod val="50000"/>
                            </a:schemeClr>
                          </a:solidFill>
                          <a:effectLst/>
                          <a:latin typeface="verdana"/>
                        </a:rPr>
                        <a:t>Bitwise Left Shift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dirty="0">
                          <a:solidFill>
                            <a:schemeClr val="accent3">
                              <a:lumMod val="50000"/>
                            </a:schemeClr>
                          </a:solidFill>
                          <a:effectLst/>
                          <a:latin typeface="verdana"/>
                        </a:rPr>
                        <a:t>(10&lt;&lt;2) = 40</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09651">
                <a:tc>
                  <a:txBody>
                    <a:bodyPr/>
                    <a:lstStyle/>
                    <a:p>
                      <a:pPr algn="l" fontAlgn="t"/>
                      <a:r>
                        <a:rPr lang="en-IN" sz="2000" b="1" dirty="0">
                          <a:solidFill>
                            <a:schemeClr val="accent3">
                              <a:lumMod val="50000"/>
                            </a:schemeClr>
                          </a:solidFill>
                          <a:effectLst/>
                          <a:latin typeface="verdana"/>
                        </a:rPr>
                        <a:t>&gt;&gt;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a:solidFill>
                            <a:schemeClr val="accent3">
                              <a:lumMod val="50000"/>
                            </a:schemeClr>
                          </a:solidFill>
                          <a:effectLst/>
                          <a:latin typeface="verdana"/>
                        </a:rPr>
                        <a:t>Bitwise Right Shift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a:solidFill>
                            <a:schemeClr val="accent3">
                              <a:lumMod val="50000"/>
                            </a:schemeClr>
                          </a:solidFill>
                          <a:effectLst/>
                          <a:latin typeface="verdana"/>
                        </a:rPr>
                        <a:t>(10&gt;&gt;2) = 2</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672998">
                <a:tc>
                  <a:txBody>
                    <a:bodyPr/>
                    <a:lstStyle/>
                    <a:p>
                      <a:pPr algn="l" fontAlgn="t"/>
                      <a:r>
                        <a:rPr lang="en-IN" sz="2000" b="1" dirty="0">
                          <a:solidFill>
                            <a:schemeClr val="accent3">
                              <a:lumMod val="50000"/>
                            </a:schemeClr>
                          </a:solidFill>
                          <a:effectLst/>
                          <a:latin typeface="verdana"/>
                        </a:rPr>
                        <a:t>&gt;&gt;&gt;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chemeClr val="accent3">
                              <a:lumMod val="50000"/>
                            </a:schemeClr>
                          </a:solidFill>
                          <a:effectLst/>
                          <a:latin typeface="verdana"/>
                        </a:rPr>
                        <a:t>Bitwise Right Shift with Zero</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dirty="0">
                          <a:solidFill>
                            <a:schemeClr val="accent3">
                              <a:lumMod val="50000"/>
                            </a:schemeClr>
                          </a:solidFill>
                          <a:effectLst/>
                          <a:latin typeface="verdana"/>
                        </a:rPr>
                        <a:t>(10&gt;&gt;&gt;2) = 2</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
        <p:nvSpPr>
          <p:cNvPr id="3" name="Rectangle 1"/>
          <p:cNvSpPr>
            <a:spLocks noChangeArrowheads="1"/>
          </p:cNvSpPr>
          <p:nvPr/>
        </p:nvSpPr>
        <p:spPr bwMode="auto">
          <a:xfrm>
            <a:off x="304800" y="121623"/>
            <a:ext cx="8686800" cy="11387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70C0"/>
                </a:solidFill>
                <a:effectLst/>
                <a:latin typeface="erdana"/>
                <a:cs typeface="Arial" pitchFamily="34" charset="0"/>
              </a:rPr>
              <a:t>JavaScript Bitwise Operators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C00000"/>
                </a:solidFill>
                <a:effectLst/>
                <a:latin typeface="Arial" pitchFamily="34" charset="0"/>
                <a:cs typeface="Arial" pitchFamily="34" charset="0"/>
              </a:rPr>
              <a:t>The bitwise operators perform bitwise operations on operands. The bitwise operators are as follows:</a:t>
            </a:r>
            <a:endParaRPr kumimoji="0" lang="en-US" sz="4400" b="0" i="0" u="none" strike="noStrike" cap="none" normalizeH="0" baseline="0" dirty="0">
              <a:ln>
                <a:noFill/>
              </a:ln>
              <a:solidFill>
                <a:srgbClr val="C00000"/>
              </a:solidFill>
              <a:effectLst/>
              <a:latin typeface="Arial" pitchFamily="34" charset="0"/>
              <a:cs typeface="Arial" pitchFamily="34" charset="0"/>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33510564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5929463"/>
              </p:ext>
            </p:extLst>
          </p:nvPr>
        </p:nvGraphicFramePr>
        <p:xfrm>
          <a:off x="457200" y="2743956"/>
          <a:ext cx="8229600" cy="2443276"/>
        </p:xfrm>
        <a:graphic>
          <a:graphicData uri="http://schemas.openxmlformats.org/drawingml/2006/table">
            <a:tbl>
              <a:tblPr/>
              <a:tblGrid>
                <a:gridCol w="1506919">
                  <a:extLst>
                    <a:ext uri="{9D8B030D-6E8A-4147-A177-3AD203B41FA5}">
                      <a16:colId xmlns:a16="http://schemas.microsoft.com/office/drawing/2014/main" val="20000"/>
                    </a:ext>
                  </a:extLst>
                </a:gridCol>
                <a:gridCol w="2074481">
                  <a:extLst>
                    <a:ext uri="{9D8B030D-6E8A-4147-A177-3AD203B41FA5}">
                      <a16:colId xmlns:a16="http://schemas.microsoft.com/office/drawing/2014/main" val="20001"/>
                    </a:ext>
                  </a:extLst>
                </a:gridCol>
                <a:gridCol w="4648200">
                  <a:extLst>
                    <a:ext uri="{9D8B030D-6E8A-4147-A177-3AD203B41FA5}">
                      <a16:colId xmlns:a16="http://schemas.microsoft.com/office/drawing/2014/main" val="20002"/>
                    </a:ext>
                  </a:extLst>
                </a:gridCol>
              </a:tblGrid>
              <a:tr h="482803">
                <a:tc>
                  <a:txBody>
                    <a:bodyPr/>
                    <a:lstStyle/>
                    <a:p>
                      <a:pPr algn="l" fontAlgn="t"/>
                      <a:r>
                        <a:rPr lang="en-IN" sz="2400" dirty="0">
                          <a:solidFill>
                            <a:srgbClr val="7030A0"/>
                          </a:solidFill>
                          <a:effectLst/>
                          <a:latin typeface="Arial" pitchFamily="34" charset="0"/>
                          <a:cs typeface="Arial" pitchFamily="34" charset="0"/>
                        </a:rPr>
                        <a:t>Operator</a:t>
                      </a:r>
                    </a:p>
                  </a:txBody>
                  <a:tcPr marL="109728" marR="109728" marT="109728" marB="109728">
                    <a:lnL w="9525" cap="flat" cmpd="sng" algn="ctr">
                      <a:solidFill>
                        <a:srgbClr val="80741B"/>
                      </a:solidFill>
                      <a:prstDash val="solid"/>
                      <a:round/>
                      <a:headEnd type="none" w="med" len="med"/>
                      <a:tailEnd type="none" w="med" len="med"/>
                    </a:lnL>
                    <a:lnR w="9525" cap="flat" cmpd="sng" algn="ctr">
                      <a:solidFill>
                        <a:srgbClr val="80741B"/>
                      </a:solidFill>
                      <a:prstDash val="solid"/>
                      <a:round/>
                      <a:headEnd type="none" w="med" len="med"/>
                      <a:tailEnd type="none" w="med" len="med"/>
                    </a:lnR>
                    <a:lnT w="9525" cap="flat" cmpd="sng" algn="ctr">
                      <a:solidFill>
                        <a:srgbClr val="80741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400" dirty="0">
                          <a:solidFill>
                            <a:srgbClr val="7030A0"/>
                          </a:solidFill>
                          <a:effectLst/>
                          <a:latin typeface="Arial" pitchFamily="34" charset="0"/>
                          <a:cs typeface="Arial" pitchFamily="34" charset="0"/>
                        </a:rPr>
                        <a:t>Description</a:t>
                      </a:r>
                    </a:p>
                  </a:txBody>
                  <a:tcPr marL="109728" marR="109728" marT="109728" marB="109728">
                    <a:lnL w="9525" cap="flat" cmpd="sng" algn="ctr">
                      <a:solidFill>
                        <a:srgbClr val="80741B"/>
                      </a:solidFill>
                      <a:prstDash val="solid"/>
                      <a:round/>
                      <a:headEnd type="none" w="med" len="med"/>
                      <a:tailEnd type="none" w="med" len="med"/>
                    </a:lnL>
                    <a:lnR w="9525" cap="flat" cmpd="sng" algn="ctr">
                      <a:solidFill>
                        <a:srgbClr val="80741B"/>
                      </a:solidFill>
                      <a:prstDash val="solid"/>
                      <a:round/>
                      <a:headEnd type="none" w="med" len="med"/>
                      <a:tailEnd type="none" w="med" len="med"/>
                    </a:lnR>
                    <a:lnT w="9525" cap="flat" cmpd="sng" algn="ctr">
                      <a:solidFill>
                        <a:srgbClr val="80741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400">
                          <a:solidFill>
                            <a:srgbClr val="7030A0"/>
                          </a:solidFill>
                          <a:effectLst/>
                          <a:latin typeface="Arial" pitchFamily="34" charset="0"/>
                          <a:cs typeface="Arial" pitchFamily="34" charset="0"/>
                        </a:rPr>
                        <a:t>Example</a:t>
                      </a:r>
                    </a:p>
                  </a:txBody>
                  <a:tcPr marL="109728" marR="109728" marT="109728" marB="109728">
                    <a:lnL w="9525" cap="flat" cmpd="sng" algn="ctr">
                      <a:solidFill>
                        <a:srgbClr val="80741B"/>
                      </a:solidFill>
                      <a:prstDash val="solid"/>
                      <a:round/>
                      <a:headEnd type="none" w="med" len="med"/>
                      <a:tailEnd type="none" w="med" len="med"/>
                    </a:lnL>
                    <a:lnR w="9525" cap="flat" cmpd="sng" algn="ctr">
                      <a:solidFill>
                        <a:srgbClr val="80741B"/>
                      </a:solidFill>
                      <a:prstDash val="solid"/>
                      <a:round/>
                      <a:headEnd type="none" w="med" len="med"/>
                      <a:tailEnd type="none" w="med" len="med"/>
                    </a:lnR>
                    <a:lnT w="9525" cap="flat" cmpd="sng" algn="ctr">
                      <a:solidFill>
                        <a:srgbClr val="80741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672998">
                <a:tc>
                  <a:txBody>
                    <a:bodyPr/>
                    <a:lstStyle/>
                    <a:p>
                      <a:pPr algn="l" fontAlgn="t"/>
                      <a:r>
                        <a:rPr lang="en-IN" sz="2400">
                          <a:solidFill>
                            <a:srgbClr val="7030A0"/>
                          </a:solidFill>
                          <a:effectLst/>
                          <a:latin typeface="Arial" pitchFamily="34" charset="0"/>
                          <a:cs typeface="Arial" pitchFamily="34" charset="0"/>
                        </a:rPr>
                        <a:t>&amp;&amp;</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a:solidFill>
                            <a:srgbClr val="7030A0"/>
                          </a:solidFill>
                          <a:effectLst/>
                          <a:latin typeface="Arial" pitchFamily="34" charset="0"/>
                          <a:cs typeface="Arial" pitchFamily="34" charset="0"/>
                        </a:rPr>
                        <a:t>Logical AND</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da-DK" sz="2400" dirty="0">
                          <a:solidFill>
                            <a:srgbClr val="7030A0"/>
                          </a:solidFill>
                          <a:effectLst/>
                          <a:latin typeface="Arial" pitchFamily="34" charset="0"/>
                          <a:cs typeface="Arial" pitchFamily="34" charset="0"/>
                        </a:rPr>
                        <a:t>(10==20 &amp;&amp; 20==33) = false</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72998">
                <a:tc>
                  <a:txBody>
                    <a:bodyPr/>
                    <a:lstStyle/>
                    <a:p>
                      <a:pPr algn="l" fontAlgn="t"/>
                      <a:r>
                        <a:rPr lang="en-IN" sz="2400">
                          <a:solidFill>
                            <a:srgbClr val="7030A0"/>
                          </a:solidFill>
                          <a:effectLst/>
                          <a:latin typeface="Arial" pitchFamily="34" charset="0"/>
                          <a:cs typeface="Arial" pitchFamily="34" charset="0"/>
                        </a:rPr>
                        <a: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400">
                          <a:solidFill>
                            <a:srgbClr val="7030A0"/>
                          </a:solidFill>
                          <a:effectLst/>
                          <a:latin typeface="Arial" pitchFamily="34" charset="0"/>
                          <a:cs typeface="Arial" pitchFamily="34" charset="0"/>
                        </a:rPr>
                        <a:t>Logical OR</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da-DK" sz="2400">
                          <a:solidFill>
                            <a:srgbClr val="7030A0"/>
                          </a:solidFill>
                          <a:effectLst/>
                          <a:latin typeface="Arial" pitchFamily="34" charset="0"/>
                          <a:cs typeface="Arial" pitchFamily="34" charset="0"/>
                        </a:rPr>
                        <a:t>(10==20 || 20==33) = false</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09651">
                <a:tc>
                  <a:txBody>
                    <a:bodyPr/>
                    <a:lstStyle/>
                    <a:p>
                      <a:pPr algn="l" fontAlgn="t"/>
                      <a:r>
                        <a:rPr lang="en-IN" sz="2400">
                          <a:solidFill>
                            <a:srgbClr val="7030A0"/>
                          </a:solidFill>
                          <a:effectLst/>
                          <a:latin typeface="Arial" pitchFamily="34" charset="0"/>
                          <a:cs typeface="Arial" pitchFamily="34" charset="0"/>
                        </a:rPr>
                        <a: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dirty="0">
                          <a:solidFill>
                            <a:srgbClr val="7030A0"/>
                          </a:solidFill>
                          <a:effectLst/>
                          <a:latin typeface="Arial" pitchFamily="34" charset="0"/>
                          <a:cs typeface="Arial" pitchFamily="34" charset="0"/>
                        </a:rPr>
                        <a:t>Logical Not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400" dirty="0">
                          <a:solidFill>
                            <a:srgbClr val="7030A0"/>
                          </a:solidFill>
                          <a:effectLst/>
                          <a:latin typeface="Arial" pitchFamily="34" charset="0"/>
                          <a:cs typeface="Arial" pitchFamily="34" charset="0"/>
                        </a:rPr>
                        <a:t>!(10==20) = true</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3" name="Rectangle 1"/>
          <p:cNvSpPr>
            <a:spLocks noChangeArrowheads="1"/>
          </p:cNvSpPr>
          <p:nvPr/>
        </p:nvSpPr>
        <p:spPr bwMode="auto">
          <a:xfrm>
            <a:off x="304800" y="304800"/>
            <a:ext cx="8001000" cy="14465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solidFill>
                  <a:schemeClr val="accent3">
                    <a:lumMod val="50000"/>
                  </a:schemeClr>
                </a:solidFill>
                <a:effectLst/>
                <a:latin typeface="Arial" pitchFamily="34" charset="0"/>
                <a:cs typeface="Arial" pitchFamily="34" charset="0"/>
              </a:rPr>
              <a:t>JavaScript Logical Operators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C00000"/>
                </a:solidFill>
                <a:effectLst/>
                <a:latin typeface="Arial" pitchFamily="34" charset="0"/>
                <a:cs typeface="Arial" pitchFamily="34" charset="0"/>
              </a:rPr>
              <a:t>The following operators are known as JavaScript logical operators</a:t>
            </a:r>
            <a:r>
              <a:rPr kumimoji="0" lang="en-US" b="0" i="0" u="none" strike="noStrike" cap="none" normalizeH="0" baseline="0" dirty="0">
                <a:ln>
                  <a:noFill/>
                </a:ln>
                <a:solidFill>
                  <a:schemeClr val="accent3">
                    <a:lumMod val="50000"/>
                  </a:schemeClr>
                </a:solidFill>
                <a:effectLst/>
                <a:latin typeface="Arial" pitchFamily="34" charset="0"/>
                <a:cs typeface="Arial" pitchFamily="34" charset="0"/>
              </a:rPr>
              <a:t>.</a:t>
            </a:r>
            <a:endParaRPr kumimoji="0" lang="en-US" sz="4000" b="0" i="0" u="none" strike="noStrike" cap="none" normalizeH="0" baseline="0" dirty="0">
              <a:ln>
                <a:noFill/>
              </a:ln>
              <a:solidFill>
                <a:schemeClr val="accent3">
                  <a:lumMod val="50000"/>
                </a:schemeClr>
              </a:solidFill>
              <a:effectLst/>
              <a:latin typeface="Arial" pitchFamily="34" charset="0"/>
              <a:cs typeface="Arial" pitchFamily="34" charset="0"/>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7762014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38178271"/>
              </p:ext>
            </p:extLst>
          </p:nvPr>
        </p:nvGraphicFramePr>
        <p:xfrm>
          <a:off x="457200" y="1734459"/>
          <a:ext cx="8229600" cy="4754880"/>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482803">
                <a:tc>
                  <a:txBody>
                    <a:bodyPr/>
                    <a:lstStyle/>
                    <a:p>
                      <a:pPr algn="l" fontAlgn="t"/>
                      <a:r>
                        <a:rPr lang="en-IN" sz="2000" dirty="0">
                          <a:solidFill>
                            <a:srgbClr val="002060"/>
                          </a:solidFill>
                          <a:effectLst/>
                          <a:latin typeface="Arial" pitchFamily="34" charset="0"/>
                          <a:cs typeface="Arial" pitchFamily="34" charset="0"/>
                        </a:rPr>
                        <a:t>Operator</a:t>
                      </a:r>
                    </a:p>
                  </a:txBody>
                  <a:tcPr marL="109728" marR="109728" marT="109728" marB="109728">
                    <a:lnL w="9525" cap="flat" cmpd="sng" algn="ctr">
                      <a:solidFill>
                        <a:srgbClr val="605954"/>
                      </a:solidFill>
                      <a:prstDash val="solid"/>
                      <a:round/>
                      <a:headEnd type="none" w="med" len="med"/>
                      <a:tailEnd type="none" w="med" len="med"/>
                    </a:lnL>
                    <a:lnR w="9525" cap="flat" cmpd="sng" algn="ctr">
                      <a:solidFill>
                        <a:srgbClr val="605954"/>
                      </a:solidFill>
                      <a:prstDash val="solid"/>
                      <a:round/>
                      <a:headEnd type="none" w="med" len="med"/>
                      <a:tailEnd type="none" w="med" len="med"/>
                    </a:lnR>
                    <a:lnT w="9525" cap="flat" cmpd="sng" algn="ctr">
                      <a:solidFill>
                        <a:srgbClr val="60595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2060"/>
                          </a:solidFill>
                          <a:effectLst/>
                          <a:latin typeface="Arial" pitchFamily="34" charset="0"/>
                          <a:cs typeface="Arial" pitchFamily="34" charset="0"/>
                        </a:rPr>
                        <a:t>Description</a:t>
                      </a:r>
                    </a:p>
                  </a:txBody>
                  <a:tcPr marL="109728" marR="109728" marT="109728" marB="109728">
                    <a:lnL w="9525" cap="flat" cmpd="sng" algn="ctr">
                      <a:solidFill>
                        <a:srgbClr val="605954"/>
                      </a:solidFill>
                      <a:prstDash val="solid"/>
                      <a:round/>
                      <a:headEnd type="none" w="med" len="med"/>
                      <a:tailEnd type="none" w="med" len="med"/>
                    </a:lnL>
                    <a:lnR w="9525" cap="flat" cmpd="sng" algn="ctr">
                      <a:solidFill>
                        <a:srgbClr val="605954"/>
                      </a:solidFill>
                      <a:prstDash val="solid"/>
                      <a:round/>
                      <a:headEnd type="none" w="med" len="med"/>
                      <a:tailEnd type="none" w="med" len="med"/>
                    </a:lnR>
                    <a:lnT w="9525" cap="flat" cmpd="sng" algn="ctr">
                      <a:solidFill>
                        <a:srgbClr val="60595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2060"/>
                          </a:solidFill>
                          <a:effectLst/>
                          <a:latin typeface="Arial" pitchFamily="34" charset="0"/>
                          <a:cs typeface="Arial" pitchFamily="34" charset="0"/>
                        </a:rPr>
                        <a:t>Example</a:t>
                      </a:r>
                    </a:p>
                  </a:txBody>
                  <a:tcPr marL="109728" marR="109728" marT="109728" marB="109728">
                    <a:lnL w="9525" cap="flat" cmpd="sng" algn="ctr">
                      <a:solidFill>
                        <a:srgbClr val="605954"/>
                      </a:solidFill>
                      <a:prstDash val="solid"/>
                      <a:round/>
                      <a:headEnd type="none" w="med" len="med"/>
                      <a:tailEnd type="none" w="med" len="med"/>
                    </a:lnL>
                    <a:lnR w="9525" cap="flat" cmpd="sng" algn="ctr">
                      <a:solidFill>
                        <a:srgbClr val="605954"/>
                      </a:solidFill>
                      <a:prstDash val="solid"/>
                      <a:round/>
                      <a:headEnd type="none" w="med" len="med"/>
                      <a:tailEnd type="none" w="med" len="med"/>
                    </a:lnR>
                    <a:lnT w="9525" cap="flat" cmpd="sng" algn="ctr">
                      <a:solidFill>
                        <a:srgbClr val="60595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09651">
                <a:tc>
                  <a:txBody>
                    <a:bodyPr/>
                    <a:lstStyle/>
                    <a:p>
                      <a:pPr algn="l" fontAlgn="t"/>
                      <a:r>
                        <a:rPr lang="en-IN" sz="2000" dirty="0">
                          <a:solidFill>
                            <a:srgbClr val="002060"/>
                          </a:solidFill>
                          <a:effectLst/>
                          <a:latin typeface="Arial" pitchFamily="34" charset="0"/>
                          <a:cs typeface="Arial" pitchFamily="34" charset="0"/>
                        </a:rPr>
                        <a: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rgbClr val="002060"/>
                          </a:solidFill>
                          <a:effectLst/>
                          <a:latin typeface="Arial" pitchFamily="34" charset="0"/>
                          <a:cs typeface="Arial" pitchFamily="34" charset="0"/>
                        </a:rPr>
                        <a:t>Assign</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rgbClr val="002060"/>
                          </a:solidFill>
                          <a:effectLst/>
                          <a:latin typeface="Arial" pitchFamily="34" charset="0"/>
                          <a:cs typeface="Arial" pitchFamily="34" charset="0"/>
                        </a:rPr>
                        <a:t>10+10 = 20</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72998">
                <a:tc>
                  <a:txBody>
                    <a:bodyPr/>
                    <a:lstStyle/>
                    <a:p>
                      <a:pPr algn="l" fontAlgn="t"/>
                      <a:r>
                        <a:rPr lang="en-IN" sz="2000">
                          <a:solidFill>
                            <a:srgbClr val="002060"/>
                          </a:solidFill>
                          <a:effectLst/>
                          <a:latin typeface="Arial" pitchFamily="34" charset="0"/>
                          <a:cs typeface="Arial" pitchFamily="34" charset="0"/>
                        </a:rPr>
                        <a: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dirty="0">
                          <a:solidFill>
                            <a:srgbClr val="002060"/>
                          </a:solidFill>
                          <a:effectLst/>
                          <a:latin typeface="Arial" pitchFamily="34" charset="0"/>
                          <a:cs typeface="Arial" pitchFamily="34" charset="0"/>
                        </a:rPr>
                        <a:t>Add and assign</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2060"/>
                          </a:solidFill>
                          <a:effectLst/>
                          <a:latin typeface="Arial" pitchFamily="34" charset="0"/>
                          <a:cs typeface="Arial" pitchFamily="34" charset="0"/>
                        </a:rPr>
                        <a:t>var a=10; a+=20; Now a = 30</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672998">
                <a:tc>
                  <a:txBody>
                    <a:bodyPr/>
                    <a:lstStyle/>
                    <a:p>
                      <a:pPr algn="l" fontAlgn="t"/>
                      <a:r>
                        <a:rPr lang="en-IN" sz="2000">
                          <a:solidFill>
                            <a:srgbClr val="002060"/>
                          </a:solidFill>
                          <a:effectLst/>
                          <a:latin typeface="Arial" pitchFamily="34" charset="0"/>
                          <a:cs typeface="Arial" pitchFamily="34" charset="0"/>
                        </a:rPr>
                        <a: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rgbClr val="002060"/>
                          </a:solidFill>
                          <a:effectLst/>
                          <a:latin typeface="Arial" pitchFamily="34" charset="0"/>
                          <a:cs typeface="Arial" pitchFamily="34" charset="0"/>
                        </a:rPr>
                        <a:t>Subtract and assign</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2060"/>
                          </a:solidFill>
                          <a:effectLst/>
                          <a:latin typeface="Arial" pitchFamily="34" charset="0"/>
                          <a:cs typeface="Arial" pitchFamily="34" charset="0"/>
                        </a:rPr>
                        <a:t>var a=20; a-=10; Now a = 10</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72998">
                <a:tc>
                  <a:txBody>
                    <a:bodyPr/>
                    <a:lstStyle/>
                    <a:p>
                      <a:pPr algn="l" fontAlgn="t"/>
                      <a:r>
                        <a:rPr lang="en-IN" sz="2000">
                          <a:solidFill>
                            <a:srgbClr val="002060"/>
                          </a:solidFill>
                          <a:effectLst/>
                          <a:latin typeface="Arial" pitchFamily="34" charset="0"/>
                          <a:cs typeface="Arial" pitchFamily="34" charset="0"/>
                        </a:rPr>
                        <a: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a:solidFill>
                            <a:srgbClr val="002060"/>
                          </a:solidFill>
                          <a:effectLst/>
                          <a:latin typeface="Arial" pitchFamily="34" charset="0"/>
                          <a:cs typeface="Arial" pitchFamily="34" charset="0"/>
                        </a:rPr>
                        <a:t>Multiply and assign</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2060"/>
                          </a:solidFill>
                          <a:effectLst/>
                          <a:latin typeface="Arial" pitchFamily="34" charset="0"/>
                          <a:cs typeface="Arial" pitchFamily="34" charset="0"/>
                        </a:rPr>
                        <a:t>var a=10; a*=20; Now a = 200</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672998">
                <a:tc>
                  <a:txBody>
                    <a:bodyPr/>
                    <a:lstStyle/>
                    <a:p>
                      <a:pPr algn="l" fontAlgn="t"/>
                      <a:r>
                        <a:rPr lang="en-IN" sz="2000">
                          <a:solidFill>
                            <a:srgbClr val="002060"/>
                          </a:solidFill>
                          <a:effectLst/>
                          <a:latin typeface="Arial" pitchFamily="34" charset="0"/>
                          <a:cs typeface="Arial" pitchFamily="34" charset="0"/>
                        </a:rPr>
                        <a: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rgbClr val="002060"/>
                          </a:solidFill>
                          <a:effectLst/>
                          <a:latin typeface="Arial" pitchFamily="34" charset="0"/>
                          <a:cs typeface="Arial" pitchFamily="34" charset="0"/>
                        </a:rPr>
                        <a:t>Divide and assign</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2060"/>
                          </a:solidFill>
                          <a:effectLst/>
                          <a:latin typeface="Arial" pitchFamily="34" charset="0"/>
                          <a:cs typeface="Arial" pitchFamily="34" charset="0"/>
                        </a:rPr>
                        <a:t>var a=10; a/=2; Now a = 5</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72998">
                <a:tc>
                  <a:txBody>
                    <a:bodyPr/>
                    <a:lstStyle/>
                    <a:p>
                      <a:pPr algn="l" fontAlgn="t"/>
                      <a:r>
                        <a:rPr lang="en-IN" sz="2000">
                          <a:solidFill>
                            <a:srgbClr val="002060"/>
                          </a:solidFill>
                          <a:effectLst/>
                          <a:latin typeface="Arial" pitchFamily="34" charset="0"/>
                          <a:cs typeface="Arial" pitchFamily="34" charset="0"/>
                        </a:rPr>
                        <a: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a:solidFill>
                            <a:srgbClr val="002060"/>
                          </a:solidFill>
                          <a:effectLst/>
                          <a:latin typeface="Arial" pitchFamily="34" charset="0"/>
                          <a:cs typeface="Arial" pitchFamily="34" charset="0"/>
                        </a:rPr>
                        <a:t>Modulus and assign</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err="1">
                          <a:solidFill>
                            <a:srgbClr val="002060"/>
                          </a:solidFill>
                          <a:effectLst/>
                          <a:latin typeface="Arial" pitchFamily="34" charset="0"/>
                          <a:cs typeface="Arial" pitchFamily="34" charset="0"/>
                        </a:rPr>
                        <a:t>var</a:t>
                      </a:r>
                      <a:r>
                        <a:rPr lang="en-US" sz="2000" dirty="0">
                          <a:solidFill>
                            <a:srgbClr val="002060"/>
                          </a:solidFill>
                          <a:effectLst/>
                          <a:latin typeface="Arial" pitchFamily="34" charset="0"/>
                          <a:cs typeface="Arial" pitchFamily="34" charset="0"/>
                        </a:rPr>
                        <a:t> a=10; a%=2; Now a = 0</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
        <p:nvSpPr>
          <p:cNvPr id="3" name="Rectangle 1"/>
          <p:cNvSpPr>
            <a:spLocks noChangeArrowheads="1"/>
          </p:cNvSpPr>
          <p:nvPr/>
        </p:nvSpPr>
        <p:spPr bwMode="auto">
          <a:xfrm>
            <a:off x="457200" y="176483"/>
            <a:ext cx="8085611"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solidFill>
                  <a:srgbClr val="7030A0"/>
                </a:solidFill>
                <a:effectLst/>
                <a:latin typeface="erdana"/>
                <a:cs typeface="Arial" pitchFamily="34" charset="0"/>
              </a:rPr>
              <a:t>JavaScript Assignment Operators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C00000"/>
                </a:solidFill>
                <a:effectLst/>
                <a:latin typeface="Verdana" pitchFamily="34" charset="0"/>
                <a:cs typeface="Arial" pitchFamily="34" charset="0"/>
              </a:rPr>
              <a:t>The following operators are known as JavaScript assignment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C00000"/>
                </a:solidFill>
                <a:effectLst/>
                <a:latin typeface="Verdana" pitchFamily="34" charset="0"/>
                <a:cs typeface="Arial" pitchFamily="34" charset="0"/>
              </a:rPr>
              <a:t>operators.</a:t>
            </a:r>
            <a:endParaRPr kumimoji="0" lang="en-US" sz="4400" b="0" i="0" u="none" strike="noStrike" cap="none" normalizeH="0" baseline="0" dirty="0">
              <a:ln>
                <a:noFill/>
              </a:ln>
              <a:solidFill>
                <a:srgbClr val="C00000"/>
              </a:solidFill>
              <a:effectLst/>
              <a:latin typeface="Arial" pitchFamily="34" charset="0"/>
              <a:cs typeface="Arial" pitchFamily="34" charset="0"/>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23015637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75240803"/>
              </p:ext>
            </p:extLst>
          </p:nvPr>
        </p:nvGraphicFramePr>
        <p:xfrm>
          <a:off x="480935" y="1628239"/>
          <a:ext cx="7696200" cy="4892458"/>
        </p:xfrm>
        <a:graphic>
          <a:graphicData uri="http://schemas.openxmlformats.org/drawingml/2006/table">
            <a:tbl>
              <a:tblPr/>
              <a:tblGrid>
                <a:gridCol w="1359108">
                  <a:extLst>
                    <a:ext uri="{9D8B030D-6E8A-4147-A177-3AD203B41FA5}">
                      <a16:colId xmlns:a16="http://schemas.microsoft.com/office/drawing/2014/main" val="20000"/>
                    </a:ext>
                  </a:extLst>
                </a:gridCol>
                <a:gridCol w="6337092">
                  <a:extLst>
                    <a:ext uri="{9D8B030D-6E8A-4147-A177-3AD203B41FA5}">
                      <a16:colId xmlns:a16="http://schemas.microsoft.com/office/drawing/2014/main" val="20001"/>
                    </a:ext>
                  </a:extLst>
                </a:gridCol>
              </a:tblGrid>
              <a:tr h="321197">
                <a:tc>
                  <a:txBody>
                    <a:bodyPr/>
                    <a:lstStyle/>
                    <a:p>
                      <a:pPr algn="l" fontAlgn="t"/>
                      <a:r>
                        <a:rPr lang="en-IN" sz="1800" b="1" dirty="0">
                          <a:solidFill>
                            <a:srgbClr val="002060"/>
                          </a:solidFill>
                          <a:effectLst/>
                          <a:latin typeface="Arial" pitchFamily="34" charset="0"/>
                          <a:cs typeface="Arial" pitchFamily="34" charset="0"/>
                        </a:rPr>
                        <a:t>Operator</a:t>
                      </a:r>
                    </a:p>
                  </a:txBody>
                  <a:tcPr marL="72999" marR="72999" marT="72999" marB="72999">
                    <a:lnL w="9525" cap="flat" cmpd="sng" algn="ctr">
                      <a:solidFill>
                        <a:srgbClr val="F086DE"/>
                      </a:solidFill>
                      <a:prstDash val="solid"/>
                      <a:round/>
                      <a:headEnd type="none" w="med" len="med"/>
                      <a:tailEnd type="none" w="med" len="med"/>
                    </a:lnL>
                    <a:lnR w="9525" cap="flat" cmpd="sng" algn="ctr">
                      <a:solidFill>
                        <a:srgbClr val="F086DE"/>
                      </a:solidFill>
                      <a:prstDash val="solid"/>
                      <a:round/>
                      <a:headEnd type="none" w="med" len="med"/>
                      <a:tailEnd type="none" w="med" len="med"/>
                    </a:lnR>
                    <a:lnT w="9525" cap="flat" cmpd="sng" algn="ctr">
                      <a:solidFill>
                        <a:srgbClr val="F086D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b="1" dirty="0">
                          <a:solidFill>
                            <a:srgbClr val="002060"/>
                          </a:solidFill>
                          <a:effectLst/>
                          <a:latin typeface="Arial" pitchFamily="34" charset="0"/>
                          <a:cs typeface="Arial" pitchFamily="34" charset="0"/>
                        </a:rPr>
                        <a:t>Description</a:t>
                      </a:r>
                    </a:p>
                  </a:txBody>
                  <a:tcPr marL="72999" marR="72999" marT="72999" marB="72999">
                    <a:lnL w="9525" cap="flat" cmpd="sng" algn="ctr">
                      <a:solidFill>
                        <a:srgbClr val="F086DE"/>
                      </a:solidFill>
                      <a:prstDash val="solid"/>
                      <a:round/>
                      <a:headEnd type="none" w="med" len="med"/>
                      <a:tailEnd type="none" w="med" len="med"/>
                    </a:lnL>
                    <a:lnR w="9525" cap="flat" cmpd="sng" algn="ctr">
                      <a:solidFill>
                        <a:srgbClr val="F086DE"/>
                      </a:solidFill>
                      <a:prstDash val="solid"/>
                      <a:round/>
                      <a:headEnd type="none" w="med" len="med"/>
                      <a:tailEnd type="none" w="med" len="med"/>
                    </a:lnR>
                    <a:lnT w="9525" cap="flat" cmpd="sng" algn="ctr">
                      <a:solidFill>
                        <a:srgbClr val="F086D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622928">
                <a:tc>
                  <a:txBody>
                    <a:bodyPr/>
                    <a:lstStyle/>
                    <a:p>
                      <a:pPr algn="l" fontAlgn="t"/>
                      <a:r>
                        <a:rPr lang="en-IN" sz="1800" b="1" dirty="0">
                          <a:solidFill>
                            <a:srgbClr val="002060"/>
                          </a:solidFill>
                          <a:effectLst/>
                          <a:latin typeface="Arial" pitchFamily="34" charset="0"/>
                          <a:cs typeface="Arial" pitchFamily="34" charset="0"/>
                        </a:rPr>
                        <a:t>(?:)</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70C0"/>
                          </a:solidFill>
                          <a:effectLst/>
                          <a:latin typeface="Arial" pitchFamily="34" charset="0"/>
                          <a:cs typeface="Arial" pitchFamily="34" charset="0"/>
                        </a:rPr>
                        <a:t>Conditional Operator returns value based on the condition. It is like if-else.</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22928">
                <a:tc>
                  <a:txBody>
                    <a:bodyPr/>
                    <a:lstStyle/>
                    <a:p>
                      <a:pPr algn="l" fontAlgn="t"/>
                      <a:r>
                        <a:rPr lang="en-IN" sz="1800" b="1" dirty="0">
                          <a:solidFill>
                            <a:srgbClr val="002060"/>
                          </a:solidFill>
                          <a:effectLst/>
                          <a:latin typeface="Arial" pitchFamily="34" charset="0"/>
                          <a:cs typeface="Arial" pitchFamily="34" charset="0"/>
                        </a:rPr>
                        <a:t>,</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70C0"/>
                          </a:solidFill>
                          <a:effectLst/>
                          <a:latin typeface="Arial" pitchFamily="34" charset="0"/>
                          <a:cs typeface="Arial" pitchFamily="34" charset="0"/>
                        </a:rPr>
                        <a:t>Comma Operator allows multiple expressions to be evaluated as single statement.</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47730">
                <a:tc>
                  <a:txBody>
                    <a:bodyPr/>
                    <a:lstStyle/>
                    <a:p>
                      <a:pPr algn="l" fontAlgn="t"/>
                      <a:r>
                        <a:rPr lang="en-IN" sz="1800" b="1">
                          <a:solidFill>
                            <a:srgbClr val="002060"/>
                          </a:solidFill>
                          <a:effectLst/>
                          <a:latin typeface="Arial" pitchFamily="34" charset="0"/>
                          <a:cs typeface="Arial" pitchFamily="34" charset="0"/>
                        </a:rPr>
                        <a:t>delete</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70C0"/>
                          </a:solidFill>
                          <a:effectLst/>
                          <a:latin typeface="Arial" pitchFamily="34" charset="0"/>
                          <a:cs typeface="Arial" pitchFamily="34" charset="0"/>
                        </a:rPr>
                        <a:t>Delete Operator deletes a property from the object.</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47730">
                <a:tc>
                  <a:txBody>
                    <a:bodyPr/>
                    <a:lstStyle/>
                    <a:p>
                      <a:pPr algn="l" fontAlgn="t"/>
                      <a:r>
                        <a:rPr lang="en-IN" sz="1800" b="1">
                          <a:solidFill>
                            <a:srgbClr val="002060"/>
                          </a:solidFill>
                          <a:effectLst/>
                          <a:latin typeface="Arial" pitchFamily="34" charset="0"/>
                          <a:cs typeface="Arial" pitchFamily="34" charset="0"/>
                        </a:rPr>
                        <a:t>in</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70C0"/>
                          </a:solidFill>
                          <a:effectLst/>
                          <a:latin typeface="Arial" pitchFamily="34" charset="0"/>
                          <a:cs typeface="Arial" pitchFamily="34" charset="0"/>
                        </a:rPr>
                        <a:t>In Operator checks if object has the given property</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447730">
                <a:tc>
                  <a:txBody>
                    <a:bodyPr/>
                    <a:lstStyle/>
                    <a:p>
                      <a:pPr algn="l" fontAlgn="t"/>
                      <a:r>
                        <a:rPr lang="en-IN" sz="1800" b="1">
                          <a:solidFill>
                            <a:srgbClr val="002060"/>
                          </a:solidFill>
                          <a:effectLst/>
                          <a:latin typeface="Arial" pitchFamily="34" charset="0"/>
                          <a:cs typeface="Arial" pitchFamily="34" charset="0"/>
                        </a:rPr>
                        <a:t>instanceof</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70C0"/>
                          </a:solidFill>
                          <a:effectLst/>
                          <a:latin typeface="Arial" pitchFamily="34" charset="0"/>
                          <a:cs typeface="Arial" pitchFamily="34" charset="0"/>
                        </a:rPr>
                        <a:t>checks if the object is an instance of given type</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72531">
                <a:tc>
                  <a:txBody>
                    <a:bodyPr/>
                    <a:lstStyle/>
                    <a:p>
                      <a:pPr algn="l" fontAlgn="t"/>
                      <a:r>
                        <a:rPr lang="en-IN" sz="1800" b="1">
                          <a:solidFill>
                            <a:srgbClr val="002060"/>
                          </a:solidFill>
                          <a:effectLst/>
                          <a:latin typeface="Arial" pitchFamily="34" charset="0"/>
                          <a:cs typeface="Arial" pitchFamily="34" charset="0"/>
                        </a:rPr>
                        <a:t>new</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800">
                          <a:solidFill>
                            <a:srgbClr val="0070C0"/>
                          </a:solidFill>
                          <a:effectLst/>
                          <a:latin typeface="Arial" pitchFamily="34" charset="0"/>
                          <a:cs typeface="Arial" pitchFamily="34" charset="0"/>
                        </a:rPr>
                        <a:t>creates an instance (object)</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272531">
                <a:tc>
                  <a:txBody>
                    <a:bodyPr/>
                    <a:lstStyle/>
                    <a:p>
                      <a:pPr algn="l" fontAlgn="t"/>
                      <a:r>
                        <a:rPr lang="en-IN" sz="1800" b="1">
                          <a:solidFill>
                            <a:srgbClr val="002060"/>
                          </a:solidFill>
                          <a:effectLst/>
                          <a:latin typeface="Arial" pitchFamily="34" charset="0"/>
                          <a:cs typeface="Arial" pitchFamily="34" charset="0"/>
                        </a:rPr>
                        <a:t>typeof</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70C0"/>
                          </a:solidFill>
                          <a:effectLst/>
                          <a:latin typeface="Arial" pitchFamily="34" charset="0"/>
                          <a:cs typeface="Arial" pitchFamily="34" charset="0"/>
                        </a:rPr>
                        <a:t>checks the type of object.</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47730">
                <a:tc>
                  <a:txBody>
                    <a:bodyPr/>
                    <a:lstStyle/>
                    <a:p>
                      <a:pPr algn="l" fontAlgn="t"/>
                      <a:r>
                        <a:rPr lang="en-IN" sz="1800" b="1">
                          <a:solidFill>
                            <a:srgbClr val="002060"/>
                          </a:solidFill>
                          <a:effectLst/>
                          <a:latin typeface="Arial" pitchFamily="34" charset="0"/>
                          <a:cs typeface="Arial" pitchFamily="34" charset="0"/>
                        </a:rPr>
                        <a:t>void</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70C0"/>
                          </a:solidFill>
                          <a:effectLst/>
                          <a:latin typeface="Arial" pitchFamily="34" charset="0"/>
                          <a:cs typeface="Arial" pitchFamily="34" charset="0"/>
                        </a:rPr>
                        <a:t>it discards the expression's return value.</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622928">
                <a:tc>
                  <a:txBody>
                    <a:bodyPr/>
                    <a:lstStyle/>
                    <a:p>
                      <a:pPr algn="l" fontAlgn="t"/>
                      <a:r>
                        <a:rPr lang="en-IN" sz="1800" b="1" dirty="0">
                          <a:solidFill>
                            <a:srgbClr val="002060"/>
                          </a:solidFill>
                          <a:effectLst/>
                          <a:latin typeface="Arial" pitchFamily="34" charset="0"/>
                          <a:cs typeface="Arial" pitchFamily="34" charset="0"/>
                        </a:rPr>
                        <a:t>yield</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70C0"/>
                          </a:solidFill>
                          <a:effectLst/>
                          <a:latin typeface="Arial" pitchFamily="34" charset="0"/>
                          <a:cs typeface="Arial" pitchFamily="34" charset="0"/>
                        </a:rPr>
                        <a:t>checks what is returned in a generator by the generator's iterator.</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
        <p:nvSpPr>
          <p:cNvPr id="3" name="Rectangle 1"/>
          <p:cNvSpPr>
            <a:spLocks noChangeArrowheads="1"/>
          </p:cNvSpPr>
          <p:nvPr/>
        </p:nvSpPr>
        <p:spPr bwMode="auto">
          <a:xfrm>
            <a:off x="469692" y="304800"/>
            <a:ext cx="8229600"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a:ln>
                  <a:noFill/>
                </a:ln>
                <a:solidFill>
                  <a:srgbClr val="002060"/>
                </a:solidFill>
                <a:effectLst/>
                <a:latin typeface="erdana"/>
                <a:cs typeface="Arial" pitchFamily="34" charset="0"/>
              </a:rPr>
              <a:t>JavaScript Special Operators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C00000"/>
                </a:solidFill>
                <a:effectLst/>
                <a:latin typeface="Verdana" pitchFamily="34" charset="0"/>
                <a:cs typeface="Arial" pitchFamily="34" charset="0"/>
              </a:rPr>
              <a:t>The following operators are known as JavaScript special operators.</a:t>
            </a:r>
            <a:endParaRPr kumimoji="0" lang="en-US" sz="4400" b="0" i="0" u="none" strike="noStrike" cap="none" normalizeH="0" baseline="0" dirty="0">
              <a:ln>
                <a:noFill/>
              </a:ln>
              <a:solidFill>
                <a:srgbClr val="C00000"/>
              </a:solidFill>
              <a:effectLst/>
              <a:latin typeface="Arial" pitchFamily="34" charset="0"/>
              <a:cs typeface="Arial" pitchFamily="34" charset="0"/>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576014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rmAutofit/>
          </a:bodyPr>
          <a:lstStyle/>
          <a:p>
            <a:r>
              <a:rPr lang="en-US" sz="6600" dirty="0">
                <a:solidFill>
                  <a:srgbClr val="002060"/>
                </a:solidFill>
              </a:rPr>
              <a:t>JavaScript If-else</a:t>
            </a:r>
            <a:endParaRPr lang="en-IN" sz="6600" dirty="0">
              <a:solidFill>
                <a:srgbClr val="002060"/>
              </a:solidFill>
            </a:endParaRPr>
          </a:p>
        </p:txBody>
      </p:sp>
      <p:sp>
        <p:nvSpPr>
          <p:cNvPr id="3" name="Content Placeholder 2"/>
          <p:cNvSpPr>
            <a:spLocks noGrp="1"/>
          </p:cNvSpPr>
          <p:nvPr>
            <p:ph idx="1"/>
          </p:nvPr>
        </p:nvSpPr>
        <p:spPr/>
        <p:style>
          <a:lnRef idx="2">
            <a:schemeClr val="accent3"/>
          </a:lnRef>
          <a:fillRef idx="1">
            <a:schemeClr val="lt1"/>
          </a:fillRef>
          <a:effectRef idx="0">
            <a:schemeClr val="accent3"/>
          </a:effectRef>
          <a:fontRef idx="minor">
            <a:schemeClr val="dk1"/>
          </a:fontRef>
        </p:style>
        <p:txBody>
          <a:bodyPr>
            <a:normAutofit fontScale="77500" lnSpcReduction="20000"/>
          </a:bodyPr>
          <a:lstStyle/>
          <a:p>
            <a:pPr>
              <a:buFont typeface="Wingdings" pitchFamily="2" charset="2"/>
              <a:buChar char="q"/>
            </a:pPr>
            <a:r>
              <a:rPr lang="en-US" dirty="0">
                <a:solidFill>
                  <a:schemeClr val="accent3">
                    <a:lumMod val="50000"/>
                  </a:schemeClr>
                </a:solidFill>
              </a:rPr>
              <a:t>The </a:t>
            </a:r>
            <a:r>
              <a:rPr lang="en-US" b="1" dirty="0">
                <a:solidFill>
                  <a:schemeClr val="accent3">
                    <a:lumMod val="50000"/>
                  </a:schemeClr>
                </a:solidFill>
              </a:rPr>
              <a:t>JavaScript if-else statement</a:t>
            </a:r>
            <a:r>
              <a:rPr lang="en-US" dirty="0">
                <a:solidFill>
                  <a:schemeClr val="accent3">
                    <a:lumMod val="50000"/>
                  </a:schemeClr>
                </a:solidFill>
              </a:rPr>
              <a:t> is used </a:t>
            </a:r>
            <a:r>
              <a:rPr lang="en-US" i="1" dirty="0">
                <a:solidFill>
                  <a:schemeClr val="accent3">
                    <a:lumMod val="50000"/>
                  </a:schemeClr>
                </a:solidFill>
              </a:rPr>
              <a:t>to execute the code whether condition is true or false</a:t>
            </a:r>
            <a:r>
              <a:rPr lang="en-US" dirty="0">
                <a:solidFill>
                  <a:schemeClr val="accent3">
                    <a:lumMod val="50000"/>
                  </a:schemeClr>
                </a:solidFill>
              </a:rPr>
              <a:t>. There are three forms of if statement in JavaScript.</a:t>
            </a:r>
          </a:p>
          <a:p>
            <a:pPr marL="514350" indent="-514350">
              <a:buFont typeface="+mj-lt"/>
              <a:buAutoNum type="arabicPeriod"/>
            </a:pPr>
            <a:r>
              <a:rPr lang="en-US" dirty="0">
                <a:solidFill>
                  <a:srgbClr val="C00000"/>
                </a:solidFill>
              </a:rPr>
              <a:t>If Statement</a:t>
            </a:r>
          </a:p>
          <a:p>
            <a:pPr marL="514350" indent="-514350">
              <a:buFont typeface="+mj-lt"/>
              <a:buAutoNum type="arabicPeriod"/>
            </a:pPr>
            <a:r>
              <a:rPr lang="en-US" dirty="0">
                <a:solidFill>
                  <a:srgbClr val="C00000"/>
                </a:solidFill>
              </a:rPr>
              <a:t>If else statement</a:t>
            </a:r>
          </a:p>
          <a:p>
            <a:pPr marL="514350" indent="-514350">
              <a:buFont typeface="+mj-lt"/>
              <a:buAutoNum type="arabicPeriod"/>
            </a:pPr>
            <a:r>
              <a:rPr lang="en-US" dirty="0">
                <a:solidFill>
                  <a:srgbClr val="C00000"/>
                </a:solidFill>
              </a:rPr>
              <a:t>if else if statement</a:t>
            </a:r>
          </a:p>
          <a:p>
            <a:pPr marL="0" indent="0">
              <a:buNone/>
            </a:pPr>
            <a:r>
              <a:rPr lang="en-US" dirty="0">
                <a:solidFill>
                  <a:srgbClr val="7030A0"/>
                </a:solidFill>
              </a:rPr>
              <a:t>JavaScript If statement</a:t>
            </a:r>
          </a:p>
          <a:p>
            <a:r>
              <a:rPr lang="en-US" dirty="0">
                <a:solidFill>
                  <a:srgbClr val="0070C0"/>
                </a:solidFill>
              </a:rPr>
              <a:t>It evaluates the content only if expression is true. </a:t>
            </a:r>
          </a:p>
          <a:p>
            <a:pPr>
              <a:buFont typeface="Wingdings" pitchFamily="2" charset="2"/>
              <a:buChar char="q"/>
            </a:pPr>
            <a:r>
              <a:rPr lang="en-US" dirty="0">
                <a:solidFill>
                  <a:srgbClr val="FF0000"/>
                </a:solidFill>
              </a:rPr>
              <a:t>The signature of JavaScript if statement is given below.</a:t>
            </a:r>
          </a:p>
          <a:p>
            <a:pPr marL="0" indent="0">
              <a:buNone/>
            </a:pPr>
            <a:r>
              <a:rPr lang="en-US" dirty="0">
                <a:solidFill>
                  <a:srgbClr val="7030A0"/>
                </a:solidFill>
              </a:rPr>
              <a:t>if(expression){  </a:t>
            </a:r>
          </a:p>
          <a:p>
            <a:pPr marL="0" indent="0">
              <a:buNone/>
            </a:pPr>
            <a:r>
              <a:rPr lang="en-US" dirty="0">
                <a:solidFill>
                  <a:srgbClr val="7030A0"/>
                </a:solidFill>
              </a:rPr>
              <a:t>//content to be evaluated  </a:t>
            </a:r>
          </a:p>
          <a:p>
            <a:pPr marL="0" indent="0">
              <a:buNone/>
            </a:pPr>
            <a:r>
              <a:rPr lang="en-US" dirty="0">
                <a:solidFill>
                  <a:srgbClr val="7030A0"/>
                </a:solidFill>
              </a:rPr>
              <a:t>}  </a:t>
            </a:r>
          </a:p>
          <a:p>
            <a:endParaRPr lang="en-IN" dirty="0"/>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30682478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Autofit/>
          </a:bodyPr>
          <a:lstStyle/>
          <a:p>
            <a:r>
              <a:rPr lang="en-US" sz="5400" dirty="0">
                <a:solidFill>
                  <a:srgbClr val="7030A0"/>
                </a:solidFill>
              </a:rPr>
              <a:t>JavaScript If...else Statement</a:t>
            </a:r>
            <a:endParaRPr lang="en-IN" sz="5400" dirty="0">
              <a:solidFill>
                <a:srgbClr val="7030A0"/>
              </a:solidFill>
            </a:endParaRPr>
          </a:p>
        </p:txBody>
      </p:sp>
      <p:sp>
        <p:nvSpPr>
          <p:cNvPr id="3" name="Content Placeholder 2"/>
          <p:cNvSpPr>
            <a:spLocks noGrp="1"/>
          </p:cNvSpPr>
          <p:nvPr>
            <p:ph idx="1"/>
          </p:nvPr>
        </p:nvSpPr>
        <p:spPr/>
        <p:style>
          <a:lnRef idx="2">
            <a:schemeClr val="accent3"/>
          </a:lnRef>
          <a:fillRef idx="1">
            <a:schemeClr val="lt1"/>
          </a:fillRef>
          <a:effectRef idx="0">
            <a:schemeClr val="accent3"/>
          </a:effectRef>
          <a:fontRef idx="minor">
            <a:schemeClr val="dk1"/>
          </a:fontRef>
        </p:style>
        <p:txBody>
          <a:bodyPr>
            <a:normAutofit fontScale="92500" lnSpcReduction="10000"/>
          </a:bodyPr>
          <a:lstStyle/>
          <a:p>
            <a:pPr>
              <a:buFont typeface="Wingdings" pitchFamily="2" charset="2"/>
              <a:buChar char="q"/>
            </a:pPr>
            <a:r>
              <a:rPr lang="en-US" dirty="0">
                <a:solidFill>
                  <a:srgbClr val="C00000"/>
                </a:solidFill>
              </a:rPr>
              <a:t>It evaluates the content whether condition is true of false. The syntax of JavaScript if-else statement is given below.</a:t>
            </a:r>
          </a:p>
          <a:p>
            <a:pPr marL="0" indent="0">
              <a:buNone/>
            </a:pPr>
            <a:r>
              <a:rPr lang="en-US" dirty="0">
                <a:solidFill>
                  <a:srgbClr val="CC0066"/>
                </a:solidFill>
              </a:rPr>
              <a:t>if(expression){  </a:t>
            </a:r>
          </a:p>
          <a:p>
            <a:pPr marL="0" indent="0">
              <a:buNone/>
            </a:pPr>
            <a:r>
              <a:rPr lang="en-US" dirty="0">
                <a:solidFill>
                  <a:srgbClr val="CC0066"/>
                </a:solidFill>
              </a:rPr>
              <a:t>//content to be evaluated if condition is true  </a:t>
            </a:r>
          </a:p>
          <a:p>
            <a:pPr marL="0" indent="0">
              <a:buNone/>
            </a:pPr>
            <a:r>
              <a:rPr lang="en-US" dirty="0">
                <a:solidFill>
                  <a:srgbClr val="CC0066"/>
                </a:solidFill>
              </a:rPr>
              <a:t>}  </a:t>
            </a:r>
          </a:p>
          <a:p>
            <a:pPr marL="0" indent="0">
              <a:buNone/>
            </a:pPr>
            <a:r>
              <a:rPr lang="en-US" dirty="0">
                <a:solidFill>
                  <a:srgbClr val="CC0066"/>
                </a:solidFill>
              </a:rPr>
              <a:t>else{  </a:t>
            </a:r>
          </a:p>
          <a:p>
            <a:pPr marL="0" indent="0">
              <a:buNone/>
            </a:pPr>
            <a:r>
              <a:rPr lang="en-US" dirty="0">
                <a:solidFill>
                  <a:srgbClr val="CC0066"/>
                </a:solidFill>
              </a:rPr>
              <a:t>//content to be evaluated if condition is false  </a:t>
            </a:r>
          </a:p>
          <a:p>
            <a:pPr marL="0" indent="0">
              <a:buNone/>
            </a:pPr>
            <a:r>
              <a:rPr lang="en-US" dirty="0">
                <a:solidFill>
                  <a:srgbClr val="CC0066"/>
                </a:solidFill>
              </a:rPr>
              <a:t>}  </a:t>
            </a:r>
          </a:p>
          <a:p>
            <a:pPr>
              <a:buFont typeface="Wingdings" pitchFamily="2" charset="2"/>
              <a:buChar char="q"/>
            </a:pPr>
            <a:endParaRPr lang="en-IN" dirty="0">
              <a:solidFill>
                <a:srgbClr val="C00000"/>
              </a:solidFill>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3844114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a:normAutofit/>
          </a:bodyPr>
          <a:lstStyle/>
          <a:p>
            <a:r>
              <a:rPr lang="en-US" sz="5400" b="1" dirty="0">
                <a:solidFill>
                  <a:srgbClr val="C00000"/>
                </a:solidFill>
                <a:latin typeface="Times New Roman" pitchFamily="18" charset="0"/>
                <a:cs typeface="Times New Roman" pitchFamily="18" charset="0"/>
              </a:rPr>
              <a:t>A brief history of JavaScript</a:t>
            </a:r>
            <a:endParaRPr lang="en-IN" sz="5400" dirty="0">
              <a:solidFill>
                <a:srgbClr val="C00000"/>
              </a:solidFill>
              <a:latin typeface="Times New Roman" pitchFamily="18" charset="0"/>
              <a:cs typeface="Times New Roman" pitchFamily="18" charset="0"/>
            </a:endParaRPr>
          </a:p>
        </p:txBody>
      </p:sp>
      <p:sp>
        <p:nvSpPr>
          <p:cNvPr id="3" name="Content Placeholder 2"/>
          <p:cNvSpPr>
            <a:spLocks noGrp="1"/>
          </p:cNvSpPr>
          <p:nvPr>
            <p:ph sz="half" idx="1"/>
          </p:nvPr>
        </p:nvSpPr>
        <p:spPr>
          <a:xfrm>
            <a:off x="152400" y="1371600"/>
            <a:ext cx="8839200" cy="5105400"/>
          </a:xfrm>
        </p:spPr>
        <p:style>
          <a:lnRef idx="2">
            <a:schemeClr val="accent1"/>
          </a:lnRef>
          <a:fillRef idx="1">
            <a:schemeClr val="lt1"/>
          </a:fillRef>
          <a:effectRef idx="0">
            <a:schemeClr val="accent1"/>
          </a:effectRef>
          <a:fontRef idx="minor">
            <a:schemeClr val="dk1"/>
          </a:fontRef>
        </p:style>
        <p:txBody>
          <a:bodyPr>
            <a:normAutofit lnSpcReduction="10000"/>
          </a:bodyPr>
          <a:lstStyle/>
          <a:p>
            <a:pPr>
              <a:lnSpc>
                <a:spcPct val="150000"/>
              </a:lnSpc>
              <a:buFont typeface="Wingdings" pitchFamily="2" charset="2"/>
              <a:buChar char="q"/>
            </a:pPr>
            <a:r>
              <a:rPr lang="en-US" sz="2400" dirty="0">
                <a:solidFill>
                  <a:srgbClr val="002060"/>
                </a:solidFill>
              </a:rPr>
              <a:t>JavaScript didn’t exactly get off to the best start. </a:t>
            </a:r>
          </a:p>
          <a:p>
            <a:pPr>
              <a:lnSpc>
                <a:spcPct val="150000"/>
              </a:lnSpc>
              <a:buFont typeface="Wingdings" pitchFamily="2" charset="2"/>
              <a:buChar char="q"/>
            </a:pPr>
            <a:r>
              <a:rPr lang="en-US" sz="2400" dirty="0">
                <a:solidFill>
                  <a:srgbClr val="002060"/>
                </a:solidFill>
              </a:rPr>
              <a:t>It didn’t perform as well, and those developing in Java considered JavaScript more of a “UI glue” to be used mostly by designers and other non-engineers. </a:t>
            </a:r>
          </a:p>
          <a:p>
            <a:pPr>
              <a:lnSpc>
                <a:spcPct val="150000"/>
              </a:lnSpc>
              <a:buFont typeface="Wingdings" pitchFamily="2" charset="2"/>
              <a:buChar char="q"/>
            </a:pPr>
            <a:r>
              <a:rPr lang="en-US" sz="2400" dirty="0">
                <a:solidFill>
                  <a:srgbClr val="002060"/>
                </a:solidFill>
              </a:rPr>
              <a:t>But the reality is that having a “glue” language allowed the internet to really flourish. Programmers could react better to use events and compose interactive components.</a:t>
            </a:r>
          </a:p>
          <a:p>
            <a:pPr>
              <a:lnSpc>
                <a:spcPct val="150000"/>
              </a:lnSpc>
              <a:buFont typeface="Wingdings" pitchFamily="2" charset="2"/>
              <a:buChar char="q"/>
            </a:pPr>
            <a:r>
              <a:rPr lang="en-US" sz="2400" dirty="0">
                <a:solidFill>
                  <a:srgbClr val="002060"/>
                </a:solidFill>
              </a:rPr>
              <a:t> And due to that, JavaScript spread like wildfire and very quickly became the lingua franca of the web.</a:t>
            </a:r>
          </a:p>
          <a:p>
            <a:pPr fontAlgn="base">
              <a:lnSpc>
                <a:spcPct val="150000"/>
              </a:lnSpc>
              <a:buFont typeface="Wingdings" pitchFamily="2" charset="2"/>
              <a:buChar char="q"/>
            </a:pPr>
            <a:endParaRPr lang="en-IN" sz="2400" dirty="0">
              <a:solidFill>
                <a:srgbClr val="002060"/>
              </a:solidFill>
              <a:latin typeface="Arial" pitchFamily="34" charset="0"/>
              <a:cs typeface="Arial" pitchFamily="34" charset="0"/>
            </a:endParaRPr>
          </a:p>
        </p:txBody>
      </p:sp>
      <p:sp>
        <p:nvSpPr>
          <p:cNvPr id="5" name="Rectangle 4"/>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5630818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0456" y="457200"/>
            <a:ext cx="6324600" cy="5615704"/>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pPr>
              <a:lnSpc>
                <a:spcPct val="150000"/>
              </a:lnSpc>
            </a:pPr>
            <a:r>
              <a:rPr lang="en-US" sz="2200" dirty="0">
                <a:latin typeface="Arial" pitchFamily="34" charset="0"/>
                <a:cs typeface="Arial" pitchFamily="34" charset="0"/>
              </a:rPr>
              <a:t>Let’s see the example of if-else statement in JavaScript to find out the even or odd number.</a:t>
            </a:r>
          </a:p>
          <a:p>
            <a:pPr>
              <a:lnSpc>
                <a:spcPct val="150000"/>
              </a:lnSpc>
            </a:pPr>
            <a:r>
              <a:rPr lang="en-US" sz="2200" b="1" dirty="0">
                <a:latin typeface="Arial" pitchFamily="34" charset="0"/>
                <a:cs typeface="Arial" pitchFamily="34" charset="0"/>
              </a:rPr>
              <a:t>&lt;script&gt;</a:t>
            </a:r>
            <a:r>
              <a:rPr lang="en-US" sz="2200" dirty="0">
                <a:latin typeface="Arial" pitchFamily="34" charset="0"/>
                <a:cs typeface="Arial" pitchFamily="34" charset="0"/>
              </a:rPr>
              <a:t>  </a:t>
            </a:r>
          </a:p>
          <a:p>
            <a:pPr>
              <a:lnSpc>
                <a:spcPct val="150000"/>
              </a:lnSpc>
            </a:pPr>
            <a:r>
              <a:rPr lang="en-US" sz="2200" dirty="0" err="1">
                <a:latin typeface="Arial" pitchFamily="34" charset="0"/>
                <a:cs typeface="Arial" pitchFamily="34" charset="0"/>
              </a:rPr>
              <a:t>var</a:t>
            </a:r>
            <a:r>
              <a:rPr lang="en-US" sz="2200" dirty="0">
                <a:latin typeface="Arial" pitchFamily="34" charset="0"/>
                <a:cs typeface="Arial" pitchFamily="34" charset="0"/>
              </a:rPr>
              <a:t> a=20;  </a:t>
            </a:r>
          </a:p>
          <a:p>
            <a:pPr>
              <a:lnSpc>
                <a:spcPct val="150000"/>
              </a:lnSpc>
            </a:pPr>
            <a:r>
              <a:rPr lang="en-US" sz="2200" dirty="0">
                <a:latin typeface="Arial" pitchFamily="34" charset="0"/>
                <a:cs typeface="Arial" pitchFamily="34" charset="0"/>
              </a:rPr>
              <a:t>if(a%2==0){  </a:t>
            </a:r>
          </a:p>
          <a:p>
            <a:pPr>
              <a:lnSpc>
                <a:spcPct val="150000"/>
              </a:lnSpc>
            </a:pPr>
            <a:r>
              <a:rPr lang="en-US" sz="2200" dirty="0" err="1">
                <a:latin typeface="Arial" pitchFamily="34" charset="0"/>
                <a:cs typeface="Arial" pitchFamily="34" charset="0"/>
              </a:rPr>
              <a:t>document.write</a:t>
            </a:r>
            <a:r>
              <a:rPr lang="en-US" sz="2200" dirty="0">
                <a:latin typeface="Arial" pitchFamily="34" charset="0"/>
                <a:cs typeface="Arial" pitchFamily="34" charset="0"/>
              </a:rPr>
              <a:t>("a is even number");  </a:t>
            </a:r>
          </a:p>
          <a:p>
            <a:pPr>
              <a:lnSpc>
                <a:spcPct val="150000"/>
              </a:lnSpc>
            </a:pPr>
            <a:r>
              <a:rPr lang="en-US" sz="2200" dirty="0">
                <a:latin typeface="Arial" pitchFamily="34" charset="0"/>
                <a:cs typeface="Arial" pitchFamily="34" charset="0"/>
              </a:rPr>
              <a:t>}  </a:t>
            </a:r>
          </a:p>
          <a:p>
            <a:pPr>
              <a:lnSpc>
                <a:spcPct val="150000"/>
              </a:lnSpc>
            </a:pPr>
            <a:r>
              <a:rPr lang="en-US" sz="2200" dirty="0">
                <a:latin typeface="Arial" pitchFamily="34" charset="0"/>
                <a:cs typeface="Arial" pitchFamily="34" charset="0"/>
              </a:rPr>
              <a:t>else{  </a:t>
            </a:r>
          </a:p>
          <a:p>
            <a:pPr>
              <a:lnSpc>
                <a:spcPct val="150000"/>
              </a:lnSpc>
            </a:pPr>
            <a:r>
              <a:rPr lang="en-US" sz="2200" dirty="0" err="1">
                <a:latin typeface="Arial" pitchFamily="34" charset="0"/>
                <a:cs typeface="Arial" pitchFamily="34" charset="0"/>
              </a:rPr>
              <a:t>document.write</a:t>
            </a:r>
            <a:r>
              <a:rPr lang="en-US" sz="2200" dirty="0">
                <a:latin typeface="Arial" pitchFamily="34" charset="0"/>
                <a:cs typeface="Arial" pitchFamily="34" charset="0"/>
              </a:rPr>
              <a:t>("a is odd number");  </a:t>
            </a:r>
          </a:p>
          <a:p>
            <a:pPr>
              <a:lnSpc>
                <a:spcPct val="150000"/>
              </a:lnSpc>
            </a:pPr>
            <a:r>
              <a:rPr lang="en-US" sz="2200" dirty="0">
                <a:latin typeface="Arial" pitchFamily="34" charset="0"/>
                <a:cs typeface="Arial" pitchFamily="34" charset="0"/>
              </a:rPr>
              <a:t>}  </a:t>
            </a:r>
          </a:p>
          <a:p>
            <a:pPr>
              <a:lnSpc>
                <a:spcPct val="150000"/>
              </a:lnSpc>
            </a:pPr>
            <a:r>
              <a:rPr lang="en-US" sz="2200" b="1" dirty="0">
                <a:latin typeface="Arial" pitchFamily="34" charset="0"/>
                <a:cs typeface="Arial" pitchFamily="34" charset="0"/>
              </a:rPr>
              <a:t>&lt;/script&gt;</a:t>
            </a:r>
            <a:r>
              <a:rPr lang="en-US" sz="2200" dirty="0">
                <a:latin typeface="Arial" pitchFamily="34" charset="0"/>
                <a:cs typeface="Arial" pitchFamily="34" charset="0"/>
              </a:rPr>
              <a:t>  </a:t>
            </a:r>
          </a:p>
        </p:txBody>
      </p:sp>
      <p:sp>
        <p:nvSpPr>
          <p:cNvPr id="3" name="Rectangle 2"/>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568257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Autofit/>
          </a:bodyPr>
          <a:lstStyle/>
          <a:p>
            <a:r>
              <a:rPr lang="en-US" sz="5400" dirty="0">
                <a:solidFill>
                  <a:srgbClr val="7030A0"/>
                </a:solidFill>
              </a:rPr>
              <a:t>JavaScript Switch</a:t>
            </a:r>
            <a:endParaRPr lang="en-IN" sz="5400" dirty="0">
              <a:solidFill>
                <a:srgbClr val="7030A0"/>
              </a:solidFill>
            </a:endParaRPr>
          </a:p>
        </p:txBody>
      </p:sp>
      <p:sp>
        <p:nvSpPr>
          <p:cNvPr id="3" name="Content Placeholder 2"/>
          <p:cNvSpPr>
            <a:spLocks noGrp="1"/>
          </p:cNvSpPr>
          <p:nvPr>
            <p:ph idx="1"/>
          </p:nvPr>
        </p:nvSpPr>
        <p:spPr/>
        <p:style>
          <a:lnRef idx="2">
            <a:schemeClr val="accent3"/>
          </a:lnRef>
          <a:fillRef idx="1">
            <a:schemeClr val="lt1"/>
          </a:fillRef>
          <a:effectRef idx="0">
            <a:schemeClr val="accent3"/>
          </a:effectRef>
          <a:fontRef idx="minor">
            <a:schemeClr val="dk1"/>
          </a:fontRef>
        </p:style>
        <p:txBody>
          <a:bodyPr>
            <a:normAutofit lnSpcReduction="10000"/>
          </a:bodyPr>
          <a:lstStyle/>
          <a:p>
            <a:pPr>
              <a:lnSpc>
                <a:spcPct val="150000"/>
              </a:lnSpc>
            </a:pPr>
            <a:r>
              <a:rPr lang="en-US" dirty="0">
                <a:solidFill>
                  <a:srgbClr val="C00000"/>
                </a:solidFill>
              </a:rPr>
              <a:t>The </a:t>
            </a:r>
            <a:r>
              <a:rPr lang="en-US" b="1" dirty="0">
                <a:solidFill>
                  <a:srgbClr val="C00000"/>
                </a:solidFill>
              </a:rPr>
              <a:t>JavaScript switch statement</a:t>
            </a:r>
            <a:r>
              <a:rPr lang="en-US" dirty="0">
                <a:solidFill>
                  <a:srgbClr val="C00000"/>
                </a:solidFill>
              </a:rPr>
              <a:t> is used </a:t>
            </a:r>
            <a:r>
              <a:rPr lang="en-US" i="1" dirty="0">
                <a:solidFill>
                  <a:srgbClr val="C00000"/>
                </a:solidFill>
              </a:rPr>
              <a:t>to execute one code from multiple expressions</a:t>
            </a:r>
            <a:r>
              <a:rPr lang="en-US" dirty="0">
                <a:solidFill>
                  <a:srgbClr val="C00000"/>
                </a:solidFill>
              </a:rPr>
              <a:t>. </a:t>
            </a:r>
          </a:p>
          <a:p>
            <a:pPr>
              <a:lnSpc>
                <a:spcPct val="150000"/>
              </a:lnSpc>
            </a:pPr>
            <a:r>
              <a:rPr lang="en-US" dirty="0">
                <a:solidFill>
                  <a:srgbClr val="C00000"/>
                </a:solidFill>
              </a:rPr>
              <a:t>It is just like else if statement that we have learned in previous page. But it is convenient than </a:t>
            </a:r>
            <a:r>
              <a:rPr lang="en-US" i="1" dirty="0" err="1">
                <a:solidFill>
                  <a:srgbClr val="C00000"/>
                </a:solidFill>
              </a:rPr>
              <a:t>if..else..if</a:t>
            </a:r>
            <a:r>
              <a:rPr lang="en-US" dirty="0">
                <a:solidFill>
                  <a:srgbClr val="C00000"/>
                </a:solidFill>
              </a:rPr>
              <a:t> because it can be used with numbers, characters etc.</a:t>
            </a:r>
          </a:p>
          <a:p>
            <a:pPr marL="0" indent="0">
              <a:lnSpc>
                <a:spcPct val="150000"/>
              </a:lnSpc>
              <a:buNone/>
            </a:pPr>
            <a:endParaRPr lang="en-IN" dirty="0">
              <a:solidFill>
                <a:srgbClr val="C00000"/>
              </a:solidFill>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9364185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Autofit/>
          </a:bodyPr>
          <a:lstStyle/>
          <a:p>
            <a:r>
              <a:rPr lang="en-US" sz="5400" dirty="0">
                <a:solidFill>
                  <a:srgbClr val="7030A0"/>
                </a:solidFill>
              </a:rPr>
              <a:t>JavaScript Switch</a:t>
            </a:r>
            <a:endParaRPr lang="en-IN" sz="5400" dirty="0">
              <a:solidFill>
                <a:srgbClr val="7030A0"/>
              </a:solidFill>
            </a:endParaRPr>
          </a:p>
        </p:txBody>
      </p:sp>
      <p:sp>
        <p:nvSpPr>
          <p:cNvPr id="3" name="Content Placeholder 2"/>
          <p:cNvSpPr>
            <a:spLocks noGrp="1"/>
          </p:cNvSpPr>
          <p:nvPr>
            <p:ph idx="1"/>
          </p:nvPr>
        </p:nvSpPr>
        <p:spPr/>
        <p:style>
          <a:lnRef idx="2">
            <a:schemeClr val="accent3"/>
          </a:lnRef>
          <a:fillRef idx="1">
            <a:schemeClr val="lt1"/>
          </a:fillRef>
          <a:effectRef idx="0">
            <a:schemeClr val="accent3"/>
          </a:effectRef>
          <a:fontRef idx="minor">
            <a:schemeClr val="dk1"/>
          </a:fontRef>
        </p:style>
        <p:txBody>
          <a:bodyPr>
            <a:normAutofit fontScale="70000" lnSpcReduction="20000"/>
          </a:bodyPr>
          <a:lstStyle/>
          <a:p>
            <a:r>
              <a:rPr lang="en-US" dirty="0"/>
              <a:t>The signature of JavaScript switch statement is given below.</a:t>
            </a:r>
          </a:p>
          <a:p>
            <a:pPr marL="0" indent="0">
              <a:buNone/>
            </a:pPr>
            <a:r>
              <a:rPr lang="en-US" dirty="0">
                <a:solidFill>
                  <a:srgbClr val="CC0066"/>
                </a:solidFill>
              </a:rPr>
              <a:t>switch(expression){  </a:t>
            </a:r>
          </a:p>
          <a:p>
            <a:pPr marL="0" indent="0">
              <a:buNone/>
            </a:pPr>
            <a:r>
              <a:rPr lang="en-US" dirty="0">
                <a:solidFill>
                  <a:srgbClr val="CC0066"/>
                </a:solidFill>
              </a:rPr>
              <a:t>case value1:  </a:t>
            </a:r>
          </a:p>
          <a:p>
            <a:pPr marL="0" indent="0">
              <a:buNone/>
            </a:pPr>
            <a:r>
              <a:rPr lang="en-US" dirty="0">
                <a:solidFill>
                  <a:srgbClr val="CC0066"/>
                </a:solidFill>
              </a:rPr>
              <a:t> code to be executed;  </a:t>
            </a:r>
          </a:p>
          <a:p>
            <a:pPr marL="0" indent="0">
              <a:buNone/>
            </a:pPr>
            <a:r>
              <a:rPr lang="en-US" dirty="0">
                <a:solidFill>
                  <a:srgbClr val="CC0066"/>
                </a:solidFill>
              </a:rPr>
              <a:t> break;  </a:t>
            </a:r>
          </a:p>
          <a:p>
            <a:pPr marL="0" indent="0">
              <a:buNone/>
            </a:pPr>
            <a:r>
              <a:rPr lang="en-US" dirty="0">
                <a:solidFill>
                  <a:srgbClr val="CC0066"/>
                </a:solidFill>
              </a:rPr>
              <a:t>case value2:  </a:t>
            </a:r>
          </a:p>
          <a:p>
            <a:pPr marL="0" indent="0">
              <a:buNone/>
            </a:pPr>
            <a:r>
              <a:rPr lang="en-US" dirty="0">
                <a:solidFill>
                  <a:srgbClr val="CC0066"/>
                </a:solidFill>
              </a:rPr>
              <a:t> code to be executed;  </a:t>
            </a:r>
          </a:p>
          <a:p>
            <a:pPr marL="0" indent="0">
              <a:buNone/>
            </a:pPr>
            <a:r>
              <a:rPr lang="en-US" dirty="0">
                <a:solidFill>
                  <a:srgbClr val="CC0066"/>
                </a:solidFill>
              </a:rPr>
              <a:t> break;  </a:t>
            </a:r>
          </a:p>
          <a:p>
            <a:pPr marL="0" indent="0">
              <a:buNone/>
            </a:pPr>
            <a:r>
              <a:rPr lang="en-US" dirty="0">
                <a:solidFill>
                  <a:srgbClr val="CC0066"/>
                </a:solidFill>
              </a:rPr>
              <a:t>......  </a:t>
            </a:r>
          </a:p>
          <a:p>
            <a:pPr marL="0" indent="0">
              <a:buNone/>
            </a:pPr>
            <a:r>
              <a:rPr lang="en-US" dirty="0">
                <a:solidFill>
                  <a:srgbClr val="CC0066"/>
                </a:solidFill>
              </a:rPr>
              <a:t>  </a:t>
            </a:r>
          </a:p>
          <a:p>
            <a:pPr marL="0" indent="0">
              <a:buNone/>
            </a:pPr>
            <a:r>
              <a:rPr lang="en-US" dirty="0">
                <a:solidFill>
                  <a:srgbClr val="CC0066"/>
                </a:solidFill>
              </a:rPr>
              <a:t>default:   </a:t>
            </a:r>
          </a:p>
          <a:p>
            <a:pPr marL="0" indent="0">
              <a:buNone/>
            </a:pPr>
            <a:r>
              <a:rPr lang="en-US" dirty="0">
                <a:solidFill>
                  <a:srgbClr val="CC0066"/>
                </a:solidFill>
              </a:rPr>
              <a:t> code to be executed if above values are not matched;  </a:t>
            </a:r>
          </a:p>
          <a:p>
            <a:pPr marL="0" indent="0">
              <a:buNone/>
            </a:pPr>
            <a:r>
              <a:rPr lang="en-US" dirty="0">
                <a:solidFill>
                  <a:srgbClr val="CC0066"/>
                </a:solidFill>
              </a:rPr>
              <a:t>}  </a:t>
            </a:r>
          </a:p>
          <a:p>
            <a:pPr>
              <a:buFont typeface="Wingdings" pitchFamily="2" charset="2"/>
              <a:buChar char="q"/>
            </a:pPr>
            <a:endParaRPr lang="en-IN" dirty="0">
              <a:solidFill>
                <a:srgbClr val="C00000"/>
              </a:solidFill>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22760931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Autofit/>
          </a:bodyPr>
          <a:lstStyle/>
          <a:p>
            <a:r>
              <a:rPr lang="en-US" sz="5400" dirty="0">
                <a:solidFill>
                  <a:srgbClr val="7030A0"/>
                </a:solidFill>
              </a:rPr>
              <a:t>JavaScript Loops</a:t>
            </a:r>
            <a:endParaRPr lang="en-IN" sz="5400" dirty="0">
              <a:solidFill>
                <a:srgbClr val="7030A0"/>
              </a:solidFill>
            </a:endParaRPr>
          </a:p>
        </p:txBody>
      </p:sp>
      <p:sp>
        <p:nvSpPr>
          <p:cNvPr id="3" name="Content Placeholder 2"/>
          <p:cNvSpPr>
            <a:spLocks noGrp="1"/>
          </p:cNvSpPr>
          <p:nvPr>
            <p:ph idx="1"/>
          </p:nvPr>
        </p:nvSpPr>
        <p:spPr/>
        <p:style>
          <a:lnRef idx="2">
            <a:schemeClr val="accent3"/>
          </a:lnRef>
          <a:fillRef idx="1">
            <a:schemeClr val="lt1"/>
          </a:fillRef>
          <a:effectRef idx="0">
            <a:schemeClr val="accent3"/>
          </a:effectRef>
          <a:fontRef idx="minor">
            <a:schemeClr val="dk1"/>
          </a:fontRef>
        </p:style>
        <p:txBody>
          <a:bodyPr>
            <a:normAutofit fontScale="85000" lnSpcReduction="20000"/>
          </a:bodyPr>
          <a:lstStyle/>
          <a:p>
            <a:r>
              <a:rPr lang="en-US" dirty="0">
                <a:solidFill>
                  <a:srgbClr val="3333CC"/>
                </a:solidFill>
              </a:rPr>
              <a:t>The </a:t>
            </a:r>
            <a:r>
              <a:rPr lang="en-US" b="1" dirty="0">
                <a:solidFill>
                  <a:srgbClr val="3333CC"/>
                </a:solidFill>
              </a:rPr>
              <a:t>JavaScript loops</a:t>
            </a:r>
            <a:r>
              <a:rPr lang="en-US" dirty="0">
                <a:solidFill>
                  <a:srgbClr val="3333CC"/>
                </a:solidFill>
              </a:rPr>
              <a:t> are used </a:t>
            </a:r>
            <a:r>
              <a:rPr lang="en-US" i="1" dirty="0">
                <a:solidFill>
                  <a:srgbClr val="3333CC"/>
                </a:solidFill>
              </a:rPr>
              <a:t>to iterate the piece of code</a:t>
            </a:r>
            <a:r>
              <a:rPr lang="en-US" dirty="0">
                <a:solidFill>
                  <a:srgbClr val="3333CC"/>
                </a:solidFill>
              </a:rPr>
              <a:t> using for, while, do while or for-in loops. </a:t>
            </a:r>
          </a:p>
          <a:p>
            <a:r>
              <a:rPr lang="en-US" dirty="0">
                <a:solidFill>
                  <a:srgbClr val="3333CC"/>
                </a:solidFill>
              </a:rPr>
              <a:t>It makes the code compact. It is mostly used in array.</a:t>
            </a:r>
          </a:p>
          <a:p>
            <a:pPr marL="0" indent="0">
              <a:buNone/>
            </a:pPr>
            <a:endParaRPr lang="en-US" dirty="0">
              <a:solidFill>
                <a:srgbClr val="3333CC"/>
              </a:solidFill>
            </a:endParaRPr>
          </a:p>
          <a:p>
            <a:pPr>
              <a:buFont typeface="Wingdings" pitchFamily="2" charset="2"/>
              <a:buChar char="q"/>
            </a:pPr>
            <a:r>
              <a:rPr lang="en-US" dirty="0">
                <a:solidFill>
                  <a:srgbClr val="0070C0"/>
                </a:solidFill>
              </a:rPr>
              <a:t>There are four types of loops in JavaScript.</a:t>
            </a:r>
          </a:p>
          <a:p>
            <a:pPr marL="514350" indent="-514350">
              <a:buFont typeface="+mj-lt"/>
              <a:buAutoNum type="arabicPeriod"/>
            </a:pPr>
            <a:r>
              <a:rPr lang="en-US" dirty="0">
                <a:solidFill>
                  <a:srgbClr val="C00000"/>
                </a:solidFill>
              </a:rPr>
              <a:t>for loop</a:t>
            </a:r>
          </a:p>
          <a:p>
            <a:pPr marL="514350" indent="-514350">
              <a:buFont typeface="+mj-lt"/>
              <a:buAutoNum type="arabicPeriod"/>
            </a:pPr>
            <a:r>
              <a:rPr lang="en-US" dirty="0">
                <a:solidFill>
                  <a:srgbClr val="C00000"/>
                </a:solidFill>
              </a:rPr>
              <a:t>while loop</a:t>
            </a:r>
          </a:p>
          <a:p>
            <a:pPr marL="514350" indent="-514350">
              <a:buFont typeface="+mj-lt"/>
              <a:buAutoNum type="arabicPeriod"/>
            </a:pPr>
            <a:r>
              <a:rPr lang="en-US" dirty="0">
                <a:solidFill>
                  <a:srgbClr val="C00000"/>
                </a:solidFill>
              </a:rPr>
              <a:t>do-while loop</a:t>
            </a:r>
          </a:p>
          <a:p>
            <a:pPr marL="514350" indent="-514350">
              <a:buFont typeface="+mj-lt"/>
              <a:buAutoNum type="arabicPeriod"/>
            </a:pPr>
            <a:r>
              <a:rPr lang="en-US" dirty="0">
                <a:solidFill>
                  <a:srgbClr val="C00000"/>
                </a:solidFill>
              </a:rPr>
              <a:t>for-in loop</a:t>
            </a:r>
          </a:p>
          <a:p>
            <a:pPr marL="0" indent="0">
              <a:buNone/>
            </a:pPr>
            <a:br>
              <a:rPr lang="en-US" dirty="0"/>
            </a:br>
            <a:endParaRPr lang="en-IN" dirty="0">
              <a:solidFill>
                <a:srgbClr val="C00000"/>
              </a:solidFill>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9959482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Autofit/>
          </a:bodyPr>
          <a:lstStyle/>
          <a:p>
            <a:r>
              <a:rPr lang="en-IN" sz="5400" dirty="0">
                <a:solidFill>
                  <a:srgbClr val="3333CC"/>
                </a:solidFill>
              </a:rPr>
              <a:t>JavaScript Functions</a:t>
            </a:r>
          </a:p>
        </p:txBody>
      </p:sp>
      <p:sp>
        <p:nvSpPr>
          <p:cNvPr id="3" name="Content Placeholder 2"/>
          <p:cNvSpPr>
            <a:spLocks noGrp="1"/>
          </p:cNvSpPr>
          <p:nvPr>
            <p:ph idx="1"/>
          </p:nvPr>
        </p:nvSpPr>
        <p:spPr>
          <a:xfrm>
            <a:off x="457200" y="1600200"/>
            <a:ext cx="8229600" cy="4876800"/>
          </a:xfrm>
        </p:spPr>
        <p:style>
          <a:lnRef idx="2">
            <a:schemeClr val="accent3"/>
          </a:lnRef>
          <a:fillRef idx="1">
            <a:schemeClr val="lt1"/>
          </a:fillRef>
          <a:effectRef idx="0">
            <a:schemeClr val="accent3"/>
          </a:effectRef>
          <a:fontRef idx="minor">
            <a:schemeClr val="dk1"/>
          </a:fontRef>
        </p:style>
        <p:txBody>
          <a:bodyPr>
            <a:noAutofit/>
          </a:bodyPr>
          <a:lstStyle/>
          <a:p>
            <a:pPr>
              <a:lnSpc>
                <a:spcPct val="150000"/>
              </a:lnSpc>
              <a:buFont typeface="Wingdings" pitchFamily="2" charset="2"/>
              <a:buChar char="q"/>
            </a:pPr>
            <a:r>
              <a:rPr lang="en-US" sz="2200" b="1" dirty="0">
                <a:solidFill>
                  <a:srgbClr val="002060"/>
                </a:solidFill>
                <a:latin typeface="Arial" pitchFamily="34" charset="0"/>
                <a:cs typeface="Arial" pitchFamily="34" charset="0"/>
              </a:rPr>
              <a:t>JavaScript functions</a:t>
            </a:r>
            <a:r>
              <a:rPr lang="en-US" sz="2200" dirty="0">
                <a:solidFill>
                  <a:srgbClr val="002060"/>
                </a:solidFill>
                <a:latin typeface="Arial" pitchFamily="34" charset="0"/>
                <a:cs typeface="Arial" pitchFamily="34" charset="0"/>
              </a:rPr>
              <a:t> are used to perform operations. We can call JavaScript function many times to reuse the code.</a:t>
            </a:r>
          </a:p>
          <a:p>
            <a:pPr marL="0" indent="0">
              <a:lnSpc>
                <a:spcPct val="150000"/>
              </a:lnSpc>
              <a:buNone/>
            </a:pPr>
            <a:r>
              <a:rPr lang="en-US" sz="2200" dirty="0">
                <a:solidFill>
                  <a:srgbClr val="C00000"/>
                </a:solidFill>
                <a:latin typeface="Arial" pitchFamily="34" charset="0"/>
                <a:cs typeface="Arial" pitchFamily="34" charset="0"/>
              </a:rPr>
              <a:t>Advantage of JavaScript function</a:t>
            </a:r>
          </a:p>
          <a:p>
            <a:pPr>
              <a:lnSpc>
                <a:spcPct val="150000"/>
              </a:lnSpc>
            </a:pPr>
            <a:r>
              <a:rPr lang="en-US" sz="2200" dirty="0">
                <a:latin typeface="Arial" pitchFamily="34" charset="0"/>
                <a:cs typeface="Arial" pitchFamily="34" charset="0"/>
              </a:rPr>
              <a:t>There are mainly two advantages of JavaScript functions.</a:t>
            </a:r>
          </a:p>
          <a:p>
            <a:pPr marL="457200" indent="-457200">
              <a:lnSpc>
                <a:spcPct val="150000"/>
              </a:lnSpc>
              <a:buFont typeface="+mj-lt"/>
              <a:buAutoNum type="arabicPeriod"/>
            </a:pPr>
            <a:r>
              <a:rPr lang="en-US" sz="2200" b="1" dirty="0">
                <a:solidFill>
                  <a:schemeClr val="accent3">
                    <a:lumMod val="50000"/>
                  </a:schemeClr>
                </a:solidFill>
                <a:latin typeface="Arial" pitchFamily="34" charset="0"/>
                <a:cs typeface="Arial" pitchFamily="34" charset="0"/>
              </a:rPr>
              <a:t>Code reusability</a:t>
            </a:r>
            <a:r>
              <a:rPr lang="en-US" sz="2200" dirty="0">
                <a:solidFill>
                  <a:schemeClr val="accent3">
                    <a:lumMod val="50000"/>
                  </a:schemeClr>
                </a:solidFill>
                <a:latin typeface="Arial" pitchFamily="34" charset="0"/>
                <a:cs typeface="Arial" pitchFamily="34" charset="0"/>
              </a:rPr>
              <a:t>: We can call a function several times so it save coding.</a:t>
            </a:r>
          </a:p>
          <a:p>
            <a:pPr marL="457200" indent="-457200">
              <a:lnSpc>
                <a:spcPct val="150000"/>
              </a:lnSpc>
              <a:buFont typeface="+mj-lt"/>
              <a:buAutoNum type="arabicPeriod"/>
            </a:pPr>
            <a:r>
              <a:rPr lang="en-US" sz="2200" b="1" dirty="0">
                <a:solidFill>
                  <a:schemeClr val="accent3">
                    <a:lumMod val="50000"/>
                  </a:schemeClr>
                </a:solidFill>
                <a:latin typeface="Arial" pitchFamily="34" charset="0"/>
                <a:cs typeface="Arial" pitchFamily="34" charset="0"/>
              </a:rPr>
              <a:t>Less coding</a:t>
            </a:r>
            <a:r>
              <a:rPr lang="en-US" sz="2200" dirty="0">
                <a:solidFill>
                  <a:schemeClr val="accent3">
                    <a:lumMod val="50000"/>
                  </a:schemeClr>
                </a:solidFill>
                <a:latin typeface="Arial" pitchFamily="34" charset="0"/>
                <a:cs typeface="Arial" pitchFamily="34" charset="0"/>
              </a:rPr>
              <a:t>: It makes our program compact. We don’t need to write many lines of code each time to perform a common task.</a:t>
            </a:r>
          </a:p>
          <a:p>
            <a:pPr>
              <a:lnSpc>
                <a:spcPct val="150000"/>
              </a:lnSpc>
            </a:pPr>
            <a:endParaRPr lang="en-IN" sz="2200" dirty="0">
              <a:solidFill>
                <a:srgbClr val="C00000"/>
              </a:solidFill>
              <a:latin typeface="Arial" pitchFamily="34" charset="0"/>
              <a:cs typeface="Arial" pitchFamily="34" charset="0"/>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12766633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Autofit/>
          </a:bodyPr>
          <a:lstStyle/>
          <a:p>
            <a:r>
              <a:rPr lang="en-IN" sz="5400" dirty="0">
                <a:solidFill>
                  <a:srgbClr val="7030A0"/>
                </a:solidFill>
              </a:rPr>
              <a:t>JavaScript Function Syntax</a:t>
            </a:r>
          </a:p>
        </p:txBody>
      </p:sp>
      <p:sp>
        <p:nvSpPr>
          <p:cNvPr id="3" name="Content Placeholder 2"/>
          <p:cNvSpPr>
            <a:spLocks noGrp="1"/>
          </p:cNvSpPr>
          <p:nvPr>
            <p:ph idx="1"/>
          </p:nvPr>
        </p:nvSpPr>
        <p:spPr>
          <a:xfrm>
            <a:off x="457200" y="1600200"/>
            <a:ext cx="8229600" cy="48768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400" dirty="0">
                <a:solidFill>
                  <a:srgbClr val="C00000"/>
                </a:solidFill>
              </a:rPr>
              <a:t>function </a:t>
            </a:r>
            <a:r>
              <a:rPr lang="en-US" sz="2400" dirty="0" err="1">
                <a:solidFill>
                  <a:srgbClr val="C00000"/>
                </a:solidFill>
              </a:rPr>
              <a:t>functionName</a:t>
            </a:r>
            <a:r>
              <a:rPr lang="en-US" sz="2400" dirty="0">
                <a:solidFill>
                  <a:srgbClr val="C00000"/>
                </a:solidFill>
              </a:rPr>
              <a:t>([para1, para2, ...</a:t>
            </a:r>
            <a:r>
              <a:rPr lang="en-US" sz="2400" dirty="0" err="1">
                <a:solidFill>
                  <a:srgbClr val="C00000"/>
                </a:solidFill>
              </a:rPr>
              <a:t>paraN</a:t>
            </a:r>
            <a:r>
              <a:rPr lang="en-US" sz="2400" dirty="0">
                <a:solidFill>
                  <a:srgbClr val="C00000"/>
                </a:solidFill>
              </a:rPr>
              <a:t>]){  </a:t>
            </a:r>
          </a:p>
          <a:p>
            <a:pPr marL="0" indent="0">
              <a:buNone/>
            </a:pPr>
            <a:r>
              <a:rPr lang="en-US" sz="2400" dirty="0">
                <a:solidFill>
                  <a:srgbClr val="C00000"/>
                </a:solidFill>
              </a:rPr>
              <a:t> //code to be executed  </a:t>
            </a:r>
          </a:p>
          <a:p>
            <a:pPr marL="0" indent="0">
              <a:buNone/>
            </a:pPr>
            <a:r>
              <a:rPr lang="en-US" sz="2400" dirty="0">
                <a:solidFill>
                  <a:srgbClr val="C00000"/>
                </a:solidFill>
              </a:rPr>
              <a:t>}  </a:t>
            </a:r>
          </a:p>
          <a:p>
            <a:pPr marL="0" indent="0">
              <a:buNone/>
            </a:pPr>
            <a:r>
              <a:rPr lang="en-US" sz="2400" dirty="0">
                <a:solidFill>
                  <a:srgbClr val="C00000"/>
                </a:solidFill>
              </a:rPr>
              <a:t>JavaScript Functions can have 0 or more arguments.</a:t>
            </a:r>
          </a:p>
          <a:p>
            <a:r>
              <a:rPr lang="en-US" sz="2400" dirty="0"/>
              <a:t>Let’s see the simple example of function in JavaScript that does not has arguments.</a:t>
            </a:r>
          </a:p>
          <a:p>
            <a:pPr marL="0" indent="0">
              <a:buNone/>
            </a:pPr>
            <a:r>
              <a:rPr lang="en-US" sz="2400" b="1" dirty="0">
                <a:solidFill>
                  <a:schemeClr val="accent3">
                    <a:lumMod val="50000"/>
                  </a:schemeClr>
                </a:solidFill>
              </a:rPr>
              <a:t>&lt;script&gt;</a:t>
            </a:r>
            <a:r>
              <a:rPr lang="en-US" sz="2400" dirty="0">
                <a:solidFill>
                  <a:schemeClr val="accent3">
                    <a:lumMod val="50000"/>
                  </a:schemeClr>
                </a:solidFill>
              </a:rPr>
              <a:t>  </a:t>
            </a:r>
          </a:p>
          <a:p>
            <a:pPr marL="0" indent="0">
              <a:buNone/>
            </a:pPr>
            <a:r>
              <a:rPr lang="en-US" sz="2400" dirty="0">
                <a:solidFill>
                  <a:schemeClr val="accent3">
                    <a:lumMod val="50000"/>
                  </a:schemeClr>
                </a:solidFill>
              </a:rPr>
              <a:t>function </a:t>
            </a:r>
            <a:r>
              <a:rPr lang="en-US" sz="2400" dirty="0" err="1">
                <a:solidFill>
                  <a:schemeClr val="accent3">
                    <a:lumMod val="50000"/>
                  </a:schemeClr>
                </a:solidFill>
              </a:rPr>
              <a:t>msg</a:t>
            </a:r>
            <a:r>
              <a:rPr lang="en-US" sz="2400" dirty="0">
                <a:solidFill>
                  <a:schemeClr val="accent3">
                    <a:lumMod val="50000"/>
                  </a:schemeClr>
                </a:solidFill>
              </a:rPr>
              <a:t>(){  </a:t>
            </a:r>
          </a:p>
          <a:p>
            <a:pPr marL="0" indent="0">
              <a:buNone/>
            </a:pPr>
            <a:r>
              <a:rPr lang="en-US" sz="2400" dirty="0">
                <a:solidFill>
                  <a:schemeClr val="accent3">
                    <a:lumMod val="50000"/>
                  </a:schemeClr>
                </a:solidFill>
              </a:rPr>
              <a:t>alert("hello! this is message");  </a:t>
            </a:r>
          </a:p>
          <a:p>
            <a:pPr marL="0" indent="0">
              <a:buNone/>
            </a:pPr>
            <a:r>
              <a:rPr lang="en-US" sz="2400" dirty="0">
                <a:solidFill>
                  <a:schemeClr val="accent3">
                    <a:lumMod val="50000"/>
                  </a:schemeClr>
                </a:solidFill>
              </a:rPr>
              <a:t>}  </a:t>
            </a:r>
          </a:p>
          <a:p>
            <a:pPr marL="0" indent="0">
              <a:buNone/>
            </a:pPr>
            <a:r>
              <a:rPr lang="en-US" sz="2400" b="1" dirty="0">
                <a:solidFill>
                  <a:schemeClr val="accent3">
                    <a:lumMod val="50000"/>
                  </a:schemeClr>
                </a:solidFill>
              </a:rPr>
              <a:t>&lt;/script&gt;</a:t>
            </a:r>
            <a:r>
              <a:rPr lang="en-US" sz="2400" dirty="0">
                <a:solidFill>
                  <a:schemeClr val="accent3">
                    <a:lumMod val="50000"/>
                  </a:schemeClr>
                </a:solidFill>
              </a:rPr>
              <a:t>  </a:t>
            </a:r>
          </a:p>
          <a:p>
            <a:r>
              <a:rPr lang="en-US" sz="2400" b="1" dirty="0"/>
              <a:t>&lt;input</a:t>
            </a:r>
            <a:r>
              <a:rPr lang="en-US" sz="2400" dirty="0"/>
              <a:t> type="button" </a:t>
            </a:r>
            <a:r>
              <a:rPr lang="en-US" sz="2400" dirty="0" err="1"/>
              <a:t>onclick</a:t>
            </a:r>
            <a:r>
              <a:rPr lang="en-US" sz="2400" dirty="0"/>
              <a:t>="</a:t>
            </a:r>
            <a:r>
              <a:rPr lang="en-US" sz="2400" dirty="0" err="1"/>
              <a:t>msg</a:t>
            </a:r>
            <a:r>
              <a:rPr lang="en-US" sz="2400" dirty="0"/>
              <a:t>()" value="call function"</a:t>
            </a:r>
            <a:r>
              <a:rPr lang="en-US" sz="2400" b="1" dirty="0"/>
              <a:t>/&gt;</a:t>
            </a:r>
            <a:r>
              <a:rPr lang="en-US" sz="2400" dirty="0"/>
              <a:t>  </a:t>
            </a:r>
          </a:p>
          <a:p>
            <a:pPr marL="0" indent="0">
              <a:lnSpc>
                <a:spcPct val="150000"/>
              </a:lnSpc>
              <a:buNone/>
            </a:pPr>
            <a:endParaRPr lang="en-IN" sz="2200" dirty="0">
              <a:solidFill>
                <a:srgbClr val="C00000"/>
              </a:solidFill>
              <a:latin typeface="Arial" pitchFamily="34" charset="0"/>
              <a:cs typeface="Arial" pitchFamily="34" charset="0"/>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1583335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Autofit/>
          </a:bodyPr>
          <a:lstStyle/>
          <a:p>
            <a:r>
              <a:rPr lang="en-US" sz="5400" dirty="0">
                <a:solidFill>
                  <a:schemeClr val="accent3">
                    <a:lumMod val="50000"/>
                  </a:schemeClr>
                </a:solidFill>
              </a:rPr>
              <a:t>JavaScript Function Object</a:t>
            </a:r>
            <a:endParaRPr lang="en-IN" sz="5400" dirty="0">
              <a:solidFill>
                <a:schemeClr val="accent3">
                  <a:lumMod val="50000"/>
                </a:schemeClr>
              </a:solidFill>
            </a:endParaRPr>
          </a:p>
        </p:txBody>
      </p:sp>
      <p:sp>
        <p:nvSpPr>
          <p:cNvPr id="3" name="Content Placeholder 2"/>
          <p:cNvSpPr>
            <a:spLocks noGrp="1"/>
          </p:cNvSpPr>
          <p:nvPr>
            <p:ph idx="1"/>
          </p:nvPr>
        </p:nvSpPr>
        <p:spPr>
          <a:xfrm>
            <a:off x="457200" y="1600200"/>
            <a:ext cx="8229600" cy="4876800"/>
          </a:xfrm>
        </p:spPr>
        <p:style>
          <a:lnRef idx="2">
            <a:schemeClr val="accent3"/>
          </a:lnRef>
          <a:fillRef idx="1">
            <a:schemeClr val="lt1"/>
          </a:fillRef>
          <a:effectRef idx="0">
            <a:schemeClr val="accent3"/>
          </a:effectRef>
          <a:fontRef idx="minor">
            <a:schemeClr val="dk1"/>
          </a:fontRef>
        </p:style>
        <p:txBody>
          <a:bodyPr>
            <a:noAutofit/>
          </a:bodyPr>
          <a:lstStyle/>
          <a:p>
            <a:r>
              <a:rPr lang="en-US" sz="2400" dirty="0">
                <a:solidFill>
                  <a:srgbClr val="C00000"/>
                </a:solidFill>
              </a:rPr>
              <a:t>In JavaScript, the purpose of </a:t>
            </a:r>
            <a:r>
              <a:rPr lang="en-US" sz="2400" b="1" dirty="0">
                <a:solidFill>
                  <a:srgbClr val="C00000"/>
                </a:solidFill>
              </a:rPr>
              <a:t>Function constructor</a:t>
            </a:r>
            <a:r>
              <a:rPr lang="en-US" sz="2400" dirty="0">
                <a:solidFill>
                  <a:srgbClr val="C00000"/>
                </a:solidFill>
              </a:rPr>
              <a:t> is to create a new Function object. It executes the code globally. However, if we call the constructor directly, a function is created dynamically but in an unsecured way.</a:t>
            </a:r>
          </a:p>
          <a:p>
            <a:pPr>
              <a:buFont typeface="Wingdings" pitchFamily="2" charset="2"/>
              <a:buChar char="q"/>
            </a:pPr>
            <a:r>
              <a:rPr lang="en-US" sz="2400" dirty="0">
                <a:solidFill>
                  <a:srgbClr val="0070C0"/>
                </a:solidFill>
              </a:rPr>
              <a:t>Syntax</a:t>
            </a:r>
          </a:p>
          <a:p>
            <a:pPr marL="0" indent="0">
              <a:buNone/>
            </a:pPr>
            <a:r>
              <a:rPr lang="en-US" sz="2400" dirty="0">
                <a:solidFill>
                  <a:srgbClr val="0070C0"/>
                </a:solidFill>
              </a:rPr>
              <a:t>new Function ([arg1[, arg2[, ....</a:t>
            </a:r>
            <a:r>
              <a:rPr lang="en-US" sz="2400" dirty="0" err="1">
                <a:solidFill>
                  <a:srgbClr val="0070C0"/>
                </a:solidFill>
              </a:rPr>
              <a:t>argn</a:t>
            </a:r>
            <a:r>
              <a:rPr lang="en-US" sz="2400" dirty="0">
                <a:solidFill>
                  <a:srgbClr val="0070C0"/>
                </a:solidFill>
              </a:rPr>
              <a:t>]],] </a:t>
            </a:r>
            <a:r>
              <a:rPr lang="en-US" sz="2400" dirty="0" err="1">
                <a:solidFill>
                  <a:srgbClr val="0070C0"/>
                </a:solidFill>
              </a:rPr>
              <a:t>functionBody</a:t>
            </a:r>
            <a:r>
              <a:rPr lang="en-US" sz="2400" dirty="0">
                <a:solidFill>
                  <a:srgbClr val="0070C0"/>
                </a:solidFill>
              </a:rPr>
              <a:t>)  </a:t>
            </a:r>
          </a:p>
          <a:p>
            <a:pPr>
              <a:buFont typeface="Wingdings" pitchFamily="2" charset="2"/>
              <a:buChar char="q"/>
            </a:pPr>
            <a:r>
              <a:rPr lang="en-US" sz="2400" b="1" dirty="0">
                <a:solidFill>
                  <a:srgbClr val="FF0000"/>
                </a:solidFill>
              </a:rPr>
              <a:t>Parameter</a:t>
            </a:r>
          </a:p>
          <a:p>
            <a:pPr marL="457200" indent="-457200">
              <a:buFont typeface="+mj-lt"/>
              <a:buAutoNum type="arabicPeriod"/>
            </a:pPr>
            <a:r>
              <a:rPr lang="en-US" sz="2400" b="1" dirty="0">
                <a:solidFill>
                  <a:srgbClr val="002060"/>
                </a:solidFill>
              </a:rPr>
              <a:t>arg1, arg2, .... , </a:t>
            </a:r>
            <a:r>
              <a:rPr lang="en-US" sz="2400" b="1" dirty="0" err="1">
                <a:solidFill>
                  <a:srgbClr val="002060"/>
                </a:solidFill>
              </a:rPr>
              <a:t>argn</a:t>
            </a:r>
            <a:r>
              <a:rPr lang="en-US" sz="2400" dirty="0">
                <a:solidFill>
                  <a:srgbClr val="002060"/>
                </a:solidFill>
              </a:rPr>
              <a:t> - It represents the argument used by function.</a:t>
            </a:r>
          </a:p>
          <a:p>
            <a:pPr marL="457200" indent="-457200">
              <a:buFont typeface="+mj-lt"/>
              <a:buAutoNum type="arabicPeriod"/>
            </a:pPr>
            <a:r>
              <a:rPr lang="en-US" sz="2400" b="1" dirty="0" err="1">
                <a:solidFill>
                  <a:srgbClr val="002060"/>
                </a:solidFill>
              </a:rPr>
              <a:t>functionBody</a:t>
            </a:r>
            <a:r>
              <a:rPr lang="en-US" sz="2400" dirty="0">
                <a:solidFill>
                  <a:srgbClr val="002060"/>
                </a:solidFill>
              </a:rPr>
              <a:t> - It represents the function definition.</a:t>
            </a:r>
          </a:p>
          <a:p>
            <a:pPr marL="0" indent="0">
              <a:lnSpc>
                <a:spcPct val="150000"/>
              </a:lnSpc>
              <a:buNone/>
            </a:pPr>
            <a:endParaRPr lang="en-IN" sz="2200" dirty="0">
              <a:solidFill>
                <a:srgbClr val="C00000"/>
              </a:solidFill>
              <a:latin typeface="Arial" pitchFamily="34" charset="0"/>
              <a:cs typeface="Arial" pitchFamily="34" charset="0"/>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4388272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80656316"/>
              </p:ext>
            </p:extLst>
          </p:nvPr>
        </p:nvGraphicFramePr>
        <p:xfrm>
          <a:off x="533400" y="1524001"/>
          <a:ext cx="8153400" cy="3926578"/>
        </p:xfrm>
        <a:graphic>
          <a:graphicData uri="http://schemas.openxmlformats.org/drawingml/2006/table">
            <a:tbl>
              <a:tblPr/>
              <a:tblGrid>
                <a:gridCol w="21336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597129">
                <a:tc>
                  <a:txBody>
                    <a:bodyPr/>
                    <a:lstStyle/>
                    <a:p>
                      <a:pPr algn="l" fontAlgn="t"/>
                      <a:r>
                        <a:rPr lang="en-IN" sz="2000" dirty="0">
                          <a:solidFill>
                            <a:schemeClr val="accent3">
                              <a:lumMod val="50000"/>
                            </a:schemeClr>
                          </a:solidFill>
                          <a:effectLst/>
                          <a:latin typeface="Arial" pitchFamily="34" charset="0"/>
                          <a:cs typeface="Arial" pitchFamily="34" charset="0"/>
                        </a:rPr>
                        <a:t>Method</a:t>
                      </a:r>
                    </a:p>
                  </a:txBody>
                  <a:tcPr marL="109728" marR="109728" marT="109728" marB="109728">
                    <a:lnL w="9525" cap="flat" cmpd="sng" algn="ctr">
                      <a:solidFill>
                        <a:srgbClr val="B0C264"/>
                      </a:solidFill>
                      <a:prstDash val="solid"/>
                      <a:round/>
                      <a:headEnd type="none" w="med" len="med"/>
                      <a:tailEnd type="none" w="med" len="med"/>
                    </a:lnL>
                    <a:lnR w="9525" cap="flat" cmpd="sng" algn="ctr">
                      <a:solidFill>
                        <a:srgbClr val="B0C264"/>
                      </a:solidFill>
                      <a:prstDash val="solid"/>
                      <a:round/>
                      <a:headEnd type="none" w="med" len="med"/>
                      <a:tailEnd type="none" w="med" len="med"/>
                    </a:lnR>
                    <a:lnT w="9525" cap="flat" cmpd="sng" algn="ctr">
                      <a:solidFill>
                        <a:srgbClr val="B0C26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chemeClr val="accent3">
                              <a:lumMod val="50000"/>
                            </a:schemeClr>
                          </a:solidFill>
                          <a:effectLst/>
                          <a:latin typeface="Arial" pitchFamily="34" charset="0"/>
                          <a:cs typeface="Arial" pitchFamily="34" charset="0"/>
                        </a:rPr>
                        <a:t>Description</a:t>
                      </a:r>
                    </a:p>
                  </a:txBody>
                  <a:tcPr marL="109728" marR="109728" marT="109728" marB="109728">
                    <a:lnL w="9525" cap="flat" cmpd="sng" algn="ctr">
                      <a:solidFill>
                        <a:srgbClr val="B0C264"/>
                      </a:solidFill>
                      <a:prstDash val="solid"/>
                      <a:round/>
                      <a:headEnd type="none" w="med" len="med"/>
                      <a:tailEnd type="none" w="med" len="med"/>
                    </a:lnL>
                    <a:lnR w="9525" cap="flat" cmpd="sng" algn="ctr">
                      <a:solidFill>
                        <a:srgbClr val="B0C264"/>
                      </a:solidFill>
                      <a:prstDash val="solid"/>
                      <a:round/>
                      <a:headEnd type="none" w="med" len="med"/>
                      <a:tailEnd type="none" w="med" len="med"/>
                    </a:lnR>
                    <a:lnT w="9525" cap="flat" cmpd="sng" algn="ctr">
                      <a:solidFill>
                        <a:srgbClr val="B0C26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1158070">
                <a:tc>
                  <a:txBody>
                    <a:bodyPr/>
                    <a:lstStyle/>
                    <a:p>
                      <a:pPr algn="l" fontAlgn="t"/>
                      <a:r>
                        <a:rPr lang="en-IN" sz="2000" u="none" strike="noStrike" dirty="0">
                          <a:solidFill>
                            <a:schemeClr val="accent3">
                              <a:lumMod val="50000"/>
                            </a:schemeClr>
                          </a:solidFill>
                          <a:effectLst/>
                          <a:latin typeface="Arial" pitchFamily="34" charset="0"/>
                          <a:cs typeface="Arial" pitchFamily="34" charset="0"/>
                        </a:rPr>
                        <a:t>apply()</a:t>
                      </a:r>
                      <a:endParaRPr lang="en-IN" sz="2000" dirty="0">
                        <a:solidFill>
                          <a:schemeClr val="accent3">
                            <a:lumMod val="50000"/>
                          </a:schemeClr>
                        </a:solidFill>
                        <a:effectLst/>
                        <a:latin typeface="Arial" pitchFamily="34" charset="0"/>
                        <a:cs typeface="Arial" pitchFamily="34" charset="0"/>
                      </a:endParaRP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chemeClr val="accent3">
                              <a:lumMod val="50000"/>
                            </a:schemeClr>
                          </a:solidFill>
                          <a:effectLst/>
                          <a:latin typeface="Arial" pitchFamily="34" charset="0"/>
                          <a:cs typeface="Arial" pitchFamily="34" charset="0"/>
                        </a:rPr>
                        <a:t>It is used to call a function contains this value and a single array of arguments.</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06655">
                <a:tc>
                  <a:txBody>
                    <a:bodyPr/>
                    <a:lstStyle/>
                    <a:p>
                      <a:pPr algn="l" fontAlgn="t"/>
                      <a:r>
                        <a:rPr lang="en-IN" sz="2000" u="none" strike="noStrike" dirty="0">
                          <a:solidFill>
                            <a:schemeClr val="accent3">
                              <a:lumMod val="50000"/>
                            </a:schemeClr>
                          </a:solidFill>
                          <a:effectLst/>
                          <a:latin typeface="Arial" pitchFamily="34" charset="0"/>
                          <a:cs typeface="Arial" pitchFamily="34" charset="0"/>
                        </a:rPr>
                        <a:t>bind()</a:t>
                      </a:r>
                      <a:endParaRPr lang="en-IN" sz="2000" dirty="0">
                        <a:solidFill>
                          <a:schemeClr val="accent3">
                            <a:lumMod val="50000"/>
                          </a:schemeClr>
                        </a:solidFill>
                        <a:effectLst/>
                        <a:latin typeface="Arial" pitchFamily="34" charset="0"/>
                        <a:cs typeface="Arial" pitchFamily="34" charset="0"/>
                      </a:endParaRP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chemeClr val="accent3">
                              <a:lumMod val="50000"/>
                            </a:schemeClr>
                          </a:solidFill>
                          <a:effectLst/>
                          <a:latin typeface="Arial" pitchFamily="34" charset="0"/>
                          <a:cs typeface="Arial" pitchFamily="34" charset="0"/>
                        </a:rPr>
                        <a:t>It is used to create a new function.</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832362">
                <a:tc>
                  <a:txBody>
                    <a:bodyPr/>
                    <a:lstStyle/>
                    <a:p>
                      <a:pPr algn="l" fontAlgn="t"/>
                      <a:r>
                        <a:rPr lang="en-IN" sz="2000" u="none" strike="noStrike" dirty="0">
                          <a:solidFill>
                            <a:schemeClr val="accent3">
                              <a:lumMod val="50000"/>
                            </a:schemeClr>
                          </a:solidFill>
                          <a:effectLst/>
                          <a:latin typeface="Arial" pitchFamily="34" charset="0"/>
                          <a:cs typeface="Arial" pitchFamily="34" charset="0"/>
                        </a:rPr>
                        <a:t>call()</a:t>
                      </a:r>
                      <a:endParaRPr lang="en-IN" sz="2000" dirty="0">
                        <a:solidFill>
                          <a:schemeClr val="accent3">
                            <a:lumMod val="50000"/>
                          </a:schemeClr>
                        </a:solidFill>
                        <a:effectLst/>
                        <a:latin typeface="Arial" pitchFamily="34" charset="0"/>
                        <a:cs typeface="Arial" pitchFamily="34" charset="0"/>
                      </a:endParaRP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chemeClr val="accent3">
                              <a:lumMod val="50000"/>
                            </a:schemeClr>
                          </a:solidFill>
                          <a:effectLst/>
                          <a:latin typeface="Arial" pitchFamily="34" charset="0"/>
                          <a:cs typeface="Arial" pitchFamily="34" charset="0"/>
                        </a:rPr>
                        <a:t>It is used to call a function contains this value and an argument list.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832362">
                <a:tc>
                  <a:txBody>
                    <a:bodyPr/>
                    <a:lstStyle/>
                    <a:p>
                      <a:pPr algn="l" fontAlgn="t"/>
                      <a:r>
                        <a:rPr lang="en-IN" sz="2000" u="none" strike="noStrike" dirty="0" err="1">
                          <a:solidFill>
                            <a:schemeClr val="accent3">
                              <a:lumMod val="50000"/>
                            </a:schemeClr>
                          </a:solidFill>
                          <a:effectLst/>
                          <a:latin typeface="Arial" pitchFamily="34" charset="0"/>
                          <a:cs typeface="Arial" pitchFamily="34" charset="0"/>
                        </a:rPr>
                        <a:t>toString</a:t>
                      </a:r>
                      <a:r>
                        <a:rPr lang="en-IN" sz="2000" u="none" strike="noStrike" dirty="0">
                          <a:solidFill>
                            <a:schemeClr val="accent3">
                              <a:lumMod val="50000"/>
                            </a:schemeClr>
                          </a:solidFill>
                          <a:effectLst/>
                          <a:latin typeface="Arial" pitchFamily="34" charset="0"/>
                          <a:cs typeface="Arial" pitchFamily="34" charset="0"/>
                        </a:rPr>
                        <a:t>()</a:t>
                      </a:r>
                      <a:endParaRPr lang="en-IN" sz="2000" dirty="0">
                        <a:solidFill>
                          <a:schemeClr val="accent3">
                            <a:lumMod val="50000"/>
                          </a:schemeClr>
                        </a:solidFill>
                        <a:effectLst/>
                        <a:latin typeface="Arial" pitchFamily="34" charset="0"/>
                        <a:cs typeface="Arial" pitchFamily="34" charset="0"/>
                      </a:endParaRP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chemeClr val="accent3">
                              <a:lumMod val="50000"/>
                            </a:schemeClr>
                          </a:solidFill>
                          <a:effectLst/>
                          <a:latin typeface="Arial" pitchFamily="34" charset="0"/>
                          <a:cs typeface="Arial" pitchFamily="34" charset="0"/>
                        </a:rPr>
                        <a:t>It returns the result in a form of a string.</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
        <p:nvSpPr>
          <p:cNvPr id="3" name="Rectangle 1"/>
          <p:cNvSpPr>
            <a:spLocks noChangeArrowheads="1"/>
          </p:cNvSpPr>
          <p:nvPr/>
        </p:nvSpPr>
        <p:spPr bwMode="auto">
          <a:xfrm>
            <a:off x="533400" y="304800"/>
            <a:ext cx="7772400"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400" b="0" i="0" u="none" strike="noStrike" cap="none" normalizeH="0" baseline="0" dirty="0">
                <a:ln>
                  <a:noFill/>
                </a:ln>
                <a:solidFill>
                  <a:srgbClr val="7030A0"/>
                </a:solidFill>
                <a:effectLst/>
                <a:latin typeface="erdana"/>
                <a:cs typeface="Arial" pitchFamily="34" charset="0"/>
              </a:rPr>
              <a:t>JavaScript Function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7030A0"/>
                </a:solidFill>
                <a:effectLst/>
                <a:latin typeface="Verdana" pitchFamily="34" charset="0"/>
                <a:cs typeface="Arial" pitchFamily="34" charset="0"/>
              </a:rPr>
              <a:t>Let's see function methods with description.</a:t>
            </a:r>
            <a:endParaRPr kumimoji="0" lang="en-US" sz="4400" b="0" i="0" u="none" strike="noStrike" cap="none" normalizeH="0" baseline="0" dirty="0">
              <a:ln>
                <a:noFill/>
              </a:ln>
              <a:solidFill>
                <a:srgbClr val="7030A0"/>
              </a:solidFill>
              <a:effectLst/>
              <a:latin typeface="Arial" pitchFamily="34" charset="0"/>
              <a:cs typeface="Arial" pitchFamily="34" charset="0"/>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3901537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Autofit/>
          </a:bodyPr>
          <a:lstStyle/>
          <a:p>
            <a:r>
              <a:rPr lang="en-IN" sz="5400" dirty="0">
                <a:solidFill>
                  <a:schemeClr val="accent3">
                    <a:lumMod val="50000"/>
                  </a:schemeClr>
                </a:solidFill>
              </a:rPr>
              <a:t>JavaScript Objects</a:t>
            </a:r>
          </a:p>
        </p:txBody>
      </p:sp>
      <p:sp>
        <p:nvSpPr>
          <p:cNvPr id="3" name="Content Placeholder 2"/>
          <p:cNvSpPr>
            <a:spLocks noGrp="1"/>
          </p:cNvSpPr>
          <p:nvPr>
            <p:ph idx="1"/>
          </p:nvPr>
        </p:nvSpPr>
        <p:spPr/>
        <p:style>
          <a:lnRef idx="2">
            <a:schemeClr val="accent3"/>
          </a:lnRef>
          <a:fillRef idx="1">
            <a:schemeClr val="lt1"/>
          </a:fillRef>
          <a:effectRef idx="0">
            <a:schemeClr val="accent3"/>
          </a:effectRef>
          <a:fontRef idx="minor">
            <a:schemeClr val="dk1"/>
          </a:fontRef>
        </p:style>
        <p:txBody>
          <a:bodyPr>
            <a:normAutofit fontScale="77500" lnSpcReduction="20000"/>
          </a:bodyPr>
          <a:lstStyle/>
          <a:p>
            <a:pPr>
              <a:lnSpc>
                <a:spcPct val="160000"/>
              </a:lnSpc>
              <a:buFont typeface="Wingdings" pitchFamily="2" charset="2"/>
              <a:buChar char="q"/>
            </a:pPr>
            <a:r>
              <a:rPr lang="en-US" dirty="0">
                <a:solidFill>
                  <a:srgbClr val="7030A0"/>
                </a:solidFill>
              </a:rPr>
              <a:t>A </a:t>
            </a:r>
            <a:r>
              <a:rPr lang="en-US" dirty="0" err="1">
                <a:solidFill>
                  <a:srgbClr val="7030A0"/>
                </a:solidFill>
              </a:rPr>
              <a:t>javaScript</a:t>
            </a:r>
            <a:r>
              <a:rPr lang="en-US" dirty="0">
                <a:solidFill>
                  <a:srgbClr val="7030A0"/>
                </a:solidFill>
              </a:rPr>
              <a:t> object is an entity having state and behavior (properties and method). For example: car, pen, bike, chair, glass, keyboard, monitor etc.</a:t>
            </a:r>
          </a:p>
          <a:p>
            <a:pPr>
              <a:lnSpc>
                <a:spcPct val="160000"/>
              </a:lnSpc>
              <a:buFont typeface="Wingdings" pitchFamily="2" charset="2"/>
              <a:buChar char="q"/>
            </a:pPr>
            <a:r>
              <a:rPr lang="en-US" dirty="0">
                <a:solidFill>
                  <a:srgbClr val="7030A0"/>
                </a:solidFill>
              </a:rPr>
              <a:t>JavaScript is an object-based language. Everything is an object in JavaScript.</a:t>
            </a:r>
          </a:p>
          <a:p>
            <a:pPr>
              <a:lnSpc>
                <a:spcPct val="160000"/>
              </a:lnSpc>
              <a:buFont typeface="Wingdings" pitchFamily="2" charset="2"/>
              <a:buChar char="q"/>
            </a:pPr>
            <a:r>
              <a:rPr lang="en-US" dirty="0">
                <a:solidFill>
                  <a:srgbClr val="7030A0"/>
                </a:solidFill>
              </a:rPr>
              <a:t>JavaScript is template based not class based. Here, we don't create class to get the object. But, we direct create objects.</a:t>
            </a:r>
          </a:p>
          <a:p>
            <a:pPr>
              <a:lnSpc>
                <a:spcPct val="160000"/>
              </a:lnSpc>
              <a:buFont typeface="Wingdings" pitchFamily="2" charset="2"/>
              <a:buChar char="q"/>
            </a:pPr>
            <a:endParaRPr lang="en-IN" dirty="0">
              <a:solidFill>
                <a:srgbClr val="7030A0"/>
              </a:solidFill>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2234633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Autofit/>
          </a:bodyPr>
          <a:lstStyle/>
          <a:p>
            <a:r>
              <a:rPr lang="en-IN" sz="5400" dirty="0">
                <a:solidFill>
                  <a:schemeClr val="accent3">
                    <a:lumMod val="50000"/>
                  </a:schemeClr>
                </a:solidFill>
              </a:rPr>
              <a:t>JavaScript Objects</a:t>
            </a:r>
          </a:p>
        </p:txBody>
      </p:sp>
      <p:sp>
        <p:nvSpPr>
          <p:cNvPr id="3" name="Content Placeholder 2"/>
          <p:cNvSpPr>
            <a:spLocks noGrp="1"/>
          </p:cNvSpPr>
          <p:nvPr>
            <p:ph idx="1"/>
          </p:nvPr>
        </p:nvSpPr>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US" dirty="0">
                <a:solidFill>
                  <a:schemeClr val="accent3">
                    <a:lumMod val="50000"/>
                  </a:schemeClr>
                </a:solidFill>
              </a:rPr>
              <a:t>Creating Objects in JavaScript</a:t>
            </a:r>
          </a:p>
          <a:p>
            <a:pPr>
              <a:buFont typeface="Wingdings" pitchFamily="2" charset="2"/>
              <a:buChar char="q"/>
            </a:pPr>
            <a:r>
              <a:rPr lang="en-US" dirty="0">
                <a:solidFill>
                  <a:srgbClr val="C00000"/>
                </a:solidFill>
              </a:rPr>
              <a:t>There are 3 ways to create objects.</a:t>
            </a:r>
          </a:p>
          <a:p>
            <a:pPr marL="514350" indent="-514350">
              <a:buFont typeface="+mj-lt"/>
              <a:buAutoNum type="arabicPeriod"/>
            </a:pPr>
            <a:r>
              <a:rPr lang="en-US" dirty="0">
                <a:solidFill>
                  <a:srgbClr val="3333CC"/>
                </a:solidFill>
              </a:rPr>
              <a:t>By object literal</a:t>
            </a:r>
          </a:p>
          <a:p>
            <a:pPr marL="514350" indent="-514350">
              <a:buFont typeface="+mj-lt"/>
              <a:buAutoNum type="arabicPeriod"/>
            </a:pPr>
            <a:r>
              <a:rPr lang="en-US" dirty="0">
                <a:solidFill>
                  <a:srgbClr val="3333CC"/>
                </a:solidFill>
              </a:rPr>
              <a:t>By creating instance of Object directly (using new keyword)</a:t>
            </a:r>
          </a:p>
          <a:p>
            <a:pPr marL="514350" indent="-514350">
              <a:buFont typeface="+mj-lt"/>
              <a:buAutoNum type="arabicPeriod"/>
            </a:pPr>
            <a:r>
              <a:rPr lang="en-US" dirty="0">
                <a:solidFill>
                  <a:srgbClr val="3333CC"/>
                </a:solidFill>
              </a:rPr>
              <a:t>By using an object constructor (using new keyword)</a:t>
            </a:r>
          </a:p>
          <a:p>
            <a:pPr>
              <a:lnSpc>
                <a:spcPct val="160000"/>
              </a:lnSpc>
              <a:buFont typeface="Wingdings" pitchFamily="2" charset="2"/>
              <a:buChar char="q"/>
            </a:pPr>
            <a:endParaRPr lang="en-IN" dirty="0">
              <a:solidFill>
                <a:srgbClr val="7030A0"/>
              </a:solidFill>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1747750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a:normAutofit/>
          </a:bodyPr>
          <a:lstStyle/>
          <a:p>
            <a:r>
              <a:rPr lang="en-IN" sz="5400" dirty="0">
                <a:solidFill>
                  <a:srgbClr val="C00000"/>
                </a:solidFill>
                <a:latin typeface="Times New Roman" pitchFamily="18" charset="0"/>
                <a:cs typeface="Times New Roman" pitchFamily="18" charset="0"/>
              </a:rPr>
              <a:t>What Is </a:t>
            </a:r>
            <a:r>
              <a:rPr lang="en-IN" sz="5400" dirty="0" err="1">
                <a:solidFill>
                  <a:srgbClr val="C00000"/>
                </a:solidFill>
                <a:latin typeface="Times New Roman" pitchFamily="18" charset="0"/>
                <a:cs typeface="Times New Roman" pitchFamily="18" charset="0"/>
              </a:rPr>
              <a:t>Javascript</a:t>
            </a:r>
            <a:endParaRPr lang="en-IN" sz="5400" dirty="0">
              <a:solidFill>
                <a:srgbClr val="C00000"/>
              </a:solidFill>
              <a:latin typeface="Times New Roman" pitchFamily="18" charset="0"/>
              <a:cs typeface="Times New Roman" pitchFamily="18" charset="0"/>
            </a:endParaRPr>
          </a:p>
        </p:txBody>
      </p:sp>
      <p:sp>
        <p:nvSpPr>
          <p:cNvPr id="3" name="Content Placeholder 2"/>
          <p:cNvSpPr>
            <a:spLocks noGrp="1"/>
          </p:cNvSpPr>
          <p:nvPr>
            <p:ph sz="half" idx="1"/>
          </p:nvPr>
        </p:nvSpPr>
        <p:spPr>
          <a:xfrm>
            <a:off x="152400" y="1371600"/>
            <a:ext cx="8839200" cy="5105400"/>
          </a:xfrm>
        </p:spPr>
        <p:style>
          <a:lnRef idx="2">
            <a:schemeClr val="accent1"/>
          </a:lnRef>
          <a:fillRef idx="1">
            <a:schemeClr val="lt1"/>
          </a:fillRef>
          <a:effectRef idx="0">
            <a:schemeClr val="accent1"/>
          </a:effectRef>
          <a:fontRef idx="minor">
            <a:schemeClr val="dk1"/>
          </a:fontRef>
        </p:style>
        <p:txBody>
          <a:bodyPr>
            <a:normAutofit/>
          </a:bodyPr>
          <a:lstStyle/>
          <a:p>
            <a:pPr>
              <a:lnSpc>
                <a:spcPct val="150000"/>
              </a:lnSpc>
              <a:buFont typeface="Wingdings" pitchFamily="2" charset="2"/>
              <a:buChar char="q"/>
            </a:pPr>
            <a:r>
              <a:rPr lang="en-US" dirty="0">
                <a:solidFill>
                  <a:srgbClr val="3333CC"/>
                </a:solidFill>
              </a:rPr>
              <a:t>JavaScript is a </a:t>
            </a:r>
            <a:r>
              <a:rPr lang="en-US" b="1" dirty="0">
                <a:solidFill>
                  <a:srgbClr val="3333CC"/>
                </a:solidFill>
              </a:rPr>
              <a:t>client-side scripting language</a:t>
            </a:r>
            <a:r>
              <a:rPr lang="en-US" dirty="0">
                <a:solidFill>
                  <a:srgbClr val="3333CC"/>
                </a:solidFill>
              </a:rPr>
              <a:t> developed by Brendan </a:t>
            </a:r>
            <a:r>
              <a:rPr lang="en-US" dirty="0" err="1">
                <a:solidFill>
                  <a:srgbClr val="3333CC"/>
                </a:solidFill>
              </a:rPr>
              <a:t>Eich</a:t>
            </a:r>
            <a:r>
              <a:rPr lang="en-US" dirty="0">
                <a:solidFill>
                  <a:srgbClr val="3333CC"/>
                </a:solidFill>
              </a:rPr>
              <a:t>.</a:t>
            </a:r>
          </a:p>
          <a:p>
            <a:pPr>
              <a:lnSpc>
                <a:spcPct val="150000"/>
              </a:lnSpc>
              <a:buFont typeface="Wingdings" pitchFamily="2" charset="2"/>
              <a:buChar char="q"/>
            </a:pPr>
            <a:r>
              <a:rPr lang="en-US" dirty="0">
                <a:solidFill>
                  <a:srgbClr val="3333CC"/>
                </a:solidFill>
              </a:rPr>
              <a:t>JavaScript can be </a:t>
            </a:r>
            <a:r>
              <a:rPr lang="en-US" b="1" dirty="0">
                <a:solidFill>
                  <a:srgbClr val="3333CC"/>
                </a:solidFill>
              </a:rPr>
              <a:t>run on any operating systems</a:t>
            </a:r>
            <a:r>
              <a:rPr lang="en-US" dirty="0">
                <a:solidFill>
                  <a:srgbClr val="3333CC"/>
                </a:solidFill>
              </a:rPr>
              <a:t> and almost all web browsers.</a:t>
            </a:r>
          </a:p>
          <a:p>
            <a:pPr>
              <a:lnSpc>
                <a:spcPct val="150000"/>
              </a:lnSpc>
              <a:buFont typeface="Wingdings" pitchFamily="2" charset="2"/>
              <a:buChar char="q"/>
            </a:pPr>
            <a:r>
              <a:rPr lang="en-US" dirty="0">
                <a:solidFill>
                  <a:srgbClr val="3333CC"/>
                </a:solidFill>
              </a:rPr>
              <a:t>You need a text editor to write JavaScript code and a browser to display your web page.</a:t>
            </a:r>
          </a:p>
          <a:p>
            <a:pPr>
              <a:lnSpc>
                <a:spcPct val="150000"/>
              </a:lnSpc>
              <a:buFont typeface="Wingdings" pitchFamily="2" charset="2"/>
              <a:buChar char="q"/>
            </a:pPr>
            <a:endParaRPr lang="en-IN" dirty="0">
              <a:solidFill>
                <a:srgbClr val="3333CC"/>
              </a:solidFill>
              <a:latin typeface="Arial" pitchFamily="34" charset="0"/>
              <a:cs typeface="Arial" pitchFamily="34" charset="0"/>
            </a:endParaRPr>
          </a:p>
        </p:txBody>
      </p:sp>
      <p:sp>
        <p:nvSpPr>
          <p:cNvPr id="5" name="Rectangle 4"/>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TextBox 5"/>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1083899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Autofit/>
          </a:bodyPr>
          <a:lstStyle/>
          <a:p>
            <a:r>
              <a:rPr lang="en-IN" sz="5400" dirty="0">
                <a:solidFill>
                  <a:schemeClr val="accent3">
                    <a:lumMod val="50000"/>
                  </a:schemeClr>
                </a:solidFill>
              </a:rPr>
              <a:t>JavaScript Objects</a:t>
            </a:r>
          </a:p>
        </p:txBody>
      </p:sp>
      <p:sp>
        <p:nvSpPr>
          <p:cNvPr id="3" name="Content Placeholder 2"/>
          <p:cNvSpPr>
            <a:spLocks noGrp="1"/>
          </p:cNvSpPr>
          <p:nvPr>
            <p:ph idx="1"/>
          </p:nvPr>
        </p:nvSpPr>
        <p:spPr/>
        <p:style>
          <a:lnRef idx="2">
            <a:schemeClr val="accent3"/>
          </a:lnRef>
          <a:fillRef idx="1">
            <a:schemeClr val="lt1"/>
          </a:fillRef>
          <a:effectRef idx="0">
            <a:schemeClr val="accent3"/>
          </a:effectRef>
          <a:fontRef idx="minor">
            <a:schemeClr val="dk1"/>
          </a:fontRef>
        </p:style>
        <p:txBody>
          <a:bodyPr>
            <a:normAutofit fontScale="77500" lnSpcReduction="20000"/>
          </a:bodyPr>
          <a:lstStyle/>
          <a:p>
            <a:pPr marL="0" indent="0">
              <a:lnSpc>
                <a:spcPct val="160000"/>
              </a:lnSpc>
              <a:buNone/>
            </a:pPr>
            <a:r>
              <a:rPr lang="en-US" b="1" dirty="0">
                <a:solidFill>
                  <a:srgbClr val="7030A0"/>
                </a:solidFill>
              </a:rPr>
              <a:t>1) JavaScript Object by object literal</a:t>
            </a:r>
          </a:p>
          <a:p>
            <a:pPr marL="0" indent="0">
              <a:buNone/>
            </a:pPr>
            <a:r>
              <a:rPr lang="en-US" dirty="0"/>
              <a:t>The syntax of creating object using object literal is given below:</a:t>
            </a:r>
          </a:p>
          <a:p>
            <a:pPr marL="0" indent="0">
              <a:buNone/>
            </a:pPr>
            <a:r>
              <a:rPr lang="en-US" sz="2600" b="1" dirty="0">
                <a:solidFill>
                  <a:srgbClr val="C00000"/>
                </a:solidFill>
              </a:rPr>
              <a:t>object={property1:value1,property2:value2.....</a:t>
            </a:r>
            <a:r>
              <a:rPr lang="en-US" sz="2600" b="1" dirty="0" err="1">
                <a:solidFill>
                  <a:srgbClr val="C00000"/>
                </a:solidFill>
              </a:rPr>
              <a:t>propertyN:valueN</a:t>
            </a:r>
            <a:r>
              <a:rPr lang="en-US" sz="2600" b="1" dirty="0">
                <a:solidFill>
                  <a:srgbClr val="C00000"/>
                </a:solidFill>
              </a:rPr>
              <a:t>}  </a:t>
            </a:r>
          </a:p>
          <a:p>
            <a:pPr marL="0" indent="0">
              <a:buNone/>
            </a:pPr>
            <a:endParaRPr lang="en-US" sz="2600" b="1" dirty="0">
              <a:solidFill>
                <a:srgbClr val="C00000"/>
              </a:solidFill>
            </a:endParaRPr>
          </a:p>
          <a:p>
            <a:pPr marL="0" indent="0">
              <a:buNone/>
            </a:pPr>
            <a:r>
              <a:rPr lang="en-US" dirty="0">
                <a:solidFill>
                  <a:srgbClr val="7030A0"/>
                </a:solidFill>
              </a:rPr>
              <a:t>As you can see, property and value is separated by : (colon).</a:t>
            </a:r>
          </a:p>
          <a:p>
            <a:pPr marL="0" indent="0">
              <a:buNone/>
            </a:pPr>
            <a:r>
              <a:rPr lang="en-US" dirty="0"/>
              <a:t>Let’s see the simple example of creating object in JavaScript.</a:t>
            </a:r>
          </a:p>
          <a:p>
            <a:pPr marL="0" indent="0">
              <a:buNone/>
            </a:pPr>
            <a:r>
              <a:rPr lang="en-US" b="1" dirty="0">
                <a:solidFill>
                  <a:srgbClr val="CC0066"/>
                </a:solidFill>
              </a:rPr>
              <a:t>&lt;script&gt;</a:t>
            </a:r>
            <a:r>
              <a:rPr lang="en-US" dirty="0">
                <a:solidFill>
                  <a:srgbClr val="CC0066"/>
                </a:solidFill>
              </a:rPr>
              <a:t>  </a:t>
            </a:r>
          </a:p>
          <a:p>
            <a:pPr marL="0" indent="0">
              <a:buNone/>
            </a:pPr>
            <a:r>
              <a:rPr lang="en-US" dirty="0" err="1">
                <a:solidFill>
                  <a:srgbClr val="CC0066"/>
                </a:solidFill>
              </a:rPr>
              <a:t>emp</a:t>
            </a:r>
            <a:r>
              <a:rPr lang="en-US" dirty="0">
                <a:solidFill>
                  <a:srgbClr val="CC0066"/>
                </a:solidFill>
              </a:rPr>
              <a:t>={id:102,name:"Shyam Kumar",salary:40000}  </a:t>
            </a:r>
          </a:p>
          <a:p>
            <a:pPr marL="0" indent="0">
              <a:buNone/>
            </a:pPr>
            <a:r>
              <a:rPr lang="en-US" dirty="0" err="1">
                <a:solidFill>
                  <a:srgbClr val="CC0066"/>
                </a:solidFill>
              </a:rPr>
              <a:t>document.write</a:t>
            </a:r>
            <a:r>
              <a:rPr lang="en-US" dirty="0">
                <a:solidFill>
                  <a:srgbClr val="CC0066"/>
                </a:solidFill>
              </a:rPr>
              <a:t>(emp.id+" "+emp.name+" "+</a:t>
            </a:r>
            <a:r>
              <a:rPr lang="en-US" dirty="0" err="1">
                <a:solidFill>
                  <a:srgbClr val="CC0066"/>
                </a:solidFill>
              </a:rPr>
              <a:t>emp.salary</a:t>
            </a:r>
            <a:r>
              <a:rPr lang="en-US" dirty="0">
                <a:solidFill>
                  <a:srgbClr val="CC0066"/>
                </a:solidFill>
              </a:rPr>
              <a:t>);  </a:t>
            </a:r>
          </a:p>
          <a:p>
            <a:pPr marL="0" indent="0">
              <a:buNone/>
            </a:pPr>
            <a:r>
              <a:rPr lang="en-US" b="1" dirty="0">
                <a:solidFill>
                  <a:srgbClr val="CC0066"/>
                </a:solidFill>
              </a:rPr>
              <a:t>&lt;/script&gt;</a:t>
            </a:r>
            <a:r>
              <a:rPr lang="en-US" dirty="0">
                <a:solidFill>
                  <a:srgbClr val="CC0066"/>
                </a:solidFill>
              </a:rPr>
              <a:t>  </a:t>
            </a:r>
          </a:p>
          <a:p>
            <a:pPr>
              <a:lnSpc>
                <a:spcPct val="160000"/>
              </a:lnSpc>
              <a:buFont typeface="Wingdings" pitchFamily="2" charset="2"/>
              <a:buChar char="q"/>
            </a:pPr>
            <a:endParaRPr lang="en-IN" dirty="0">
              <a:solidFill>
                <a:srgbClr val="7030A0"/>
              </a:solidFill>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15065594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Autofit/>
          </a:bodyPr>
          <a:lstStyle/>
          <a:p>
            <a:r>
              <a:rPr lang="en-IN" sz="5400" dirty="0">
                <a:solidFill>
                  <a:schemeClr val="accent3">
                    <a:lumMod val="50000"/>
                  </a:schemeClr>
                </a:solidFill>
              </a:rPr>
              <a:t>JavaScript Objects</a:t>
            </a:r>
          </a:p>
        </p:txBody>
      </p:sp>
      <p:sp>
        <p:nvSpPr>
          <p:cNvPr id="3" name="Content Placeholder 2"/>
          <p:cNvSpPr>
            <a:spLocks noGrp="1"/>
          </p:cNvSpPr>
          <p:nvPr>
            <p:ph idx="1"/>
          </p:nvPr>
        </p:nvSpPr>
        <p:spPr/>
        <p:style>
          <a:lnRef idx="2">
            <a:schemeClr val="accent3"/>
          </a:lnRef>
          <a:fillRef idx="1">
            <a:schemeClr val="lt1"/>
          </a:fillRef>
          <a:effectRef idx="0">
            <a:schemeClr val="accent3"/>
          </a:effectRef>
          <a:fontRef idx="minor">
            <a:schemeClr val="dk1"/>
          </a:fontRef>
        </p:style>
        <p:txBody>
          <a:bodyPr>
            <a:normAutofit fontScale="70000" lnSpcReduction="20000"/>
          </a:bodyPr>
          <a:lstStyle/>
          <a:p>
            <a:pPr marL="0" indent="0">
              <a:buNone/>
            </a:pPr>
            <a:r>
              <a:rPr lang="en-US" b="1" dirty="0">
                <a:solidFill>
                  <a:srgbClr val="7030A0"/>
                </a:solidFill>
              </a:rPr>
              <a:t>2) By creating instance of Object</a:t>
            </a:r>
            <a:endParaRPr lang="en-US" b="1" dirty="0">
              <a:solidFill>
                <a:srgbClr val="7030A0"/>
              </a:solidFill>
              <a:effectLst/>
            </a:endParaRPr>
          </a:p>
          <a:p>
            <a:pPr marL="0" indent="0">
              <a:buNone/>
            </a:pPr>
            <a:r>
              <a:rPr lang="en-US" dirty="0"/>
              <a:t>The syntax of creating object directly is given below:</a:t>
            </a:r>
            <a:endParaRPr lang="en-US" b="0" dirty="0">
              <a:effectLst/>
            </a:endParaRPr>
          </a:p>
          <a:p>
            <a:pPr fontAlgn="base">
              <a:buFont typeface="Wingdings" pitchFamily="2" charset="2"/>
              <a:buChar char="Ø"/>
            </a:pPr>
            <a:r>
              <a:rPr lang="en-US" dirty="0" err="1">
                <a:solidFill>
                  <a:srgbClr val="C00000"/>
                </a:solidFill>
              </a:rPr>
              <a:t>var</a:t>
            </a:r>
            <a:r>
              <a:rPr lang="en-US" dirty="0">
                <a:solidFill>
                  <a:srgbClr val="C00000"/>
                </a:solidFill>
              </a:rPr>
              <a:t> </a:t>
            </a:r>
            <a:r>
              <a:rPr lang="en-US" dirty="0" err="1">
                <a:solidFill>
                  <a:srgbClr val="C00000"/>
                </a:solidFill>
              </a:rPr>
              <a:t>objectname</a:t>
            </a:r>
            <a:r>
              <a:rPr lang="en-US" dirty="0">
                <a:solidFill>
                  <a:srgbClr val="C00000"/>
                </a:solidFill>
              </a:rPr>
              <a:t>=new Object();  </a:t>
            </a:r>
          </a:p>
          <a:p>
            <a:pPr>
              <a:buFont typeface="Wingdings" pitchFamily="2" charset="2"/>
              <a:buChar char="q"/>
            </a:pPr>
            <a:r>
              <a:rPr lang="en-US" b="1" dirty="0">
                <a:solidFill>
                  <a:srgbClr val="FF0000"/>
                </a:solidFill>
              </a:rPr>
              <a:t>Here, new keyword is used to create object.</a:t>
            </a:r>
            <a:endParaRPr lang="en-US" b="1" dirty="0">
              <a:solidFill>
                <a:srgbClr val="FF0000"/>
              </a:solidFill>
              <a:effectLst/>
            </a:endParaRPr>
          </a:p>
          <a:p>
            <a:pPr marL="0" indent="0">
              <a:buNone/>
            </a:pPr>
            <a:endParaRPr lang="en-US" dirty="0"/>
          </a:p>
          <a:p>
            <a:pPr marL="0" indent="0">
              <a:buNone/>
            </a:pPr>
            <a:r>
              <a:rPr lang="en-US" dirty="0"/>
              <a:t>Let’s see the example of creating object directly.</a:t>
            </a:r>
            <a:endParaRPr lang="en-US" b="0" dirty="0">
              <a:effectLst/>
            </a:endParaRPr>
          </a:p>
          <a:p>
            <a:pPr marL="0" indent="0" fontAlgn="base">
              <a:buNone/>
            </a:pPr>
            <a:r>
              <a:rPr lang="en-US" b="1" dirty="0">
                <a:solidFill>
                  <a:srgbClr val="CC0066"/>
                </a:solidFill>
              </a:rPr>
              <a:t>&lt;script&gt;</a:t>
            </a:r>
            <a:r>
              <a:rPr lang="en-US" dirty="0">
                <a:solidFill>
                  <a:srgbClr val="CC0066"/>
                </a:solidFill>
              </a:rPr>
              <a:t>  </a:t>
            </a:r>
          </a:p>
          <a:p>
            <a:pPr marL="0" indent="0" fontAlgn="base">
              <a:buNone/>
            </a:pPr>
            <a:r>
              <a:rPr lang="en-US" dirty="0" err="1">
                <a:solidFill>
                  <a:srgbClr val="CC0066"/>
                </a:solidFill>
              </a:rPr>
              <a:t>var</a:t>
            </a:r>
            <a:r>
              <a:rPr lang="en-US" dirty="0">
                <a:solidFill>
                  <a:srgbClr val="CC0066"/>
                </a:solidFill>
              </a:rPr>
              <a:t> </a:t>
            </a:r>
            <a:r>
              <a:rPr lang="en-US" dirty="0" err="1">
                <a:solidFill>
                  <a:srgbClr val="CC0066"/>
                </a:solidFill>
              </a:rPr>
              <a:t>emp</a:t>
            </a:r>
            <a:r>
              <a:rPr lang="en-US" dirty="0">
                <a:solidFill>
                  <a:srgbClr val="CC0066"/>
                </a:solidFill>
              </a:rPr>
              <a:t>=new Object();  </a:t>
            </a:r>
          </a:p>
          <a:p>
            <a:pPr marL="0" indent="0" fontAlgn="base">
              <a:buNone/>
            </a:pPr>
            <a:r>
              <a:rPr lang="en-US" dirty="0">
                <a:solidFill>
                  <a:srgbClr val="CC0066"/>
                </a:solidFill>
              </a:rPr>
              <a:t>emp.id=101;  </a:t>
            </a:r>
          </a:p>
          <a:p>
            <a:pPr marL="0" indent="0" fontAlgn="base">
              <a:buNone/>
            </a:pPr>
            <a:r>
              <a:rPr lang="en-US" dirty="0">
                <a:solidFill>
                  <a:srgbClr val="CC0066"/>
                </a:solidFill>
              </a:rPr>
              <a:t>emp.name="Ravi Malik";  </a:t>
            </a:r>
          </a:p>
          <a:p>
            <a:pPr marL="0" indent="0" fontAlgn="base">
              <a:buNone/>
            </a:pPr>
            <a:r>
              <a:rPr lang="en-US" dirty="0" err="1">
                <a:solidFill>
                  <a:srgbClr val="CC0066"/>
                </a:solidFill>
              </a:rPr>
              <a:t>emp.salary</a:t>
            </a:r>
            <a:r>
              <a:rPr lang="en-US" dirty="0">
                <a:solidFill>
                  <a:srgbClr val="CC0066"/>
                </a:solidFill>
              </a:rPr>
              <a:t>=50000;  </a:t>
            </a:r>
          </a:p>
          <a:p>
            <a:pPr marL="0" indent="0" fontAlgn="base">
              <a:buNone/>
            </a:pPr>
            <a:r>
              <a:rPr lang="en-US" dirty="0" err="1">
                <a:solidFill>
                  <a:srgbClr val="CC0066"/>
                </a:solidFill>
              </a:rPr>
              <a:t>document.write</a:t>
            </a:r>
            <a:r>
              <a:rPr lang="en-US" dirty="0">
                <a:solidFill>
                  <a:srgbClr val="CC0066"/>
                </a:solidFill>
              </a:rPr>
              <a:t>(emp.id+" "+emp.name+" "+</a:t>
            </a:r>
            <a:r>
              <a:rPr lang="en-US" dirty="0" err="1">
                <a:solidFill>
                  <a:srgbClr val="CC0066"/>
                </a:solidFill>
              </a:rPr>
              <a:t>emp.salary</a:t>
            </a:r>
            <a:r>
              <a:rPr lang="en-US" dirty="0">
                <a:solidFill>
                  <a:srgbClr val="CC0066"/>
                </a:solidFill>
              </a:rPr>
              <a:t>);  </a:t>
            </a:r>
          </a:p>
          <a:p>
            <a:pPr marL="0" indent="0" fontAlgn="base">
              <a:buNone/>
            </a:pPr>
            <a:r>
              <a:rPr lang="en-US" b="1" dirty="0">
                <a:solidFill>
                  <a:srgbClr val="CC0066"/>
                </a:solidFill>
              </a:rPr>
              <a:t>&lt;/script&gt;</a:t>
            </a:r>
            <a:r>
              <a:rPr lang="en-US" dirty="0">
                <a:solidFill>
                  <a:srgbClr val="CC0066"/>
                </a:solidFill>
              </a:rPr>
              <a:t>  </a:t>
            </a:r>
          </a:p>
          <a:p>
            <a:pPr>
              <a:lnSpc>
                <a:spcPct val="160000"/>
              </a:lnSpc>
              <a:buFont typeface="Wingdings" pitchFamily="2" charset="2"/>
              <a:buChar char="q"/>
            </a:pPr>
            <a:endParaRPr lang="en-IN" dirty="0">
              <a:solidFill>
                <a:srgbClr val="7030A0"/>
              </a:solidFill>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5436208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Autofit/>
          </a:bodyPr>
          <a:lstStyle/>
          <a:p>
            <a:r>
              <a:rPr lang="en-IN" sz="5400" dirty="0">
                <a:solidFill>
                  <a:schemeClr val="accent3">
                    <a:lumMod val="50000"/>
                  </a:schemeClr>
                </a:solidFill>
              </a:rPr>
              <a:t>JavaScript Objects</a:t>
            </a:r>
          </a:p>
        </p:txBody>
      </p:sp>
      <p:sp>
        <p:nvSpPr>
          <p:cNvPr id="3" name="Content Placeholder 2"/>
          <p:cNvSpPr>
            <a:spLocks noGrp="1"/>
          </p:cNvSpPr>
          <p:nvPr>
            <p:ph idx="1"/>
          </p:nvPr>
        </p:nvSpPr>
        <p:spPr/>
        <p:style>
          <a:lnRef idx="2">
            <a:schemeClr val="accent3"/>
          </a:lnRef>
          <a:fillRef idx="1">
            <a:schemeClr val="lt1"/>
          </a:fillRef>
          <a:effectRef idx="0">
            <a:schemeClr val="accent3"/>
          </a:effectRef>
          <a:fontRef idx="minor">
            <a:schemeClr val="dk1"/>
          </a:fontRef>
        </p:style>
        <p:txBody>
          <a:bodyPr>
            <a:normAutofit fontScale="47500" lnSpcReduction="20000"/>
          </a:bodyPr>
          <a:lstStyle/>
          <a:p>
            <a:pPr marL="0" indent="0">
              <a:buNone/>
            </a:pPr>
            <a:r>
              <a:rPr lang="en-US" sz="4400" b="1" dirty="0">
                <a:solidFill>
                  <a:srgbClr val="7030A0"/>
                </a:solidFill>
              </a:rPr>
              <a:t>3) By using an Object constructor</a:t>
            </a:r>
            <a:endParaRPr lang="en-US" sz="4400" b="1" dirty="0">
              <a:solidFill>
                <a:srgbClr val="7030A0"/>
              </a:solidFill>
              <a:effectLst/>
            </a:endParaRPr>
          </a:p>
          <a:p>
            <a:pPr>
              <a:buFont typeface="Wingdings" pitchFamily="2" charset="2"/>
              <a:buChar char="q"/>
            </a:pPr>
            <a:r>
              <a:rPr lang="en-US" sz="4400" dirty="0">
                <a:solidFill>
                  <a:srgbClr val="C00000"/>
                </a:solidFill>
              </a:rPr>
              <a:t>Here, you need to create function with arguments. Each argument value can be assigned in the current object by using this keyword.</a:t>
            </a:r>
            <a:endParaRPr lang="en-US" sz="4400" b="0" dirty="0">
              <a:solidFill>
                <a:srgbClr val="C00000"/>
              </a:solidFill>
              <a:effectLst/>
            </a:endParaRPr>
          </a:p>
          <a:p>
            <a:pPr>
              <a:buFont typeface="Wingdings" pitchFamily="2" charset="2"/>
              <a:buChar char="q"/>
            </a:pPr>
            <a:r>
              <a:rPr lang="en-US" sz="4400" dirty="0">
                <a:solidFill>
                  <a:srgbClr val="C00000"/>
                </a:solidFill>
              </a:rPr>
              <a:t>The </a:t>
            </a:r>
            <a:r>
              <a:rPr lang="en-US" sz="4400" b="1" dirty="0">
                <a:solidFill>
                  <a:srgbClr val="C00000"/>
                </a:solidFill>
              </a:rPr>
              <a:t>this keyword</a:t>
            </a:r>
            <a:r>
              <a:rPr lang="en-US" sz="4400" dirty="0">
                <a:solidFill>
                  <a:srgbClr val="C00000"/>
                </a:solidFill>
              </a:rPr>
              <a:t> refers to the current object.</a:t>
            </a:r>
            <a:endParaRPr lang="en-US" sz="4400" b="0" dirty="0">
              <a:solidFill>
                <a:srgbClr val="C00000"/>
              </a:solidFill>
              <a:effectLst/>
            </a:endParaRPr>
          </a:p>
          <a:p>
            <a:pPr marL="0" indent="0">
              <a:buNone/>
            </a:pPr>
            <a:r>
              <a:rPr lang="en-US" sz="3800" dirty="0">
                <a:solidFill>
                  <a:srgbClr val="3333CC"/>
                </a:solidFill>
              </a:rPr>
              <a:t>The example of creating object by object constructor is given below.</a:t>
            </a:r>
            <a:endParaRPr lang="en-US" sz="3800" b="0" dirty="0">
              <a:solidFill>
                <a:srgbClr val="3333CC"/>
              </a:solidFill>
              <a:effectLst/>
            </a:endParaRPr>
          </a:p>
          <a:p>
            <a:pPr marL="0" indent="0" fontAlgn="base">
              <a:buNone/>
            </a:pPr>
            <a:r>
              <a:rPr lang="en-US" sz="3800" b="1" dirty="0">
                <a:solidFill>
                  <a:srgbClr val="3333CC"/>
                </a:solidFill>
              </a:rPr>
              <a:t>&lt;script&gt;</a:t>
            </a:r>
            <a:r>
              <a:rPr lang="en-US" sz="3800" dirty="0">
                <a:solidFill>
                  <a:srgbClr val="3333CC"/>
                </a:solidFill>
              </a:rPr>
              <a:t>  </a:t>
            </a:r>
          </a:p>
          <a:p>
            <a:pPr marL="0" indent="0" fontAlgn="base">
              <a:buNone/>
            </a:pPr>
            <a:r>
              <a:rPr lang="en-US" sz="3800" dirty="0">
                <a:solidFill>
                  <a:srgbClr val="3333CC"/>
                </a:solidFill>
              </a:rPr>
              <a:t>function </a:t>
            </a:r>
            <a:r>
              <a:rPr lang="en-US" sz="3800" dirty="0" err="1">
                <a:solidFill>
                  <a:srgbClr val="3333CC"/>
                </a:solidFill>
              </a:rPr>
              <a:t>emp</a:t>
            </a:r>
            <a:r>
              <a:rPr lang="en-US" sz="3800" dirty="0">
                <a:solidFill>
                  <a:srgbClr val="3333CC"/>
                </a:solidFill>
              </a:rPr>
              <a:t>(</a:t>
            </a:r>
            <a:r>
              <a:rPr lang="en-US" sz="3800" dirty="0" err="1">
                <a:solidFill>
                  <a:srgbClr val="3333CC"/>
                </a:solidFill>
              </a:rPr>
              <a:t>id,name,salary</a:t>
            </a:r>
            <a:r>
              <a:rPr lang="en-US" sz="3800" dirty="0">
                <a:solidFill>
                  <a:srgbClr val="3333CC"/>
                </a:solidFill>
              </a:rPr>
              <a:t>){  </a:t>
            </a:r>
          </a:p>
          <a:p>
            <a:pPr marL="0" indent="0" fontAlgn="base">
              <a:buNone/>
            </a:pPr>
            <a:r>
              <a:rPr lang="en-US" sz="3800" dirty="0">
                <a:solidFill>
                  <a:srgbClr val="3333CC"/>
                </a:solidFill>
              </a:rPr>
              <a:t>this.id=id;  </a:t>
            </a:r>
          </a:p>
          <a:p>
            <a:pPr marL="0" indent="0" fontAlgn="base">
              <a:buNone/>
            </a:pPr>
            <a:r>
              <a:rPr lang="en-US" sz="3800" dirty="0">
                <a:solidFill>
                  <a:srgbClr val="3333CC"/>
                </a:solidFill>
              </a:rPr>
              <a:t>this.name=name;  </a:t>
            </a:r>
          </a:p>
          <a:p>
            <a:pPr marL="0" indent="0" fontAlgn="base">
              <a:buNone/>
            </a:pPr>
            <a:r>
              <a:rPr lang="en-US" sz="3800" dirty="0" err="1">
                <a:solidFill>
                  <a:srgbClr val="3333CC"/>
                </a:solidFill>
              </a:rPr>
              <a:t>this.salary</a:t>
            </a:r>
            <a:r>
              <a:rPr lang="en-US" sz="3800" dirty="0">
                <a:solidFill>
                  <a:srgbClr val="3333CC"/>
                </a:solidFill>
              </a:rPr>
              <a:t>=salary;  </a:t>
            </a:r>
          </a:p>
          <a:p>
            <a:pPr marL="0" indent="0" fontAlgn="base">
              <a:buNone/>
            </a:pPr>
            <a:r>
              <a:rPr lang="en-US" sz="3800" dirty="0">
                <a:solidFill>
                  <a:srgbClr val="3333CC"/>
                </a:solidFill>
              </a:rPr>
              <a:t>}  </a:t>
            </a:r>
          </a:p>
          <a:p>
            <a:pPr marL="0" indent="0" fontAlgn="base">
              <a:buNone/>
            </a:pPr>
            <a:r>
              <a:rPr lang="en-US" sz="3800" dirty="0">
                <a:solidFill>
                  <a:srgbClr val="3333CC"/>
                </a:solidFill>
              </a:rPr>
              <a:t>e=new </a:t>
            </a:r>
            <a:r>
              <a:rPr lang="en-US" sz="3800" dirty="0" err="1">
                <a:solidFill>
                  <a:srgbClr val="3333CC"/>
                </a:solidFill>
              </a:rPr>
              <a:t>emp</a:t>
            </a:r>
            <a:r>
              <a:rPr lang="en-US" sz="3800" dirty="0">
                <a:solidFill>
                  <a:srgbClr val="3333CC"/>
                </a:solidFill>
              </a:rPr>
              <a:t>(103,"Vimal Jaiswal",30000);  </a:t>
            </a:r>
          </a:p>
          <a:p>
            <a:pPr marL="0" indent="0" fontAlgn="base">
              <a:buNone/>
            </a:pPr>
            <a:r>
              <a:rPr lang="en-US" sz="3800" dirty="0">
                <a:solidFill>
                  <a:srgbClr val="3333CC"/>
                </a:solidFill>
              </a:rPr>
              <a:t>  </a:t>
            </a:r>
          </a:p>
          <a:p>
            <a:pPr marL="0" indent="0" fontAlgn="base">
              <a:buNone/>
            </a:pPr>
            <a:r>
              <a:rPr lang="en-US" sz="3800" dirty="0" err="1">
                <a:solidFill>
                  <a:srgbClr val="3333CC"/>
                </a:solidFill>
              </a:rPr>
              <a:t>document.write</a:t>
            </a:r>
            <a:r>
              <a:rPr lang="en-US" sz="3800" dirty="0">
                <a:solidFill>
                  <a:srgbClr val="3333CC"/>
                </a:solidFill>
              </a:rPr>
              <a:t>(e.id+" "+e.name+" "+</a:t>
            </a:r>
            <a:r>
              <a:rPr lang="en-US" sz="3800" dirty="0" err="1">
                <a:solidFill>
                  <a:srgbClr val="3333CC"/>
                </a:solidFill>
              </a:rPr>
              <a:t>e.salary</a:t>
            </a:r>
            <a:r>
              <a:rPr lang="en-US" sz="3800" dirty="0">
                <a:solidFill>
                  <a:srgbClr val="3333CC"/>
                </a:solidFill>
              </a:rPr>
              <a:t>);  </a:t>
            </a:r>
          </a:p>
          <a:p>
            <a:pPr marL="0" indent="0" fontAlgn="base">
              <a:buNone/>
            </a:pPr>
            <a:r>
              <a:rPr lang="en-US" sz="3800" b="1" dirty="0">
                <a:solidFill>
                  <a:srgbClr val="3333CC"/>
                </a:solidFill>
              </a:rPr>
              <a:t>&lt;/script&gt;</a:t>
            </a:r>
            <a:r>
              <a:rPr lang="en-US" sz="3800" dirty="0">
                <a:solidFill>
                  <a:srgbClr val="3333CC"/>
                </a:solidFill>
              </a:rPr>
              <a:t>  </a:t>
            </a:r>
          </a:p>
          <a:p>
            <a:pPr>
              <a:lnSpc>
                <a:spcPct val="160000"/>
              </a:lnSpc>
              <a:buFont typeface="Wingdings" pitchFamily="2" charset="2"/>
              <a:buChar char="q"/>
            </a:pPr>
            <a:endParaRPr lang="en-IN" dirty="0">
              <a:solidFill>
                <a:srgbClr val="7030A0"/>
              </a:solidFill>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636126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Autofit/>
          </a:bodyPr>
          <a:lstStyle/>
          <a:p>
            <a:r>
              <a:rPr lang="en-IN" sz="5400" dirty="0">
                <a:solidFill>
                  <a:schemeClr val="accent3">
                    <a:lumMod val="50000"/>
                  </a:schemeClr>
                </a:solidFill>
              </a:rPr>
              <a:t>JavaScript Objects</a:t>
            </a:r>
          </a:p>
        </p:txBody>
      </p:sp>
      <p:sp>
        <p:nvSpPr>
          <p:cNvPr id="3" name="Content Placeholder 2"/>
          <p:cNvSpPr>
            <a:spLocks noGrp="1"/>
          </p:cNvSpPr>
          <p:nvPr>
            <p:ph idx="1"/>
          </p:nvPr>
        </p:nvSpPr>
        <p:spPr/>
        <p:style>
          <a:lnRef idx="2">
            <a:schemeClr val="accent3"/>
          </a:lnRef>
          <a:fillRef idx="1">
            <a:schemeClr val="lt1"/>
          </a:fillRef>
          <a:effectRef idx="0">
            <a:schemeClr val="accent3"/>
          </a:effectRef>
          <a:fontRef idx="minor">
            <a:schemeClr val="dk1"/>
          </a:fontRef>
        </p:style>
        <p:txBody>
          <a:bodyPr>
            <a:normAutofit/>
          </a:bodyPr>
          <a:lstStyle/>
          <a:p>
            <a:r>
              <a:rPr lang="en-IN" dirty="0">
                <a:solidFill>
                  <a:srgbClr val="0070C0"/>
                </a:solidFill>
              </a:rPr>
              <a:t>Defining method in JavaScript Object</a:t>
            </a:r>
          </a:p>
          <a:p>
            <a:r>
              <a:rPr lang="en-IN" dirty="0">
                <a:solidFill>
                  <a:srgbClr val="0070C0"/>
                </a:solidFill>
              </a:rPr>
              <a:t>We can define method in JavaScript object. But before defining method, we need to add property in the function with same name as method.</a:t>
            </a: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0506290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381000"/>
            <a:ext cx="4572000" cy="621708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IN" sz="2000" dirty="0"/>
              <a:t>The example of defining method in object is given below.</a:t>
            </a:r>
          </a:p>
          <a:p>
            <a:r>
              <a:rPr lang="en-IN" sz="2000" b="1" dirty="0"/>
              <a:t>&lt;script&gt;</a:t>
            </a:r>
            <a:r>
              <a:rPr lang="en-IN" sz="2000" dirty="0"/>
              <a:t>  </a:t>
            </a:r>
          </a:p>
          <a:p>
            <a:r>
              <a:rPr lang="en-IN" sz="2000" dirty="0"/>
              <a:t>function </a:t>
            </a:r>
            <a:r>
              <a:rPr lang="en-IN" sz="2000" dirty="0" err="1"/>
              <a:t>emp</a:t>
            </a:r>
            <a:r>
              <a:rPr lang="en-IN" sz="2000" dirty="0"/>
              <a:t>(</a:t>
            </a:r>
            <a:r>
              <a:rPr lang="en-IN" sz="2000" dirty="0" err="1"/>
              <a:t>id,name,salary</a:t>
            </a:r>
            <a:r>
              <a:rPr lang="en-IN" sz="2000" dirty="0"/>
              <a:t>){  </a:t>
            </a:r>
          </a:p>
          <a:p>
            <a:r>
              <a:rPr lang="en-IN" sz="2000" dirty="0"/>
              <a:t>this.id=id;  </a:t>
            </a:r>
          </a:p>
          <a:p>
            <a:r>
              <a:rPr lang="en-IN" sz="2000" dirty="0"/>
              <a:t>this.name=name;  </a:t>
            </a:r>
          </a:p>
          <a:p>
            <a:r>
              <a:rPr lang="en-IN" sz="2000" dirty="0" err="1"/>
              <a:t>this.salary</a:t>
            </a:r>
            <a:r>
              <a:rPr lang="en-IN" sz="2000" dirty="0"/>
              <a:t>=salary;  </a:t>
            </a:r>
          </a:p>
          <a:p>
            <a:r>
              <a:rPr lang="en-IN" sz="2000" dirty="0"/>
              <a:t>  </a:t>
            </a:r>
          </a:p>
          <a:p>
            <a:r>
              <a:rPr lang="en-IN" sz="2000" dirty="0" err="1"/>
              <a:t>this.changeSalary</a:t>
            </a:r>
            <a:r>
              <a:rPr lang="en-IN" sz="2000" dirty="0"/>
              <a:t>=</a:t>
            </a:r>
            <a:r>
              <a:rPr lang="en-IN" sz="2000" dirty="0" err="1"/>
              <a:t>changeSalary</a:t>
            </a:r>
            <a:r>
              <a:rPr lang="en-IN" sz="2000" dirty="0"/>
              <a:t>;  </a:t>
            </a:r>
          </a:p>
          <a:p>
            <a:r>
              <a:rPr lang="en-IN" sz="2000" dirty="0"/>
              <a:t>function </a:t>
            </a:r>
            <a:r>
              <a:rPr lang="en-IN" sz="2000" dirty="0" err="1"/>
              <a:t>changeSalary</a:t>
            </a:r>
            <a:r>
              <a:rPr lang="en-IN" sz="2000" dirty="0"/>
              <a:t>(</a:t>
            </a:r>
            <a:r>
              <a:rPr lang="en-IN" sz="2000" dirty="0" err="1"/>
              <a:t>otherSalary</a:t>
            </a:r>
            <a:r>
              <a:rPr lang="en-IN" sz="2000" dirty="0"/>
              <a:t>){  </a:t>
            </a:r>
          </a:p>
          <a:p>
            <a:r>
              <a:rPr lang="en-IN" sz="2000" dirty="0" err="1"/>
              <a:t>this.salary</a:t>
            </a:r>
            <a:r>
              <a:rPr lang="en-IN" sz="2000" dirty="0"/>
              <a:t>=</a:t>
            </a:r>
            <a:r>
              <a:rPr lang="en-IN" sz="2000" dirty="0" err="1"/>
              <a:t>otherSalary</a:t>
            </a:r>
            <a:r>
              <a:rPr lang="en-IN" sz="2000" dirty="0"/>
              <a:t>;  </a:t>
            </a:r>
          </a:p>
          <a:p>
            <a:r>
              <a:rPr lang="en-IN" sz="2000" dirty="0"/>
              <a:t>}  </a:t>
            </a:r>
          </a:p>
          <a:p>
            <a:r>
              <a:rPr lang="en-IN" sz="2000" dirty="0"/>
              <a:t>}  </a:t>
            </a:r>
          </a:p>
          <a:p>
            <a:r>
              <a:rPr lang="en-IN" sz="2000" dirty="0"/>
              <a:t>e=new </a:t>
            </a:r>
            <a:r>
              <a:rPr lang="en-IN" sz="2000" dirty="0" err="1"/>
              <a:t>emp</a:t>
            </a:r>
            <a:r>
              <a:rPr lang="en-IN" sz="2000" dirty="0"/>
              <a:t>(103,"Sonoo Jaiswal",30000);  </a:t>
            </a:r>
          </a:p>
          <a:p>
            <a:r>
              <a:rPr lang="en-IN" sz="2000" dirty="0" err="1"/>
              <a:t>document.write</a:t>
            </a:r>
            <a:r>
              <a:rPr lang="en-IN" sz="2000" dirty="0"/>
              <a:t>(e.id+" "+e.name+" "+</a:t>
            </a:r>
            <a:r>
              <a:rPr lang="en-IN" sz="2000" dirty="0" err="1"/>
              <a:t>e.salary</a:t>
            </a:r>
            <a:r>
              <a:rPr lang="en-IN" sz="2000" dirty="0"/>
              <a:t>);  </a:t>
            </a:r>
          </a:p>
          <a:p>
            <a:r>
              <a:rPr lang="en-IN" sz="2000" dirty="0" err="1"/>
              <a:t>e.changeSalary</a:t>
            </a:r>
            <a:r>
              <a:rPr lang="en-IN" sz="2000" dirty="0"/>
              <a:t>(45000);  </a:t>
            </a:r>
          </a:p>
          <a:p>
            <a:r>
              <a:rPr lang="en-IN" sz="2000" dirty="0" err="1"/>
              <a:t>document.write</a:t>
            </a:r>
            <a:r>
              <a:rPr lang="en-IN" sz="2000" dirty="0"/>
              <a:t>("</a:t>
            </a:r>
            <a:r>
              <a:rPr lang="en-IN" sz="2000" b="1" dirty="0"/>
              <a:t>&lt;</a:t>
            </a:r>
            <a:r>
              <a:rPr lang="en-IN" sz="2000" b="1" dirty="0" err="1"/>
              <a:t>br</a:t>
            </a:r>
            <a:r>
              <a:rPr lang="en-IN" sz="2000" b="1" dirty="0"/>
              <a:t>&gt;</a:t>
            </a:r>
            <a:r>
              <a:rPr lang="en-IN" sz="2000" dirty="0"/>
              <a:t>"+e.id+" "+e.name+" "+</a:t>
            </a:r>
            <a:r>
              <a:rPr lang="en-IN" sz="2000" dirty="0" err="1"/>
              <a:t>e.salary</a:t>
            </a:r>
            <a:r>
              <a:rPr lang="en-IN" sz="2000" dirty="0"/>
              <a:t>);  </a:t>
            </a:r>
          </a:p>
          <a:p>
            <a:r>
              <a:rPr lang="en-IN" sz="2000" b="1" dirty="0"/>
              <a:t>&lt;/script&gt;</a:t>
            </a:r>
            <a:r>
              <a:rPr lang="en-IN" sz="2000" dirty="0"/>
              <a:t>  </a:t>
            </a:r>
          </a:p>
        </p:txBody>
      </p:sp>
      <p:sp>
        <p:nvSpPr>
          <p:cNvPr id="3" name="Rectangle 2"/>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6957832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76831164"/>
              </p:ext>
            </p:extLst>
          </p:nvPr>
        </p:nvGraphicFramePr>
        <p:xfrm>
          <a:off x="304800" y="1905000"/>
          <a:ext cx="8610600" cy="4150380"/>
        </p:xfrm>
        <a:graphic>
          <a:graphicData uri="http://schemas.openxmlformats.org/drawingml/2006/table">
            <a:tbl>
              <a:tblPr/>
              <a:tblGrid>
                <a:gridCol w="6858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4495800">
                  <a:extLst>
                    <a:ext uri="{9D8B030D-6E8A-4147-A177-3AD203B41FA5}">
                      <a16:colId xmlns:a16="http://schemas.microsoft.com/office/drawing/2014/main" val="20002"/>
                    </a:ext>
                  </a:extLst>
                </a:gridCol>
              </a:tblGrid>
              <a:tr h="94800">
                <a:tc>
                  <a:txBody>
                    <a:bodyPr/>
                    <a:lstStyle/>
                    <a:p>
                      <a:pPr algn="l" fontAlgn="t"/>
                      <a:r>
                        <a:rPr lang="en-IN" sz="2000" dirty="0" err="1">
                          <a:solidFill>
                            <a:srgbClr val="000000"/>
                          </a:solidFill>
                          <a:effectLst/>
                          <a:latin typeface="Arial" pitchFamily="34" charset="0"/>
                          <a:cs typeface="Arial" pitchFamily="34" charset="0"/>
                        </a:rPr>
                        <a:t>S.No</a:t>
                      </a:r>
                      <a:endParaRPr lang="en-IN" sz="2000" dirty="0">
                        <a:solidFill>
                          <a:srgbClr val="000000"/>
                        </a:solidFill>
                        <a:effectLst/>
                        <a:latin typeface="Arial" pitchFamily="34" charset="0"/>
                        <a:cs typeface="Arial" pitchFamily="34" charset="0"/>
                      </a:endParaRPr>
                    </a:p>
                  </a:txBody>
                  <a:tcPr marL="21690" marR="21690" marT="21690" marB="21690">
                    <a:lnL w="9525" cap="flat" cmpd="sng" algn="ctr">
                      <a:solidFill>
                        <a:srgbClr val="004F79"/>
                      </a:solidFill>
                      <a:prstDash val="solid"/>
                      <a:round/>
                      <a:headEnd type="none" w="med" len="med"/>
                      <a:tailEnd type="none" w="med" len="med"/>
                    </a:lnL>
                    <a:lnR w="9525" cap="flat" cmpd="sng" algn="ctr">
                      <a:solidFill>
                        <a:srgbClr val="004F79"/>
                      </a:solidFill>
                      <a:prstDash val="solid"/>
                      <a:round/>
                      <a:headEnd type="none" w="med" len="med"/>
                      <a:tailEnd type="none" w="med" len="med"/>
                    </a:lnR>
                    <a:lnT w="9525" cap="flat" cmpd="sng" algn="ctr">
                      <a:solidFill>
                        <a:srgbClr val="004F7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Arial" pitchFamily="34" charset="0"/>
                          <a:cs typeface="Arial" pitchFamily="34" charset="0"/>
                        </a:rPr>
                        <a:t>Methods</a:t>
                      </a:r>
                    </a:p>
                  </a:txBody>
                  <a:tcPr marL="21690" marR="21690" marT="21690" marB="21690">
                    <a:lnL w="9525" cap="flat" cmpd="sng" algn="ctr">
                      <a:solidFill>
                        <a:srgbClr val="004F79"/>
                      </a:solidFill>
                      <a:prstDash val="solid"/>
                      <a:round/>
                      <a:headEnd type="none" w="med" len="med"/>
                      <a:tailEnd type="none" w="med" len="med"/>
                    </a:lnL>
                    <a:lnR w="9525" cap="flat" cmpd="sng" algn="ctr">
                      <a:solidFill>
                        <a:srgbClr val="004F79"/>
                      </a:solidFill>
                      <a:prstDash val="solid"/>
                      <a:round/>
                      <a:headEnd type="none" w="med" len="med"/>
                      <a:tailEnd type="none" w="med" len="med"/>
                    </a:lnR>
                    <a:lnT w="9525" cap="flat" cmpd="sng" algn="ctr">
                      <a:solidFill>
                        <a:srgbClr val="004F7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Arial" pitchFamily="34" charset="0"/>
                          <a:cs typeface="Arial" pitchFamily="34" charset="0"/>
                        </a:rPr>
                        <a:t>Description</a:t>
                      </a:r>
                    </a:p>
                  </a:txBody>
                  <a:tcPr marL="21690" marR="21690" marT="21690" marB="21690">
                    <a:lnL w="9525" cap="flat" cmpd="sng" algn="ctr">
                      <a:solidFill>
                        <a:srgbClr val="004F79"/>
                      </a:solidFill>
                      <a:prstDash val="solid"/>
                      <a:round/>
                      <a:headEnd type="none" w="med" len="med"/>
                      <a:tailEnd type="none" w="med" len="med"/>
                    </a:lnL>
                    <a:lnR w="9525" cap="flat" cmpd="sng" algn="ctr">
                      <a:solidFill>
                        <a:srgbClr val="004F79"/>
                      </a:solidFill>
                      <a:prstDash val="solid"/>
                      <a:round/>
                      <a:headEnd type="none" w="med" len="med"/>
                      <a:tailEnd type="none" w="med" len="med"/>
                    </a:lnR>
                    <a:lnT w="9525" cap="flat" cmpd="sng" algn="ctr">
                      <a:solidFill>
                        <a:srgbClr val="004F7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287272">
                <a:tc>
                  <a:txBody>
                    <a:bodyPr/>
                    <a:lstStyle/>
                    <a:p>
                      <a:pPr algn="l" fontAlgn="t"/>
                      <a:r>
                        <a:rPr lang="en-IN" sz="2000">
                          <a:solidFill>
                            <a:srgbClr val="000000"/>
                          </a:solidFill>
                          <a:effectLst/>
                          <a:latin typeface="Arial" pitchFamily="34" charset="0"/>
                          <a:cs typeface="Arial" pitchFamily="34" charset="0"/>
                        </a:rPr>
                        <a:t>1</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u="none" strike="noStrike" dirty="0" err="1">
                          <a:solidFill>
                            <a:srgbClr val="008000"/>
                          </a:solidFill>
                          <a:effectLst/>
                          <a:latin typeface="Arial" pitchFamily="34" charset="0"/>
                          <a:cs typeface="Arial" pitchFamily="34" charset="0"/>
                        </a:rPr>
                        <a:t>Object.assign</a:t>
                      </a:r>
                      <a:r>
                        <a:rPr lang="en-IN" sz="2000" u="none" strike="noStrike" dirty="0">
                          <a:solidFill>
                            <a:srgbClr val="008000"/>
                          </a:solidFill>
                          <a:effectLst/>
                          <a:latin typeface="Arial" pitchFamily="34" charset="0"/>
                          <a:cs typeface="Arial" pitchFamily="34" charset="0"/>
                        </a:rPr>
                        <a:t>()</a:t>
                      </a:r>
                      <a:endParaRPr lang="en-IN" sz="2000" dirty="0">
                        <a:solidFill>
                          <a:srgbClr val="000000"/>
                        </a:solidFill>
                        <a:effectLst/>
                        <a:latin typeface="Arial" pitchFamily="34" charset="0"/>
                        <a:cs typeface="Arial" pitchFamily="34" charset="0"/>
                      </a:endParaRP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Arial" pitchFamily="34" charset="0"/>
                          <a:cs typeface="Arial" pitchFamily="34" charset="0"/>
                        </a:rPr>
                        <a:t>This method is used to copy enumerable and own properties from a source object to a target object</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87272">
                <a:tc>
                  <a:txBody>
                    <a:bodyPr/>
                    <a:lstStyle/>
                    <a:p>
                      <a:pPr algn="l" fontAlgn="t"/>
                      <a:r>
                        <a:rPr lang="en-IN" sz="2000">
                          <a:solidFill>
                            <a:srgbClr val="000000"/>
                          </a:solidFill>
                          <a:effectLst/>
                          <a:latin typeface="Arial" pitchFamily="34" charset="0"/>
                          <a:cs typeface="Arial" pitchFamily="34" charset="0"/>
                        </a:rPr>
                        <a:t>2</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u="none" strike="noStrike" dirty="0" err="1">
                          <a:solidFill>
                            <a:srgbClr val="008000"/>
                          </a:solidFill>
                          <a:effectLst/>
                          <a:latin typeface="Arial" pitchFamily="34" charset="0"/>
                          <a:cs typeface="Arial" pitchFamily="34" charset="0"/>
                        </a:rPr>
                        <a:t>Object.create</a:t>
                      </a:r>
                      <a:r>
                        <a:rPr lang="en-IN" sz="2000" u="none" strike="noStrike" dirty="0">
                          <a:solidFill>
                            <a:srgbClr val="008000"/>
                          </a:solidFill>
                          <a:effectLst/>
                          <a:latin typeface="Arial" pitchFamily="34" charset="0"/>
                          <a:cs typeface="Arial" pitchFamily="34" charset="0"/>
                        </a:rPr>
                        <a:t>()</a:t>
                      </a:r>
                      <a:endParaRPr lang="en-IN" sz="2000" dirty="0">
                        <a:solidFill>
                          <a:srgbClr val="000000"/>
                        </a:solidFill>
                        <a:effectLst/>
                        <a:latin typeface="Arial" pitchFamily="34" charset="0"/>
                        <a:cs typeface="Arial" pitchFamily="34" charset="0"/>
                      </a:endParaRP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Arial" pitchFamily="34" charset="0"/>
                          <a:cs typeface="Arial" pitchFamily="34" charset="0"/>
                        </a:rPr>
                        <a:t>This method is used to create a new object with the specified prototype object and properties.</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235563">
                <a:tc>
                  <a:txBody>
                    <a:bodyPr/>
                    <a:lstStyle/>
                    <a:p>
                      <a:pPr algn="l" fontAlgn="t"/>
                      <a:r>
                        <a:rPr lang="en-IN" sz="2000">
                          <a:solidFill>
                            <a:srgbClr val="000000"/>
                          </a:solidFill>
                          <a:effectLst/>
                          <a:latin typeface="Arial" pitchFamily="34" charset="0"/>
                          <a:cs typeface="Arial" pitchFamily="34" charset="0"/>
                        </a:rPr>
                        <a:t>3</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u="none" strike="noStrike" dirty="0">
                          <a:solidFill>
                            <a:srgbClr val="008000"/>
                          </a:solidFill>
                          <a:effectLst/>
                          <a:latin typeface="Arial" pitchFamily="34" charset="0"/>
                          <a:cs typeface="Arial" pitchFamily="34" charset="0"/>
                        </a:rPr>
                        <a:t>Object.defineProperty()</a:t>
                      </a:r>
                      <a:endParaRPr lang="en-IN" sz="2000" dirty="0">
                        <a:solidFill>
                          <a:srgbClr val="000000"/>
                        </a:solidFill>
                        <a:effectLst/>
                        <a:latin typeface="Arial" pitchFamily="34" charset="0"/>
                        <a:cs typeface="Arial" pitchFamily="34" charset="0"/>
                      </a:endParaRP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Arial" pitchFamily="34" charset="0"/>
                          <a:cs typeface="Arial" pitchFamily="34" charset="0"/>
                        </a:rPr>
                        <a:t>This method is used to describe some behavioral attributes of the property.</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35563">
                <a:tc>
                  <a:txBody>
                    <a:bodyPr/>
                    <a:lstStyle/>
                    <a:p>
                      <a:pPr algn="l" fontAlgn="t"/>
                      <a:r>
                        <a:rPr lang="en-IN" sz="2000">
                          <a:solidFill>
                            <a:srgbClr val="000000"/>
                          </a:solidFill>
                          <a:effectLst/>
                          <a:latin typeface="Arial" pitchFamily="34" charset="0"/>
                          <a:cs typeface="Arial" pitchFamily="34" charset="0"/>
                        </a:rPr>
                        <a:t>4</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u="none" strike="noStrike" dirty="0" err="1">
                          <a:solidFill>
                            <a:srgbClr val="008000"/>
                          </a:solidFill>
                          <a:effectLst/>
                          <a:latin typeface="Arial" pitchFamily="34" charset="0"/>
                          <a:cs typeface="Arial" pitchFamily="34" charset="0"/>
                        </a:rPr>
                        <a:t>Object.defineProperties</a:t>
                      </a:r>
                      <a:r>
                        <a:rPr lang="en-IN" sz="2000" u="none" strike="noStrike" dirty="0">
                          <a:solidFill>
                            <a:srgbClr val="008000"/>
                          </a:solidFill>
                          <a:effectLst/>
                          <a:latin typeface="Arial" pitchFamily="34" charset="0"/>
                          <a:cs typeface="Arial" pitchFamily="34" charset="0"/>
                        </a:rPr>
                        <a:t>()</a:t>
                      </a:r>
                      <a:endParaRPr lang="en-IN" sz="2000" dirty="0">
                        <a:solidFill>
                          <a:srgbClr val="000000"/>
                        </a:solidFill>
                        <a:effectLst/>
                        <a:latin typeface="Arial" pitchFamily="34" charset="0"/>
                        <a:cs typeface="Arial" pitchFamily="34" charset="0"/>
                      </a:endParaRP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Arial" pitchFamily="34" charset="0"/>
                          <a:cs typeface="Arial" pitchFamily="34" charset="0"/>
                        </a:rPr>
                        <a:t>This method is used to create or configure multiple object properties.</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183854">
                <a:tc>
                  <a:txBody>
                    <a:bodyPr/>
                    <a:lstStyle/>
                    <a:p>
                      <a:pPr algn="l" fontAlgn="t"/>
                      <a:r>
                        <a:rPr lang="en-IN" sz="2000">
                          <a:solidFill>
                            <a:srgbClr val="000000"/>
                          </a:solidFill>
                          <a:effectLst/>
                          <a:latin typeface="Arial" pitchFamily="34" charset="0"/>
                          <a:cs typeface="Arial" pitchFamily="34" charset="0"/>
                        </a:rPr>
                        <a:t>5</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u="none" strike="noStrike" dirty="0">
                          <a:solidFill>
                            <a:srgbClr val="008000"/>
                          </a:solidFill>
                          <a:effectLst/>
                          <a:latin typeface="Arial" pitchFamily="34" charset="0"/>
                          <a:cs typeface="Arial" pitchFamily="34" charset="0"/>
                        </a:rPr>
                        <a:t>Object.entries()</a:t>
                      </a:r>
                      <a:endParaRPr lang="en-IN" sz="2000" dirty="0">
                        <a:solidFill>
                          <a:srgbClr val="000000"/>
                        </a:solidFill>
                        <a:effectLst/>
                        <a:latin typeface="Arial" pitchFamily="34" charset="0"/>
                        <a:cs typeface="Arial" pitchFamily="34" charset="0"/>
                      </a:endParaRP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Arial" pitchFamily="34" charset="0"/>
                          <a:cs typeface="Arial" pitchFamily="34" charset="0"/>
                        </a:rPr>
                        <a:t>This method returns an array with arrays of the key, value pairs.</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3" name="Rectangle 1"/>
          <p:cNvSpPr>
            <a:spLocks noChangeArrowheads="1"/>
          </p:cNvSpPr>
          <p:nvPr/>
        </p:nvSpPr>
        <p:spPr bwMode="auto">
          <a:xfrm>
            <a:off x="381000" y="228600"/>
            <a:ext cx="8534400"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a:ln>
                  <a:noFill/>
                </a:ln>
                <a:solidFill>
                  <a:schemeClr val="accent3">
                    <a:lumMod val="50000"/>
                  </a:schemeClr>
                </a:solidFill>
                <a:effectLst/>
                <a:latin typeface="erdana"/>
                <a:cs typeface="Arial" pitchFamily="34" charset="0"/>
              </a:rPr>
              <a:t>JavaScript Object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C00000"/>
                </a:solidFill>
                <a:effectLst/>
                <a:latin typeface="Verdana" pitchFamily="34" charset="0"/>
                <a:cs typeface="Arial" pitchFamily="34" charset="0"/>
              </a:rPr>
              <a:t>The various methods of Object are as follows:</a:t>
            </a:r>
            <a:endParaRPr kumimoji="0" lang="en-US" sz="4800" b="0" i="0" u="none" strike="noStrike" cap="none" normalizeH="0" baseline="0" dirty="0">
              <a:ln>
                <a:noFill/>
              </a:ln>
              <a:solidFill>
                <a:srgbClr val="C00000"/>
              </a:solidFill>
              <a:effectLst/>
              <a:latin typeface="Arial" pitchFamily="34" charset="0"/>
              <a:cs typeface="Arial" pitchFamily="34" charset="0"/>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1474676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77275700"/>
              </p:ext>
            </p:extLst>
          </p:nvPr>
        </p:nvGraphicFramePr>
        <p:xfrm>
          <a:off x="152400" y="1524000"/>
          <a:ext cx="8991601" cy="4714260"/>
        </p:xfrm>
        <a:graphic>
          <a:graphicData uri="http://schemas.openxmlformats.org/drawingml/2006/table">
            <a:tbl>
              <a:tblPr/>
              <a:tblGrid>
                <a:gridCol w="617744">
                  <a:extLst>
                    <a:ext uri="{9D8B030D-6E8A-4147-A177-3AD203B41FA5}">
                      <a16:colId xmlns:a16="http://schemas.microsoft.com/office/drawing/2014/main" val="20000"/>
                    </a:ext>
                  </a:extLst>
                </a:gridCol>
                <a:gridCol w="3088718">
                  <a:extLst>
                    <a:ext uri="{9D8B030D-6E8A-4147-A177-3AD203B41FA5}">
                      <a16:colId xmlns:a16="http://schemas.microsoft.com/office/drawing/2014/main" val="20001"/>
                    </a:ext>
                  </a:extLst>
                </a:gridCol>
                <a:gridCol w="5285139">
                  <a:extLst>
                    <a:ext uri="{9D8B030D-6E8A-4147-A177-3AD203B41FA5}">
                      <a16:colId xmlns:a16="http://schemas.microsoft.com/office/drawing/2014/main" val="20002"/>
                    </a:ext>
                  </a:extLst>
                </a:gridCol>
              </a:tblGrid>
              <a:tr h="94800">
                <a:tc>
                  <a:txBody>
                    <a:bodyPr/>
                    <a:lstStyle/>
                    <a:p>
                      <a:pPr algn="l" fontAlgn="t">
                        <a:lnSpc>
                          <a:spcPct val="150000"/>
                        </a:lnSpc>
                      </a:pPr>
                      <a:r>
                        <a:rPr lang="en-IN" sz="1800" dirty="0" err="1">
                          <a:solidFill>
                            <a:srgbClr val="000000"/>
                          </a:solidFill>
                          <a:effectLst/>
                          <a:latin typeface="Arial" pitchFamily="34" charset="0"/>
                          <a:cs typeface="Arial" pitchFamily="34" charset="0"/>
                        </a:rPr>
                        <a:t>S.No</a:t>
                      </a:r>
                      <a:endParaRPr lang="en-IN" sz="1800" dirty="0">
                        <a:solidFill>
                          <a:srgbClr val="000000"/>
                        </a:solidFill>
                        <a:effectLst/>
                        <a:latin typeface="Arial" pitchFamily="34" charset="0"/>
                        <a:cs typeface="Arial" pitchFamily="34" charset="0"/>
                      </a:endParaRPr>
                    </a:p>
                  </a:txBody>
                  <a:tcPr marL="21690" marR="21690" marT="21690" marB="21690">
                    <a:lnL w="9525" cap="flat" cmpd="sng" algn="ctr">
                      <a:solidFill>
                        <a:srgbClr val="004F79"/>
                      </a:solidFill>
                      <a:prstDash val="solid"/>
                      <a:round/>
                      <a:headEnd type="none" w="med" len="med"/>
                      <a:tailEnd type="none" w="med" len="med"/>
                    </a:lnL>
                    <a:lnR w="9525" cap="flat" cmpd="sng" algn="ctr">
                      <a:solidFill>
                        <a:srgbClr val="004F79"/>
                      </a:solidFill>
                      <a:prstDash val="solid"/>
                      <a:round/>
                      <a:headEnd type="none" w="med" len="med"/>
                      <a:tailEnd type="none" w="med" len="med"/>
                    </a:lnR>
                    <a:lnT w="9525" cap="flat" cmpd="sng" algn="ctr">
                      <a:solidFill>
                        <a:srgbClr val="004F7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lnSpc>
                          <a:spcPct val="150000"/>
                        </a:lnSpc>
                      </a:pPr>
                      <a:r>
                        <a:rPr lang="en-IN" sz="1800">
                          <a:solidFill>
                            <a:srgbClr val="000000"/>
                          </a:solidFill>
                          <a:effectLst/>
                          <a:latin typeface="Arial" pitchFamily="34" charset="0"/>
                          <a:cs typeface="Arial" pitchFamily="34" charset="0"/>
                        </a:rPr>
                        <a:t>Methods</a:t>
                      </a:r>
                    </a:p>
                  </a:txBody>
                  <a:tcPr marL="21690" marR="21690" marT="21690" marB="21690">
                    <a:lnL w="9525" cap="flat" cmpd="sng" algn="ctr">
                      <a:solidFill>
                        <a:srgbClr val="004F79"/>
                      </a:solidFill>
                      <a:prstDash val="solid"/>
                      <a:round/>
                      <a:headEnd type="none" w="med" len="med"/>
                      <a:tailEnd type="none" w="med" len="med"/>
                    </a:lnL>
                    <a:lnR w="9525" cap="flat" cmpd="sng" algn="ctr">
                      <a:solidFill>
                        <a:srgbClr val="004F79"/>
                      </a:solidFill>
                      <a:prstDash val="solid"/>
                      <a:round/>
                      <a:headEnd type="none" w="med" len="med"/>
                      <a:tailEnd type="none" w="med" len="med"/>
                    </a:lnR>
                    <a:lnT w="9525" cap="flat" cmpd="sng" algn="ctr">
                      <a:solidFill>
                        <a:srgbClr val="004F7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lnSpc>
                          <a:spcPct val="150000"/>
                        </a:lnSpc>
                      </a:pPr>
                      <a:r>
                        <a:rPr lang="en-IN" sz="1800" dirty="0">
                          <a:solidFill>
                            <a:srgbClr val="000000"/>
                          </a:solidFill>
                          <a:effectLst/>
                          <a:latin typeface="Arial" pitchFamily="34" charset="0"/>
                          <a:cs typeface="Arial" pitchFamily="34" charset="0"/>
                        </a:rPr>
                        <a:t>Description</a:t>
                      </a:r>
                    </a:p>
                  </a:txBody>
                  <a:tcPr marL="21690" marR="21690" marT="21690" marB="21690">
                    <a:lnL w="9525" cap="flat" cmpd="sng" algn="ctr">
                      <a:solidFill>
                        <a:srgbClr val="004F79"/>
                      </a:solidFill>
                      <a:prstDash val="solid"/>
                      <a:round/>
                      <a:headEnd type="none" w="med" len="med"/>
                      <a:tailEnd type="none" w="med" len="med"/>
                    </a:lnL>
                    <a:lnR w="9525" cap="flat" cmpd="sng" algn="ctr">
                      <a:solidFill>
                        <a:srgbClr val="004F79"/>
                      </a:solidFill>
                      <a:prstDash val="solid"/>
                      <a:round/>
                      <a:headEnd type="none" w="med" len="med"/>
                      <a:tailEnd type="none" w="med" len="med"/>
                    </a:lnR>
                    <a:lnT w="9525" cap="flat" cmpd="sng" algn="ctr">
                      <a:solidFill>
                        <a:srgbClr val="004F7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183854">
                <a:tc>
                  <a:txBody>
                    <a:bodyPr/>
                    <a:lstStyle/>
                    <a:p>
                      <a:pPr algn="l" fontAlgn="t">
                        <a:lnSpc>
                          <a:spcPct val="150000"/>
                        </a:lnSpc>
                      </a:pPr>
                      <a:r>
                        <a:rPr lang="en-IN" sz="1800" dirty="0">
                          <a:solidFill>
                            <a:srgbClr val="000000"/>
                          </a:solidFill>
                          <a:effectLst/>
                          <a:latin typeface="Arial" pitchFamily="34" charset="0"/>
                          <a:cs typeface="Arial" pitchFamily="34" charset="0"/>
                        </a:rPr>
                        <a:t>6</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ct val="150000"/>
                        </a:lnSpc>
                      </a:pPr>
                      <a:r>
                        <a:rPr lang="en-IN" sz="1800" u="none" strike="noStrike" dirty="0">
                          <a:solidFill>
                            <a:srgbClr val="008000"/>
                          </a:solidFill>
                          <a:effectLst/>
                          <a:latin typeface="Arial" pitchFamily="34" charset="0"/>
                          <a:cs typeface="Arial" pitchFamily="34" charset="0"/>
                        </a:rPr>
                        <a:t>Object.freeze()</a:t>
                      </a:r>
                      <a:endParaRPr lang="en-IN" sz="1800" dirty="0">
                        <a:solidFill>
                          <a:srgbClr val="000000"/>
                        </a:solidFill>
                        <a:effectLst/>
                        <a:latin typeface="Arial" pitchFamily="34" charset="0"/>
                        <a:cs typeface="Arial" pitchFamily="34" charset="0"/>
                      </a:endParaRP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ct val="150000"/>
                        </a:lnSpc>
                      </a:pPr>
                      <a:r>
                        <a:rPr lang="en-US" sz="1800">
                          <a:solidFill>
                            <a:srgbClr val="000000"/>
                          </a:solidFill>
                          <a:effectLst/>
                          <a:latin typeface="Arial" pitchFamily="34" charset="0"/>
                          <a:cs typeface="Arial" pitchFamily="34" charset="0"/>
                        </a:rPr>
                        <a:t>This method prevents existing properties from being removed.</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1"/>
                  </a:ext>
                </a:extLst>
              </a:tr>
              <a:tr h="235563">
                <a:tc>
                  <a:txBody>
                    <a:bodyPr/>
                    <a:lstStyle/>
                    <a:p>
                      <a:pPr algn="l" fontAlgn="t">
                        <a:lnSpc>
                          <a:spcPct val="150000"/>
                        </a:lnSpc>
                      </a:pPr>
                      <a:r>
                        <a:rPr lang="en-IN" sz="1800">
                          <a:solidFill>
                            <a:srgbClr val="000000"/>
                          </a:solidFill>
                          <a:effectLst/>
                          <a:latin typeface="Arial" pitchFamily="34" charset="0"/>
                          <a:cs typeface="Arial" pitchFamily="34" charset="0"/>
                        </a:rPr>
                        <a:t>7</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ct val="150000"/>
                        </a:lnSpc>
                      </a:pPr>
                      <a:r>
                        <a:rPr lang="en-IN" sz="1800" u="none" strike="noStrike" dirty="0">
                          <a:solidFill>
                            <a:srgbClr val="008000"/>
                          </a:solidFill>
                          <a:effectLst/>
                          <a:latin typeface="Arial" pitchFamily="34" charset="0"/>
                          <a:cs typeface="Arial" pitchFamily="34" charset="0"/>
                        </a:rPr>
                        <a:t>Object.getOwnPropertyDescriptor()</a:t>
                      </a:r>
                      <a:endParaRPr lang="en-IN" sz="1800" dirty="0">
                        <a:solidFill>
                          <a:srgbClr val="000000"/>
                        </a:solidFill>
                        <a:effectLst/>
                        <a:latin typeface="Arial" pitchFamily="34" charset="0"/>
                        <a:cs typeface="Arial" pitchFamily="34" charset="0"/>
                      </a:endParaRP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ct val="150000"/>
                        </a:lnSpc>
                      </a:pPr>
                      <a:r>
                        <a:rPr lang="en-US" sz="1800" dirty="0">
                          <a:solidFill>
                            <a:srgbClr val="000000"/>
                          </a:solidFill>
                          <a:effectLst/>
                          <a:latin typeface="Arial" pitchFamily="34" charset="0"/>
                          <a:cs typeface="Arial" pitchFamily="34" charset="0"/>
                        </a:rPr>
                        <a:t>This method returns a property descriptor for the specified property of the specified object.</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35563">
                <a:tc>
                  <a:txBody>
                    <a:bodyPr/>
                    <a:lstStyle/>
                    <a:p>
                      <a:pPr algn="l" fontAlgn="t">
                        <a:lnSpc>
                          <a:spcPct val="150000"/>
                        </a:lnSpc>
                      </a:pPr>
                      <a:r>
                        <a:rPr lang="en-IN" sz="1800">
                          <a:solidFill>
                            <a:srgbClr val="000000"/>
                          </a:solidFill>
                          <a:effectLst/>
                          <a:latin typeface="Arial" pitchFamily="34" charset="0"/>
                          <a:cs typeface="Arial" pitchFamily="34" charset="0"/>
                        </a:rPr>
                        <a:t>8</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ct val="150000"/>
                        </a:lnSpc>
                      </a:pPr>
                      <a:r>
                        <a:rPr lang="en-IN" sz="1800" u="none" strike="noStrike" dirty="0" err="1">
                          <a:solidFill>
                            <a:srgbClr val="008000"/>
                          </a:solidFill>
                          <a:effectLst/>
                          <a:latin typeface="Arial" pitchFamily="34" charset="0"/>
                          <a:cs typeface="Arial" pitchFamily="34" charset="0"/>
                        </a:rPr>
                        <a:t>Object.getOwnPropertyDescriptors</a:t>
                      </a:r>
                      <a:r>
                        <a:rPr lang="en-IN" sz="1800" u="none" strike="noStrike" dirty="0">
                          <a:solidFill>
                            <a:srgbClr val="008000"/>
                          </a:solidFill>
                          <a:effectLst/>
                          <a:latin typeface="Arial" pitchFamily="34" charset="0"/>
                          <a:cs typeface="Arial" pitchFamily="34" charset="0"/>
                        </a:rPr>
                        <a:t>()</a:t>
                      </a:r>
                      <a:endParaRPr lang="en-IN" sz="1800" dirty="0">
                        <a:solidFill>
                          <a:srgbClr val="000000"/>
                        </a:solidFill>
                        <a:effectLst/>
                        <a:latin typeface="Arial" pitchFamily="34" charset="0"/>
                        <a:cs typeface="Arial" pitchFamily="34" charset="0"/>
                      </a:endParaRP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ct val="150000"/>
                        </a:lnSpc>
                      </a:pPr>
                      <a:r>
                        <a:rPr lang="en-US" sz="1800" dirty="0">
                          <a:solidFill>
                            <a:srgbClr val="000000"/>
                          </a:solidFill>
                          <a:effectLst/>
                          <a:latin typeface="Arial" pitchFamily="34" charset="0"/>
                          <a:cs typeface="Arial" pitchFamily="34" charset="0"/>
                        </a:rPr>
                        <a:t>This method returns all own property descriptors of a given object.</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3"/>
                  </a:ext>
                </a:extLst>
              </a:tr>
              <a:tr h="235563">
                <a:tc>
                  <a:txBody>
                    <a:bodyPr/>
                    <a:lstStyle/>
                    <a:p>
                      <a:pPr algn="l" fontAlgn="t">
                        <a:lnSpc>
                          <a:spcPct val="150000"/>
                        </a:lnSpc>
                      </a:pPr>
                      <a:r>
                        <a:rPr lang="en-IN" sz="1800">
                          <a:solidFill>
                            <a:srgbClr val="000000"/>
                          </a:solidFill>
                          <a:effectLst/>
                          <a:latin typeface="Arial" pitchFamily="34" charset="0"/>
                          <a:cs typeface="Arial" pitchFamily="34" charset="0"/>
                        </a:rPr>
                        <a:t>9</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ct val="150000"/>
                        </a:lnSpc>
                      </a:pPr>
                      <a:r>
                        <a:rPr lang="en-IN" sz="1800" u="none" strike="noStrike" dirty="0" err="1">
                          <a:solidFill>
                            <a:srgbClr val="008000"/>
                          </a:solidFill>
                          <a:effectLst/>
                          <a:latin typeface="Arial" pitchFamily="34" charset="0"/>
                          <a:cs typeface="Arial" pitchFamily="34" charset="0"/>
                        </a:rPr>
                        <a:t>Object.getOwnPropertyNames</a:t>
                      </a:r>
                      <a:r>
                        <a:rPr lang="en-IN" sz="1800" u="none" strike="noStrike" dirty="0">
                          <a:solidFill>
                            <a:srgbClr val="008000"/>
                          </a:solidFill>
                          <a:effectLst/>
                          <a:latin typeface="Arial" pitchFamily="34" charset="0"/>
                          <a:cs typeface="Arial" pitchFamily="34" charset="0"/>
                        </a:rPr>
                        <a:t>()</a:t>
                      </a:r>
                      <a:endParaRPr lang="en-IN" sz="1800" dirty="0">
                        <a:solidFill>
                          <a:srgbClr val="000000"/>
                        </a:solidFill>
                        <a:effectLst/>
                        <a:latin typeface="Arial" pitchFamily="34" charset="0"/>
                        <a:cs typeface="Arial" pitchFamily="34" charset="0"/>
                      </a:endParaRP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ct val="150000"/>
                        </a:lnSpc>
                      </a:pPr>
                      <a:r>
                        <a:rPr lang="en-US" sz="1800" dirty="0">
                          <a:solidFill>
                            <a:srgbClr val="000000"/>
                          </a:solidFill>
                          <a:effectLst/>
                          <a:latin typeface="Arial" pitchFamily="34" charset="0"/>
                          <a:cs typeface="Arial" pitchFamily="34" charset="0"/>
                        </a:rPr>
                        <a:t>This method returns an array of all properties (enumerable or not) found.</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83854">
                <a:tc>
                  <a:txBody>
                    <a:bodyPr/>
                    <a:lstStyle/>
                    <a:p>
                      <a:pPr algn="l" fontAlgn="t">
                        <a:lnSpc>
                          <a:spcPct val="150000"/>
                        </a:lnSpc>
                      </a:pPr>
                      <a:r>
                        <a:rPr lang="en-IN" sz="1800">
                          <a:solidFill>
                            <a:srgbClr val="000000"/>
                          </a:solidFill>
                          <a:effectLst/>
                          <a:latin typeface="Arial" pitchFamily="34" charset="0"/>
                          <a:cs typeface="Arial" pitchFamily="34" charset="0"/>
                        </a:rPr>
                        <a:t>10</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ct val="150000"/>
                        </a:lnSpc>
                      </a:pPr>
                      <a:r>
                        <a:rPr lang="en-IN" sz="1800" u="none" strike="noStrike" dirty="0" err="1">
                          <a:solidFill>
                            <a:srgbClr val="008000"/>
                          </a:solidFill>
                          <a:effectLst/>
                          <a:latin typeface="Arial" pitchFamily="34" charset="0"/>
                          <a:cs typeface="Arial" pitchFamily="34" charset="0"/>
                        </a:rPr>
                        <a:t>Object.getOwnPropertySymbols</a:t>
                      </a:r>
                      <a:r>
                        <a:rPr lang="en-IN" sz="1800" u="none" strike="noStrike" dirty="0">
                          <a:solidFill>
                            <a:srgbClr val="008000"/>
                          </a:solidFill>
                          <a:effectLst/>
                          <a:latin typeface="Arial" pitchFamily="34" charset="0"/>
                          <a:cs typeface="Arial" pitchFamily="34" charset="0"/>
                        </a:rPr>
                        <a:t>()</a:t>
                      </a:r>
                      <a:endParaRPr lang="en-IN" sz="1800" dirty="0">
                        <a:solidFill>
                          <a:srgbClr val="000000"/>
                        </a:solidFill>
                        <a:effectLst/>
                        <a:latin typeface="Arial" pitchFamily="34" charset="0"/>
                        <a:cs typeface="Arial" pitchFamily="34" charset="0"/>
                      </a:endParaRP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ct val="150000"/>
                        </a:lnSpc>
                      </a:pPr>
                      <a:r>
                        <a:rPr lang="en-US" sz="1800" dirty="0">
                          <a:solidFill>
                            <a:srgbClr val="000000"/>
                          </a:solidFill>
                          <a:effectLst/>
                          <a:latin typeface="Arial" pitchFamily="34" charset="0"/>
                          <a:cs typeface="Arial" pitchFamily="34" charset="0"/>
                        </a:rPr>
                        <a:t>This method returns an array of all own symbol key properties.</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5"/>
                  </a:ext>
                </a:extLst>
              </a:tr>
            </a:tbl>
          </a:graphicData>
        </a:graphic>
      </p:graphicFrame>
      <p:sp>
        <p:nvSpPr>
          <p:cNvPr id="3" name="Rectangle 1"/>
          <p:cNvSpPr>
            <a:spLocks noChangeArrowheads="1"/>
          </p:cNvSpPr>
          <p:nvPr/>
        </p:nvSpPr>
        <p:spPr bwMode="auto">
          <a:xfrm>
            <a:off x="381000" y="228600"/>
            <a:ext cx="8534400"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a:ln>
                  <a:noFill/>
                </a:ln>
                <a:solidFill>
                  <a:schemeClr val="accent3">
                    <a:lumMod val="50000"/>
                  </a:schemeClr>
                </a:solidFill>
                <a:effectLst/>
                <a:latin typeface="erdana"/>
                <a:cs typeface="Arial" pitchFamily="34" charset="0"/>
              </a:rPr>
              <a:t>JavaScript Object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C00000"/>
                </a:solidFill>
                <a:effectLst/>
                <a:latin typeface="Verdana" pitchFamily="34" charset="0"/>
                <a:cs typeface="Arial" pitchFamily="34" charset="0"/>
              </a:rPr>
              <a:t>The various methods of Object are as follows:</a:t>
            </a:r>
            <a:endParaRPr kumimoji="0" lang="en-US" sz="4800" b="0" i="0" u="none" strike="noStrike" cap="none" normalizeH="0" baseline="0" dirty="0">
              <a:ln>
                <a:noFill/>
              </a:ln>
              <a:solidFill>
                <a:srgbClr val="C00000"/>
              </a:solidFill>
              <a:effectLst/>
              <a:latin typeface="Arial" pitchFamily="34" charset="0"/>
              <a:cs typeface="Arial" pitchFamily="34" charset="0"/>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8265076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17208427"/>
              </p:ext>
            </p:extLst>
          </p:nvPr>
        </p:nvGraphicFramePr>
        <p:xfrm>
          <a:off x="228600" y="1752600"/>
          <a:ext cx="8839200" cy="4714260"/>
        </p:xfrm>
        <a:graphic>
          <a:graphicData uri="http://schemas.openxmlformats.org/drawingml/2006/table">
            <a:tbl>
              <a:tblPr/>
              <a:tblGrid>
                <a:gridCol w="673463">
                  <a:extLst>
                    <a:ext uri="{9D8B030D-6E8A-4147-A177-3AD203B41FA5}">
                      <a16:colId xmlns:a16="http://schemas.microsoft.com/office/drawing/2014/main" val="20000"/>
                    </a:ext>
                  </a:extLst>
                </a:gridCol>
                <a:gridCol w="2831737">
                  <a:extLst>
                    <a:ext uri="{9D8B030D-6E8A-4147-A177-3AD203B41FA5}">
                      <a16:colId xmlns:a16="http://schemas.microsoft.com/office/drawing/2014/main" val="20001"/>
                    </a:ext>
                  </a:extLst>
                </a:gridCol>
                <a:gridCol w="5334000">
                  <a:extLst>
                    <a:ext uri="{9D8B030D-6E8A-4147-A177-3AD203B41FA5}">
                      <a16:colId xmlns:a16="http://schemas.microsoft.com/office/drawing/2014/main" val="20002"/>
                    </a:ext>
                  </a:extLst>
                </a:gridCol>
              </a:tblGrid>
              <a:tr h="312075">
                <a:tc>
                  <a:txBody>
                    <a:bodyPr/>
                    <a:lstStyle/>
                    <a:p>
                      <a:pPr algn="l" fontAlgn="t">
                        <a:lnSpc>
                          <a:spcPct val="150000"/>
                        </a:lnSpc>
                      </a:pPr>
                      <a:r>
                        <a:rPr lang="en-IN" sz="1800" dirty="0" err="1">
                          <a:solidFill>
                            <a:srgbClr val="000000"/>
                          </a:solidFill>
                          <a:effectLst/>
                          <a:latin typeface="times new roman"/>
                        </a:rPr>
                        <a:t>S.No</a:t>
                      </a:r>
                      <a:endParaRPr lang="en-IN" sz="1800" dirty="0">
                        <a:solidFill>
                          <a:srgbClr val="000000"/>
                        </a:solidFill>
                        <a:effectLst/>
                        <a:latin typeface="times new roman"/>
                      </a:endParaRPr>
                    </a:p>
                  </a:txBody>
                  <a:tcPr marL="21690" marR="21690" marT="21690" marB="21690">
                    <a:lnL w="9525" cap="flat" cmpd="sng" algn="ctr">
                      <a:solidFill>
                        <a:srgbClr val="004F79"/>
                      </a:solidFill>
                      <a:prstDash val="solid"/>
                      <a:round/>
                      <a:headEnd type="none" w="med" len="med"/>
                      <a:tailEnd type="none" w="med" len="med"/>
                    </a:lnL>
                    <a:lnR w="9525" cap="flat" cmpd="sng" algn="ctr">
                      <a:solidFill>
                        <a:srgbClr val="004F79"/>
                      </a:solidFill>
                      <a:prstDash val="solid"/>
                      <a:round/>
                      <a:headEnd type="none" w="med" len="med"/>
                      <a:tailEnd type="none" w="med" len="med"/>
                    </a:lnR>
                    <a:lnT w="9525" cap="flat" cmpd="sng" algn="ctr">
                      <a:solidFill>
                        <a:srgbClr val="004F7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lnSpc>
                          <a:spcPct val="150000"/>
                        </a:lnSpc>
                      </a:pPr>
                      <a:r>
                        <a:rPr lang="en-IN" sz="1800">
                          <a:solidFill>
                            <a:srgbClr val="000000"/>
                          </a:solidFill>
                          <a:effectLst/>
                          <a:latin typeface="times new roman"/>
                        </a:rPr>
                        <a:t>Methods</a:t>
                      </a:r>
                    </a:p>
                  </a:txBody>
                  <a:tcPr marL="21690" marR="21690" marT="21690" marB="21690">
                    <a:lnL w="9525" cap="flat" cmpd="sng" algn="ctr">
                      <a:solidFill>
                        <a:srgbClr val="004F79"/>
                      </a:solidFill>
                      <a:prstDash val="solid"/>
                      <a:round/>
                      <a:headEnd type="none" w="med" len="med"/>
                      <a:tailEnd type="none" w="med" len="med"/>
                    </a:lnL>
                    <a:lnR w="9525" cap="flat" cmpd="sng" algn="ctr">
                      <a:solidFill>
                        <a:srgbClr val="004F79"/>
                      </a:solidFill>
                      <a:prstDash val="solid"/>
                      <a:round/>
                      <a:headEnd type="none" w="med" len="med"/>
                      <a:tailEnd type="none" w="med" len="med"/>
                    </a:lnR>
                    <a:lnT w="9525" cap="flat" cmpd="sng" algn="ctr">
                      <a:solidFill>
                        <a:srgbClr val="004F7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lnSpc>
                          <a:spcPct val="150000"/>
                        </a:lnSpc>
                      </a:pPr>
                      <a:r>
                        <a:rPr lang="en-IN" sz="1800">
                          <a:solidFill>
                            <a:srgbClr val="000000"/>
                          </a:solidFill>
                          <a:effectLst/>
                          <a:latin typeface="times new roman"/>
                        </a:rPr>
                        <a:t>Description</a:t>
                      </a:r>
                    </a:p>
                  </a:txBody>
                  <a:tcPr marL="21690" marR="21690" marT="21690" marB="21690">
                    <a:lnL w="9525" cap="flat" cmpd="sng" algn="ctr">
                      <a:solidFill>
                        <a:srgbClr val="004F79"/>
                      </a:solidFill>
                      <a:prstDash val="solid"/>
                      <a:round/>
                      <a:headEnd type="none" w="med" len="med"/>
                      <a:tailEnd type="none" w="med" len="med"/>
                    </a:lnL>
                    <a:lnR w="9525" cap="flat" cmpd="sng" algn="ctr">
                      <a:solidFill>
                        <a:srgbClr val="004F79"/>
                      </a:solidFill>
                      <a:prstDash val="solid"/>
                      <a:round/>
                      <a:headEnd type="none" w="med" len="med"/>
                      <a:tailEnd type="none" w="med" len="med"/>
                    </a:lnR>
                    <a:lnT w="9525" cap="flat" cmpd="sng" algn="ctr">
                      <a:solidFill>
                        <a:srgbClr val="004F7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61305">
                <a:tc>
                  <a:txBody>
                    <a:bodyPr/>
                    <a:lstStyle/>
                    <a:p>
                      <a:pPr algn="l" fontAlgn="t">
                        <a:lnSpc>
                          <a:spcPct val="150000"/>
                        </a:lnSpc>
                      </a:pPr>
                      <a:r>
                        <a:rPr lang="en-IN" sz="1800" dirty="0">
                          <a:solidFill>
                            <a:srgbClr val="000000"/>
                          </a:solidFill>
                          <a:effectLst/>
                          <a:latin typeface="verdana"/>
                        </a:rPr>
                        <a:t>11</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ct val="150000"/>
                        </a:lnSpc>
                      </a:pPr>
                      <a:r>
                        <a:rPr lang="en-IN" sz="1800" u="none" strike="noStrike" dirty="0" err="1">
                          <a:solidFill>
                            <a:srgbClr val="008000"/>
                          </a:solidFill>
                          <a:effectLst/>
                          <a:latin typeface="verdana"/>
                        </a:rPr>
                        <a:t>Object.getPrototypeOf</a:t>
                      </a:r>
                      <a:r>
                        <a:rPr lang="en-IN" sz="1800" u="none" strike="noStrike" dirty="0">
                          <a:solidFill>
                            <a:srgbClr val="008000"/>
                          </a:solidFill>
                          <a:effectLst/>
                          <a:latin typeface="verdana"/>
                        </a:rPr>
                        <a:t>()</a:t>
                      </a:r>
                      <a:endParaRPr lang="en-IN" sz="1800" dirty="0">
                        <a:solidFill>
                          <a:srgbClr val="000000"/>
                        </a:solidFill>
                        <a:effectLst/>
                        <a:latin typeface="verdana"/>
                      </a:endParaRP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ct val="150000"/>
                        </a:lnSpc>
                      </a:pPr>
                      <a:r>
                        <a:rPr lang="en-US" sz="1800">
                          <a:solidFill>
                            <a:srgbClr val="000000"/>
                          </a:solidFill>
                          <a:effectLst/>
                          <a:latin typeface="verdana"/>
                        </a:rPr>
                        <a:t>This method returns the prototype of the specified object.</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61305">
                <a:tc>
                  <a:txBody>
                    <a:bodyPr/>
                    <a:lstStyle/>
                    <a:p>
                      <a:pPr algn="l" fontAlgn="t">
                        <a:lnSpc>
                          <a:spcPct val="150000"/>
                        </a:lnSpc>
                      </a:pPr>
                      <a:r>
                        <a:rPr lang="en-IN" sz="1800">
                          <a:solidFill>
                            <a:srgbClr val="000000"/>
                          </a:solidFill>
                          <a:effectLst/>
                          <a:latin typeface="verdana"/>
                        </a:rPr>
                        <a:t>12</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ct val="150000"/>
                        </a:lnSpc>
                      </a:pPr>
                      <a:r>
                        <a:rPr lang="en-IN" sz="1800" u="none" strike="noStrike" dirty="0">
                          <a:solidFill>
                            <a:srgbClr val="008000"/>
                          </a:solidFill>
                          <a:effectLst/>
                          <a:latin typeface="verdana"/>
                        </a:rPr>
                        <a:t>Object.is()</a:t>
                      </a:r>
                      <a:endParaRPr lang="en-IN" sz="1800" dirty="0">
                        <a:solidFill>
                          <a:srgbClr val="000000"/>
                        </a:solidFill>
                        <a:effectLst/>
                        <a:latin typeface="verdana"/>
                      </a:endParaRP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ct val="150000"/>
                        </a:lnSpc>
                      </a:pPr>
                      <a:r>
                        <a:rPr lang="en-US" sz="1800" dirty="0">
                          <a:solidFill>
                            <a:srgbClr val="000000"/>
                          </a:solidFill>
                          <a:effectLst/>
                          <a:latin typeface="verdana"/>
                        </a:rPr>
                        <a:t>This method determines whether two values are the same value.</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296364">
                <a:tc>
                  <a:txBody>
                    <a:bodyPr/>
                    <a:lstStyle/>
                    <a:p>
                      <a:pPr algn="l" fontAlgn="t">
                        <a:lnSpc>
                          <a:spcPct val="150000"/>
                        </a:lnSpc>
                      </a:pPr>
                      <a:r>
                        <a:rPr lang="en-IN" sz="1800">
                          <a:solidFill>
                            <a:srgbClr val="000000"/>
                          </a:solidFill>
                          <a:effectLst/>
                          <a:latin typeface="verdana"/>
                        </a:rPr>
                        <a:t>13</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ct val="150000"/>
                        </a:lnSpc>
                      </a:pPr>
                      <a:r>
                        <a:rPr lang="en-IN" sz="1800" u="none" strike="noStrike" dirty="0" err="1">
                          <a:solidFill>
                            <a:srgbClr val="008000"/>
                          </a:solidFill>
                          <a:effectLst/>
                          <a:latin typeface="verdana"/>
                        </a:rPr>
                        <a:t>Object.isExtensible</a:t>
                      </a:r>
                      <a:r>
                        <a:rPr lang="en-IN" sz="1800" u="none" strike="noStrike" dirty="0">
                          <a:solidFill>
                            <a:srgbClr val="008000"/>
                          </a:solidFill>
                          <a:effectLst/>
                          <a:latin typeface="verdana"/>
                        </a:rPr>
                        <a:t>()</a:t>
                      </a:r>
                      <a:endParaRPr lang="en-IN" sz="1800" dirty="0">
                        <a:solidFill>
                          <a:srgbClr val="000000"/>
                        </a:solidFill>
                        <a:effectLst/>
                        <a:latin typeface="verdana"/>
                      </a:endParaRP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ct val="150000"/>
                        </a:lnSpc>
                      </a:pPr>
                      <a:r>
                        <a:rPr lang="en-US" sz="1800">
                          <a:solidFill>
                            <a:srgbClr val="000000"/>
                          </a:solidFill>
                          <a:effectLst/>
                          <a:latin typeface="verdana"/>
                        </a:rPr>
                        <a:t>This method determines if an object is extensible</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96364">
                <a:tc>
                  <a:txBody>
                    <a:bodyPr/>
                    <a:lstStyle/>
                    <a:p>
                      <a:pPr algn="l" fontAlgn="t">
                        <a:lnSpc>
                          <a:spcPct val="150000"/>
                        </a:lnSpc>
                      </a:pPr>
                      <a:r>
                        <a:rPr lang="en-IN" sz="1800">
                          <a:solidFill>
                            <a:srgbClr val="000000"/>
                          </a:solidFill>
                          <a:effectLst/>
                          <a:latin typeface="verdana"/>
                        </a:rPr>
                        <a:t>14</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ct val="150000"/>
                        </a:lnSpc>
                      </a:pPr>
                      <a:r>
                        <a:rPr lang="en-IN" sz="1800" u="none" strike="noStrike" dirty="0">
                          <a:solidFill>
                            <a:srgbClr val="008000"/>
                          </a:solidFill>
                          <a:effectLst/>
                          <a:latin typeface="verdana"/>
                        </a:rPr>
                        <a:t>Object.isFrozen()</a:t>
                      </a:r>
                      <a:endParaRPr lang="en-IN" sz="1800" dirty="0">
                        <a:solidFill>
                          <a:srgbClr val="000000"/>
                        </a:solidFill>
                        <a:effectLst/>
                        <a:latin typeface="verdana"/>
                      </a:endParaRP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ct val="150000"/>
                        </a:lnSpc>
                      </a:pPr>
                      <a:r>
                        <a:rPr lang="en-US" sz="1800">
                          <a:solidFill>
                            <a:srgbClr val="000000"/>
                          </a:solidFill>
                          <a:effectLst/>
                          <a:latin typeface="verdana"/>
                        </a:rPr>
                        <a:t>This method determines if an object was frozen.</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296364">
                <a:tc>
                  <a:txBody>
                    <a:bodyPr/>
                    <a:lstStyle/>
                    <a:p>
                      <a:pPr algn="l" fontAlgn="t">
                        <a:lnSpc>
                          <a:spcPct val="150000"/>
                        </a:lnSpc>
                      </a:pPr>
                      <a:r>
                        <a:rPr lang="en-IN" sz="1800" dirty="0">
                          <a:solidFill>
                            <a:srgbClr val="000000"/>
                          </a:solidFill>
                          <a:effectLst/>
                          <a:latin typeface="verdana"/>
                        </a:rPr>
                        <a:t>15</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ct val="150000"/>
                        </a:lnSpc>
                      </a:pPr>
                      <a:r>
                        <a:rPr lang="en-IN" sz="1800" u="none" strike="noStrike" dirty="0" err="1">
                          <a:solidFill>
                            <a:srgbClr val="008000"/>
                          </a:solidFill>
                          <a:effectLst/>
                          <a:latin typeface="verdana"/>
                        </a:rPr>
                        <a:t>Object.isSealed</a:t>
                      </a:r>
                      <a:r>
                        <a:rPr lang="en-IN" sz="1800" u="none" strike="noStrike" dirty="0">
                          <a:solidFill>
                            <a:srgbClr val="008000"/>
                          </a:solidFill>
                          <a:effectLst/>
                          <a:latin typeface="verdana"/>
                        </a:rPr>
                        <a:t>()</a:t>
                      </a:r>
                      <a:endParaRPr lang="en-IN" sz="1800" dirty="0">
                        <a:solidFill>
                          <a:srgbClr val="000000"/>
                        </a:solidFill>
                        <a:effectLst/>
                        <a:latin typeface="verdana"/>
                      </a:endParaRP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ct val="150000"/>
                        </a:lnSpc>
                      </a:pPr>
                      <a:r>
                        <a:rPr lang="en-US" sz="1800" dirty="0">
                          <a:solidFill>
                            <a:srgbClr val="000000"/>
                          </a:solidFill>
                          <a:effectLst/>
                          <a:latin typeface="verdana"/>
                        </a:rPr>
                        <a:t>This method determines if an object is sealed.</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3" name="Rectangle 1"/>
          <p:cNvSpPr>
            <a:spLocks noChangeArrowheads="1"/>
          </p:cNvSpPr>
          <p:nvPr/>
        </p:nvSpPr>
        <p:spPr bwMode="auto">
          <a:xfrm>
            <a:off x="381000" y="228600"/>
            <a:ext cx="8534400"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a:ln>
                  <a:noFill/>
                </a:ln>
                <a:solidFill>
                  <a:schemeClr val="accent3">
                    <a:lumMod val="50000"/>
                  </a:schemeClr>
                </a:solidFill>
                <a:effectLst/>
                <a:latin typeface="erdana"/>
                <a:cs typeface="Arial" pitchFamily="34" charset="0"/>
              </a:rPr>
              <a:t>JavaScript Object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C00000"/>
                </a:solidFill>
                <a:effectLst/>
                <a:latin typeface="Verdana" pitchFamily="34" charset="0"/>
                <a:cs typeface="Arial" pitchFamily="34" charset="0"/>
              </a:rPr>
              <a:t>The various methods of Object are as follows:</a:t>
            </a:r>
            <a:endParaRPr kumimoji="0" lang="en-US" sz="4800" b="0" i="0" u="none" strike="noStrike" cap="none" normalizeH="0" baseline="0" dirty="0">
              <a:ln>
                <a:noFill/>
              </a:ln>
              <a:solidFill>
                <a:srgbClr val="C00000"/>
              </a:solidFill>
              <a:effectLst/>
              <a:latin typeface="Arial" pitchFamily="34" charset="0"/>
              <a:cs typeface="Arial" pitchFamily="34" charset="0"/>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6349458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47791963"/>
              </p:ext>
            </p:extLst>
          </p:nvPr>
        </p:nvGraphicFramePr>
        <p:xfrm>
          <a:off x="228600" y="1524000"/>
          <a:ext cx="8839200" cy="4211340"/>
        </p:xfrm>
        <a:graphic>
          <a:graphicData uri="http://schemas.openxmlformats.org/drawingml/2006/table">
            <a:tbl>
              <a:tblPr/>
              <a:tblGrid>
                <a:gridCol w="673463">
                  <a:extLst>
                    <a:ext uri="{9D8B030D-6E8A-4147-A177-3AD203B41FA5}">
                      <a16:colId xmlns:a16="http://schemas.microsoft.com/office/drawing/2014/main" val="20000"/>
                    </a:ext>
                  </a:extLst>
                </a:gridCol>
                <a:gridCol w="2679337">
                  <a:extLst>
                    <a:ext uri="{9D8B030D-6E8A-4147-A177-3AD203B41FA5}">
                      <a16:colId xmlns:a16="http://schemas.microsoft.com/office/drawing/2014/main" val="20001"/>
                    </a:ext>
                  </a:extLst>
                </a:gridCol>
                <a:gridCol w="5486400">
                  <a:extLst>
                    <a:ext uri="{9D8B030D-6E8A-4147-A177-3AD203B41FA5}">
                      <a16:colId xmlns:a16="http://schemas.microsoft.com/office/drawing/2014/main" val="20002"/>
                    </a:ext>
                  </a:extLst>
                </a:gridCol>
              </a:tblGrid>
              <a:tr h="312075">
                <a:tc>
                  <a:txBody>
                    <a:bodyPr/>
                    <a:lstStyle/>
                    <a:p>
                      <a:pPr algn="l" fontAlgn="t">
                        <a:lnSpc>
                          <a:spcPct val="150000"/>
                        </a:lnSpc>
                      </a:pPr>
                      <a:r>
                        <a:rPr lang="en-IN" sz="1600" dirty="0" err="1">
                          <a:solidFill>
                            <a:srgbClr val="000000"/>
                          </a:solidFill>
                          <a:effectLst/>
                          <a:latin typeface="times new roman"/>
                        </a:rPr>
                        <a:t>S.No</a:t>
                      </a:r>
                      <a:endParaRPr lang="en-IN" sz="1600" dirty="0">
                        <a:solidFill>
                          <a:srgbClr val="000000"/>
                        </a:solidFill>
                        <a:effectLst/>
                        <a:latin typeface="times new roman"/>
                      </a:endParaRPr>
                    </a:p>
                  </a:txBody>
                  <a:tcPr marL="21690" marR="21690" marT="21690" marB="21690">
                    <a:lnL w="9525" cap="flat" cmpd="sng" algn="ctr">
                      <a:solidFill>
                        <a:srgbClr val="004F79"/>
                      </a:solidFill>
                      <a:prstDash val="solid"/>
                      <a:round/>
                      <a:headEnd type="none" w="med" len="med"/>
                      <a:tailEnd type="none" w="med" len="med"/>
                    </a:lnL>
                    <a:lnR w="9525" cap="flat" cmpd="sng" algn="ctr">
                      <a:solidFill>
                        <a:srgbClr val="004F79"/>
                      </a:solidFill>
                      <a:prstDash val="solid"/>
                      <a:round/>
                      <a:headEnd type="none" w="med" len="med"/>
                      <a:tailEnd type="none" w="med" len="med"/>
                    </a:lnR>
                    <a:lnT w="9525" cap="flat" cmpd="sng" algn="ctr">
                      <a:solidFill>
                        <a:srgbClr val="004F7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lnSpc>
                          <a:spcPct val="150000"/>
                        </a:lnSpc>
                      </a:pPr>
                      <a:r>
                        <a:rPr lang="en-IN" sz="1600">
                          <a:solidFill>
                            <a:srgbClr val="000000"/>
                          </a:solidFill>
                          <a:effectLst/>
                          <a:latin typeface="times new roman"/>
                        </a:rPr>
                        <a:t>Methods</a:t>
                      </a:r>
                    </a:p>
                  </a:txBody>
                  <a:tcPr marL="21690" marR="21690" marT="21690" marB="21690">
                    <a:lnL w="9525" cap="flat" cmpd="sng" algn="ctr">
                      <a:solidFill>
                        <a:srgbClr val="004F79"/>
                      </a:solidFill>
                      <a:prstDash val="solid"/>
                      <a:round/>
                      <a:headEnd type="none" w="med" len="med"/>
                      <a:tailEnd type="none" w="med" len="med"/>
                    </a:lnL>
                    <a:lnR w="9525" cap="flat" cmpd="sng" algn="ctr">
                      <a:solidFill>
                        <a:srgbClr val="004F79"/>
                      </a:solidFill>
                      <a:prstDash val="solid"/>
                      <a:round/>
                      <a:headEnd type="none" w="med" len="med"/>
                      <a:tailEnd type="none" w="med" len="med"/>
                    </a:lnR>
                    <a:lnT w="9525" cap="flat" cmpd="sng" algn="ctr">
                      <a:solidFill>
                        <a:srgbClr val="004F7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lnSpc>
                          <a:spcPct val="150000"/>
                        </a:lnSpc>
                      </a:pPr>
                      <a:r>
                        <a:rPr lang="en-IN" sz="1600">
                          <a:solidFill>
                            <a:srgbClr val="000000"/>
                          </a:solidFill>
                          <a:effectLst/>
                          <a:latin typeface="times new roman"/>
                        </a:rPr>
                        <a:t>Description</a:t>
                      </a:r>
                    </a:p>
                  </a:txBody>
                  <a:tcPr marL="21690" marR="21690" marT="21690" marB="21690">
                    <a:lnL w="9525" cap="flat" cmpd="sng" algn="ctr">
                      <a:solidFill>
                        <a:srgbClr val="004F79"/>
                      </a:solidFill>
                      <a:prstDash val="solid"/>
                      <a:round/>
                      <a:headEnd type="none" w="med" len="med"/>
                      <a:tailEnd type="none" w="med" len="med"/>
                    </a:lnL>
                    <a:lnR w="9525" cap="flat" cmpd="sng" algn="ctr">
                      <a:solidFill>
                        <a:srgbClr val="004F79"/>
                      </a:solidFill>
                      <a:prstDash val="solid"/>
                      <a:round/>
                      <a:headEnd type="none" w="med" len="med"/>
                      <a:tailEnd type="none" w="med" len="med"/>
                    </a:lnR>
                    <a:lnT w="9525" cap="flat" cmpd="sng" algn="ctr">
                      <a:solidFill>
                        <a:srgbClr val="004F7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61305">
                <a:tc>
                  <a:txBody>
                    <a:bodyPr/>
                    <a:lstStyle/>
                    <a:p>
                      <a:pPr algn="l" fontAlgn="t">
                        <a:lnSpc>
                          <a:spcPct val="150000"/>
                        </a:lnSpc>
                      </a:pPr>
                      <a:r>
                        <a:rPr lang="en-IN" sz="1600" dirty="0">
                          <a:solidFill>
                            <a:srgbClr val="000000"/>
                          </a:solidFill>
                          <a:effectLst/>
                          <a:latin typeface="verdana"/>
                        </a:rPr>
                        <a:t>16</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ct val="150000"/>
                        </a:lnSpc>
                      </a:pPr>
                      <a:r>
                        <a:rPr lang="en-IN" sz="1600" u="none" strike="noStrike" dirty="0" err="1">
                          <a:solidFill>
                            <a:srgbClr val="008000"/>
                          </a:solidFill>
                          <a:effectLst/>
                          <a:latin typeface="verdana"/>
                        </a:rPr>
                        <a:t>Object.keys</a:t>
                      </a:r>
                      <a:r>
                        <a:rPr lang="en-IN" sz="1600" u="none" strike="noStrike" dirty="0">
                          <a:solidFill>
                            <a:srgbClr val="008000"/>
                          </a:solidFill>
                          <a:effectLst/>
                          <a:latin typeface="verdana"/>
                        </a:rPr>
                        <a:t>()</a:t>
                      </a:r>
                      <a:endParaRPr lang="en-IN" sz="1600" dirty="0">
                        <a:solidFill>
                          <a:srgbClr val="000000"/>
                        </a:solidFill>
                        <a:effectLst/>
                        <a:latin typeface="verdana"/>
                      </a:endParaRP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ct val="150000"/>
                        </a:lnSpc>
                      </a:pPr>
                      <a:r>
                        <a:rPr lang="en-US" sz="1600">
                          <a:solidFill>
                            <a:srgbClr val="000000"/>
                          </a:solidFill>
                          <a:effectLst/>
                          <a:latin typeface="verdana"/>
                        </a:rPr>
                        <a:t>This method returns an array of a given object's own property names.</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1"/>
                  </a:ext>
                </a:extLst>
              </a:tr>
              <a:tr h="561305">
                <a:tc>
                  <a:txBody>
                    <a:bodyPr/>
                    <a:lstStyle/>
                    <a:p>
                      <a:pPr algn="l" fontAlgn="t">
                        <a:lnSpc>
                          <a:spcPct val="150000"/>
                        </a:lnSpc>
                      </a:pPr>
                      <a:r>
                        <a:rPr lang="en-IN" sz="1600">
                          <a:solidFill>
                            <a:srgbClr val="000000"/>
                          </a:solidFill>
                          <a:effectLst/>
                          <a:latin typeface="verdana"/>
                        </a:rPr>
                        <a:t>17</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ct val="150000"/>
                        </a:lnSpc>
                      </a:pPr>
                      <a:r>
                        <a:rPr lang="en-IN" sz="1600" u="none" strike="noStrike" dirty="0">
                          <a:solidFill>
                            <a:srgbClr val="008000"/>
                          </a:solidFill>
                          <a:effectLst/>
                          <a:latin typeface="verdana"/>
                        </a:rPr>
                        <a:t>Object.preventExtensions()</a:t>
                      </a:r>
                      <a:endParaRPr lang="en-IN" sz="1600" dirty="0">
                        <a:solidFill>
                          <a:srgbClr val="000000"/>
                        </a:solidFill>
                        <a:effectLst/>
                        <a:latin typeface="verdana"/>
                      </a:endParaRP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ct val="150000"/>
                        </a:lnSpc>
                      </a:pPr>
                      <a:r>
                        <a:rPr lang="en-US" sz="1600">
                          <a:solidFill>
                            <a:srgbClr val="000000"/>
                          </a:solidFill>
                          <a:effectLst/>
                          <a:latin typeface="verdana"/>
                        </a:rPr>
                        <a:t>This method is used to prevent any extensions of an object.</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826247">
                <a:tc>
                  <a:txBody>
                    <a:bodyPr/>
                    <a:lstStyle/>
                    <a:p>
                      <a:pPr algn="l" fontAlgn="t">
                        <a:lnSpc>
                          <a:spcPct val="150000"/>
                        </a:lnSpc>
                      </a:pPr>
                      <a:r>
                        <a:rPr lang="en-IN" sz="1600">
                          <a:solidFill>
                            <a:srgbClr val="000000"/>
                          </a:solidFill>
                          <a:effectLst/>
                          <a:latin typeface="verdana"/>
                        </a:rPr>
                        <a:t>18</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ct val="150000"/>
                        </a:lnSpc>
                      </a:pPr>
                      <a:r>
                        <a:rPr lang="en-IN" sz="1600" u="none" strike="noStrike" dirty="0" err="1">
                          <a:solidFill>
                            <a:srgbClr val="008000"/>
                          </a:solidFill>
                          <a:effectLst/>
                          <a:latin typeface="verdana"/>
                        </a:rPr>
                        <a:t>Object.seal</a:t>
                      </a:r>
                      <a:r>
                        <a:rPr lang="en-IN" sz="1600" u="none" strike="noStrike" dirty="0">
                          <a:solidFill>
                            <a:srgbClr val="008000"/>
                          </a:solidFill>
                          <a:effectLst/>
                          <a:latin typeface="verdana"/>
                        </a:rPr>
                        <a:t>()</a:t>
                      </a:r>
                      <a:endParaRPr lang="en-IN" sz="1600" dirty="0">
                        <a:solidFill>
                          <a:srgbClr val="000000"/>
                        </a:solidFill>
                        <a:effectLst/>
                        <a:latin typeface="verdana"/>
                      </a:endParaRP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ct val="150000"/>
                        </a:lnSpc>
                      </a:pPr>
                      <a:r>
                        <a:rPr lang="en-US" sz="1600" dirty="0">
                          <a:solidFill>
                            <a:srgbClr val="000000"/>
                          </a:solidFill>
                          <a:effectLst/>
                          <a:latin typeface="verdana"/>
                        </a:rPr>
                        <a:t>This method prevents new properties from being added and marks all existing properties as non-configurable.</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3"/>
                  </a:ext>
                </a:extLst>
              </a:tr>
              <a:tr h="561305">
                <a:tc>
                  <a:txBody>
                    <a:bodyPr/>
                    <a:lstStyle/>
                    <a:p>
                      <a:pPr algn="l" fontAlgn="t">
                        <a:lnSpc>
                          <a:spcPct val="150000"/>
                        </a:lnSpc>
                      </a:pPr>
                      <a:r>
                        <a:rPr lang="en-IN" sz="1600">
                          <a:solidFill>
                            <a:srgbClr val="000000"/>
                          </a:solidFill>
                          <a:effectLst/>
                          <a:latin typeface="verdana"/>
                        </a:rPr>
                        <a:t>19</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ct val="150000"/>
                        </a:lnSpc>
                      </a:pPr>
                      <a:r>
                        <a:rPr lang="en-IN" sz="1600" u="none" strike="noStrike" dirty="0" err="1">
                          <a:solidFill>
                            <a:srgbClr val="008000"/>
                          </a:solidFill>
                          <a:effectLst/>
                          <a:latin typeface="verdana"/>
                        </a:rPr>
                        <a:t>Object.setPrototypeOf</a:t>
                      </a:r>
                      <a:r>
                        <a:rPr lang="en-IN" sz="1600" u="none" strike="noStrike" dirty="0">
                          <a:solidFill>
                            <a:srgbClr val="008000"/>
                          </a:solidFill>
                          <a:effectLst/>
                          <a:latin typeface="verdana"/>
                        </a:rPr>
                        <a:t>()</a:t>
                      </a:r>
                      <a:endParaRPr lang="en-IN" sz="1600" dirty="0">
                        <a:solidFill>
                          <a:srgbClr val="000000"/>
                        </a:solidFill>
                        <a:effectLst/>
                        <a:latin typeface="verdana"/>
                      </a:endParaRP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ct val="150000"/>
                        </a:lnSpc>
                      </a:pPr>
                      <a:r>
                        <a:rPr lang="en-US" sz="1600" dirty="0">
                          <a:solidFill>
                            <a:srgbClr val="000000"/>
                          </a:solidFill>
                          <a:effectLst/>
                          <a:latin typeface="verdana"/>
                        </a:rPr>
                        <a:t>This method sets the prototype of a specified object to another object.</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96364">
                <a:tc>
                  <a:txBody>
                    <a:bodyPr/>
                    <a:lstStyle/>
                    <a:p>
                      <a:pPr algn="l" fontAlgn="t">
                        <a:lnSpc>
                          <a:spcPct val="150000"/>
                        </a:lnSpc>
                      </a:pPr>
                      <a:r>
                        <a:rPr lang="en-IN" sz="1600">
                          <a:solidFill>
                            <a:srgbClr val="000000"/>
                          </a:solidFill>
                          <a:effectLst/>
                          <a:latin typeface="verdana"/>
                        </a:rPr>
                        <a:t>20</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ct val="150000"/>
                        </a:lnSpc>
                      </a:pPr>
                      <a:r>
                        <a:rPr lang="en-IN" sz="1600" u="none" strike="noStrike" dirty="0" err="1">
                          <a:solidFill>
                            <a:srgbClr val="008000"/>
                          </a:solidFill>
                          <a:effectLst/>
                          <a:latin typeface="verdana"/>
                        </a:rPr>
                        <a:t>Object.values</a:t>
                      </a:r>
                      <a:r>
                        <a:rPr lang="en-IN" sz="1600" u="none" strike="noStrike" dirty="0">
                          <a:solidFill>
                            <a:srgbClr val="008000"/>
                          </a:solidFill>
                          <a:effectLst/>
                          <a:latin typeface="verdana"/>
                        </a:rPr>
                        <a:t>()</a:t>
                      </a:r>
                      <a:endParaRPr lang="en-IN" sz="1600" dirty="0">
                        <a:solidFill>
                          <a:srgbClr val="000000"/>
                        </a:solidFill>
                        <a:effectLst/>
                        <a:latin typeface="verdana"/>
                      </a:endParaRP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ct val="150000"/>
                        </a:lnSpc>
                      </a:pPr>
                      <a:r>
                        <a:rPr lang="en-US" sz="1600" dirty="0">
                          <a:solidFill>
                            <a:srgbClr val="000000"/>
                          </a:solidFill>
                          <a:effectLst/>
                          <a:latin typeface="verdana"/>
                        </a:rPr>
                        <a:t>This method returns an array of values.</a:t>
                      </a:r>
                    </a:p>
                  </a:txBody>
                  <a:tcPr marL="14460" marR="14460" marT="14460" marB="144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5"/>
                  </a:ext>
                </a:extLst>
              </a:tr>
            </a:tbl>
          </a:graphicData>
        </a:graphic>
      </p:graphicFrame>
      <p:sp>
        <p:nvSpPr>
          <p:cNvPr id="3" name="Rectangle 1"/>
          <p:cNvSpPr>
            <a:spLocks noChangeArrowheads="1"/>
          </p:cNvSpPr>
          <p:nvPr/>
        </p:nvSpPr>
        <p:spPr bwMode="auto">
          <a:xfrm>
            <a:off x="381000" y="228600"/>
            <a:ext cx="8534400"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a:ln>
                  <a:noFill/>
                </a:ln>
                <a:solidFill>
                  <a:schemeClr val="accent3">
                    <a:lumMod val="50000"/>
                  </a:schemeClr>
                </a:solidFill>
                <a:effectLst/>
                <a:latin typeface="erdana"/>
                <a:cs typeface="Arial" pitchFamily="34" charset="0"/>
              </a:rPr>
              <a:t>JavaScript Object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C00000"/>
                </a:solidFill>
                <a:effectLst/>
                <a:latin typeface="Verdana" pitchFamily="34" charset="0"/>
                <a:cs typeface="Arial" pitchFamily="34" charset="0"/>
              </a:rPr>
              <a:t>The various methods of Object are as follows:</a:t>
            </a:r>
            <a:endParaRPr kumimoji="0" lang="en-US" sz="4800" b="0" i="0" u="none" strike="noStrike" cap="none" normalizeH="0" baseline="0" dirty="0">
              <a:ln>
                <a:noFill/>
              </a:ln>
              <a:solidFill>
                <a:srgbClr val="C00000"/>
              </a:solidFill>
              <a:effectLst/>
              <a:latin typeface="Arial" pitchFamily="34" charset="0"/>
              <a:cs typeface="Arial" pitchFamily="34" charset="0"/>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8955757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rmAutofit/>
          </a:bodyPr>
          <a:lstStyle/>
          <a:p>
            <a:r>
              <a:rPr lang="en-IN" sz="4800" dirty="0">
                <a:solidFill>
                  <a:srgbClr val="C00000"/>
                </a:solidFill>
              </a:rPr>
              <a:t>JavaScript Prototype Object</a:t>
            </a:r>
          </a:p>
        </p:txBody>
      </p:sp>
      <p:sp>
        <p:nvSpPr>
          <p:cNvPr id="3" name="Content Placeholder 2"/>
          <p:cNvSpPr>
            <a:spLocks noGrp="1"/>
          </p:cNvSpPr>
          <p:nvPr>
            <p:ph idx="1"/>
          </p:nvPr>
        </p:nvSpPr>
        <p:spPr>
          <a:xfrm>
            <a:off x="457200" y="1600200"/>
            <a:ext cx="8229600" cy="4876800"/>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r>
              <a:rPr lang="en-US" dirty="0">
                <a:solidFill>
                  <a:srgbClr val="7030A0"/>
                </a:solidFill>
                <a:latin typeface="Arial" pitchFamily="34" charset="0"/>
                <a:cs typeface="Arial" pitchFamily="34" charset="0"/>
              </a:rPr>
              <a:t>JavaScript is a prototype-based language that facilitates the objects to acquire properties and features from one another. Here, each object contains a prototype object.</a:t>
            </a:r>
          </a:p>
          <a:p>
            <a:r>
              <a:rPr lang="en-US" dirty="0">
                <a:solidFill>
                  <a:srgbClr val="7030A0"/>
                </a:solidFill>
                <a:latin typeface="Arial" pitchFamily="34" charset="0"/>
                <a:cs typeface="Arial" pitchFamily="34" charset="0"/>
              </a:rPr>
              <a:t>In JavaScript, whenever a function is created the prototype property is added to that function automatically. This property is a prototype object that holds a constructor property.</a:t>
            </a:r>
          </a:p>
          <a:p>
            <a:pPr>
              <a:buFont typeface="Wingdings" pitchFamily="2" charset="2"/>
              <a:buChar char="q"/>
            </a:pPr>
            <a:r>
              <a:rPr lang="en-US" dirty="0">
                <a:solidFill>
                  <a:schemeClr val="accent3">
                    <a:lumMod val="50000"/>
                  </a:schemeClr>
                </a:solidFill>
                <a:latin typeface="Arial" pitchFamily="34" charset="0"/>
                <a:cs typeface="Arial" pitchFamily="34" charset="0"/>
              </a:rPr>
              <a:t>Syntax:</a:t>
            </a:r>
          </a:p>
          <a:p>
            <a:pPr>
              <a:buFont typeface="Wingdings" pitchFamily="2" charset="2"/>
              <a:buChar char="Ø"/>
            </a:pPr>
            <a:r>
              <a:rPr lang="en-US" dirty="0" err="1">
                <a:solidFill>
                  <a:srgbClr val="FF0000"/>
                </a:solidFill>
                <a:latin typeface="Arial" pitchFamily="34" charset="0"/>
                <a:cs typeface="Arial" pitchFamily="34" charset="0"/>
              </a:rPr>
              <a:t>ClassName.prototype.methodName</a:t>
            </a:r>
            <a:r>
              <a:rPr lang="en-US" dirty="0">
                <a:solidFill>
                  <a:srgbClr val="FF0000"/>
                </a:solidFill>
                <a:latin typeface="Arial" pitchFamily="34" charset="0"/>
                <a:cs typeface="Arial" pitchFamily="34" charset="0"/>
              </a:rPr>
              <a:t>  </a:t>
            </a:r>
          </a:p>
          <a:p>
            <a:pPr>
              <a:buFont typeface="Wingdings" pitchFamily="2" charset="2"/>
              <a:buChar char="q"/>
            </a:pPr>
            <a:endParaRPr lang="en-IN" dirty="0">
              <a:solidFill>
                <a:schemeClr val="accent3">
                  <a:lumMod val="50000"/>
                </a:schemeClr>
              </a:solidFill>
              <a:latin typeface="Arial" pitchFamily="34" charset="0"/>
              <a:cs typeface="Arial" pitchFamily="34" charset="0"/>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08768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a:normAutofit/>
          </a:bodyPr>
          <a:lstStyle/>
          <a:p>
            <a:r>
              <a:rPr lang="en-IN" sz="5400" dirty="0">
                <a:solidFill>
                  <a:srgbClr val="C00000"/>
                </a:solidFill>
                <a:latin typeface="Times New Roman" pitchFamily="18" charset="0"/>
                <a:cs typeface="Times New Roman" pitchFamily="18" charset="0"/>
              </a:rPr>
              <a:t>What Is </a:t>
            </a:r>
            <a:r>
              <a:rPr lang="en-IN" sz="5400" dirty="0" err="1">
                <a:solidFill>
                  <a:srgbClr val="C00000"/>
                </a:solidFill>
                <a:latin typeface="Times New Roman" pitchFamily="18" charset="0"/>
                <a:cs typeface="Times New Roman" pitchFamily="18" charset="0"/>
              </a:rPr>
              <a:t>Javascript</a:t>
            </a:r>
            <a:endParaRPr lang="en-IN" sz="5400" dirty="0">
              <a:solidFill>
                <a:srgbClr val="C00000"/>
              </a:solidFill>
              <a:latin typeface="Times New Roman" pitchFamily="18" charset="0"/>
              <a:cs typeface="Times New Roman" pitchFamily="18" charset="0"/>
            </a:endParaRPr>
          </a:p>
        </p:txBody>
      </p:sp>
      <p:sp>
        <p:nvSpPr>
          <p:cNvPr id="3" name="Content Placeholder 2"/>
          <p:cNvSpPr>
            <a:spLocks noGrp="1"/>
          </p:cNvSpPr>
          <p:nvPr>
            <p:ph sz="half" idx="1"/>
          </p:nvPr>
        </p:nvSpPr>
        <p:spPr>
          <a:xfrm>
            <a:off x="152400" y="1371600"/>
            <a:ext cx="8839200" cy="5105400"/>
          </a:xfrm>
        </p:spPr>
        <p:style>
          <a:lnRef idx="2">
            <a:schemeClr val="accent1"/>
          </a:lnRef>
          <a:fillRef idx="1">
            <a:schemeClr val="lt1"/>
          </a:fillRef>
          <a:effectRef idx="0">
            <a:schemeClr val="accent1"/>
          </a:effectRef>
          <a:fontRef idx="minor">
            <a:schemeClr val="dk1"/>
          </a:fontRef>
        </p:style>
        <p:txBody>
          <a:bodyPr>
            <a:normAutofit/>
          </a:bodyPr>
          <a:lstStyle/>
          <a:p>
            <a:pPr fontAlgn="base">
              <a:lnSpc>
                <a:spcPct val="110000"/>
              </a:lnSpc>
              <a:buFont typeface="Wingdings" pitchFamily="2" charset="2"/>
              <a:buChar char="q"/>
            </a:pPr>
            <a:r>
              <a:rPr lang="en-US" sz="2000" dirty="0">
                <a:solidFill>
                  <a:srgbClr val="002060"/>
                </a:solidFill>
                <a:latin typeface="Arial" pitchFamily="34" charset="0"/>
                <a:cs typeface="Arial" pitchFamily="34" charset="0"/>
              </a:rPr>
              <a:t>JavaScript is </a:t>
            </a:r>
            <a:r>
              <a:rPr lang="en-US" sz="2000" b="1" dirty="0">
                <a:solidFill>
                  <a:srgbClr val="7030A0"/>
                </a:solidFill>
                <a:latin typeface="Arial" pitchFamily="34" charset="0"/>
                <a:cs typeface="Arial" pitchFamily="34" charset="0"/>
              </a:rPr>
              <a:t>used to create client-side dynamic pages.</a:t>
            </a:r>
          </a:p>
          <a:p>
            <a:pPr fontAlgn="base">
              <a:lnSpc>
                <a:spcPct val="110000"/>
              </a:lnSpc>
              <a:buFont typeface="Wingdings" pitchFamily="2" charset="2"/>
              <a:buChar char="q"/>
            </a:pPr>
            <a:r>
              <a:rPr lang="en-US" sz="2000" dirty="0">
                <a:solidFill>
                  <a:srgbClr val="002060"/>
                </a:solidFill>
                <a:latin typeface="Arial" pitchFamily="34" charset="0"/>
                <a:cs typeface="Arial" pitchFamily="34" charset="0"/>
              </a:rPr>
              <a:t>JavaScript is </a:t>
            </a:r>
            <a:r>
              <a:rPr lang="en-US" sz="2000" b="1" dirty="0">
                <a:solidFill>
                  <a:srgbClr val="7030A0"/>
                </a:solidFill>
                <a:latin typeface="Arial" pitchFamily="34" charset="0"/>
                <a:cs typeface="Arial" pitchFamily="34" charset="0"/>
              </a:rPr>
              <a:t>an object-based scripting language which is lightweight and cross-platform.</a:t>
            </a:r>
          </a:p>
          <a:p>
            <a:pPr fontAlgn="base">
              <a:lnSpc>
                <a:spcPct val="110000"/>
              </a:lnSpc>
              <a:buFont typeface="Wingdings" pitchFamily="2" charset="2"/>
              <a:buChar char="q"/>
            </a:pPr>
            <a:r>
              <a:rPr lang="en-US" sz="2000" dirty="0">
                <a:solidFill>
                  <a:srgbClr val="002060"/>
                </a:solidFill>
                <a:latin typeface="Arial" pitchFamily="34" charset="0"/>
                <a:cs typeface="Arial" pitchFamily="34" charset="0"/>
              </a:rPr>
              <a:t>JavaScript is </a:t>
            </a:r>
            <a:r>
              <a:rPr lang="en-US" sz="2000" b="1" dirty="0">
                <a:solidFill>
                  <a:srgbClr val="7030A0"/>
                </a:solidFill>
                <a:latin typeface="Arial" pitchFamily="34" charset="0"/>
                <a:cs typeface="Arial" pitchFamily="34" charset="0"/>
              </a:rPr>
              <a:t>not a compiled language</a:t>
            </a:r>
            <a:r>
              <a:rPr lang="en-US" sz="2000" dirty="0">
                <a:solidFill>
                  <a:srgbClr val="002060"/>
                </a:solidFill>
                <a:latin typeface="Arial" pitchFamily="34" charset="0"/>
                <a:cs typeface="Arial" pitchFamily="34" charset="0"/>
              </a:rPr>
              <a:t>, but </a:t>
            </a:r>
            <a:r>
              <a:rPr lang="en-US" sz="2000" b="1" dirty="0">
                <a:solidFill>
                  <a:srgbClr val="CC0066"/>
                </a:solidFill>
                <a:latin typeface="Arial" pitchFamily="34" charset="0"/>
                <a:cs typeface="Arial" pitchFamily="34" charset="0"/>
              </a:rPr>
              <a:t>it is a translated language</a:t>
            </a:r>
            <a:r>
              <a:rPr lang="en-US" sz="2000" dirty="0">
                <a:solidFill>
                  <a:srgbClr val="002060"/>
                </a:solidFill>
                <a:latin typeface="Arial" pitchFamily="34" charset="0"/>
                <a:cs typeface="Arial" pitchFamily="34" charset="0"/>
              </a:rPr>
              <a:t>. </a:t>
            </a:r>
          </a:p>
          <a:p>
            <a:pPr fontAlgn="base">
              <a:lnSpc>
                <a:spcPct val="110000"/>
              </a:lnSpc>
              <a:buFont typeface="Wingdings" pitchFamily="2" charset="2"/>
              <a:buChar char="q"/>
            </a:pPr>
            <a:r>
              <a:rPr lang="en-US" sz="2000" dirty="0">
                <a:solidFill>
                  <a:srgbClr val="002060"/>
                </a:solidFill>
                <a:latin typeface="Arial" pitchFamily="34" charset="0"/>
                <a:cs typeface="Arial" pitchFamily="34" charset="0"/>
              </a:rPr>
              <a:t>The JavaScript Translator (embedded in the browser) is responsible for translating the JavaScript code for the web browser.</a:t>
            </a:r>
          </a:p>
          <a:p>
            <a:pPr fontAlgn="base">
              <a:lnSpc>
                <a:spcPct val="110000"/>
              </a:lnSpc>
              <a:buFont typeface="Wingdings" pitchFamily="2" charset="2"/>
              <a:buChar char="q"/>
            </a:pPr>
            <a:r>
              <a:rPr lang="en-US" sz="2000" dirty="0">
                <a:solidFill>
                  <a:srgbClr val="002060"/>
                </a:solidFill>
                <a:latin typeface="Arial" pitchFamily="34" charset="0"/>
                <a:cs typeface="Arial" pitchFamily="34" charset="0"/>
              </a:rPr>
              <a:t>JavaScript is a very powerful </a:t>
            </a:r>
            <a:r>
              <a:rPr lang="en-US" sz="2000" b="1" dirty="0">
                <a:solidFill>
                  <a:srgbClr val="002060"/>
                </a:solidFill>
                <a:latin typeface="Arial" pitchFamily="34" charset="0"/>
                <a:cs typeface="Arial" pitchFamily="34" charset="0"/>
              </a:rPr>
              <a:t>client-side scripting language</a:t>
            </a:r>
            <a:r>
              <a:rPr lang="en-US" sz="2000" dirty="0">
                <a:solidFill>
                  <a:srgbClr val="002060"/>
                </a:solidFill>
                <a:latin typeface="Arial" pitchFamily="34" charset="0"/>
                <a:cs typeface="Arial" pitchFamily="34" charset="0"/>
              </a:rPr>
              <a:t>. </a:t>
            </a:r>
          </a:p>
          <a:p>
            <a:pPr fontAlgn="base">
              <a:lnSpc>
                <a:spcPct val="110000"/>
              </a:lnSpc>
              <a:buFont typeface="Wingdings" pitchFamily="2" charset="2"/>
              <a:buChar char="q"/>
            </a:pPr>
            <a:r>
              <a:rPr lang="en-US" sz="2000" dirty="0">
                <a:solidFill>
                  <a:srgbClr val="002060"/>
                </a:solidFill>
                <a:latin typeface="Arial" pitchFamily="34" charset="0"/>
                <a:cs typeface="Arial" pitchFamily="34" charset="0"/>
              </a:rPr>
              <a:t>JavaScript is used mainly for enhancing the</a:t>
            </a:r>
            <a:r>
              <a:rPr lang="en-US" sz="2000" b="1" dirty="0">
                <a:solidFill>
                  <a:srgbClr val="CC0066"/>
                </a:solidFill>
                <a:latin typeface="Arial" pitchFamily="34" charset="0"/>
                <a:cs typeface="Arial" pitchFamily="34" charset="0"/>
              </a:rPr>
              <a:t> interaction of a user </a:t>
            </a:r>
            <a:r>
              <a:rPr lang="en-US" sz="2000" dirty="0">
                <a:solidFill>
                  <a:srgbClr val="002060"/>
                </a:solidFill>
                <a:latin typeface="Arial" pitchFamily="34" charset="0"/>
                <a:cs typeface="Arial" pitchFamily="34" charset="0"/>
              </a:rPr>
              <a:t>with the webpage. </a:t>
            </a:r>
          </a:p>
          <a:p>
            <a:pPr fontAlgn="base">
              <a:lnSpc>
                <a:spcPct val="110000"/>
              </a:lnSpc>
              <a:buFont typeface="Wingdings" pitchFamily="2" charset="2"/>
              <a:buChar char="q"/>
            </a:pPr>
            <a:r>
              <a:rPr lang="en-US" sz="2000" dirty="0">
                <a:solidFill>
                  <a:srgbClr val="002060"/>
                </a:solidFill>
                <a:latin typeface="Arial" pitchFamily="34" charset="0"/>
                <a:cs typeface="Arial" pitchFamily="34" charset="0"/>
              </a:rPr>
              <a:t>In other words, you can make your webpage more lively and interactive, with the help of JavaScript. </a:t>
            </a:r>
          </a:p>
          <a:p>
            <a:pPr fontAlgn="base">
              <a:lnSpc>
                <a:spcPct val="110000"/>
              </a:lnSpc>
              <a:buFont typeface="Wingdings" pitchFamily="2" charset="2"/>
              <a:buChar char="q"/>
            </a:pPr>
            <a:r>
              <a:rPr lang="en-US" sz="2000" dirty="0">
                <a:solidFill>
                  <a:srgbClr val="002060"/>
                </a:solidFill>
                <a:latin typeface="Arial" pitchFamily="34" charset="0"/>
                <a:cs typeface="Arial" pitchFamily="34" charset="0"/>
              </a:rPr>
              <a:t>JavaScript is also being used widely in </a:t>
            </a:r>
            <a:r>
              <a:rPr lang="en-US" sz="2000" b="1" dirty="0">
                <a:solidFill>
                  <a:srgbClr val="FF0000"/>
                </a:solidFill>
                <a:latin typeface="Arial" pitchFamily="34" charset="0"/>
                <a:cs typeface="Arial" pitchFamily="34" charset="0"/>
              </a:rPr>
              <a:t>game development and Mobile application development.</a:t>
            </a:r>
          </a:p>
          <a:p>
            <a:pPr>
              <a:lnSpc>
                <a:spcPct val="110000"/>
              </a:lnSpc>
              <a:buFont typeface="Wingdings" pitchFamily="2" charset="2"/>
              <a:buChar char="q"/>
            </a:pPr>
            <a:endParaRPr lang="en-IN" sz="2000" dirty="0">
              <a:solidFill>
                <a:srgbClr val="002060"/>
              </a:solidFill>
              <a:latin typeface="Arial" pitchFamily="34" charset="0"/>
              <a:cs typeface="Arial" pitchFamily="34" charset="0"/>
            </a:endParaRPr>
          </a:p>
        </p:txBody>
      </p:sp>
      <p:sp>
        <p:nvSpPr>
          <p:cNvPr id="5" name="Rectangle 4"/>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8101533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Autofit/>
          </a:bodyPr>
          <a:lstStyle/>
          <a:p>
            <a:r>
              <a:rPr lang="en-US" sz="7200" b="1" dirty="0">
                <a:solidFill>
                  <a:srgbClr val="7030A0"/>
                </a:solidFill>
              </a:rPr>
              <a:t>Array</a:t>
            </a:r>
            <a:endParaRPr lang="en-IN" sz="7200" b="1" dirty="0">
              <a:solidFill>
                <a:srgbClr val="7030A0"/>
              </a:solidFill>
            </a:endParaRPr>
          </a:p>
        </p:txBody>
      </p:sp>
      <p:sp>
        <p:nvSpPr>
          <p:cNvPr id="3" name="Content Placeholder 2"/>
          <p:cNvSpPr>
            <a:spLocks noGrp="1"/>
          </p:cNvSpPr>
          <p:nvPr>
            <p:ph idx="1"/>
          </p:nvPr>
        </p:nvSpPr>
        <p:spPr>
          <a:xfrm>
            <a:off x="457200" y="1600200"/>
            <a:ext cx="8229600" cy="4876800"/>
          </a:xfrm>
        </p:spPr>
        <p:style>
          <a:lnRef idx="2">
            <a:schemeClr val="accent2"/>
          </a:lnRef>
          <a:fillRef idx="1">
            <a:schemeClr val="lt1"/>
          </a:fillRef>
          <a:effectRef idx="0">
            <a:schemeClr val="accent2"/>
          </a:effectRef>
          <a:fontRef idx="minor">
            <a:schemeClr val="dk1"/>
          </a:fontRef>
        </p:style>
        <p:txBody>
          <a:bodyPr>
            <a:normAutofit/>
          </a:bodyPr>
          <a:lstStyle/>
          <a:p>
            <a:pPr>
              <a:buFont typeface="Wingdings" pitchFamily="2" charset="2"/>
              <a:buChar char="q"/>
            </a:pPr>
            <a:r>
              <a:rPr lang="en-US" b="1" dirty="0">
                <a:solidFill>
                  <a:srgbClr val="3333CC"/>
                </a:solidFill>
              </a:rPr>
              <a:t>JavaScript array</a:t>
            </a:r>
            <a:r>
              <a:rPr lang="en-US" dirty="0">
                <a:solidFill>
                  <a:srgbClr val="3333CC"/>
                </a:solidFill>
              </a:rPr>
              <a:t> is an object that represents a collection of similar type of elements.</a:t>
            </a:r>
          </a:p>
          <a:p>
            <a:pPr marL="0" indent="0">
              <a:buNone/>
            </a:pPr>
            <a:r>
              <a:rPr lang="en-US" dirty="0">
                <a:solidFill>
                  <a:schemeClr val="accent3">
                    <a:lumMod val="50000"/>
                  </a:schemeClr>
                </a:solidFill>
              </a:rPr>
              <a:t>There are 3 ways to construct array in JavaScript</a:t>
            </a:r>
          </a:p>
          <a:p>
            <a:pPr marL="514350" indent="-514350">
              <a:buFont typeface="+mj-lt"/>
              <a:buAutoNum type="arabicPeriod"/>
            </a:pPr>
            <a:r>
              <a:rPr lang="en-US" dirty="0">
                <a:solidFill>
                  <a:srgbClr val="C00000"/>
                </a:solidFill>
              </a:rPr>
              <a:t>By array literal</a:t>
            </a:r>
          </a:p>
          <a:p>
            <a:pPr marL="514350" indent="-514350">
              <a:buFont typeface="+mj-lt"/>
              <a:buAutoNum type="arabicPeriod"/>
            </a:pPr>
            <a:r>
              <a:rPr lang="en-US" dirty="0">
                <a:solidFill>
                  <a:srgbClr val="C00000"/>
                </a:solidFill>
              </a:rPr>
              <a:t>By creating instance of Array directly (using new keyword)</a:t>
            </a:r>
          </a:p>
          <a:p>
            <a:pPr marL="514350" indent="-514350">
              <a:buFont typeface="+mj-lt"/>
              <a:buAutoNum type="arabicPeriod"/>
            </a:pPr>
            <a:r>
              <a:rPr lang="en-US" dirty="0">
                <a:solidFill>
                  <a:srgbClr val="C00000"/>
                </a:solidFill>
              </a:rPr>
              <a:t>By using an Array constructor (using new keyword)</a:t>
            </a:r>
          </a:p>
          <a:p>
            <a:pPr marL="0" indent="0">
              <a:lnSpc>
                <a:spcPct val="150000"/>
              </a:lnSpc>
              <a:buNone/>
            </a:pPr>
            <a:endParaRPr lang="en-IN" dirty="0">
              <a:solidFill>
                <a:srgbClr val="C00000"/>
              </a:solidFill>
              <a:latin typeface="Arial" pitchFamily="34" charset="0"/>
              <a:cs typeface="Arial" pitchFamily="34" charset="0"/>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32783470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Autofit/>
          </a:bodyPr>
          <a:lstStyle/>
          <a:p>
            <a:r>
              <a:rPr lang="en-US" sz="5400" b="1" dirty="0">
                <a:solidFill>
                  <a:srgbClr val="7030A0"/>
                </a:solidFill>
              </a:rPr>
              <a:t>Array</a:t>
            </a:r>
            <a:endParaRPr lang="en-IN" sz="5400" b="1" dirty="0">
              <a:solidFill>
                <a:srgbClr val="7030A0"/>
              </a:solidFill>
            </a:endParaRPr>
          </a:p>
        </p:txBody>
      </p:sp>
      <p:sp>
        <p:nvSpPr>
          <p:cNvPr id="3" name="Content Placeholder 2"/>
          <p:cNvSpPr>
            <a:spLocks noGrp="1"/>
          </p:cNvSpPr>
          <p:nvPr>
            <p:ph idx="1"/>
          </p:nvPr>
        </p:nvSpPr>
        <p:spPr>
          <a:xfrm>
            <a:off x="457200" y="1600200"/>
            <a:ext cx="8229600" cy="4876800"/>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dirty="0">
                <a:solidFill>
                  <a:schemeClr val="accent3">
                    <a:lumMod val="50000"/>
                  </a:schemeClr>
                </a:solidFill>
              </a:rPr>
              <a:t>1) JavaScript array literal</a:t>
            </a:r>
          </a:p>
          <a:p>
            <a:pPr>
              <a:buFont typeface="Wingdings" pitchFamily="2" charset="2"/>
              <a:buChar char="Ø"/>
            </a:pPr>
            <a:r>
              <a:rPr lang="en-US" dirty="0">
                <a:solidFill>
                  <a:srgbClr val="002060"/>
                </a:solidFill>
              </a:rPr>
              <a:t>The syntax of creating array using array literal is given below:</a:t>
            </a:r>
          </a:p>
          <a:p>
            <a:pPr>
              <a:buFont typeface="Wingdings" pitchFamily="2" charset="2"/>
              <a:buChar char="§"/>
            </a:pPr>
            <a:r>
              <a:rPr lang="en-US" dirty="0" err="1">
                <a:solidFill>
                  <a:srgbClr val="FF0000"/>
                </a:solidFill>
              </a:rPr>
              <a:t>var</a:t>
            </a:r>
            <a:r>
              <a:rPr lang="en-US" dirty="0">
                <a:solidFill>
                  <a:srgbClr val="FF0000"/>
                </a:solidFill>
              </a:rPr>
              <a:t> </a:t>
            </a:r>
            <a:r>
              <a:rPr lang="en-US" dirty="0" err="1">
                <a:solidFill>
                  <a:srgbClr val="FF0000"/>
                </a:solidFill>
              </a:rPr>
              <a:t>arrayname</a:t>
            </a:r>
            <a:r>
              <a:rPr lang="en-US" dirty="0">
                <a:solidFill>
                  <a:srgbClr val="FF0000"/>
                </a:solidFill>
              </a:rPr>
              <a:t>=[value1,value2.....</a:t>
            </a:r>
            <a:r>
              <a:rPr lang="en-US" dirty="0" err="1">
                <a:solidFill>
                  <a:srgbClr val="FF0000"/>
                </a:solidFill>
              </a:rPr>
              <a:t>valueN</a:t>
            </a:r>
            <a:r>
              <a:rPr lang="en-US" dirty="0">
                <a:solidFill>
                  <a:srgbClr val="FF0000"/>
                </a:solidFill>
              </a:rPr>
              <a:t>];  </a:t>
            </a:r>
          </a:p>
          <a:p>
            <a:pPr>
              <a:buFont typeface="Wingdings" pitchFamily="2" charset="2"/>
              <a:buChar char="§"/>
            </a:pPr>
            <a:r>
              <a:rPr lang="en-US" dirty="0">
                <a:solidFill>
                  <a:srgbClr val="FF0000"/>
                </a:solidFill>
              </a:rPr>
              <a:t>As you can see, values are contained inside [ ] and separated by , (comma).</a:t>
            </a:r>
          </a:p>
          <a:p>
            <a:pPr>
              <a:buFont typeface="Wingdings" pitchFamily="2" charset="2"/>
              <a:buChar char="Ø"/>
            </a:pPr>
            <a:endParaRPr lang="en-US" dirty="0">
              <a:solidFill>
                <a:srgbClr val="002060"/>
              </a:solidFill>
            </a:endParaRPr>
          </a:p>
          <a:p>
            <a:pPr marL="0" indent="0">
              <a:lnSpc>
                <a:spcPct val="150000"/>
              </a:lnSpc>
              <a:buNone/>
            </a:pPr>
            <a:endParaRPr lang="en-IN" dirty="0">
              <a:solidFill>
                <a:srgbClr val="C00000"/>
              </a:solidFill>
              <a:latin typeface="Arial" pitchFamily="34" charset="0"/>
              <a:cs typeface="Arial" pitchFamily="34" charset="0"/>
            </a:endParaRPr>
          </a:p>
        </p:txBody>
      </p:sp>
      <p:sp>
        <p:nvSpPr>
          <p:cNvPr id="4" name="AutoShape 2" descr="https://docs.google.com/drawings/u/0/d/s60C1L2ks4vbrP9VlxFVIDg/image?w=363&amp;h=269&amp;rev=136&amp;ac=1&amp;parent=1wLSi7_Wepm66Cx-mblQCGfBCa_YGjjf7KG2wTCB8pn8"/>
          <p:cNvSpPr>
            <a:spLocks noChangeAspect="1" noChangeArrowheads="1"/>
          </p:cNvSpPr>
          <p:nvPr/>
        </p:nvSpPr>
        <p:spPr bwMode="auto">
          <a:xfrm>
            <a:off x="155575" y="-998538"/>
            <a:ext cx="3457575" cy="2562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4"/>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6017971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762000"/>
            <a:ext cx="6629400" cy="526297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IN" sz="2800" dirty="0">
                <a:solidFill>
                  <a:srgbClr val="C00000"/>
                </a:solidFill>
              </a:rPr>
              <a:t>Let's see the simple example of creating and using array in JavaScript.</a:t>
            </a:r>
          </a:p>
          <a:p>
            <a:pPr>
              <a:lnSpc>
                <a:spcPct val="150000"/>
              </a:lnSpc>
            </a:pPr>
            <a:r>
              <a:rPr lang="en-IN" sz="2800" b="1" dirty="0">
                <a:solidFill>
                  <a:srgbClr val="002060"/>
                </a:solidFill>
              </a:rPr>
              <a:t>&lt;script&gt;</a:t>
            </a:r>
            <a:r>
              <a:rPr lang="en-IN" sz="2800" dirty="0">
                <a:solidFill>
                  <a:srgbClr val="002060"/>
                </a:solidFill>
              </a:rPr>
              <a:t>  </a:t>
            </a:r>
          </a:p>
          <a:p>
            <a:pPr>
              <a:lnSpc>
                <a:spcPct val="150000"/>
              </a:lnSpc>
            </a:pPr>
            <a:r>
              <a:rPr lang="en-IN" sz="2800" dirty="0" err="1">
                <a:solidFill>
                  <a:srgbClr val="002060"/>
                </a:solidFill>
              </a:rPr>
              <a:t>var</a:t>
            </a:r>
            <a:r>
              <a:rPr lang="en-IN" sz="2800" dirty="0">
                <a:solidFill>
                  <a:srgbClr val="002060"/>
                </a:solidFill>
              </a:rPr>
              <a:t> </a:t>
            </a:r>
            <a:r>
              <a:rPr lang="en-IN" sz="2800" dirty="0" err="1">
                <a:solidFill>
                  <a:srgbClr val="002060"/>
                </a:solidFill>
              </a:rPr>
              <a:t>emp</a:t>
            </a:r>
            <a:r>
              <a:rPr lang="en-IN" sz="2800" dirty="0">
                <a:solidFill>
                  <a:srgbClr val="002060"/>
                </a:solidFill>
              </a:rPr>
              <a:t>=["</a:t>
            </a:r>
            <a:r>
              <a:rPr lang="en-IN" sz="2800" dirty="0" err="1">
                <a:solidFill>
                  <a:srgbClr val="002060"/>
                </a:solidFill>
              </a:rPr>
              <a:t>Sonoo</a:t>
            </a:r>
            <a:r>
              <a:rPr lang="en-IN" sz="2800" dirty="0">
                <a:solidFill>
                  <a:srgbClr val="002060"/>
                </a:solidFill>
              </a:rPr>
              <a:t>","</a:t>
            </a:r>
            <a:r>
              <a:rPr lang="en-IN" sz="2800" dirty="0" err="1">
                <a:solidFill>
                  <a:srgbClr val="002060"/>
                </a:solidFill>
              </a:rPr>
              <a:t>Vimal</a:t>
            </a:r>
            <a:r>
              <a:rPr lang="en-IN" sz="2800" dirty="0">
                <a:solidFill>
                  <a:srgbClr val="002060"/>
                </a:solidFill>
              </a:rPr>
              <a:t>","</a:t>
            </a:r>
            <a:r>
              <a:rPr lang="en-IN" sz="2800" dirty="0" err="1">
                <a:solidFill>
                  <a:srgbClr val="002060"/>
                </a:solidFill>
              </a:rPr>
              <a:t>Ratan</a:t>
            </a:r>
            <a:r>
              <a:rPr lang="en-IN" sz="2800" dirty="0">
                <a:solidFill>
                  <a:srgbClr val="002060"/>
                </a:solidFill>
              </a:rPr>
              <a:t>"];  </a:t>
            </a:r>
          </a:p>
          <a:p>
            <a:pPr>
              <a:lnSpc>
                <a:spcPct val="150000"/>
              </a:lnSpc>
            </a:pPr>
            <a:r>
              <a:rPr lang="en-IN" sz="2800" dirty="0">
                <a:solidFill>
                  <a:srgbClr val="002060"/>
                </a:solidFill>
              </a:rPr>
              <a:t>for (i=0;i</a:t>
            </a:r>
            <a:r>
              <a:rPr lang="en-IN" sz="2800" b="1" dirty="0">
                <a:solidFill>
                  <a:srgbClr val="002060"/>
                </a:solidFill>
              </a:rPr>
              <a:t>&lt;</a:t>
            </a:r>
            <a:r>
              <a:rPr lang="en-IN" sz="2800" b="1" dirty="0" err="1">
                <a:solidFill>
                  <a:srgbClr val="002060"/>
                </a:solidFill>
              </a:rPr>
              <a:t>emp.length</a:t>
            </a:r>
            <a:r>
              <a:rPr lang="en-IN" sz="2800" dirty="0" err="1">
                <a:solidFill>
                  <a:srgbClr val="002060"/>
                </a:solidFill>
              </a:rPr>
              <a:t>;i</a:t>
            </a:r>
            <a:r>
              <a:rPr lang="en-IN" sz="2800" dirty="0">
                <a:solidFill>
                  <a:srgbClr val="002060"/>
                </a:solidFill>
              </a:rPr>
              <a:t>++){  </a:t>
            </a:r>
          </a:p>
          <a:p>
            <a:pPr>
              <a:lnSpc>
                <a:spcPct val="150000"/>
              </a:lnSpc>
            </a:pPr>
            <a:r>
              <a:rPr lang="en-IN" sz="2800" dirty="0" err="1">
                <a:solidFill>
                  <a:srgbClr val="002060"/>
                </a:solidFill>
              </a:rPr>
              <a:t>document.write</a:t>
            </a:r>
            <a:r>
              <a:rPr lang="en-IN" sz="2800" dirty="0">
                <a:solidFill>
                  <a:srgbClr val="002060"/>
                </a:solidFill>
              </a:rPr>
              <a:t>(</a:t>
            </a:r>
            <a:r>
              <a:rPr lang="en-IN" sz="2800" dirty="0" err="1">
                <a:solidFill>
                  <a:srgbClr val="002060"/>
                </a:solidFill>
              </a:rPr>
              <a:t>emp</a:t>
            </a:r>
            <a:r>
              <a:rPr lang="en-IN" sz="2800" dirty="0">
                <a:solidFill>
                  <a:srgbClr val="002060"/>
                </a:solidFill>
              </a:rPr>
              <a:t>[i] + "</a:t>
            </a:r>
            <a:r>
              <a:rPr lang="en-IN" sz="2800" b="1" dirty="0">
                <a:solidFill>
                  <a:srgbClr val="002060"/>
                </a:solidFill>
              </a:rPr>
              <a:t>&lt;</a:t>
            </a:r>
            <a:r>
              <a:rPr lang="en-IN" sz="2800" b="1" dirty="0" err="1">
                <a:solidFill>
                  <a:srgbClr val="002060"/>
                </a:solidFill>
              </a:rPr>
              <a:t>br</a:t>
            </a:r>
            <a:r>
              <a:rPr lang="en-IN" sz="2800" b="1" dirty="0">
                <a:solidFill>
                  <a:srgbClr val="002060"/>
                </a:solidFill>
              </a:rPr>
              <a:t>/&gt;</a:t>
            </a:r>
            <a:r>
              <a:rPr lang="en-IN" sz="2800" dirty="0">
                <a:solidFill>
                  <a:srgbClr val="002060"/>
                </a:solidFill>
              </a:rPr>
              <a:t>");  </a:t>
            </a:r>
          </a:p>
          <a:p>
            <a:pPr>
              <a:lnSpc>
                <a:spcPct val="150000"/>
              </a:lnSpc>
            </a:pPr>
            <a:r>
              <a:rPr lang="en-IN" sz="2800" dirty="0">
                <a:solidFill>
                  <a:srgbClr val="002060"/>
                </a:solidFill>
              </a:rPr>
              <a:t>}  </a:t>
            </a:r>
          </a:p>
          <a:p>
            <a:pPr>
              <a:lnSpc>
                <a:spcPct val="150000"/>
              </a:lnSpc>
            </a:pPr>
            <a:r>
              <a:rPr lang="en-IN" sz="2800" b="1" dirty="0">
                <a:solidFill>
                  <a:srgbClr val="002060"/>
                </a:solidFill>
              </a:rPr>
              <a:t>&lt;/script&gt;</a:t>
            </a:r>
            <a:r>
              <a:rPr lang="en-IN" sz="2800" dirty="0">
                <a:solidFill>
                  <a:srgbClr val="002060"/>
                </a:solidFill>
              </a:rPr>
              <a:t>  </a:t>
            </a:r>
          </a:p>
        </p:txBody>
      </p:sp>
      <p:sp>
        <p:nvSpPr>
          <p:cNvPr id="3" name="Rectangle 2"/>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30788575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Autofit/>
          </a:bodyPr>
          <a:lstStyle/>
          <a:p>
            <a:r>
              <a:rPr lang="en-US" sz="5400" b="1" dirty="0">
                <a:solidFill>
                  <a:srgbClr val="7030A0"/>
                </a:solidFill>
              </a:rPr>
              <a:t>Array</a:t>
            </a:r>
            <a:endParaRPr lang="en-IN" sz="5400" b="1" dirty="0">
              <a:solidFill>
                <a:srgbClr val="7030A0"/>
              </a:solidFill>
            </a:endParaRPr>
          </a:p>
        </p:txBody>
      </p:sp>
      <p:sp>
        <p:nvSpPr>
          <p:cNvPr id="3" name="Content Placeholder 2"/>
          <p:cNvSpPr>
            <a:spLocks noGrp="1"/>
          </p:cNvSpPr>
          <p:nvPr>
            <p:ph idx="1"/>
          </p:nvPr>
        </p:nvSpPr>
        <p:spPr>
          <a:xfrm>
            <a:off x="457200" y="1600200"/>
            <a:ext cx="8229600" cy="4876800"/>
          </a:xfrm>
        </p:spPr>
        <p:style>
          <a:lnRef idx="2">
            <a:schemeClr val="accent2"/>
          </a:lnRef>
          <a:fillRef idx="1">
            <a:schemeClr val="lt1"/>
          </a:fillRef>
          <a:effectRef idx="0">
            <a:schemeClr val="accent2"/>
          </a:effectRef>
          <a:fontRef idx="minor">
            <a:schemeClr val="dk1"/>
          </a:fontRef>
        </p:style>
        <p:txBody>
          <a:bodyPr>
            <a:normAutofit/>
          </a:bodyPr>
          <a:lstStyle/>
          <a:p>
            <a:pPr marL="0" indent="0">
              <a:lnSpc>
                <a:spcPct val="150000"/>
              </a:lnSpc>
              <a:buNone/>
            </a:pPr>
            <a:r>
              <a:rPr lang="en-US" dirty="0">
                <a:solidFill>
                  <a:srgbClr val="C00000"/>
                </a:solidFill>
              </a:rPr>
              <a:t>2) JavaScript Array directly (new keyword)</a:t>
            </a:r>
          </a:p>
          <a:p>
            <a:pPr>
              <a:buFont typeface="Wingdings" pitchFamily="2" charset="2"/>
              <a:buChar char="q"/>
            </a:pPr>
            <a:r>
              <a:rPr lang="en-US" dirty="0">
                <a:solidFill>
                  <a:srgbClr val="0070C0"/>
                </a:solidFill>
              </a:rPr>
              <a:t>The syntax of creating array directly is given below:</a:t>
            </a:r>
          </a:p>
          <a:p>
            <a:pPr>
              <a:buFont typeface="Wingdings" pitchFamily="2" charset="2"/>
              <a:buChar char="q"/>
            </a:pPr>
            <a:r>
              <a:rPr lang="en-US" dirty="0" err="1">
                <a:solidFill>
                  <a:srgbClr val="0070C0"/>
                </a:solidFill>
              </a:rPr>
              <a:t>var</a:t>
            </a:r>
            <a:r>
              <a:rPr lang="en-US" dirty="0">
                <a:solidFill>
                  <a:srgbClr val="0070C0"/>
                </a:solidFill>
              </a:rPr>
              <a:t> </a:t>
            </a:r>
            <a:r>
              <a:rPr lang="en-US" dirty="0" err="1">
                <a:solidFill>
                  <a:srgbClr val="0070C0"/>
                </a:solidFill>
              </a:rPr>
              <a:t>arrayname</a:t>
            </a:r>
            <a:r>
              <a:rPr lang="en-US" dirty="0">
                <a:solidFill>
                  <a:srgbClr val="0070C0"/>
                </a:solidFill>
              </a:rPr>
              <a:t>=new Array();  </a:t>
            </a:r>
          </a:p>
          <a:p>
            <a:r>
              <a:rPr lang="en-US" dirty="0">
                <a:solidFill>
                  <a:srgbClr val="002060"/>
                </a:solidFill>
              </a:rPr>
              <a:t>Here, </a:t>
            </a:r>
            <a:r>
              <a:rPr lang="en-US" b="1" dirty="0">
                <a:solidFill>
                  <a:srgbClr val="002060"/>
                </a:solidFill>
              </a:rPr>
              <a:t>new keyword</a:t>
            </a:r>
            <a:r>
              <a:rPr lang="en-US" dirty="0">
                <a:solidFill>
                  <a:srgbClr val="002060"/>
                </a:solidFill>
              </a:rPr>
              <a:t> is used to create instance of array.</a:t>
            </a:r>
          </a:p>
          <a:p>
            <a:pPr marL="0" indent="0">
              <a:lnSpc>
                <a:spcPct val="150000"/>
              </a:lnSpc>
              <a:buNone/>
            </a:pPr>
            <a:endParaRPr lang="en-IN" dirty="0">
              <a:solidFill>
                <a:srgbClr val="C00000"/>
              </a:solidFill>
              <a:latin typeface="Arial" pitchFamily="34" charset="0"/>
              <a:cs typeface="Arial" pitchFamily="34" charset="0"/>
            </a:endParaRPr>
          </a:p>
        </p:txBody>
      </p:sp>
      <p:sp>
        <p:nvSpPr>
          <p:cNvPr id="4" name="AutoShape 2" descr="https://docs.google.com/drawings/u/0/d/s60C1L2ks4vbrP9VlxFVIDg/image?w=363&amp;h=269&amp;rev=136&amp;ac=1&amp;parent=1wLSi7_Wepm66Cx-mblQCGfBCa_YGjjf7KG2wTCB8pn8"/>
          <p:cNvSpPr>
            <a:spLocks noChangeAspect="1" noChangeArrowheads="1"/>
          </p:cNvSpPr>
          <p:nvPr/>
        </p:nvSpPr>
        <p:spPr bwMode="auto">
          <a:xfrm>
            <a:off x="155575" y="-998538"/>
            <a:ext cx="3457575" cy="2562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4"/>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TextBox 5"/>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6048744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28600"/>
            <a:ext cx="6248400" cy="63709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2400" dirty="0"/>
              <a:t>&lt;html&gt;</a:t>
            </a:r>
          </a:p>
          <a:p>
            <a:r>
              <a:rPr lang="en-IN" sz="2400" dirty="0"/>
              <a:t>&lt;body&gt;</a:t>
            </a:r>
          </a:p>
          <a:p>
            <a:r>
              <a:rPr lang="en-IN" sz="2400" dirty="0"/>
              <a:t>&lt;script&gt;  </a:t>
            </a:r>
          </a:p>
          <a:p>
            <a:r>
              <a:rPr lang="en-IN" sz="2400" dirty="0" err="1"/>
              <a:t>var</a:t>
            </a:r>
            <a:r>
              <a:rPr lang="en-IN" sz="2400" dirty="0"/>
              <a:t> i;  </a:t>
            </a:r>
          </a:p>
          <a:p>
            <a:r>
              <a:rPr lang="en-IN" sz="2400" dirty="0" err="1"/>
              <a:t>var</a:t>
            </a:r>
            <a:r>
              <a:rPr lang="en-IN" sz="2400" dirty="0"/>
              <a:t> </a:t>
            </a:r>
            <a:r>
              <a:rPr lang="en-IN" sz="2400" dirty="0" err="1"/>
              <a:t>emp</a:t>
            </a:r>
            <a:r>
              <a:rPr lang="en-IN" sz="2400" dirty="0"/>
              <a:t> = new Array();  </a:t>
            </a:r>
          </a:p>
          <a:p>
            <a:r>
              <a:rPr lang="en-IN" sz="2400" dirty="0" err="1"/>
              <a:t>emp</a:t>
            </a:r>
            <a:r>
              <a:rPr lang="en-IN" sz="2400" dirty="0"/>
              <a:t>[0] = "</a:t>
            </a:r>
            <a:r>
              <a:rPr lang="en-IN" sz="2400" dirty="0" err="1"/>
              <a:t>Arun</a:t>
            </a:r>
            <a:r>
              <a:rPr lang="en-IN" sz="2400" dirty="0"/>
              <a:t>";  </a:t>
            </a:r>
          </a:p>
          <a:p>
            <a:r>
              <a:rPr lang="en-IN" sz="2400" dirty="0" err="1"/>
              <a:t>emp</a:t>
            </a:r>
            <a:r>
              <a:rPr lang="en-IN" sz="2400" dirty="0"/>
              <a:t>[1] = "</a:t>
            </a:r>
            <a:r>
              <a:rPr lang="en-IN" sz="2400" dirty="0" err="1"/>
              <a:t>Varun</a:t>
            </a:r>
            <a:r>
              <a:rPr lang="en-IN" sz="2400" dirty="0"/>
              <a:t>";  </a:t>
            </a:r>
          </a:p>
          <a:p>
            <a:r>
              <a:rPr lang="en-IN" sz="2400" dirty="0" err="1"/>
              <a:t>emp</a:t>
            </a:r>
            <a:r>
              <a:rPr lang="en-IN" sz="2400" dirty="0"/>
              <a:t>[2] = "John";  </a:t>
            </a:r>
          </a:p>
          <a:p>
            <a:r>
              <a:rPr lang="en-IN" sz="2400" dirty="0"/>
              <a:t>  </a:t>
            </a:r>
          </a:p>
          <a:p>
            <a:r>
              <a:rPr lang="en-IN" sz="2400" dirty="0"/>
              <a:t>for (i=0;i&lt;</a:t>
            </a:r>
            <a:r>
              <a:rPr lang="en-IN" sz="2400" dirty="0" err="1"/>
              <a:t>emp.length;i</a:t>
            </a:r>
            <a:r>
              <a:rPr lang="en-IN" sz="2400" dirty="0"/>
              <a:t>++){  </a:t>
            </a:r>
          </a:p>
          <a:p>
            <a:r>
              <a:rPr lang="en-IN" sz="2400" dirty="0" err="1"/>
              <a:t>document.write</a:t>
            </a:r>
            <a:r>
              <a:rPr lang="en-IN" sz="2400" dirty="0"/>
              <a:t>(</a:t>
            </a:r>
            <a:r>
              <a:rPr lang="en-IN" sz="2400" dirty="0" err="1"/>
              <a:t>emp</a:t>
            </a:r>
            <a:r>
              <a:rPr lang="en-IN" sz="2400" dirty="0"/>
              <a:t>[i] + "&lt;</a:t>
            </a:r>
            <a:r>
              <a:rPr lang="en-IN" sz="2400" dirty="0" err="1"/>
              <a:t>br</a:t>
            </a:r>
            <a:r>
              <a:rPr lang="en-IN" sz="2400" dirty="0"/>
              <a:t>&gt;");  </a:t>
            </a:r>
          </a:p>
          <a:p>
            <a:r>
              <a:rPr lang="en-IN" sz="2400" dirty="0"/>
              <a:t>}  </a:t>
            </a:r>
          </a:p>
          <a:p>
            <a:r>
              <a:rPr lang="en-IN" sz="2400" dirty="0"/>
              <a:t>&lt;/script&gt;  </a:t>
            </a:r>
          </a:p>
          <a:p>
            <a:r>
              <a:rPr lang="en-IN" sz="2400" dirty="0"/>
              <a:t>&lt;/body&gt;</a:t>
            </a:r>
          </a:p>
          <a:p>
            <a:r>
              <a:rPr lang="en-IN" sz="2400" dirty="0"/>
              <a:t>&lt;/html&gt;</a:t>
            </a:r>
          </a:p>
          <a:p>
            <a:endParaRPr lang="en-IN" sz="2400" dirty="0"/>
          </a:p>
          <a:p>
            <a:r>
              <a:rPr lang="en-IN" sz="2400" dirty="0"/>
              <a:t> </a:t>
            </a:r>
          </a:p>
        </p:txBody>
      </p:sp>
      <p:sp>
        <p:nvSpPr>
          <p:cNvPr id="3" name="Rectangle 2"/>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4138260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endParaRPr lang="en-IN"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buNone/>
            </a:pPr>
            <a:r>
              <a:rPr lang="en-US" dirty="0">
                <a:solidFill>
                  <a:srgbClr val="002060"/>
                </a:solidFill>
              </a:rPr>
              <a:t>3) JavaScript array constructor (new keyword)</a:t>
            </a:r>
          </a:p>
          <a:p>
            <a:pPr>
              <a:buFont typeface="Wingdings" pitchFamily="2" charset="2"/>
              <a:buChar char="q"/>
            </a:pPr>
            <a:r>
              <a:rPr lang="en-US" dirty="0">
                <a:solidFill>
                  <a:srgbClr val="C00000"/>
                </a:solidFill>
              </a:rPr>
              <a:t>Here, you need to create instance of array by passing arguments in constructor so that we don't have to provide value explicitly.</a:t>
            </a:r>
          </a:p>
          <a:p>
            <a:endParaRPr lang="en-IN" dirty="0"/>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0211758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7511" y="457200"/>
            <a:ext cx="5867400" cy="618630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IN" sz="2400" dirty="0"/>
              <a:t>&lt;html&gt;</a:t>
            </a:r>
          </a:p>
          <a:p>
            <a:pPr>
              <a:lnSpc>
                <a:spcPct val="150000"/>
              </a:lnSpc>
            </a:pPr>
            <a:r>
              <a:rPr lang="en-IN" sz="2400" dirty="0"/>
              <a:t>&lt;body&gt;</a:t>
            </a:r>
          </a:p>
          <a:p>
            <a:pPr>
              <a:lnSpc>
                <a:spcPct val="150000"/>
              </a:lnSpc>
            </a:pPr>
            <a:r>
              <a:rPr lang="en-IN" sz="2400" dirty="0"/>
              <a:t>&lt;script&gt;  </a:t>
            </a:r>
          </a:p>
          <a:p>
            <a:pPr>
              <a:lnSpc>
                <a:spcPct val="150000"/>
              </a:lnSpc>
            </a:pPr>
            <a:r>
              <a:rPr lang="en-IN" sz="2400" dirty="0" err="1"/>
              <a:t>var</a:t>
            </a:r>
            <a:r>
              <a:rPr lang="en-IN" sz="2400" dirty="0"/>
              <a:t> </a:t>
            </a:r>
            <a:r>
              <a:rPr lang="en-IN" sz="2400" dirty="0" err="1"/>
              <a:t>emp</a:t>
            </a:r>
            <a:r>
              <a:rPr lang="en-IN" sz="2400" dirty="0"/>
              <a:t>=new Array("</a:t>
            </a:r>
            <a:r>
              <a:rPr lang="en-IN" sz="2400" dirty="0" err="1"/>
              <a:t>Jai","Vijay","Smith</a:t>
            </a:r>
            <a:r>
              <a:rPr lang="en-IN" sz="2400" dirty="0"/>
              <a:t>");  </a:t>
            </a:r>
          </a:p>
          <a:p>
            <a:pPr>
              <a:lnSpc>
                <a:spcPct val="150000"/>
              </a:lnSpc>
            </a:pPr>
            <a:r>
              <a:rPr lang="en-IN" sz="2400" dirty="0"/>
              <a:t>for (i=0;i&lt;</a:t>
            </a:r>
            <a:r>
              <a:rPr lang="en-IN" sz="2400" dirty="0" err="1"/>
              <a:t>emp.length;i</a:t>
            </a:r>
            <a:r>
              <a:rPr lang="en-IN" sz="2400" dirty="0"/>
              <a:t>++)</a:t>
            </a:r>
          </a:p>
          <a:p>
            <a:pPr>
              <a:lnSpc>
                <a:spcPct val="150000"/>
              </a:lnSpc>
            </a:pPr>
            <a:r>
              <a:rPr lang="en-IN" sz="2400" dirty="0"/>
              <a:t>{  </a:t>
            </a:r>
          </a:p>
          <a:p>
            <a:pPr>
              <a:lnSpc>
                <a:spcPct val="150000"/>
              </a:lnSpc>
            </a:pPr>
            <a:r>
              <a:rPr lang="en-IN" sz="2400" dirty="0" err="1"/>
              <a:t>document.write</a:t>
            </a:r>
            <a:r>
              <a:rPr lang="en-IN" sz="2400" dirty="0"/>
              <a:t>(</a:t>
            </a:r>
            <a:r>
              <a:rPr lang="en-IN" sz="2400" dirty="0" err="1"/>
              <a:t>emp</a:t>
            </a:r>
            <a:r>
              <a:rPr lang="en-IN" sz="2400" dirty="0"/>
              <a:t>[i] + "&lt;</a:t>
            </a:r>
            <a:r>
              <a:rPr lang="en-IN" sz="2400" dirty="0" err="1"/>
              <a:t>br</a:t>
            </a:r>
            <a:r>
              <a:rPr lang="en-IN" sz="2400" dirty="0"/>
              <a:t>&gt;");  </a:t>
            </a:r>
          </a:p>
          <a:p>
            <a:pPr>
              <a:lnSpc>
                <a:spcPct val="150000"/>
              </a:lnSpc>
            </a:pPr>
            <a:r>
              <a:rPr lang="en-IN" sz="2400" dirty="0"/>
              <a:t>}  </a:t>
            </a:r>
          </a:p>
          <a:p>
            <a:pPr>
              <a:lnSpc>
                <a:spcPct val="150000"/>
              </a:lnSpc>
            </a:pPr>
            <a:r>
              <a:rPr lang="en-IN" sz="2400" dirty="0"/>
              <a:t>&lt;/script&gt;  </a:t>
            </a:r>
          </a:p>
          <a:p>
            <a:pPr>
              <a:lnSpc>
                <a:spcPct val="150000"/>
              </a:lnSpc>
            </a:pPr>
            <a:r>
              <a:rPr lang="en-IN" sz="2400" dirty="0"/>
              <a:t>&lt;/body&gt;</a:t>
            </a:r>
          </a:p>
          <a:p>
            <a:pPr>
              <a:lnSpc>
                <a:spcPct val="150000"/>
              </a:lnSpc>
            </a:pPr>
            <a:r>
              <a:rPr lang="en-IN" sz="2400" dirty="0"/>
              <a:t>&lt;/html&gt;</a:t>
            </a:r>
          </a:p>
        </p:txBody>
      </p:sp>
      <p:sp>
        <p:nvSpPr>
          <p:cNvPr id="3" name="Rectangle 2"/>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TextBox 3"/>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35188459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228600"/>
            <a:ext cx="3878049" cy="52322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IN" sz="2800" dirty="0">
                <a:solidFill>
                  <a:srgbClr val="C00000"/>
                </a:solidFill>
              </a:rPr>
              <a:t>JavaScript Array Methods</a:t>
            </a:r>
          </a:p>
        </p:txBody>
      </p:sp>
      <p:graphicFrame>
        <p:nvGraphicFramePr>
          <p:cNvPr id="3" name="Table 2"/>
          <p:cNvGraphicFramePr>
            <a:graphicFrameLocks noGrp="1"/>
          </p:cNvGraphicFramePr>
          <p:nvPr>
            <p:extLst>
              <p:ext uri="{D42A27DB-BD31-4B8C-83A1-F6EECF244321}">
                <p14:modId xmlns:p14="http://schemas.microsoft.com/office/powerpoint/2010/main" val="2061519173"/>
              </p:ext>
            </p:extLst>
          </p:nvPr>
        </p:nvGraphicFramePr>
        <p:xfrm>
          <a:off x="533400" y="1066800"/>
          <a:ext cx="8219716" cy="5145206"/>
        </p:xfrm>
        <a:graphic>
          <a:graphicData uri="http://schemas.openxmlformats.org/drawingml/2006/table">
            <a:tbl>
              <a:tblPr/>
              <a:tblGrid>
                <a:gridCol w="2059490">
                  <a:extLst>
                    <a:ext uri="{9D8B030D-6E8A-4147-A177-3AD203B41FA5}">
                      <a16:colId xmlns:a16="http://schemas.microsoft.com/office/drawing/2014/main" val="20000"/>
                    </a:ext>
                  </a:extLst>
                </a:gridCol>
                <a:gridCol w="6160226">
                  <a:extLst>
                    <a:ext uri="{9D8B030D-6E8A-4147-A177-3AD203B41FA5}">
                      <a16:colId xmlns:a16="http://schemas.microsoft.com/office/drawing/2014/main" val="20001"/>
                    </a:ext>
                  </a:extLst>
                </a:gridCol>
              </a:tblGrid>
              <a:tr h="322585">
                <a:tc>
                  <a:txBody>
                    <a:bodyPr/>
                    <a:lstStyle/>
                    <a:p>
                      <a:pPr algn="l" fontAlgn="t"/>
                      <a:r>
                        <a:rPr lang="en-IN" sz="2000">
                          <a:solidFill>
                            <a:srgbClr val="000000"/>
                          </a:solidFill>
                          <a:effectLst/>
                          <a:latin typeface="Arial" pitchFamily="34" charset="0"/>
                          <a:cs typeface="Arial" pitchFamily="34" charset="0"/>
                        </a:rPr>
                        <a:t>Methods</a:t>
                      </a:r>
                    </a:p>
                  </a:txBody>
                  <a:tcPr marL="73315" marR="73315" marT="73315" marB="73315">
                    <a:lnL w="9525" cap="flat" cmpd="sng" algn="ctr">
                      <a:solidFill>
                        <a:srgbClr val="F0106D"/>
                      </a:solidFill>
                      <a:prstDash val="solid"/>
                      <a:round/>
                      <a:headEnd type="none" w="med" len="med"/>
                      <a:tailEnd type="none" w="med" len="med"/>
                    </a:lnL>
                    <a:lnR w="9525" cap="flat" cmpd="sng" algn="ctr">
                      <a:solidFill>
                        <a:srgbClr val="F0106D"/>
                      </a:solidFill>
                      <a:prstDash val="solid"/>
                      <a:round/>
                      <a:headEnd type="none" w="med" len="med"/>
                      <a:tailEnd type="none" w="med" len="med"/>
                    </a:lnR>
                    <a:lnT w="9525" cap="flat" cmpd="sng" algn="ctr">
                      <a:solidFill>
                        <a:srgbClr val="F0106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Arial" pitchFamily="34" charset="0"/>
                          <a:cs typeface="Arial" pitchFamily="34" charset="0"/>
                        </a:rPr>
                        <a:t>Description</a:t>
                      </a:r>
                    </a:p>
                  </a:txBody>
                  <a:tcPr marL="73315" marR="73315" marT="73315" marB="73315">
                    <a:lnL w="9525" cap="flat" cmpd="sng" algn="ctr">
                      <a:solidFill>
                        <a:srgbClr val="F0106D"/>
                      </a:solidFill>
                      <a:prstDash val="solid"/>
                      <a:round/>
                      <a:headEnd type="none" w="med" len="med"/>
                      <a:tailEnd type="none" w="med" len="med"/>
                    </a:lnL>
                    <a:lnR w="9525" cap="flat" cmpd="sng" algn="ctr">
                      <a:solidFill>
                        <a:srgbClr val="F0106D"/>
                      </a:solidFill>
                      <a:prstDash val="solid"/>
                      <a:round/>
                      <a:headEnd type="none" w="med" len="med"/>
                      <a:tailEnd type="none" w="med" len="med"/>
                    </a:lnR>
                    <a:lnT w="9525" cap="flat" cmpd="sng" algn="ctr">
                      <a:solidFill>
                        <a:srgbClr val="F0106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625619">
                <a:tc>
                  <a:txBody>
                    <a:bodyPr/>
                    <a:lstStyle/>
                    <a:p>
                      <a:pPr algn="l" fontAlgn="t"/>
                      <a:r>
                        <a:rPr lang="en-IN" sz="2000" u="none" strike="noStrike" dirty="0" err="1">
                          <a:solidFill>
                            <a:srgbClr val="008000"/>
                          </a:solidFill>
                          <a:effectLst/>
                          <a:latin typeface="Arial" pitchFamily="34" charset="0"/>
                          <a:cs typeface="Arial" pitchFamily="34" charset="0"/>
                          <a:hlinkClick r:id="rId2"/>
                        </a:rPr>
                        <a:t>concat</a:t>
                      </a:r>
                      <a:r>
                        <a:rPr lang="en-IN" sz="2000" u="none" strike="noStrike" dirty="0">
                          <a:solidFill>
                            <a:srgbClr val="008000"/>
                          </a:solidFill>
                          <a:effectLst/>
                          <a:latin typeface="Arial" pitchFamily="34" charset="0"/>
                          <a:cs typeface="Arial" pitchFamily="34" charset="0"/>
                          <a:hlinkClick r:id="rId2"/>
                        </a:rPr>
                        <a:t>()</a:t>
                      </a:r>
                      <a:endParaRPr lang="en-IN" sz="2000" dirty="0">
                        <a:solidFill>
                          <a:srgbClr val="000000"/>
                        </a:solidFill>
                        <a:effectLst/>
                        <a:latin typeface="Arial" pitchFamily="34" charset="0"/>
                        <a:cs typeface="Arial" pitchFamily="34" charset="0"/>
                      </a:endParaRPr>
                    </a:p>
                  </a:txBody>
                  <a:tcPr marL="48876" marR="48876" marT="48876" marB="488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Arial" pitchFamily="34" charset="0"/>
                          <a:cs typeface="Arial" pitchFamily="34" charset="0"/>
                        </a:rPr>
                        <a:t>It returns a new array object that contains two or more merged arrays.</a:t>
                      </a:r>
                    </a:p>
                  </a:txBody>
                  <a:tcPr marL="48876" marR="48876" marT="48876" marB="488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25619">
                <a:tc>
                  <a:txBody>
                    <a:bodyPr/>
                    <a:lstStyle/>
                    <a:p>
                      <a:pPr algn="l" fontAlgn="t"/>
                      <a:r>
                        <a:rPr lang="en-IN" sz="2000" u="none" strike="noStrike" dirty="0" err="1">
                          <a:solidFill>
                            <a:srgbClr val="008000"/>
                          </a:solidFill>
                          <a:effectLst/>
                          <a:latin typeface="Arial" pitchFamily="34" charset="0"/>
                          <a:cs typeface="Arial" pitchFamily="34" charset="0"/>
                          <a:hlinkClick r:id="rId3"/>
                        </a:rPr>
                        <a:t>copywithin</a:t>
                      </a:r>
                      <a:r>
                        <a:rPr lang="en-IN" sz="2000" u="none" strike="noStrike" dirty="0">
                          <a:solidFill>
                            <a:srgbClr val="008000"/>
                          </a:solidFill>
                          <a:effectLst/>
                          <a:latin typeface="Arial" pitchFamily="34" charset="0"/>
                          <a:cs typeface="Arial" pitchFamily="34" charset="0"/>
                          <a:hlinkClick r:id="rId3"/>
                        </a:rPr>
                        <a:t>()</a:t>
                      </a:r>
                      <a:endParaRPr lang="en-IN" sz="2000" dirty="0">
                        <a:solidFill>
                          <a:srgbClr val="000000"/>
                        </a:solidFill>
                        <a:effectLst/>
                        <a:latin typeface="Arial" pitchFamily="34" charset="0"/>
                        <a:cs typeface="Arial" pitchFamily="34" charset="0"/>
                      </a:endParaRPr>
                    </a:p>
                  </a:txBody>
                  <a:tcPr marL="48876" marR="48876" marT="48876" marB="488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Arial" pitchFamily="34" charset="0"/>
                          <a:cs typeface="Arial" pitchFamily="34" charset="0"/>
                        </a:rPr>
                        <a:t>It copies the part of the given array with its own elements and returns the modified array.</a:t>
                      </a:r>
                    </a:p>
                  </a:txBody>
                  <a:tcPr marL="48876" marR="48876" marT="48876" marB="488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625619">
                <a:tc>
                  <a:txBody>
                    <a:bodyPr/>
                    <a:lstStyle/>
                    <a:p>
                      <a:pPr algn="l" fontAlgn="t"/>
                      <a:r>
                        <a:rPr lang="en-IN" sz="2000" u="none" strike="noStrike">
                          <a:solidFill>
                            <a:srgbClr val="008000"/>
                          </a:solidFill>
                          <a:effectLst/>
                          <a:latin typeface="Arial" pitchFamily="34" charset="0"/>
                          <a:cs typeface="Arial" pitchFamily="34" charset="0"/>
                          <a:hlinkClick r:id="rId4"/>
                        </a:rPr>
                        <a:t>entries()</a:t>
                      </a:r>
                      <a:endParaRPr lang="en-IN" sz="2000">
                        <a:solidFill>
                          <a:srgbClr val="000000"/>
                        </a:solidFill>
                        <a:effectLst/>
                        <a:latin typeface="Arial" pitchFamily="34" charset="0"/>
                        <a:cs typeface="Arial" pitchFamily="34" charset="0"/>
                      </a:endParaRPr>
                    </a:p>
                  </a:txBody>
                  <a:tcPr marL="48876" marR="48876" marT="48876" marB="488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Arial" pitchFamily="34" charset="0"/>
                          <a:cs typeface="Arial" pitchFamily="34" charset="0"/>
                        </a:rPr>
                        <a:t>It creates an iterator object and a loop that iterates over each key/value pair.</a:t>
                      </a:r>
                    </a:p>
                  </a:txBody>
                  <a:tcPr marL="48876" marR="48876" marT="48876" marB="488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25619">
                <a:tc>
                  <a:txBody>
                    <a:bodyPr/>
                    <a:lstStyle/>
                    <a:p>
                      <a:pPr algn="l" fontAlgn="t"/>
                      <a:r>
                        <a:rPr lang="en-IN" sz="2000" u="none" strike="noStrike">
                          <a:solidFill>
                            <a:srgbClr val="008000"/>
                          </a:solidFill>
                          <a:effectLst/>
                          <a:latin typeface="Arial" pitchFamily="34" charset="0"/>
                          <a:cs typeface="Arial" pitchFamily="34" charset="0"/>
                          <a:hlinkClick r:id="rId5"/>
                        </a:rPr>
                        <a:t>every()</a:t>
                      </a:r>
                      <a:endParaRPr lang="en-IN" sz="2000">
                        <a:solidFill>
                          <a:srgbClr val="000000"/>
                        </a:solidFill>
                        <a:effectLst/>
                        <a:latin typeface="Arial" pitchFamily="34" charset="0"/>
                        <a:cs typeface="Arial" pitchFamily="34" charset="0"/>
                      </a:endParaRPr>
                    </a:p>
                  </a:txBody>
                  <a:tcPr marL="48876" marR="48876" marT="48876" marB="488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Arial" pitchFamily="34" charset="0"/>
                          <a:cs typeface="Arial" pitchFamily="34" charset="0"/>
                        </a:rPr>
                        <a:t>It determines whether all the elements of an array are satisfying the provided function conditions.</a:t>
                      </a:r>
                    </a:p>
                  </a:txBody>
                  <a:tcPr marL="48876" marR="48876" marT="48876" marB="488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625619">
                <a:tc>
                  <a:txBody>
                    <a:bodyPr/>
                    <a:lstStyle/>
                    <a:p>
                      <a:pPr algn="l" fontAlgn="t"/>
                      <a:r>
                        <a:rPr lang="en-IN" sz="2000" u="none" strike="noStrike">
                          <a:solidFill>
                            <a:srgbClr val="008000"/>
                          </a:solidFill>
                          <a:effectLst/>
                          <a:latin typeface="Arial" pitchFamily="34" charset="0"/>
                          <a:cs typeface="Arial" pitchFamily="34" charset="0"/>
                          <a:hlinkClick r:id="rId6"/>
                        </a:rPr>
                        <a:t>flat()</a:t>
                      </a:r>
                      <a:endParaRPr lang="en-IN" sz="2000">
                        <a:solidFill>
                          <a:srgbClr val="000000"/>
                        </a:solidFill>
                        <a:effectLst/>
                        <a:latin typeface="Arial" pitchFamily="34" charset="0"/>
                        <a:cs typeface="Arial" pitchFamily="34" charset="0"/>
                      </a:endParaRPr>
                    </a:p>
                  </a:txBody>
                  <a:tcPr marL="48876" marR="48876" marT="48876" marB="488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Arial" pitchFamily="34" charset="0"/>
                          <a:cs typeface="Arial" pitchFamily="34" charset="0"/>
                        </a:rPr>
                        <a:t>It creates a new array carrying sub-array elements concatenated recursively till the specified depth.</a:t>
                      </a:r>
                    </a:p>
                  </a:txBody>
                  <a:tcPr marL="48876" marR="48876" marT="48876" marB="488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25619">
                <a:tc>
                  <a:txBody>
                    <a:bodyPr/>
                    <a:lstStyle/>
                    <a:p>
                      <a:pPr algn="l" fontAlgn="t"/>
                      <a:r>
                        <a:rPr lang="en-IN" sz="2000" u="none" strike="noStrike">
                          <a:solidFill>
                            <a:srgbClr val="008000"/>
                          </a:solidFill>
                          <a:effectLst/>
                          <a:latin typeface="Arial" pitchFamily="34" charset="0"/>
                          <a:cs typeface="Arial" pitchFamily="34" charset="0"/>
                          <a:hlinkClick r:id="rId7"/>
                        </a:rPr>
                        <a:t>flatMap()</a:t>
                      </a:r>
                      <a:endParaRPr lang="en-IN" sz="2000">
                        <a:solidFill>
                          <a:srgbClr val="000000"/>
                        </a:solidFill>
                        <a:effectLst/>
                        <a:latin typeface="Arial" pitchFamily="34" charset="0"/>
                        <a:cs typeface="Arial" pitchFamily="34" charset="0"/>
                      </a:endParaRPr>
                    </a:p>
                  </a:txBody>
                  <a:tcPr marL="48876" marR="48876" marT="48876" marB="488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Arial" pitchFamily="34" charset="0"/>
                          <a:cs typeface="Arial" pitchFamily="34" charset="0"/>
                        </a:rPr>
                        <a:t>It maps all array elements via mapping function, then flattens the result into a new array.</a:t>
                      </a:r>
                    </a:p>
                  </a:txBody>
                  <a:tcPr marL="48876" marR="48876" marT="48876" marB="488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449664">
                <a:tc>
                  <a:txBody>
                    <a:bodyPr/>
                    <a:lstStyle/>
                    <a:p>
                      <a:pPr algn="l" fontAlgn="t"/>
                      <a:r>
                        <a:rPr lang="en-IN" sz="2000" u="none" strike="noStrike">
                          <a:solidFill>
                            <a:srgbClr val="008000"/>
                          </a:solidFill>
                          <a:effectLst/>
                          <a:latin typeface="Arial" pitchFamily="34" charset="0"/>
                          <a:cs typeface="Arial" pitchFamily="34" charset="0"/>
                          <a:hlinkClick r:id="rId8"/>
                        </a:rPr>
                        <a:t>fill()</a:t>
                      </a:r>
                      <a:endParaRPr lang="en-IN" sz="2000">
                        <a:solidFill>
                          <a:srgbClr val="000000"/>
                        </a:solidFill>
                        <a:effectLst/>
                        <a:latin typeface="Arial" pitchFamily="34" charset="0"/>
                        <a:cs typeface="Arial" pitchFamily="34" charset="0"/>
                      </a:endParaRPr>
                    </a:p>
                  </a:txBody>
                  <a:tcPr marL="48876" marR="48876" marT="48876" marB="488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Arial" pitchFamily="34" charset="0"/>
                          <a:cs typeface="Arial" pitchFamily="34" charset="0"/>
                        </a:rPr>
                        <a:t>It fills elements into an array with static values.</a:t>
                      </a:r>
                    </a:p>
                  </a:txBody>
                  <a:tcPr marL="48876" marR="48876" marT="48876" marB="488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9609212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3748"/>
            <a:ext cx="3878049" cy="52322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IN" sz="2800" dirty="0">
                <a:solidFill>
                  <a:srgbClr val="C00000"/>
                </a:solidFill>
              </a:rPr>
              <a:t>JavaScript Array Methods</a:t>
            </a:r>
          </a:p>
        </p:txBody>
      </p:sp>
      <p:graphicFrame>
        <p:nvGraphicFramePr>
          <p:cNvPr id="4" name="Table 3"/>
          <p:cNvGraphicFramePr>
            <a:graphicFrameLocks noGrp="1"/>
          </p:cNvGraphicFramePr>
          <p:nvPr>
            <p:extLst>
              <p:ext uri="{D42A27DB-BD31-4B8C-83A1-F6EECF244321}">
                <p14:modId xmlns:p14="http://schemas.microsoft.com/office/powerpoint/2010/main" val="987845517"/>
              </p:ext>
            </p:extLst>
          </p:nvPr>
        </p:nvGraphicFramePr>
        <p:xfrm>
          <a:off x="397237" y="748268"/>
          <a:ext cx="8686802" cy="5728732"/>
        </p:xfrm>
        <a:graphic>
          <a:graphicData uri="http://schemas.openxmlformats.org/drawingml/2006/table">
            <a:tbl>
              <a:tblPr/>
              <a:tblGrid>
                <a:gridCol w="1600203">
                  <a:extLst>
                    <a:ext uri="{9D8B030D-6E8A-4147-A177-3AD203B41FA5}">
                      <a16:colId xmlns:a16="http://schemas.microsoft.com/office/drawing/2014/main" val="20000"/>
                    </a:ext>
                  </a:extLst>
                </a:gridCol>
                <a:gridCol w="7086599">
                  <a:extLst>
                    <a:ext uri="{9D8B030D-6E8A-4147-A177-3AD203B41FA5}">
                      <a16:colId xmlns:a16="http://schemas.microsoft.com/office/drawing/2014/main" val="20001"/>
                    </a:ext>
                  </a:extLst>
                </a:gridCol>
              </a:tblGrid>
              <a:tr h="136399">
                <a:tc>
                  <a:txBody>
                    <a:bodyPr/>
                    <a:lstStyle/>
                    <a:p>
                      <a:pPr algn="l" fontAlgn="t"/>
                      <a:r>
                        <a:rPr lang="en-IN" sz="1800" dirty="0">
                          <a:solidFill>
                            <a:srgbClr val="000000"/>
                          </a:solidFill>
                          <a:effectLst/>
                          <a:latin typeface="Arial" pitchFamily="34" charset="0"/>
                          <a:cs typeface="Arial" pitchFamily="34" charset="0"/>
                        </a:rPr>
                        <a:t>Methods</a:t>
                      </a:r>
                    </a:p>
                  </a:txBody>
                  <a:tcPr marL="31000" marR="31000" marT="31000" marB="31000">
                    <a:lnL w="9525" cap="flat" cmpd="sng" algn="ctr">
                      <a:solidFill>
                        <a:srgbClr val="509122"/>
                      </a:solidFill>
                      <a:prstDash val="solid"/>
                      <a:round/>
                      <a:headEnd type="none" w="med" len="med"/>
                      <a:tailEnd type="none" w="med" len="med"/>
                    </a:lnL>
                    <a:lnR w="9525" cap="flat" cmpd="sng" algn="ctr">
                      <a:solidFill>
                        <a:srgbClr val="509122"/>
                      </a:solidFill>
                      <a:prstDash val="solid"/>
                      <a:round/>
                      <a:headEnd type="none" w="med" len="med"/>
                      <a:tailEnd type="none" w="med" len="med"/>
                    </a:lnR>
                    <a:lnT w="9525" cap="flat" cmpd="sng" algn="ctr">
                      <a:solidFill>
                        <a:srgbClr val="50912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Arial" pitchFamily="34" charset="0"/>
                          <a:cs typeface="Arial" pitchFamily="34" charset="0"/>
                        </a:rPr>
                        <a:t>Description</a:t>
                      </a:r>
                    </a:p>
                  </a:txBody>
                  <a:tcPr marL="31000" marR="31000" marT="31000" marB="31000">
                    <a:lnL w="9525" cap="flat" cmpd="sng" algn="ctr">
                      <a:solidFill>
                        <a:srgbClr val="509122"/>
                      </a:solidFill>
                      <a:prstDash val="solid"/>
                      <a:round/>
                      <a:headEnd type="none" w="med" len="med"/>
                      <a:tailEnd type="none" w="med" len="med"/>
                    </a:lnL>
                    <a:lnR w="9525" cap="flat" cmpd="sng" algn="ctr">
                      <a:solidFill>
                        <a:srgbClr val="509122"/>
                      </a:solidFill>
                      <a:prstDash val="solid"/>
                      <a:round/>
                      <a:headEnd type="none" w="med" len="med"/>
                      <a:tailEnd type="none" w="med" len="med"/>
                    </a:lnR>
                    <a:lnT w="9525" cap="flat" cmpd="sng" algn="ctr">
                      <a:solidFill>
                        <a:srgbClr val="50912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264531">
                <a:tc>
                  <a:txBody>
                    <a:bodyPr/>
                    <a:lstStyle/>
                    <a:p>
                      <a:pPr algn="l" fontAlgn="t"/>
                      <a:r>
                        <a:rPr lang="en-IN" sz="1800" u="none" strike="noStrike" dirty="0">
                          <a:solidFill>
                            <a:srgbClr val="008000"/>
                          </a:solidFill>
                          <a:effectLst/>
                          <a:latin typeface="Arial" pitchFamily="34" charset="0"/>
                          <a:cs typeface="Arial" pitchFamily="34" charset="0"/>
                          <a:hlinkClick r:id="rId2"/>
                        </a:rPr>
                        <a:t>from()</a:t>
                      </a:r>
                      <a:endParaRPr lang="en-IN" sz="1800" dirty="0">
                        <a:solidFill>
                          <a:srgbClr val="000000"/>
                        </a:solidFill>
                        <a:effectLst/>
                        <a:latin typeface="Arial" pitchFamily="34" charset="0"/>
                        <a:cs typeface="Arial" pitchFamily="34" charset="0"/>
                      </a:endParaRPr>
                    </a:p>
                  </a:txBody>
                  <a:tcPr marL="20666" marR="20666" marT="20666" marB="20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Arial" pitchFamily="34" charset="0"/>
                          <a:cs typeface="Arial" pitchFamily="34" charset="0"/>
                        </a:rPr>
                        <a:t>It creates a new array carrying the exact copy of another array element.</a:t>
                      </a:r>
                    </a:p>
                  </a:txBody>
                  <a:tcPr marL="20666" marR="20666" marT="20666" marB="20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1"/>
                  </a:ext>
                </a:extLst>
              </a:tr>
              <a:tr h="264531">
                <a:tc>
                  <a:txBody>
                    <a:bodyPr/>
                    <a:lstStyle/>
                    <a:p>
                      <a:pPr algn="l" fontAlgn="t"/>
                      <a:r>
                        <a:rPr lang="en-IN" sz="1800" u="none" strike="noStrike">
                          <a:solidFill>
                            <a:srgbClr val="008000"/>
                          </a:solidFill>
                          <a:effectLst/>
                          <a:latin typeface="Arial" pitchFamily="34" charset="0"/>
                          <a:cs typeface="Arial" pitchFamily="34" charset="0"/>
                          <a:hlinkClick r:id="rId3"/>
                        </a:rPr>
                        <a:t>filter()</a:t>
                      </a:r>
                      <a:endParaRPr lang="en-IN" sz="1800">
                        <a:solidFill>
                          <a:srgbClr val="000000"/>
                        </a:solidFill>
                        <a:effectLst/>
                        <a:latin typeface="Arial" pitchFamily="34" charset="0"/>
                        <a:cs typeface="Arial" pitchFamily="34" charset="0"/>
                      </a:endParaRPr>
                    </a:p>
                  </a:txBody>
                  <a:tcPr marL="20666" marR="20666" marT="20666" marB="20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Arial" pitchFamily="34" charset="0"/>
                          <a:cs typeface="Arial" pitchFamily="34" charset="0"/>
                        </a:rPr>
                        <a:t>It returns the new array containing the elements that pass the provided function conditions.</a:t>
                      </a:r>
                    </a:p>
                  </a:txBody>
                  <a:tcPr marL="20666" marR="20666" marT="20666" marB="20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64531">
                <a:tc>
                  <a:txBody>
                    <a:bodyPr/>
                    <a:lstStyle/>
                    <a:p>
                      <a:pPr algn="l" fontAlgn="t"/>
                      <a:r>
                        <a:rPr lang="en-IN" sz="1800" u="none" strike="noStrike">
                          <a:solidFill>
                            <a:srgbClr val="008000"/>
                          </a:solidFill>
                          <a:effectLst/>
                          <a:latin typeface="Arial" pitchFamily="34" charset="0"/>
                          <a:cs typeface="Arial" pitchFamily="34" charset="0"/>
                          <a:hlinkClick r:id="rId4"/>
                        </a:rPr>
                        <a:t>find()</a:t>
                      </a:r>
                      <a:endParaRPr lang="en-IN" sz="1800">
                        <a:solidFill>
                          <a:srgbClr val="000000"/>
                        </a:solidFill>
                        <a:effectLst/>
                        <a:latin typeface="Arial" pitchFamily="34" charset="0"/>
                        <a:cs typeface="Arial" pitchFamily="34" charset="0"/>
                      </a:endParaRPr>
                    </a:p>
                  </a:txBody>
                  <a:tcPr marL="20666" marR="20666" marT="20666" marB="20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Arial" pitchFamily="34" charset="0"/>
                          <a:cs typeface="Arial" pitchFamily="34" charset="0"/>
                        </a:rPr>
                        <a:t>It returns the value of the first element in the given array that satisfies the specified condition.</a:t>
                      </a:r>
                    </a:p>
                  </a:txBody>
                  <a:tcPr marL="20666" marR="20666" marT="20666" marB="20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3"/>
                  </a:ext>
                </a:extLst>
              </a:tr>
              <a:tr h="264531">
                <a:tc>
                  <a:txBody>
                    <a:bodyPr/>
                    <a:lstStyle/>
                    <a:p>
                      <a:pPr algn="l" fontAlgn="t"/>
                      <a:r>
                        <a:rPr lang="en-IN" sz="1800" u="none" strike="noStrike">
                          <a:solidFill>
                            <a:srgbClr val="008000"/>
                          </a:solidFill>
                          <a:effectLst/>
                          <a:latin typeface="Arial" pitchFamily="34" charset="0"/>
                          <a:cs typeface="Arial" pitchFamily="34" charset="0"/>
                          <a:hlinkClick r:id="rId5"/>
                        </a:rPr>
                        <a:t>findIndex()</a:t>
                      </a:r>
                      <a:endParaRPr lang="en-IN" sz="1800">
                        <a:solidFill>
                          <a:srgbClr val="000000"/>
                        </a:solidFill>
                        <a:effectLst/>
                        <a:latin typeface="Arial" pitchFamily="34" charset="0"/>
                        <a:cs typeface="Arial" pitchFamily="34" charset="0"/>
                      </a:endParaRPr>
                    </a:p>
                  </a:txBody>
                  <a:tcPr marL="20666" marR="20666" marT="20666" marB="20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Arial" pitchFamily="34" charset="0"/>
                          <a:cs typeface="Arial" pitchFamily="34" charset="0"/>
                        </a:rPr>
                        <a:t>It returns the index value of the first element in the given array that satisfies the specified condition.</a:t>
                      </a:r>
                    </a:p>
                  </a:txBody>
                  <a:tcPr marL="20666" marR="20666" marT="20666" marB="20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0132">
                <a:tc>
                  <a:txBody>
                    <a:bodyPr/>
                    <a:lstStyle/>
                    <a:p>
                      <a:pPr algn="l" fontAlgn="t"/>
                      <a:r>
                        <a:rPr lang="en-IN" sz="1800" u="none" strike="noStrike">
                          <a:solidFill>
                            <a:srgbClr val="008000"/>
                          </a:solidFill>
                          <a:effectLst/>
                          <a:latin typeface="Arial" pitchFamily="34" charset="0"/>
                          <a:cs typeface="Arial" pitchFamily="34" charset="0"/>
                          <a:hlinkClick r:id="rId6"/>
                        </a:rPr>
                        <a:t>forEach()</a:t>
                      </a:r>
                      <a:endParaRPr lang="en-IN" sz="1800">
                        <a:solidFill>
                          <a:srgbClr val="000000"/>
                        </a:solidFill>
                        <a:effectLst/>
                        <a:latin typeface="Arial" pitchFamily="34" charset="0"/>
                        <a:cs typeface="Arial" pitchFamily="34" charset="0"/>
                      </a:endParaRPr>
                    </a:p>
                  </a:txBody>
                  <a:tcPr marL="20666" marR="20666" marT="20666" marB="20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Arial" pitchFamily="34" charset="0"/>
                          <a:cs typeface="Arial" pitchFamily="34" charset="0"/>
                        </a:rPr>
                        <a:t>It invokes the provided function once for each element of an array.</a:t>
                      </a:r>
                    </a:p>
                  </a:txBody>
                  <a:tcPr marL="20666" marR="20666" marT="20666" marB="20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5"/>
                  </a:ext>
                </a:extLst>
              </a:tr>
              <a:tr h="190132">
                <a:tc>
                  <a:txBody>
                    <a:bodyPr/>
                    <a:lstStyle/>
                    <a:p>
                      <a:pPr algn="l" fontAlgn="t"/>
                      <a:r>
                        <a:rPr lang="en-IN" sz="1800" u="none" strike="noStrike" dirty="0">
                          <a:solidFill>
                            <a:srgbClr val="008000"/>
                          </a:solidFill>
                          <a:effectLst/>
                          <a:latin typeface="Arial" pitchFamily="34" charset="0"/>
                          <a:cs typeface="Arial" pitchFamily="34" charset="0"/>
                          <a:hlinkClick r:id="rId7"/>
                        </a:rPr>
                        <a:t>includes()</a:t>
                      </a:r>
                      <a:endParaRPr lang="en-IN" sz="1800" dirty="0">
                        <a:solidFill>
                          <a:srgbClr val="000000"/>
                        </a:solidFill>
                        <a:effectLst/>
                        <a:latin typeface="Arial" pitchFamily="34" charset="0"/>
                        <a:cs typeface="Arial" pitchFamily="34" charset="0"/>
                      </a:endParaRPr>
                    </a:p>
                  </a:txBody>
                  <a:tcPr marL="20666" marR="20666" marT="20666" marB="20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Arial" pitchFamily="34" charset="0"/>
                          <a:cs typeface="Arial" pitchFamily="34" charset="0"/>
                        </a:rPr>
                        <a:t>It checks whether the given array contains the specified element.</a:t>
                      </a:r>
                    </a:p>
                  </a:txBody>
                  <a:tcPr marL="20666" marR="20666" marT="20666" marB="20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64531">
                <a:tc>
                  <a:txBody>
                    <a:bodyPr/>
                    <a:lstStyle/>
                    <a:p>
                      <a:pPr algn="l" fontAlgn="t"/>
                      <a:r>
                        <a:rPr lang="en-IN" sz="1800" u="none" strike="noStrike">
                          <a:solidFill>
                            <a:srgbClr val="008000"/>
                          </a:solidFill>
                          <a:effectLst/>
                          <a:latin typeface="Arial" pitchFamily="34" charset="0"/>
                          <a:cs typeface="Arial" pitchFamily="34" charset="0"/>
                          <a:hlinkClick r:id="rId8"/>
                        </a:rPr>
                        <a:t>indexOf()</a:t>
                      </a:r>
                      <a:endParaRPr lang="en-IN" sz="1800">
                        <a:solidFill>
                          <a:srgbClr val="000000"/>
                        </a:solidFill>
                        <a:effectLst/>
                        <a:latin typeface="Arial" pitchFamily="34" charset="0"/>
                        <a:cs typeface="Arial" pitchFamily="34" charset="0"/>
                      </a:endParaRPr>
                    </a:p>
                  </a:txBody>
                  <a:tcPr marL="20666" marR="20666" marT="20666" marB="20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Arial" pitchFamily="34" charset="0"/>
                          <a:cs typeface="Arial" pitchFamily="34" charset="0"/>
                        </a:rPr>
                        <a:t>It searches the specified element in the given array and returns the index of the first match.</a:t>
                      </a:r>
                    </a:p>
                  </a:txBody>
                  <a:tcPr marL="20666" marR="20666" marT="20666" marB="20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7"/>
                  </a:ext>
                </a:extLst>
              </a:tr>
              <a:tr h="190132">
                <a:tc>
                  <a:txBody>
                    <a:bodyPr/>
                    <a:lstStyle/>
                    <a:p>
                      <a:pPr algn="l" fontAlgn="t"/>
                      <a:r>
                        <a:rPr lang="en-IN" sz="1800" u="none" strike="noStrike">
                          <a:solidFill>
                            <a:srgbClr val="008000"/>
                          </a:solidFill>
                          <a:effectLst/>
                          <a:latin typeface="Arial" pitchFamily="34" charset="0"/>
                          <a:cs typeface="Arial" pitchFamily="34" charset="0"/>
                          <a:hlinkClick r:id="rId9"/>
                        </a:rPr>
                        <a:t>isArray()</a:t>
                      </a:r>
                      <a:endParaRPr lang="en-IN" sz="1800">
                        <a:solidFill>
                          <a:srgbClr val="000000"/>
                        </a:solidFill>
                        <a:effectLst/>
                        <a:latin typeface="Arial" pitchFamily="34" charset="0"/>
                        <a:cs typeface="Arial" pitchFamily="34" charset="0"/>
                      </a:endParaRPr>
                    </a:p>
                  </a:txBody>
                  <a:tcPr marL="20666" marR="20666" marT="20666" marB="20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Arial" pitchFamily="34" charset="0"/>
                          <a:cs typeface="Arial" pitchFamily="34" charset="0"/>
                        </a:rPr>
                        <a:t>It tests if the passed value ia an array.</a:t>
                      </a:r>
                    </a:p>
                  </a:txBody>
                  <a:tcPr marL="20666" marR="20666" marT="20666" marB="20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190132">
                <a:tc>
                  <a:txBody>
                    <a:bodyPr/>
                    <a:lstStyle/>
                    <a:p>
                      <a:pPr algn="l" fontAlgn="t"/>
                      <a:r>
                        <a:rPr lang="en-IN" sz="1800" u="none" strike="noStrike">
                          <a:solidFill>
                            <a:srgbClr val="008000"/>
                          </a:solidFill>
                          <a:effectLst/>
                          <a:latin typeface="Arial" pitchFamily="34" charset="0"/>
                          <a:cs typeface="Arial" pitchFamily="34" charset="0"/>
                          <a:hlinkClick r:id="rId10"/>
                        </a:rPr>
                        <a:t>join()</a:t>
                      </a:r>
                      <a:endParaRPr lang="en-IN" sz="1800">
                        <a:solidFill>
                          <a:srgbClr val="000000"/>
                        </a:solidFill>
                        <a:effectLst/>
                        <a:latin typeface="Arial" pitchFamily="34" charset="0"/>
                        <a:cs typeface="Arial" pitchFamily="34" charset="0"/>
                      </a:endParaRPr>
                    </a:p>
                  </a:txBody>
                  <a:tcPr marL="20666" marR="20666" marT="20666" marB="20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Arial" pitchFamily="34" charset="0"/>
                          <a:cs typeface="Arial" pitchFamily="34" charset="0"/>
                        </a:rPr>
                        <a:t>It joins the elements of an array as a string.</a:t>
                      </a:r>
                    </a:p>
                  </a:txBody>
                  <a:tcPr marL="20666" marR="20666" marT="20666" marB="20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9"/>
                  </a:ext>
                </a:extLst>
              </a:tr>
              <a:tr h="264531">
                <a:tc>
                  <a:txBody>
                    <a:bodyPr/>
                    <a:lstStyle/>
                    <a:p>
                      <a:pPr algn="l" fontAlgn="t"/>
                      <a:r>
                        <a:rPr lang="en-IN" sz="1800" u="none" strike="noStrike">
                          <a:solidFill>
                            <a:srgbClr val="008000"/>
                          </a:solidFill>
                          <a:effectLst/>
                          <a:latin typeface="Arial" pitchFamily="34" charset="0"/>
                          <a:cs typeface="Arial" pitchFamily="34" charset="0"/>
                          <a:hlinkClick r:id="rId11"/>
                        </a:rPr>
                        <a:t>keys()</a:t>
                      </a:r>
                      <a:endParaRPr lang="en-IN" sz="1800">
                        <a:solidFill>
                          <a:srgbClr val="000000"/>
                        </a:solidFill>
                        <a:effectLst/>
                        <a:latin typeface="Arial" pitchFamily="34" charset="0"/>
                        <a:cs typeface="Arial" pitchFamily="34" charset="0"/>
                      </a:endParaRPr>
                    </a:p>
                  </a:txBody>
                  <a:tcPr marL="20666" marR="20666" marT="20666" marB="20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Arial" pitchFamily="34" charset="0"/>
                          <a:cs typeface="Arial" pitchFamily="34" charset="0"/>
                        </a:rPr>
                        <a:t>It creates an iterator object that contains only the keys of the array, then loops through these keys.</a:t>
                      </a:r>
                    </a:p>
                  </a:txBody>
                  <a:tcPr marL="20666" marR="20666" marT="20666" marB="20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264531">
                <a:tc>
                  <a:txBody>
                    <a:bodyPr/>
                    <a:lstStyle/>
                    <a:p>
                      <a:pPr algn="l" fontAlgn="t"/>
                      <a:r>
                        <a:rPr lang="en-IN" sz="1800" u="none" strike="noStrike">
                          <a:solidFill>
                            <a:srgbClr val="008000"/>
                          </a:solidFill>
                          <a:effectLst/>
                          <a:latin typeface="Arial" pitchFamily="34" charset="0"/>
                          <a:cs typeface="Arial" pitchFamily="34" charset="0"/>
                          <a:hlinkClick r:id="rId12"/>
                        </a:rPr>
                        <a:t>lastIndexOf()</a:t>
                      </a:r>
                      <a:endParaRPr lang="en-IN" sz="1800">
                        <a:solidFill>
                          <a:srgbClr val="000000"/>
                        </a:solidFill>
                        <a:effectLst/>
                        <a:latin typeface="Arial" pitchFamily="34" charset="0"/>
                        <a:cs typeface="Arial" pitchFamily="34" charset="0"/>
                      </a:endParaRPr>
                    </a:p>
                  </a:txBody>
                  <a:tcPr marL="20666" marR="20666" marT="20666" marB="20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Arial" pitchFamily="34" charset="0"/>
                          <a:cs typeface="Arial" pitchFamily="34" charset="0"/>
                        </a:rPr>
                        <a:t>It searches the specified element in the given array and returns the index of the last match.</a:t>
                      </a:r>
                    </a:p>
                  </a:txBody>
                  <a:tcPr marL="20666" marR="20666" marT="20666" marB="20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1"/>
                  </a:ext>
                </a:extLst>
              </a:tr>
            </a:tbl>
          </a:graphicData>
        </a:graphic>
      </p:graphicFrame>
      <p:sp>
        <p:nvSpPr>
          <p:cNvPr id="5" name="Rectangle 4"/>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2518220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228600"/>
            <a:ext cx="3878049" cy="52322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IN" sz="2800" dirty="0">
                <a:solidFill>
                  <a:srgbClr val="C00000"/>
                </a:solidFill>
              </a:rPr>
              <a:t>JavaScript Array Methods</a:t>
            </a:r>
          </a:p>
        </p:txBody>
      </p:sp>
      <p:graphicFrame>
        <p:nvGraphicFramePr>
          <p:cNvPr id="3" name="Table 2"/>
          <p:cNvGraphicFramePr>
            <a:graphicFrameLocks noGrp="1"/>
          </p:cNvGraphicFramePr>
          <p:nvPr>
            <p:extLst>
              <p:ext uri="{D42A27DB-BD31-4B8C-83A1-F6EECF244321}">
                <p14:modId xmlns:p14="http://schemas.microsoft.com/office/powerpoint/2010/main" val="1985878933"/>
              </p:ext>
            </p:extLst>
          </p:nvPr>
        </p:nvGraphicFramePr>
        <p:xfrm>
          <a:off x="762000" y="990600"/>
          <a:ext cx="8153400" cy="5270244"/>
        </p:xfrm>
        <a:graphic>
          <a:graphicData uri="http://schemas.openxmlformats.org/drawingml/2006/table">
            <a:tbl>
              <a:tblPr/>
              <a:tblGrid>
                <a:gridCol w="2286000">
                  <a:extLst>
                    <a:ext uri="{9D8B030D-6E8A-4147-A177-3AD203B41FA5}">
                      <a16:colId xmlns:a16="http://schemas.microsoft.com/office/drawing/2014/main" val="20000"/>
                    </a:ext>
                  </a:extLst>
                </a:gridCol>
                <a:gridCol w="5867400">
                  <a:extLst>
                    <a:ext uri="{9D8B030D-6E8A-4147-A177-3AD203B41FA5}">
                      <a16:colId xmlns:a16="http://schemas.microsoft.com/office/drawing/2014/main" val="20001"/>
                    </a:ext>
                  </a:extLst>
                </a:gridCol>
              </a:tblGrid>
              <a:tr h="96173">
                <a:tc>
                  <a:txBody>
                    <a:bodyPr/>
                    <a:lstStyle/>
                    <a:p>
                      <a:pPr algn="l" fontAlgn="t"/>
                      <a:r>
                        <a:rPr lang="en-IN" sz="1600" dirty="0">
                          <a:solidFill>
                            <a:srgbClr val="000000"/>
                          </a:solidFill>
                          <a:effectLst/>
                          <a:latin typeface="Arial" pitchFamily="34" charset="0"/>
                          <a:cs typeface="Arial" pitchFamily="34" charset="0"/>
                        </a:rPr>
                        <a:t>Methods</a:t>
                      </a:r>
                    </a:p>
                  </a:txBody>
                  <a:tcPr marL="21858" marR="21858" marT="21858" marB="21858">
                    <a:lnL w="9525" cap="flat" cmpd="sng" algn="ctr">
                      <a:solidFill>
                        <a:srgbClr val="A0E49C"/>
                      </a:solidFill>
                      <a:prstDash val="solid"/>
                      <a:round/>
                      <a:headEnd type="none" w="med" len="med"/>
                      <a:tailEnd type="none" w="med" len="med"/>
                    </a:lnL>
                    <a:lnR w="9525" cap="flat" cmpd="sng" algn="ctr">
                      <a:solidFill>
                        <a:srgbClr val="A0E49C"/>
                      </a:solidFill>
                      <a:prstDash val="solid"/>
                      <a:round/>
                      <a:headEnd type="none" w="med" len="med"/>
                      <a:tailEnd type="none" w="med" len="med"/>
                    </a:lnR>
                    <a:lnT w="9525" cap="flat" cmpd="sng" algn="ctr">
                      <a:solidFill>
                        <a:srgbClr val="A0E49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Arial" pitchFamily="34" charset="0"/>
                          <a:cs typeface="Arial" pitchFamily="34" charset="0"/>
                        </a:rPr>
                        <a:t>Description</a:t>
                      </a:r>
                    </a:p>
                  </a:txBody>
                  <a:tcPr marL="21858" marR="21858" marT="21858" marB="21858">
                    <a:lnL w="9525" cap="flat" cmpd="sng" algn="ctr">
                      <a:solidFill>
                        <a:srgbClr val="A0E49C"/>
                      </a:solidFill>
                      <a:prstDash val="solid"/>
                      <a:round/>
                      <a:headEnd type="none" w="med" len="med"/>
                      <a:tailEnd type="none" w="med" len="med"/>
                    </a:lnL>
                    <a:lnR w="9525" cap="flat" cmpd="sng" algn="ctr">
                      <a:solidFill>
                        <a:srgbClr val="A0E49C"/>
                      </a:solidFill>
                      <a:prstDash val="solid"/>
                      <a:round/>
                      <a:headEnd type="none" w="med" len="med"/>
                      <a:tailEnd type="none" w="med" len="med"/>
                    </a:lnR>
                    <a:lnT w="9525" cap="flat" cmpd="sng" algn="ctr">
                      <a:solidFill>
                        <a:srgbClr val="A0E49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134059">
                <a:tc>
                  <a:txBody>
                    <a:bodyPr/>
                    <a:lstStyle/>
                    <a:p>
                      <a:pPr algn="l" fontAlgn="t"/>
                      <a:r>
                        <a:rPr lang="en-IN" sz="1600" u="none" strike="noStrike" dirty="0" err="1">
                          <a:solidFill>
                            <a:srgbClr val="008000"/>
                          </a:solidFill>
                          <a:effectLst/>
                          <a:latin typeface="Arial" pitchFamily="34" charset="0"/>
                          <a:cs typeface="Arial" pitchFamily="34" charset="0"/>
                          <a:hlinkClick r:id="rId2"/>
                        </a:rPr>
                        <a:t>isArray</a:t>
                      </a:r>
                      <a:r>
                        <a:rPr lang="en-IN" sz="1600" u="none" strike="noStrike" dirty="0">
                          <a:solidFill>
                            <a:srgbClr val="008000"/>
                          </a:solidFill>
                          <a:effectLst/>
                          <a:latin typeface="Arial" pitchFamily="34" charset="0"/>
                          <a:cs typeface="Arial" pitchFamily="34" charset="0"/>
                          <a:hlinkClick r:id="rId2"/>
                        </a:rPr>
                        <a:t>()</a:t>
                      </a:r>
                      <a:endParaRPr lang="en-IN" sz="1600" dirty="0">
                        <a:solidFill>
                          <a:srgbClr val="000000"/>
                        </a:solidFill>
                        <a:effectLst/>
                        <a:latin typeface="Arial" pitchFamily="34" charset="0"/>
                        <a:cs typeface="Arial" pitchFamily="34" charset="0"/>
                      </a:endParaRPr>
                    </a:p>
                  </a:txBody>
                  <a:tcPr marL="14572" marR="14572" marT="14572" marB="145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Arial" pitchFamily="34" charset="0"/>
                          <a:cs typeface="Arial" pitchFamily="34" charset="0"/>
                        </a:rPr>
                        <a:t>It tests if the passed value ia an array.</a:t>
                      </a:r>
                    </a:p>
                  </a:txBody>
                  <a:tcPr marL="14572" marR="14572" marT="14572" marB="145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34059">
                <a:tc>
                  <a:txBody>
                    <a:bodyPr/>
                    <a:lstStyle/>
                    <a:p>
                      <a:pPr algn="l" fontAlgn="t"/>
                      <a:r>
                        <a:rPr lang="en-IN" sz="1600" u="none" strike="noStrike">
                          <a:solidFill>
                            <a:srgbClr val="008000"/>
                          </a:solidFill>
                          <a:effectLst/>
                          <a:latin typeface="Arial" pitchFamily="34" charset="0"/>
                          <a:cs typeface="Arial" pitchFamily="34" charset="0"/>
                          <a:hlinkClick r:id="rId3"/>
                        </a:rPr>
                        <a:t>join()</a:t>
                      </a:r>
                      <a:endParaRPr lang="en-IN" sz="1600">
                        <a:solidFill>
                          <a:srgbClr val="000000"/>
                        </a:solidFill>
                        <a:effectLst/>
                        <a:latin typeface="Arial" pitchFamily="34" charset="0"/>
                        <a:cs typeface="Arial" pitchFamily="34" charset="0"/>
                      </a:endParaRPr>
                    </a:p>
                  </a:txBody>
                  <a:tcPr marL="14572" marR="14572" marT="14572" marB="145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Arial" pitchFamily="34" charset="0"/>
                          <a:cs typeface="Arial" pitchFamily="34" charset="0"/>
                        </a:rPr>
                        <a:t>It joins the elements of an array as a string.</a:t>
                      </a:r>
                    </a:p>
                  </a:txBody>
                  <a:tcPr marL="14572" marR="14572" marT="14572" marB="145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186517">
                <a:tc>
                  <a:txBody>
                    <a:bodyPr/>
                    <a:lstStyle/>
                    <a:p>
                      <a:pPr algn="l" fontAlgn="t"/>
                      <a:r>
                        <a:rPr lang="en-IN" sz="1600" u="none" strike="noStrike">
                          <a:solidFill>
                            <a:srgbClr val="008000"/>
                          </a:solidFill>
                          <a:effectLst/>
                          <a:latin typeface="Arial" pitchFamily="34" charset="0"/>
                          <a:cs typeface="Arial" pitchFamily="34" charset="0"/>
                          <a:hlinkClick r:id="rId4"/>
                        </a:rPr>
                        <a:t>keys()</a:t>
                      </a:r>
                      <a:endParaRPr lang="en-IN" sz="1600">
                        <a:solidFill>
                          <a:srgbClr val="000000"/>
                        </a:solidFill>
                        <a:effectLst/>
                        <a:latin typeface="Arial" pitchFamily="34" charset="0"/>
                        <a:cs typeface="Arial" pitchFamily="34" charset="0"/>
                      </a:endParaRPr>
                    </a:p>
                  </a:txBody>
                  <a:tcPr marL="14572" marR="14572" marT="14572" marB="145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Arial" pitchFamily="34" charset="0"/>
                          <a:cs typeface="Arial" pitchFamily="34" charset="0"/>
                        </a:rPr>
                        <a:t>It creates an iterator object that contains only the keys of the array, then loops through these keys.</a:t>
                      </a:r>
                    </a:p>
                  </a:txBody>
                  <a:tcPr marL="14572" marR="14572" marT="14572" marB="145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86517">
                <a:tc>
                  <a:txBody>
                    <a:bodyPr/>
                    <a:lstStyle/>
                    <a:p>
                      <a:pPr algn="l" fontAlgn="t"/>
                      <a:r>
                        <a:rPr lang="en-IN" sz="1600" u="none" strike="noStrike">
                          <a:solidFill>
                            <a:srgbClr val="008000"/>
                          </a:solidFill>
                          <a:effectLst/>
                          <a:latin typeface="Arial" pitchFamily="34" charset="0"/>
                          <a:cs typeface="Arial" pitchFamily="34" charset="0"/>
                          <a:hlinkClick r:id="rId5"/>
                        </a:rPr>
                        <a:t>lastIndexOf()</a:t>
                      </a:r>
                      <a:endParaRPr lang="en-IN" sz="1600">
                        <a:solidFill>
                          <a:srgbClr val="000000"/>
                        </a:solidFill>
                        <a:effectLst/>
                        <a:latin typeface="Arial" pitchFamily="34" charset="0"/>
                        <a:cs typeface="Arial" pitchFamily="34" charset="0"/>
                      </a:endParaRPr>
                    </a:p>
                  </a:txBody>
                  <a:tcPr marL="14572" marR="14572" marT="14572" marB="145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Arial" pitchFamily="34" charset="0"/>
                          <a:cs typeface="Arial" pitchFamily="34" charset="0"/>
                        </a:rPr>
                        <a:t>It searches the specified element in the given array and returns the index of the last match.</a:t>
                      </a:r>
                    </a:p>
                  </a:txBody>
                  <a:tcPr marL="14572" marR="14572" marT="14572" marB="145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186517">
                <a:tc>
                  <a:txBody>
                    <a:bodyPr/>
                    <a:lstStyle/>
                    <a:p>
                      <a:pPr algn="l" fontAlgn="t"/>
                      <a:r>
                        <a:rPr lang="en-IN" sz="1600" u="none" strike="noStrike">
                          <a:solidFill>
                            <a:srgbClr val="008000"/>
                          </a:solidFill>
                          <a:effectLst/>
                          <a:latin typeface="Arial" pitchFamily="34" charset="0"/>
                          <a:cs typeface="Arial" pitchFamily="34" charset="0"/>
                          <a:hlinkClick r:id="rId6"/>
                        </a:rPr>
                        <a:t>map()</a:t>
                      </a:r>
                      <a:endParaRPr lang="en-IN" sz="1600">
                        <a:solidFill>
                          <a:srgbClr val="000000"/>
                        </a:solidFill>
                        <a:effectLst/>
                        <a:latin typeface="Arial" pitchFamily="34" charset="0"/>
                        <a:cs typeface="Arial" pitchFamily="34" charset="0"/>
                      </a:endParaRPr>
                    </a:p>
                  </a:txBody>
                  <a:tcPr marL="14572" marR="14572" marT="14572" marB="145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Arial" pitchFamily="34" charset="0"/>
                          <a:cs typeface="Arial" pitchFamily="34" charset="0"/>
                        </a:rPr>
                        <a:t>It calls the specified function for every array element and returns the new array</a:t>
                      </a:r>
                    </a:p>
                  </a:txBody>
                  <a:tcPr marL="14572" marR="14572" marT="14572" marB="145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86517">
                <a:tc>
                  <a:txBody>
                    <a:bodyPr/>
                    <a:lstStyle/>
                    <a:p>
                      <a:pPr algn="l" fontAlgn="t"/>
                      <a:r>
                        <a:rPr lang="en-IN" sz="1600" u="none" strike="noStrike">
                          <a:solidFill>
                            <a:srgbClr val="008000"/>
                          </a:solidFill>
                          <a:effectLst/>
                          <a:latin typeface="Arial" pitchFamily="34" charset="0"/>
                          <a:cs typeface="Arial" pitchFamily="34" charset="0"/>
                          <a:hlinkClick r:id="rId7"/>
                        </a:rPr>
                        <a:t>of()</a:t>
                      </a:r>
                      <a:endParaRPr lang="en-IN" sz="1600">
                        <a:solidFill>
                          <a:srgbClr val="000000"/>
                        </a:solidFill>
                        <a:effectLst/>
                        <a:latin typeface="Arial" pitchFamily="34" charset="0"/>
                        <a:cs typeface="Arial" pitchFamily="34" charset="0"/>
                      </a:endParaRPr>
                    </a:p>
                  </a:txBody>
                  <a:tcPr marL="14572" marR="14572" marT="14572" marB="145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Arial" pitchFamily="34" charset="0"/>
                          <a:cs typeface="Arial" pitchFamily="34" charset="0"/>
                        </a:rPr>
                        <a:t>It creates a new array from a variable number of arguments, holding any type of argument.</a:t>
                      </a:r>
                    </a:p>
                  </a:txBody>
                  <a:tcPr marL="14572" marR="14572" marT="14572" marB="145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134059">
                <a:tc>
                  <a:txBody>
                    <a:bodyPr/>
                    <a:lstStyle/>
                    <a:p>
                      <a:pPr algn="l" fontAlgn="t"/>
                      <a:r>
                        <a:rPr lang="en-IN" sz="1600" u="none" strike="noStrike">
                          <a:solidFill>
                            <a:srgbClr val="008000"/>
                          </a:solidFill>
                          <a:effectLst/>
                          <a:latin typeface="Arial" pitchFamily="34" charset="0"/>
                          <a:cs typeface="Arial" pitchFamily="34" charset="0"/>
                          <a:hlinkClick r:id="rId8"/>
                        </a:rPr>
                        <a:t>pop()</a:t>
                      </a:r>
                      <a:endParaRPr lang="en-IN" sz="1600">
                        <a:solidFill>
                          <a:srgbClr val="000000"/>
                        </a:solidFill>
                        <a:effectLst/>
                        <a:latin typeface="Arial" pitchFamily="34" charset="0"/>
                        <a:cs typeface="Arial" pitchFamily="34" charset="0"/>
                      </a:endParaRPr>
                    </a:p>
                  </a:txBody>
                  <a:tcPr marL="14572" marR="14572" marT="14572" marB="145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Arial" pitchFamily="34" charset="0"/>
                          <a:cs typeface="Arial" pitchFamily="34" charset="0"/>
                        </a:rPr>
                        <a:t>It removes and returns the last element of an array.</a:t>
                      </a:r>
                    </a:p>
                  </a:txBody>
                  <a:tcPr marL="14572" marR="14572" marT="14572" marB="145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134059">
                <a:tc>
                  <a:txBody>
                    <a:bodyPr/>
                    <a:lstStyle/>
                    <a:p>
                      <a:pPr algn="l" fontAlgn="t"/>
                      <a:r>
                        <a:rPr lang="en-IN" sz="1600" u="none" strike="noStrike">
                          <a:solidFill>
                            <a:srgbClr val="008000"/>
                          </a:solidFill>
                          <a:effectLst/>
                          <a:latin typeface="Arial" pitchFamily="34" charset="0"/>
                          <a:cs typeface="Arial" pitchFamily="34" charset="0"/>
                          <a:hlinkClick r:id="rId9"/>
                        </a:rPr>
                        <a:t>push()</a:t>
                      </a:r>
                      <a:endParaRPr lang="en-IN" sz="1600">
                        <a:solidFill>
                          <a:srgbClr val="000000"/>
                        </a:solidFill>
                        <a:effectLst/>
                        <a:latin typeface="Arial" pitchFamily="34" charset="0"/>
                        <a:cs typeface="Arial" pitchFamily="34" charset="0"/>
                      </a:endParaRPr>
                    </a:p>
                  </a:txBody>
                  <a:tcPr marL="14572" marR="14572" marT="14572" marB="145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Arial" pitchFamily="34" charset="0"/>
                          <a:cs typeface="Arial" pitchFamily="34" charset="0"/>
                        </a:rPr>
                        <a:t>It adds one or more elements to the end of an array.</a:t>
                      </a:r>
                    </a:p>
                  </a:txBody>
                  <a:tcPr marL="14572" marR="14572" marT="14572" marB="145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134059">
                <a:tc>
                  <a:txBody>
                    <a:bodyPr/>
                    <a:lstStyle/>
                    <a:p>
                      <a:pPr algn="l" fontAlgn="t"/>
                      <a:r>
                        <a:rPr lang="en-IN" sz="1600" u="none" strike="noStrike">
                          <a:solidFill>
                            <a:srgbClr val="008000"/>
                          </a:solidFill>
                          <a:effectLst/>
                          <a:latin typeface="Arial" pitchFamily="34" charset="0"/>
                          <a:cs typeface="Arial" pitchFamily="34" charset="0"/>
                          <a:hlinkClick r:id="rId10"/>
                        </a:rPr>
                        <a:t>reverse()</a:t>
                      </a:r>
                      <a:endParaRPr lang="en-IN" sz="1600">
                        <a:solidFill>
                          <a:srgbClr val="000000"/>
                        </a:solidFill>
                        <a:effectLst/>
                        <a:latin typeface="Arial" pitchFamily="34" charset="0"/>
                        <a:cs typeface="Arial" pitchFamily="34" charset="0"/>
                      </a:endParaRPr>
                    </a:p>
                  </a:txBody>
                  <a:tcPr marL="14572" marR="14572" marT="14572" marB="145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Arial" pitchFamily="34" charset="0"/>
                          <a:cs typeface="Arial" pitchFamily="34" charset="0"/>
                        </a:rPr>
                        <a:t>It reverses the elements of given array.</a:t>
                      </a:r>
                    </a:p>
                  </a:txBody>
                  <a:tcPr marL="14572" marR="14572" marT="14572" marB="145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186517">
                <a:tc>
                  <a:txBody>
                    <a:bodyPr/>
                    <a:lstStyle/>
                    <a:p>
                      <a:pPr algn="l" fontAlgn="t"/>
                      <a:r>
                        <a:rPr lang="en-IN" sz="1600" u="none" strike="noStrike">
                          <a:solidFill>
                            <a:srgbClr val="008000"/>
                          </a:solidFill>
                          <a:effectLst/>
                          <a:latin typeface="Arial" pitchFamily="34" charset="0"/>
                          <a:cs typeface="Arial" pitchFamily="34" charset="0"/>
                          <a:hlinkClick r:id="rId11"/>
                        </a:rPr>
                        <a:t>reduce(function, initial)</a:t>
                      </a:r>
                      <a:endParaRPr lang="en-IN" sz="1600">
                        <a:solidFill>
                          <a:srgbClr val="000000"/>
                        </a:solidFill>
                        <a:effectLst/>
                        <a:latin typeface="Arial" pitchFamily="34" charset="0"/>
                        <a:cs typeface="Arial" pitchFamily="34" charset="0"/>
                      </a:endParaRPr>
                    </a:p>
                  </a:txBody>
                  <a:tcPr marL="14572" marR="14572" marT="14572" marB="145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Arial" pitchFamily="34" charset="0"/>
                          <a:cs typeface="Arial" pitchFamily="34" charset="0"/>
                        </a:rPr>
                        <a:t>It executes a provided function for each value from left to right and reduces the array to a single value.</a:t>
                      </a:r>
                    </a:p>
                  </a:txBody>
                  <a:tcPr marL="14572" marR="14572" marT="14572" marB="145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186517">
                <a:tc>
                  <a:txBody>
                    <a:bodyPr/>
                    <a:lstStyle/>
                    <a:p>
                      <a:pPr algn="l" fontAlgn="t"/>
                      <a:r>
                        <a:rPr lang="en-IN" sz="1600" u="none" strike="noStrike">
                          <a:solidFill>
                            <a:srgbClr val="008000"/>
                          </a:solidFill>
                          <a:effectLst/>
                          <a:latin typeface="Arial" pitchFamily="34" charset="0"/>
                          <a:cs typeface="Arial" pitchFamily="34" charset="0"/>
                          <a:hlinkClick r:id="rId12"/>
                        </a:rPr>
                        <a:t>reduceRight()</a:t>
                      </a:r>
                      <a:endParaRPr lang="en-IN" sz="1600">
                        <a:solidFill>
                          <a:srgbClr val="000000"/>
                        </a:solidFill>
                        <a:effectLst/>
                        <a:latin typeface="Arial" pitchFamily="34" charset="0"/>
                        <a:cs typeface="Arial" pitchFamily="34" charset="0"/>
                      </a:endParaRPr>
                    </a:p>
                  </a:txBody>
                  <a:tcPr marL="14572" marR="14572" marT="14572" marB="145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Arial" pitchFamily="34" charset="0"/>
                          <a:cs typeface="Arial" pitchFamily="34" charset="0"/>
                        </a:rPr>
                        <a:t>It executes a provided function for each value from right to left and reduces the array to a single value.</a:t>
                      </a:r>
                    </a:p>
                  </a:txBody>
                  <a:tcPr marL="14572" marR="14572" marT="14572" marB="145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186517">
                <a:tc>
                  <a:txBody>
                    <a:bodyPr/>
                    <a:lstStyle/>
                    <a:p>
                      <a:pPr algn="l" fontAlgn="t"/>
                      <a:r>
                        <a:rPr lang="en-IN" sz="1600" u="none" strike="noStrike">
                          <a:solidFill>
                            <a:srgbClr val="008000"/>
                          </a:solidFill>
                          <a:effectLst/>
                          <a:latin typeface="Arial" pitchFamily="34" charset="0"/>
                          <a:cs typeface="Arial" pitchFamily="34" charset="0"/>
                          <a:hlinkClick r:id="rId13"/>
                        </a:rPr>
                        <a:t>some()</a:t>
                      </a:r>
                      <a:endParaRPr lang="en-IN" sz="1600">
                        <a:solidFill>
                          <a:srgbClr val="000000"/>
                        </a:solidFill>
                        <a:effectLst/>
                        <a:latin typeface="Arial" pitchFamily="34" charset="0"/>
                        <a:cs typeface="Arial" pitchFamily="34" charset="0"/>
                      </a:endParaRPr>
                    </a:p>
                  </a:txBody>
                  <a:tcPr marL="14572" marR="14572" marT="14572" marB="145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Arial" pitchFamily="34" charset="0"/>
                          <a:cs typeface="Arial" pitchFamily="34" charset="0"/>
                        </a:rPr>
                        <a:t>It determines if any element of the array passes the test of the implemented function.</a:t>
                      </a:r>
                    </a:p>
                  </a:txBody>
                  <a:tcPr marL="14572" marR="14572" marT="14572" marB="145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bl>
          </a:graphicData>
        </a:graphic>
      </p:graphicFrame>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65090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a:noAutofit/>
          </a:bodyPr>
          <a:lstStyle/>
          <a:p>
            <a:r>
              <a:rPr lang="en-IN" sz="6000" dirty="0">
                <a:solidFill>
                  <a:schemeClr val="accent3">
                    <a:lumMod val="50000"/>
                  </a:schemeClr>
                </a:solidFill>
                <a:latin typeface="Times New Roman" pitchFamily="18" charset="0"/>
                <a:cs typeface="Times New Roman" pitchFamily="18" charset="0"/>
              </a:rPr>
              <a:t>Features of JavaScript</a:t>
            </a:r>
          </a:p>
        </p:txBody>
      </p:sp>
      <p:sp>
        <p:nvSpPr>
          <p:cNvPr id="3" name="Content Placeholder 2"/>
          <p:cNvSpPr>
            <a:spLocks noGrp="1"/>
          </p:cNvSpPr>
          <p:nvPr>
            <p:ph sz="half" idx="1"/>
          </p:nvPr>
        </p:nvSpPr>
        <p:spPr>
          <a:xfrm>
            <a:off x="152400" y="1371600"/>
            <a:ext cx="8839200" cy="5105400"/>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lnSpc>
                <a:spcPct val="150000"/>
              </a:lnSpc>
            </a:pPr>
            <a:r>
              <a:rPr lang="en-US" sz="1800" dirty="0">
                <a:solidFill>
                  <a:schemeClr val="accent3">
                    <a:lumMod val="50000"/>
                  </a:schemeClr>
                </a:solidFill>
                <a:latin typeface="Arial" pitchFamily="34" charset="0"/>
                <a:cs typeface="Arial" pitchFamily="34" charset="0"/>
              </a:rPr>
              <a:t>All popular web browsers support JavaScript as they provide built-in execution environments.</a:t>
            </a:r>
          </a:p>
          <a:p>
            <a:pPr>
              <a:lnSpc>
                <a:spcPct val="150000"/>
              </a:lnSpc>
            </a:pPr>
            <a:r>
              <a:rPr lang="en-US" sz="1800" dirty="0">
                <a:solidFill>
                  <a:schemeClr val="accent3">
                    <a:lumMod val="50000"/>
                  </a:schemeClr>
                </a:solidFill>
                <a:latin typeface="Arial" pitchFamily="34" charset="0"/>
                <a:cs typeface="Arial" pitchFamily="34" charset="0"/>
              </a:rPr>
              <a:t>JavaScript follows the syntax and structure of the C programming language. Thus, it is a structured programming language.</a:t>
            </a:r>
          </a:p>
          <a:p>
            <a:pPr>
              <a:lnSpc>
                <a:spcPct val="150000"/>
              </a:lnSpc>
            </a:pPr>
            <a:r>
              <a:rPr lang="en-US" sz="1800" dirty="0">
                <a:solidFill>
                  <a:schemeClr val="accent3">
                    <a:lumMod val="50000"/>
                  </a:schemeClr>
                </a:solidFill>
                <a:latin typeface="Arial" pitchFamily="34" charset="0"/>
                <a:cs typeface="Arial" pitchFamily="34" charset="0"/>
              </a:rPr>
              <a:t>JavaScript is a weakly typed language, where certain types are implicitly cast (depending on the operation).</a:t>
            </a:r>
          </a:p>
          <a:p>
            <a:pPr>
              <a:lnSpc>
                <a:spcPct val="150000"/>
              </a:lnSpc>
            </a:pPr>
            <a:r>
              <a:rPr lang="en-US" sz="1800" dirty="0">
                <a:solidFill>
                  <a:schemeClr val="accent3">
                    <a:lumMod val="50000"/>
                  </a:schemeClr>
                </a:solidFill>
                <a:latin typeface="Arial" pitchFamily="34" charset="0"/>
                <a:cs typeface="Arial" pitchFamily="34" charset="0"/>
              </a:rPr>
              <a:t>JavaScript is an object-oriented programming language that uses prototypes rather than using classes for inheritance.</a:t>
            </a:r>
          </a:p>
          <a:p>
            <a:pPr>
              <a:lnSpc>
                <a:spcPct val="150000"/>
              </a:lnSpc>
            </a:pPr>
            <a:r>
              <a:rPr lang="en-US" sz="1800" dirty="0">
                <a:solidFill>
                  <a:schemeClr val="accent3">
                    <a:lumMod val="50000"/>
                  </a:schemeClr>
                </a:solidFill>
                <a:latin typeface="Arial" pitchFamily="34" charset="0"/>
                <a:cs typeface="Arial" pitchFamily="34" charset="0"/>
              </a:rPr>
              <a:t>It is a light-weighted and interpreted language.</a:t>
            </a:r>
          </a:p>
          <a:p>
            <a:pPr>
              <a:lnSpc>
                <a:spcPct val="150000"/>
              </a:lnSpc>
            </a:pPr>
            <a:r>
              <a:rPr lang="en-US" sz="1800" dirty="0">
                <a:solidFill>
                  <a:schemeClr val="accent3">
                    <a:lumMod val="50000"/>
                  </a:schemeClr>
                </a:solidFill>
                <a:latin typeface="Arial" pitchFamily="34" charset="0"/>
                <a:cs typeface="Arial" pitchFamily="34" charset="0"/>
              </a:rPr>
              <a:t>It is a case-sensitive language.</a:t>
            </a:r>
          </a:p>
          <a:p>
            <a:pPr>
              <a:lnSpc>
                <a:spcPct val="150000"/>
              </a:lnSpc>
            </a:pPr>
            <a:r>
              <a:rPr lang="en-US" sz="1800" dirty="0">
                <a:solidFill>
                  <a:schemeClr val="accent3">
                    <a:lumMod val="50000"/>
                  </a:schemeClr>
                </a:solidFill>
                <a:latin typeface="Arial" pitchFamily="34" charset="0"/>
                <a:cs typeface="Arial" pitchFamily="34" charset="0"/>
              </a:rPr>
              <a:t>JavaScript is supportable in several operating systems including, Windows, </a:t>
            </a:r>
            <a:r>
              <a:rPr lang="en-US" sz="1800" dirty="0" err="1">
                <a:solidFill>
                  <a:schemeClr val="accent3">
                    <a:lumMod val="50000"/>
                  </a:schemeClr>
                </a:solidFill>
                <a:latin typeface="Arial" pitchFamily="34" charset="0"/>
                <a:cs typeface="Arial" pitchFamily="34" charset="0"/>
              </a:rPr>
              <a:t>macOS</a:t>
            </a:r>
            <a:r>
              <a:rPr lang="en-US" sz="1800" dirty="0">
                <a:solidFill>
                  <a:schemeClr val="accent3">
                    <a:lumMod val="50000"/>
                  </a:schemeClr>
                </a:solidFill>
                <a:latin typeface="Arial" pitchFamily="34" charset="0"/>
                <a:cs typeface="Arial" pitchFamily="34" charset="0"/>
              </a:rPr>
              <a:t>, etc.</a:t>
            </a:r>
          </a:p>
          <a:p>
            <a:pPr>
              <a:lnSpc>
                <a:spcPct val="150000"/>
              </a:lnSpc>
            </a:pPr>
            <a:r>
              <a:rPr lang="en-US" sz="1800" dirty="0">
                <a:solidFill>
                  <a:schemeClr val="accent3">
                    <a:lumMod val="50000"/>
                  </a:schemeClr>
                </a:solidFill>
                <a:latin typeface="Arial" pitchFamily="34" charset="0"/>
                <a:cs typeface="Arial" pitchFamily="34" charset="0"/>
              </a:rPr>
              <a:t>It provides good control to the users over the web browsers.</a:t>
            </a:r>
          </a:p>
          <a:p>
            <a:pPr>
              <a:lnSpc>
                <a:spcPct val="150000"/>
              </a:lnSpc>
              <a:buFont typeface="Wingdings" pitchFamily="2" charset="2"/>
              <a:buChar char="q"/>
            </a:pPr>
            <a:endParaRPr lang="en-IN" sz="1800" dirty="0">
              <a:solidFill>
                <a:schemeClr val="accent3">
                  <a:lumMod val="50000"/>
                </a:schemeClr>
              </a:solidFill>
              <a:latin typeface="Arial" pitchFamily="34" charset="0"/>
              <a:cs typeface="Arial" pitchFamily="34" charset="0"/>
            </a:endParaRPr>
          </a:p>
        </p:txBody>
      </p:sp>
      <p:sp>
        <p:nvSpPr>
          <p:cNvPr id="5" name="Rectangle 4"/>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0570757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228600"/>
            <a:ext cx="3878049" cy="52322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IN" sz="2800" dirty="0">
                <a:solidFill>
                  <a:srgbClr val="C00000"/>
                </a:solidFill>
              </a:rPr>
              <a:t>JavaScript Array Methods</a:t>
            </a:r>
          </a:p>
        </p:txBody>
      </p:sp>
      <p:graphicFrame>
        <p:nvGraphicFramePr>
          <p:cNvPr id="4" name="Table 3"/>
          <p:cNvGraphicFramePr>
            <a:graphicFrameLocks noGrp="1"/>
          </p:cNvGraphicFramePr>
          <p:nvPr>
            <p:extLst>
              <p:ext uri="{D42A27DB-BD31-4B8C-83A1-F6EECF244321}">
                <p14:modId xmlns:p14="http://schemas.microsoft.com/office/powerpoint/2010/main" val="2177127722"/>
              </p:ext>
            </p:extLst>
          </p:nvPr>
        </p:nvGraphicFramePr>
        <p:xfrm>
          <a:off x="990600" y="1078983"/>
          <a:ext cx="7162800" cy="5155462"/>
        </p:xfrm>
        <a:graphic>
          <a:graphicData uri="http://schemas.openxmlformats.org/drawingml/2006/table">
            <a:tbl>
              <a:tblPr/>
              <a:tblGrid>
                <a:gridCol w="21336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75624">
                <a:tc>
                  <a:txBody>
                    <a:bodyPr/>
                    <a:lstStyle/>
                    <a:p>
                      <a:pPr algn="l" fontAlgn="t"/>
                      <a:r>
                        <a:rPr lang="en-IN" sz="1800">
                          <a:solidFill>
                            <a:srgbClr val="000000"/>
                          </a:solidFill>
                          <a:effectLst/>
                          <a:latin typeface="times new roman"/>
                        </a:rPr>
                        <a:t>Methods</a:t>
                      </a:r>
                    </a:p>
                  </a:txBody>
                  <a:tcPr marL="17187" marR="17187" marT="17187" marB="17187">
                    <a:lnL w="9525" cap="flat" cmpd="sng" algn="ctr">
                      <a:solidFill>
                        <a:srgbClr val="30CAEA"/>
                      </a:solidFill>
                      <a:prstDash val="solid"/>
                      <a:round/>
                      <a:headEnd type="none" w="med" len="med"/>
                      <a:tailEnd type="none" w="med" len="med"/>
                    </a:lnL>
                    <a:lnR w="9525" cap="flat" cmpd="sng" algn="ctr">
                      <a:solidFill>
                        <a:srgbClr val="30CAEA"/>
                      </a:solidFill>
                      <a:prstDash val="solid"/>
                      <a:round/>
                      <a:headEnd type="none" w="med" len="med"/>
                      <a:tailEnd type="none" w="med" len="med"/>
                    </a:lnR>
                    <a:lnT w="9525" cap="flat" cmpd="sng" algn="ctr">
                      <a:solidFill>
                        <a:srgbClr val="30CAE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a:rPr>
                        <a:t>Description</a:t>
                      </a:r>
                    </a:p>
                  </a:txBody>
                  <a:tcPr marL="17187" marR="17187" marT="17187" marB="17187">
                    <a:lnL w="9525" cap="flat" cmpd="sng" algn="ctr">
                      <a:solidFill>
                        <a:srgbClr val="30CAEA"/>
                      </a:solidFill>
                      <a:prstDash val="solid"/>
                      <a:round/>
                      <a:headEnd type="none" w="med" len="med"/>
                      <a:tailEnd type="none" w="med" len="med"/>
                    </a:lnL>
                    <a:lnR w="9525" cap="flat" cmpd="sng" algn="ctr">
                      <a:solidFill>
                        <a:srgbClr val="30CAEA"/>
                      </a:solidFill>
                      <a:prstDash val="solid"/>
                      <a:round/>
                      <a:headEnd type="none" w="med" len="med"/>
                      <a:tailEnd type="none" w="med" len="med"/>
                    </a:lnR>
                    <a:lnT w="9525" cap="flat" cmpd="sng" algn="ctr">
                      <a:solidFill>
                        <a:srgbClr val="30CAE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105415">
                <a:tc>
                  <a:txBody>
                    <a:bodyPr/>
                    <a:lstStyle/>
                    <a:p>
                      <a:pPr algn="l" fontAlgn="t"/>
                      <a:r>
                        <a:rPr lang="en-IN" sz="1800" u="none" strike="noStrike" dirty="0">
                          <a:solidFill>
                            <a:srgbClr val="008000"/>
                          </a:solidFill>
                          <a:effectLst/>
                          <a:latin typeface="verdana"/>
                          <a:hlinkClick r:id="rId2"/>
                        </a:rPr>
                        <a:t>shift()</a:t>
                      </a:r>
                      <a:endParaRPr lang="en-IN" sz="1800" dirty="0">
                        <a:solidFill>
                          <a:srgbClr val="000000"/>
                        </a:solidFill>
                        <a:effectLst/>
                        <a:latin typeface="verdana"/>
                      </a:endParaRPr>
                    </a:p>
                  </a:txBody>
                  <a:tcPr marL="11458" marR="11458" marT="11458" marB="114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a:rPr>
                        <a:t>It removes and returns the first element of an array.</a:t>
                      </a:r>
                    </a:p>
                  </a:txBody>
                  <a:tcPr marL="11458" marR="11458" marT="11458" marB="114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46664">
                <a:tc>
                  <a:txBody>
                    <a:bodyPr/>
                    <a:lstStyle/>
                    <a:p>
                      <a:pPr algn="l" fontAlgn="t"/>
                      <a:r>
                        <a:rPr lang="en-IN" sz="1800" u="none" strike="noStrike">
                          <a:solidFill>
                            <a:srgbClr val="008000"/>
                          </a:solidFill>
                          <a:effectLst/>
                          <a:latin typeface="verdana"/>
                          <a:hlinkClick r:id="rId3"/>
                        </a:rPr>
                        <a:t>slice()</a:t>
                      </a:r>
                      <a:endParaRPr lang="en-IN" sz="1800">
                        <a:solidFill>
                          <a:srgbClr val="000000"/>
                        </a:solidFill>
                        <a:effectLst/>
                        <a:latin typeface="verdana"/>
                      </a:endParaRPr>
                    </a:p>
                  </a:txBody>
                  <a:tcPr marL="11458" marR="11458" marT="11458" marB="114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a:rPr>
                        <a:t>It returns a new array containing the copy of the part of the given array.</a:t>
                      </a:r>
                    </a:p>
                  </a:txBody>
                  <a:tcPr marL="11458" marR="11458" marT="11458" marB="114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105415">
                <a:tc>
                  <a:txBody>
                    <a:bodyPr/>
                    <a:lstStyle/>
                    <a:p>
                      <a:pPr algn="l" fontAlgn="t"/>
                      <a:r>
                        <a:rPr lang="en-IN" sz="1800" u="none" strike="noStrike">
                          <a:solidFill>
                            <a:srgbClr val="008000"/>
                          </a:solidFill>
                          <a:effectLst/>
                          <a:latin typeface="verdana"/>
                          <a:hlinkClick r:id="rId4"/>
                        </a:rPr>
                        <a:t>sort()</a:t>
                      </a:r>
                      <a:endParaRPr lang="en-IN" sz="1800">
                        <a:solidFill>
                          <a:srgbClr val="000000"/>
                        </a:solidFill>
                        <a:effectLst/>
                        <a:latin typeface="verdana"/>
                      </a:endParaRPr>
                    </a:p>
                  </a:txBody>
                  <a:tcPr marL="11458" marR="11458" marT="11458" marB="114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a:rPr>
                        <a:t>It returns the element of the given array in a sorted order.</a:t>
                      </a:r>
                    </a:p>
                  </a:txBody>
                  <a:tcPr marL="11458" marR="11458" marT="11458" marB="114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05415">
                <a:tc>
                  <a:txBody>
                    <a:bodyPr/>
                    <a:lstStyle/>
                    <a:p>
                      <a:pPr algn="l" fontAlgn="t"/>
                      <a:r>
                        <a:rPr lang="en-IN" sz="1800" u="none" strike="noStrike">
                          <a:solidFill>
                            <a:srgbClr val="008000"/>
                          </a:solidFill>
                          <a:effectLst/>
                          <a:latin typeface="verdana"/>
                          <a:hlinkClick r:id="rId5"/>
                        </a:rPr>
                        <a:t>splice()</a:t>
                      </a:r>
                      <a:endParaRPr lang="en-IN" sz="1800">
                        <a:solidFill>
                          <a:srgbClr val="000000"/>
                        </a:solidFill>
                        <a:effectLst/>
                        <a:latin typeface="verdana"/>
                      </a:endParaRPr>
                    </a:p>
                  </a:txBody>
                  <a:tcPr marL="11458" marR="11458" marT="11458" marB="114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a:rPr>
                        <a:t>It add/remove elements to/from the given array.</a:t>
                      </a:r>
                    </a:p>
                  </a:txBody>
                  <a:tcPr marL="11458" marR="11458" marT="11458" marB="114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105415">
                <a:tc>
                  <a:txBody>
                    <a:bodyPr/>
                    <a:lstStyle/>
                    <a:p>
                      <a:pPr algn="l" fontAlgn="t"/>
                      <a:r>
                        <a:rPr lang="en-IN" sz="1800" u="none" strike="noStrike">
                          <a:solidFill>
                            <a:srgbClr val="008000"/>
                          </a:solidFill>
                          <a:effectLst/>
                          <a:latin typeface="verdana"/>
                          <a:hlinkClick r:id="rId6"/>
                        </a:rPr>
                        <a:t>toLocaleString()</a:t>
                      </a:r>
                      <a:endParaRPr lang="en-IN" sz="1800">
                        <a:solidFill>
                          <a:srgbClr val="000000"/>
                        </a:solidFill>
                        <a:effectLst/>
                        <a:latin typeface="verdana"/>
                      </a:endParaRPr>
                    </a:p>
                  </a:txBody>
                  <a:tcPr marL="11458" marR="11458" marT="11458" marB="114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It returns a string containing all the elements of a specified array.</a:t>
                      </a:r>
                    </a:p>
                  </a:txBody>
                  <a:tcPr marL="11458" marR="11458" marT="11458" marB="114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46664">
                <a:tc>
                  <a:txBody>
                    <a:bodyPr/>
                    <a:lstStyle/>
                    <a:p>
                      <a:pPr algn="l" fontAlgn="t"/>
                      <a:r>
                        <a:rPr lang="en-IN" sz="1800" u="none" strike="noStrike">
                          <a:solidFill>
                            <a:srgbClr val="008000"/>
                          </a:solidFill>
                          <a:effectLst/>
                          <a:latin typeface="verdana"/>
                          <a:hlinkClick r:id="rId7"/>
                        </a:rPr>
                        <a:t>toString()</a:t>
                      </a:r>
                      <a:endParaRPr lang="en-IN" sz="1800">
                        <a:solidFill>
                          <a:srgbClr val="000000"/>
                        </a:solidFill>
                        <a:effectLst/>
                        <a:latin typeface="verdana"/>
                      </a:endParaRPr>
                    </a:p>
                  </a:txBody>
                  <a:tcPr marL="11458" marR="11458" marT="11458" marB="114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a:rPr>
                        <a:t>It converts the elements of a specified array into string form, without affecting the original array.</a:t>
                      </a:r>
                    </a:p>
                  </a:txBody>
                  <a:tcPr marL="11458" marR="11458" marT="11458" marB="114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105415">
                <a:tc>
                  <a:txBody>
                    <a:bodyPr/>
                    <a:lstStyle/>
                    <a:p>
                      <a:pPr algn="l" fontAlgn="t"/>
                      <a:r>
                        <a:rPr lang="en-IN" sz="1800" u="none" strike="noStrike">
                          <a:solidFill>
                            <a:srgbClr val="008000"/>
                          </a:solidFill>
                          <a:effectLst/>
                          <a:latin typeface="verdana"/>
                          <a:hlinkClick r:id="rId8"/>
                        </a:rPr>
                        <a:t>unshift()</a:t>
                      </a:r>
                      <a:endParaRPr lang="en-IN" sz="1800">
                        <a:solidFill>
                          <a:srgbClr val="000000"/>
                        </a:solidFill>
                        <a:effectLst/>
                        <a:latin typeface="verdana"/>
                      </a:endParaRPr>
                    </a:p>
                  </a:txBody>
                  <a:tcPr marL="11458" marR="11458" marT="11458" marB="114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It adds one or more elements in the beginning of the given array.</a:t>
                      </a:r>
                    </a:p>
                  </a:txBody>
                  <a:tcPr marL="11458" marR="11458" marT="11458" marB="114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146664">
                <a:tc>
                  <a:txBody>
                    <a:bodyPr/>
                    <a:lstStyle/>
                    <a:p>
                      <a:pPr algn="l" fontAlgn="t"/>
                      <a:r>
                        <a:rPr lang="en-IN" sz="1800" u="none" strike="noStrike">
                          <a:solidFill>
                            <a:srgbClr val="008000"/>
                          </a:solidFill>
                          <a:effectLst/>
                          <a:latin typeface="verdana"/>
                          <a:hlinkClick r:id="rId9"/>
                        </a:rPr>
                        <a:t>values()</a:t>
                      </a:r>
                      <a:endParaRPr lang="en-IN" sz="1800">
                        <a:solidFill>
                          <a:srgbClr val="000000"/>
                        </a:solidFill>
                        <a:effectLst/>
                        <a:latin typeface="verdana"/>
                      </a:endParaRPr>
                    </a:p>
                  </a:txBody>
                  <a:tcPr marL="11458" marR="11458" marT="11458" marB="114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a:rPr>
                        <a:t>It creates a new iterator object carrying values for each index in the array.</a:t>
                      </a:r>
                    </a:p>
                  </a:txBody>
                  <a:tcPr marL="11458" marR="11458" marT="11458" marB="114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bl>
          </a:graphicData>
        </a:graphic>
      </p:graphicFrame>
      <p:sp>
        <p:nvSpPr>
          <p:cNvPr id="5" name="Rectangle 4"/>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6344140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a:solidFill>
                  <a:srgbClr val="002060"/>
                </a:solidFill>
              </a:rPr>
              <a:t>JavaScript String</a:t>
            </a: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pPr marL="0" indent="0">
              <a:lnSpc>
                <a:spcPct val="150000"/>
              </a:lnSpc>
              <a:buNone/>
            </a:pPr>
            <a:r>
              <a:rPr lang="en-US" dirty="0">
                <a:solidFill>
                  <a:srgbClr val="C00000"/>
                </a:solidFill>
              </a:rPr>
              <a:t>The </a:t>
            </a:r>
            <a:r>
              <a:rPr lang="en-US" b="1" dirty="0">
                <a:solidFill>
                  <a:srgbClr val="C00000"/>
                </a:solidFill>
              </a:rPr>
              <a:t>JavaScript string</a:t>
            </a:r>
            <a:r>
              <a:rPr lang="en-US" dirty="0">
                <a:solidFill>
                  <a:srgbClr val="C00000"/>
                </a:solidFill>
              </a:rPr>
              <a:t> is an object that represents a sequence of characters.</a:t>
            </a:r>
          </a:p>
          <a:p>
            <a:pPr>
              <a:lnSpc>
                <a:spcPct val="150000"/>
              </a:lnSpc>
              <a:buFont typeface="Wingdings" pitchFamily="2" charset="2"/>
              <a:buChar char="q"/>
            </a:pPr>
            <a:r>
              <a:rPr lang="en-US" dirty="0">
                <a:solidFill>
                  <a:srgbClr val="0070C0"/>
                </a:solidFill>
              </a:rPr>
              <a:t>There are 2 ways to create string in JavaScript</a:t>
            </a:r>
          </a:p>
          <a:p>
            <a:pPr marL="514350" indent="-514350">
              <a:lnSpc>
                <a:spcPct val="150000"/>
              </a:lnSpc>
              <a:buFont typeface="+mj-lt"/>
              <a:buAutoNum type="arabicPeriod"/>
            </a:pPr>
            <a:r>
              <a:rPr lang="en-US" dirty="0">
                <a:solidFill>
                  <a:schemeClr val="accent6">
                    <a:lumMod val="75000"/>
                  </a:schemeClr>
                </a:solidFill>
              </a:rPr>
              <a:t>By string literal</a:t>
            </a:r>
          </a:p>
          <a:p>
            <a:pPr marL="514350" indent="-514350">
              <a:lnSpc>
                <a:spcPct val="150000"/>
              </a:lnSpc>
              <a:buFont typeface="+mj-lt"/>
              <a:buAutoNum type="arabicPeriod"/>
            </a:pPr>
            <a:r>
              <a:rPr lang="en-US" dirty="0">
                <a:solidFill>
                  <a:schemeClr val="accent6">
                    <a:lumMod val="75000"/>
                  </a:schemeClr>
                </a:solidFill>
              </a:rPr>
              <a:t>By string object (using new keyword)</a:t>
            </a:r>
          </a:p>
          <a:p>
            <a:pPr marL="0" indent="0">
              <a:lnSpc>
                <a:spcPct val="150000"/>
              </a:lnSpc>
              <a:buNone/>
            </a:pPr>
            <a:br>
              <a:rPr lang="en-US" dirty="0"/>
            </a:br>
            <a:endParaRPr lang="en-IN" dirty="0"/>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9157938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a:solidFill>
                  <a:srgbClr val="002060"/>
                </a:solidFill>
              </a:rPr>
              <a:t>JavaScript String</a:t>
            </a: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pPr marL="0" indent="0">
              <a:buNone/>
            </a:pPr>
            <a:r>
              <a:rPr lang="en-US" dirty="0"/>
              <a:t>1) By string literal</a:t>
            </a:r>
          </a:p>
          <a:p>
            <a:r>
              <a:rPr lang="en-US" dirty="0">
                <a:solidFill>
                  <a:srgbClr val="FF0000"/>
                </a:solidFill>
              </a:rPr>
              <a:t>The string literal is created using double quotes. The syntax of creating string using string literal is given below:</a:t>
            </a:r>
          </a:p>
          <a:p>
            <a:pPr marL="0" indent="0">
              <a:buNone/>
            </a:pPr>
            <a:r>
              <a:rPr lang="en-US" dirty="0" err="1">
                <a:solidFill>
                  <a:srgbClr val="FF0000"/>
                </a:solidFill>
              </a:rPr>
              <a:t>var</a:t>
            </a:r>
            <a:r>
              <a:rPr lang="en-US" dirty="0">
                <a:solidFill>
                  <a:srgbClr val="FF0000"/>
                </a:solidFill>
              </a:rPr>
              <a:t> </a:t>
            </a:r>
            <a:r>
              <a:rPr lang="en-US" dirty="0" err="1">
                <a:solidFill>
                  <a:srgbClr val="FF0000"/>
                </a:solidFill>
              </a:rPr>
              <a:t>stringname</a:t>
            </a:r>
            <a:r>
              <a:rPr lang="en-US" dirty="0">
                <a:solidFill>
                  <a:srgbClr val="FF0000"/>
                </a:solidFill>
              </a:rPr>
              <a:t>="string value";  </a:t>
            </a:r>
          </a:p>
          <a:p>
            <a:pPr marL="0" indent="0">
              <a:buNone/>
            </a:pPr>
            <a:r>
              <a:rPr lang="en-US" dirty="0">
                <a:solidFill>
                  <a:srgbClr val="002060"/>
                </a:solidFill>
              </a:rPr>
              <a:t>Let's see the simple example of creating string literal.</a:t>
            </a:r>
          </a:p>
          <a:p>
            <a:r>
              <a:rPr lang="en-US" b="1" dirty="0">
                <a:solidFill>
                  <a:schemeClr val="accent3">
                    <a:lumMod val="75000"/>
                  </a:schemeClr>
                </a:solidFill>
              </a:rPr>
              <a:t>&lt;script&gt;</a:t>
            </a:r>
            <a:r>
              <a:rPr lang="en-US" dirty="0">
                <a:solidFill>
                  <a:schemeClr val="accent3">
                    <a:lumMod val="75000"/>
                  </a:schemeClr>
                </a:solidFill>
              </a:rPr>
              <a:t>  </a:t>
            </a:r>
          </a:p>
          <a:p>
            <a:r>
              <a:rPr lang="en-US" dirty="0" err="1">
                <a:solidFill>
                  <a:schemeClr val="accent3">
                    <a:lumMod val="75000"/>
                  </a:schemeClr>
                </a:solidFill>
              </a:rPr>
              <a:t>var</a:t>
            </a:r>
            <a:r>
              <a:rPr lang="en-US" dirty="0">
                <a:solidFill>
                  <a:schemeClr val="accent3">
                    <a:lumMod val="75000"/>
                  </a:schemeClr>
                </a:solidFill>
              </a:rPr>
              <a:t> </a:t>
            </a:r>
            <a:r>
              <a:rPr lang="en-US" dirty="0" err="1">
                <a:solidFill>
                  <a:schemeClr val="accent3">
                    <a:lumMod val="75000"/>
                  </a:schemeClr>
                </a:solidFill>
              </a:rPr>
              <a:t>str</a:t>
            </a:r>
            <a:r>
              <a:rPr lang="en-US" dirty="0">
                <a:solidFill>
                  <a:schemeClr val="accent3">
                    <a:lumMod val="75000"/>
                  </a:schemeClr>
                </a:solidFill>
              </a:rPr>
              <a:t>="This is string literal";  </a:t>
            </a:r>
          </a:p>
          <a:p>
            <a:r>
              <a:rPr lang="en-US" dirty="0" err="1">
                <a:solidFill>
                  <a:schemeClr val="accent3">
                    <a:lumMod val="75000"/>
                  </a:schemeClr>
                </a:solidFill>
              </a:rPr>
              <a:t>document.write</a:t>
            </a:r>
            <a:r>
              <a:rPr lang="en-US" dirty="0">
                <a:solidFill>
                  <a:schemeClr val="accent3">
                    <a:lumMod val="75000"/>
                  </a:schemeClr>
                </a:solidFill>
              </a:rPr>
              <a:t>(</a:t>
            </a:r>
            <a:r>
              <a:rPr lang="en-US" dirty="0" err="1">
                <a:solidFill>
                  <a:schemeClr val="accent3">
                    <a:lumMod val="75000"/>
                  </a:schemeClr>
                </a:solidFill>
              </a:rPr>
              <a:t>str</a:t>
            </a:r>
            <a:r>
              <a:rPr lang="en-US" dirty="0">
                <a:solidFill>
                  <a:schemeClr val="accent3">
                    <a:lumMod val="75000"/>
                  </a:schemeClr>
                </a:solidFill>
              </a:rPr>
              <a:t>);  </a:t>
            </a:r>
          </a:p>
          <a:p>
            <a:r>
              <a:rPr lang="en-US" b="1" dirty="0">
                <a:solidFill>
                  <a:schemeClr val="accent3">
                    <a:lumMod val="75000"/>
                  </a:schemeClr>
                </a:solidFill>
              </a:rPr>
              <a:t>&lt;/script&gt;</a:t>
            </a:r>
            <a:r>
              <a:rPr lang="en-US" dirty="0">
                <a:solidFill>
                  <a:schemeClr val="accent3">
                    <a:lumMod val="75000"/>
                  </a:schemeClr>
                </a:solidFill>
              </a:rPr>
              <a:t> </a:t>
            </a:r>
            <a:r>
              <a:rPr lang="en-US" dirty="0"/>
              <a:t> </a:t>
            </a:r>
          </a:p>
          <a:p>
            <a:pPr marL="0" indent="0">
              <a:lnSpc>
                <a:spcPct val="150000"/>
              </a:lnSpc>
              <a:buNone/>
            </a:pPr>
            <a:endParaRPr lang="en-IN" dirty="0"/>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1621739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a:solidFill>
                  <a:srgbClr val="002060"/>
                </a:solidFill>
              </a:rPr>
              <a:t>JavaScript String</a:t>
            </a: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pPr marL="0" indent="0">
              <a:lnSpc>
                <a:spcPct val="150000"/>
              </a:lnSpc>
              <a:buNone/>
            </a:pPr>
            <a:r>
              <a:rPr lang="en-US" dirty="0">
                <a:solidFill>
                  <a:srgbClr val="C00000"/>
                </a:solidFill>
              </a:rPr>
              <a:t>2) By string object (using new keyword)</a:t>
            </a:r>
          </a:p>
          <a:p>
            <a:pPr marL="0" indent="0">
              <a:buNone/>
            </a:pPr>
            <a:r>
              <a:rPr lang="en-US" dirty="0">
                <a:solidFill>
                  <a:schemeClr val="accent3">
                    <a:lumMod val="75000"/>
                  </a:schemeClr>
                </a:solidFill>
              </a:rPr>
              <a:t>The syntax of creating string object using new keyword is given below:</a:t>
            </a:r>
          </a:p>
          <a:p>
            <a:pPr marL="0" indent="0">
              <a:buNone/>
            </a:pPr>
            <a:r>
              <a:rPr lang="en-US" dirty="0">
                <a:solidFill>
                  <a:schemeClr val="accent3">
                    <a:lumMod val="75000"/>
                  </a:schemeClr>
                </a:solidFill>
              </a:rPr>
              <a:t>var </a:t>
            </a:r>
            <a:r>
              <a:rPr lang="en-US" dirty="0" err="1">
                <a:solidFill>
                  <a:schemeClr val="accent3">
                    <a:lumMod val="75000"/>
                  </a:schemeClr>
                </a:solidFill>
              </a:rPr>
              <a:t>stringname</a:t>
            </a:r>
            <a:r>
              <a:rPr lang="en-US" dirty="0">
                <a:solidFill>
                  <a:schemeClr val="accent3">
                    <a:lumMod val="75000"/>
                  </a:schemeClr>
                </a:solidFill>
              </a:rPr>
              <a:t>=new String("string value");  </a:t>
            </a:r>
          </a:p>
          <a:p>
            <a:r>
              <a:rPr lang="en-US" dirty="0">
                <a:solidFill>
                  <a:schemeClr val="accent3">
                    <a:lumMod val="50000"/>
                  </a:schemeClr>
                </a:solidFill>
              </a:rPr>
              <a:t>Here, </a:t>
            </a:r>
            <a:r>
              <a:rPr lang="en-US" b="1" dirty="0">
                <a:solidFill>
                  <a:schemeClr val="accent3">
                    <a:lumMod val="50000"/>
                  </a:schemeClr>
                </a:solidFill>
              </a:rPr>
              <a:t>new keyword</a:t>
            </a:r>
            <a:r>
              <a:rPr lang="en-US" dirty="0">
                <a:solidFill>
                  <a:schemeClr val="accent3">
                    <a:lumMod val="50000"/>
                  </a:schemeClr>
                </a:solidFill>
              </a:rPr>
              <a:t> is used to create instance of string.</a:t>
            </a:r>
          </a:p>
          <a:p>
            <a:pPr marL="0" indent="0">
              <a:buNone/>
            </a:pPr>
            <a:r>
              <a:rPr lang="en-US" dirty="0">
                <a:solidFill>
                  <a:srgbClr val="FF0000"/>
                </a:solidFill>
              </a:rPr>
              <a:t>Let's see the example of creating string in JavaScript by new keyword.</a:t>
            </a:r>
          </a:p>
          <a:p>
            <a:r>
              <a:rPr lang="en-US" b="1" dirty="0">
                <a:solidFill>
                  <a:srgbClr val="CC0066"/>
                </a:solidFill>
              </a:rPr>
              <a:t>&lt;script&gt;</a:t>
            </a:r>
            <a:r>
              <a:rPr lang="en-US" dirty="0">
                <a:solidFill>
                  <a:srgbClr val="CC0066"/>
                </a:solidFill>
              </a:rPr>
              <a:t>  </a:t>
            </a:r>
          </a:p>
          <a:p>
            <a:r>
              <a:rPr lang="en-US" dirty="0" err="1">
                <a:solidFill>
                  <a:srgbClr val="CC0066"/>
                </a:solidFill>
              </a:rPr>
              <a:t>var</a:t>
            </a:r>
            <a:r>
              <a:rPr lang="en-US" dirty="0">
                <a:solidFill>
                  <a:srgbClr val="CC0066"/>
                </a:solidFill>
              </a:rPr>
              <a:t> </a:t>
            </a:r>
            <a:r>
              <a:rPr lang="en-US" dirty="0" err="1">
                <a:solidFill>
                  <a:srgbClr val="CC0066"/>
                </a:solidFill>
              </a:rPr>
              <a:t>stringname</a:t>
            </a:r>
            <a:r>
              <a:rPr lang="en-US" dirty="0">
                <a:solidFill>
                  <a:srgbClr val="CC0066"/>
                </a:solidFill>
              </a:rPr>
              <a:t>=new String("hello </a:t>
            </a:r>
            <a:r>
              <a:rPr lang="en-US" dirty="0" err="1">
                <a:solidFill>
                  <a:srgbClr val="CC0066"/>
                </a:solidFill>
              </a:rPr>
              <a:t>javascript</a:t>
            </a:r>
            <a:r>
              <a:rPr lang="en-US" dirty="0">
                <a:solidFill>
                  <a:srgbClr val="CC0066"/>
                </a:solidFill>
              </a:rPr>
              <a:t> string");  </a:t>
            </a:r>
          </a:p>
          <a:p>
            <a:r>
              <a:rPr lang="en-US" dirty="0" err="1">
                <a:solidFill>
                  <a:srgbClr val="CC0066"/>
                </a:solidFill>
              </a:rPr>
              <a:t>document.write</a:t>
            </a:r>
            <a:r>
              <a:rPr lang="en-US" dirty="0">
                <a:solidFill>
                  <a:srgbClr val="CC0066"/>
                </a:solidFill>
              </a:rPr>
              <a:t>(</a:t>
            </a:r>
            <a:r>
              <a:rPr lang="en-US" dirty="0" err="1">
                <a:solidFill>
                  <a:srgbClr val="CC0066"/>
                </a:solidFill>
              </a:rPr>
              <a:t>stringname</a:t>
            </a:r>
            <a:r>
              <a:rPr lang="en-US" dirty="0">
                <a:solidFill>
                  <a:srgbClr val="CC0066"/>
                </a:solidFill>
              </a:rPr>
              <a:t>);  </a:t>
            </a:r>
          </a:p>
          <a:p>
            <a:r>
              <a:rPr lang="en-US" b="1" dirty="0">
                <a:solidFill>
                  <a:srgbClr val="CC0066"/>
                </a:solidFill>
              </a:rPr>
              <a:t>&lt;/script&gt;</a:t>
            </a:r>
            <a:r>
              <a:rPr lang="en-US" dirty="0">
                <a:solidFill>
                  <a:srgbClr val="CC0066"/>
                </a:solidFill>
              </a:rPr>
              <a:t>  </a:t>
            </a:r>
          </a:p>
          <a:p>
            <a:pPr marL="0" indent="0">
              <a:lnSpc>
                <a:spcPct val="150000"/>
              </a:lnSpc>
              <a:buNone/>
            </a:pPr>
            <a:endParaRPr lang="en-IN" dirty="0"/>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20870748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304800"/>
            <a:ext cx="4495974" cy="58477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IN" sz="3200" dirty="0"/>
              <a:t>JavaScript String Methods</a:t>
            </a:r>
          </a:p>
        </p:txBody>
      </p:sp>
      <p:graphicFrame>
        <p:nvGraphicFramePr>
          <p:cNvPr id="3" name="Table 2"/>
          <p:cNvGraphicFramePr>
            <a:graphicFrameLocks noGrp="1"/>
          </p:cNvGraphicFramePr>
          <p:nvPr>
            <p:extLst>
              <p:ext uri="{D42A27DB-BD31-4B8C-83A1-F6EECF244321}">
                <p14:modId xmlns:p14="http://schemas.microsoft.com/office/powerpoint/2010/main" val="2788691348"/>
              </p:ext>
            </p:extLst>
          </p:nvPr>
        </p:nvGraphicFramePr>
        <p:xfrm>
          <a:off x="762000" y="1066800"/>
          <a:ext cx="7315200" cy="5661508"/>
        </p:xfrm>
        <a:graphic>
          <a:graphicData uri="http://schemas.openxmlformats.org/drawingml/2006/table">
            <a:tbl>
              <a:tblPr/>
              <a:tblGrid>
                <a:gridCol w="17526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278938">
                <a:tc>
                  <a:txBody>
                    <a:bodyPr/>
                    <a:lstStyle/>
                    <a:p>
                      <a:pPr algn="l" fontAlgn="t"/>
                      <a:r>
                        <a:rPr lang="en-IN" sz="1400" dirty="0">
                          <a:solidFill>
                            <a:srgbClr val="000000"/>
                          </a:solidFill>
                          <a:effectLst/>
                          <a:latin typeface="times new roman"/>
                        </a:rPr>
                        <a:t>Methods</a:t>
                      </a:r>
                    </a:p>
                  </a:txBody>
                  <a:tcPr marL="29288" marR="29288" marT="29288" marB="29288">
                    <a:lnL w="9525" cap="flat" cmpd="sng" algn="ctr">
                      <a:solidFill>
                        <a:srgbClr val="9036DE"/>
                      </a:solidFill>
                      <a:prstDash val="solid"/>
                      <a:round/>
                      <a:headEnd type="none" w="med" len="med"/>
                      <a:tailEnd type="none" w="med" len="med"/>
                    </a:lnL>
                    <a:lnR w="9525" cap="flat" cmpd="sng" algn="ctr">
                      <a:solidFill>
                        <a:srgbClr val="9036DE"/>
                      </a:solidFill>
                      <a:prstDash val="solid"/>
                      <a:round/>
                      <a:headEnd type="none" w="med" len="med"/>
                      <a:tailEnd type="none" w="med" len="med"/>
                    </a:lnR>
                    <a:lnT w="9525" cap="flat" cmpd="sng" algn="ctr">
                      <a:solidFill>
                        <a:srgbClr val="9036D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a:rPr>
                        <a:t>Description</a:t>
                      </a:r>
                    </a:p>
                  </a:txBody>
                  <a:tcPr marL="29288" marR="29288" marT="29288" marB="29288">
                    <a:lnL w="9525" cap="flat" cmpd="sng" algn="ctr">
                      <a:solidFill>
                        <a:srgbClr val="9036DE"/>
                      </a:solidFill>
                      <a:prstDash val="solid"/>
                      <a:round/>
                      <a:headEnd type="none" w="med" len="med"/>
                      <a:tailEnd type="none" w="med" len="med"/>
                    </a:lnL>
                    <a:lnR w="9525" cap="flat" cmpd="sng" algn="ctr">
                      <a:solidFill>
                        <a:srgbClr val="9036DE"/>
                      </a:solidFill>
                      <a:prstDash val="solid"/>
                      <a:round/>
                      <a:headEnd type="none" w="med" len="med"/>
                      <a:tailEnd type="none" w="med" len="med"/>
                    </a:lnR>
                    <a:lnT w="9525" cap="flat" cmpd="sng" algn="ctr">
                      <a:solidFill>
                        <a:srgbClr val="9036D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77764">
                <a:tc>
                  <a:txBody>
                    <a:bodyPr/>
                    <a:lstStyle/>
                    <a:p>
                      <a:pPr algn="l" fontAlgn="t"/>
                      <a:r>
                        <a:rPr lang="en-IN" sz="1400" u="none" strike="noStrike" dirty="0" err="1">
                          <a:solidFill>
                            <a:srgbClr val="008000"/>
                          </a:solidFill>
                          <a:effectLst/>
                          <a:latin typeface="verdana"/>
                          <a:hlinkClick r:id="rId2"/>
                        </a:rPr>
                        <a:t>charAt</a:t>
                      </a:r>
                      <a:r>
                        <a:rPr lang="en-IN" sz="1400" u="none" strike="noStrike" dirty="0">
                          <a:solidFill>
                            <a:srgbClr val="008000"/>
                          </a:solidFill>
                          <a:effectLst/>
                          <a:latin typeface="verdana"/>
                          <a:hlinkClick r:id="rId2"/>
                        </a:rPr>
                        <a:t>()</a:t>
                      </a:r>
                      <a:endParaRPr lang="en-IN" sz="1400" dirty="0">
                        <a:solidFill>
                          <a:srgbClr val="000000"/>
                        </a:solidFill>
                        <a:effectLst/>
                        <a:latin typeface="verdana"/>
                      </a:endParaRP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a:rPr>
                        <a:t>It provides the char value present at the specified index.</a:t>
                      </a: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96618">
                <a:tc>
                  <a:txBody>
                    <a:bodyPr/>
                    <a:lstStyle/>
                    <a:p>
                      <a:pPr algn="l" fontAlgn="t"/>
                      <a:r>
                        <a:rPr lang="en-IN" sz="1400" u="none" strike="noStrike">
                          <a:solidFill>
                            <a:srgbClr val="008000"/>
                          </a:solidFill>
                          <a:effectLst/>
                          <a:latin typeface="verdana"/>
                          <a:hlinkClick r:id="rId3"/>
                        </a:rPr>
                        <a:t>charCodeAt()</a:t>
                      </a:r>
                      <a:endParaRPr lang="en-IN" sz="1400">
                        <a:solidFill>
                          <a:srgbClr val="000000"/>
                        </a:solidFill>
                        <a:effectLst/>
                        <a:latin typeface="verdana"/>
                      </a:endParaRP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a:rPr>
                        <a:t>It provides the Unicode value of a character present at the specified index.</a:t>
                      </a: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77764">
                <a:tc>
                  <a:txBody>
                    <a:bodyPr/>
                    <a:lstStyle/>
                    <a:p>
                      <a:pPr algn="l" fontAlgn="t"/>
                      <a:r>
                        <a:rPr lang="en-IN" sz="1400" u="none" strike="noStrike">
                          <a:solidFill>
                            <a:srgbClr val="008000"/>
                          </a:solidFill>
                          <a:effectLst/>
                          <a:latin typeface="verdana"/>
                          <a:hlinkClick r:id="rId4"/>
                        </a:rPr>
                        <a:t>concat()</a:t>
                      </a:r>
                      <a:endParaRPr lang="en-IN" sz="1400">
                        <a:solidFill>
                          <a:srgbClr val="000000"/>
                        </a:solidFill>
                        <a:effectLst/>
                        <a:latin typeface="verdana"/>
                      </a:endParaRP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a:rPr>
                        <a:t>It provides a combination of two or more strings.</a:t>
                      </a: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96618">
                <a:tc>
                  <a:txBody>
                    <a:bodyPr/>
                    <a:lstStyle/>
                    <a:p>
                      <a:pPr algn="l" fontAlgn="t"/>
                      <a:r>
                        <a:rPr lang="en-IN" sz="1400" u="none" strike="noStrike" dirty="0" err="1">
                          <a:solidFill>
                            <a:srgbClr val="008000"/>
                          </a:solidFill>
                          <a:effectLst/>
                          <a:latin typeface="verdana"/>
                          <a:hlinkClick r:id="rId5"/>
                        </a:rPr>
                        <a:t>indexOf</a:t>
                      </a:r>
                      <a:r>
                        <a:rPr lang="en-IN" sz="1400" u="none" strike="noStrike" dirty="0">
                          <a:solidFill>
                            <a:srgbClr val="008000"/>
                          </a:solidFill>
                          <a:effectLst/>
                          <a:latin typeface="verdana"/>
                          <a:hlinkClick r:id="rId5"/>
                        </a:rPr>
                        <a:t>()</a:t>
                      </a:r>
                      <a:endParaRPr lang="en-IN" sz="1400" dirty="0">
                        <a:solidFill>
                          <a:srgbClr val="000000"/>
                        </a:solidFill>
                        <a:effectLst/>
                        <a:latin typeface="verdana"/>
                      </a:endParaRP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a:rPr>
                        <a:t>It provides the position of a char value present in the given string.</a:t>
                      </a: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725098">
                <a:tc>
                  <a:txBody>
                    <a:bodyPr/>
                    <a:lstStyle/>
                    <a:p>
                      <a:pPr algn="l" fontAlgn="t"/>
                      <a:r>
                        <a:rPr lang="en-IN" sz="1400" u="none" strike="noStrike">
                          <a:solidFill>
                            <a:srgbClr val="008000"/>
                          </a:solidFill>
                          <a:effectLst/>
                          <a:latin typeface="verdana"/>
                          <a:hlinkClick r:id="rId6"/>
                        </a:rPr>
                        <a:t>lastIndexOf()</a:t>
                      </a:r>
                      <a:endParaRPr lang="en-IN" sz="1400">
                        <a:solidFill>
                          <a:srgbClr val="000000"/>
                        </a:solidFill>
                        <a:effectLst/>
                        <a:latin typeface="verdana"/>
                      </a:endParaRP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a:rPr>
                        <a:t>It provides the position of a char value present in the given string by searching a character from the last position.</a:t>
                      </a: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915472">
                <a:tc>
                  <a:txBody>
                    <a:bodyPr/>
                    <a:lstStyle/>
                    <a:p>
                      <a:pPr algn="l" fontAlgn="t"/>
                      <a:r>
                        <a:rPr lang="en-IN" sz="1400" u="none" strike="noStrike">
                          <a:solidFill>
                            <a:srgbClr val="008000"/>
                          </a:solidFill>
                          <a:effectLst/>
                          <a:latin typeface="verdana"/>
                          <a:hlinkClick r:id="rId7"/>
                        </a:rPr>
                        <a:t>search()</a:t>
                      </a:r>
                      <a:endParaRPr lang="en-IN" sz="1400">
                        <a:solidFill>
                          <a:srgbClr val="000000"/>
                        </a:solidFill>
                        <a:effectLst/>
                        <a:latin typeface="verdana"/>
                      </a:endParaRP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a:rPr>
                        <a:t>It searches a specified regular expression in a given string and returns its position if a match occurs.</a:t>
                      </a: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915472">
                <a:tc>
                  <a:txBody>
                    <a:bodyPr/>
                    <a:lstStyle/>
                    <a:p>
                      <a:pPr algn="l" fontAlgn="t"/>
                      <a:r>
                        <a:rPr lang="en-IN" sz="1400" u="none" strike="noStrike">
                          <a:solidFill>
                            <a:srgbClr val="008000"/>
                          </a:solidFill>
                          <a:effectLst/>
                          <a:latin typeface="verdana"/>
                          <a:hlinkClick r:id="rId8"/>
                        </a:rPr>
                        <a:t>match()</a:t>
                      </a:r>
                      <a:endParaRPr lang="en-IN" sz="1400">
                        <a:solidFill>
                          <a:srgbClr val="000000"/>
                        </a:solidFill>
                        <a:effectLst/>
                        <a:latin typeface="verdana"/>
                      </a:endParaRP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a:rPr>
                        <a:t>It searches a specified regular expression in a given string and returns that regular expression if a match occurs.</a:t>
                      </a: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77764">
                <a:tc>
                  <a:txBody>
                    <a:bodyPr/>
                    <a:lstStyle/>
                    <a:p>
                      <a:pPr algn="l" fontAlgn="t"/>
                      <a:r>
                        <a:rPr lang="en-IN" sz="1400" u="none" strike="noStrike" dirty="0">
                          <a:solidFill>
                            <a:srgbClr val="008000"/>
                          </a:solidFill>
                          <a:effectLst/>
                          <a:latin typeface="verdana"/>
                          <a:hlinkClick r:id="rId9"/>
                        </a:rPr>
                        <a:t>replace()</a:t>
                      </a:r>
                      <a:endParaRPr lang="en-IN" sz="1400" dirty="0">
                        <a:solidFill>
                          <a:srgbClr val="000000"/>
                        </a:solidFill>
                        <a:effectLst/>
                        <a:latin typeface="verdana"/>
                      </a:endParaRP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a:rPr>
                        <a:t>It replaces a given string with the specified replacement.</a:t>
                      </a: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bl>
          </a:graphicData>
        </a:graphic>
      </p:graphicFrame>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35730255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62379"/>
            <a:ext cx="4495974" cy="58477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IN" sz="3200" dirty="0"/>
              <a:t>JavaScript String Methods</a:t>
            </a:r>
          </a:p>
        </p:txBody>
      </p:sp>
      <p:graphicFrame>
        <p:nvGraphicFramePr>
          <p:cNvPr id="3" name="Table 2"/>
          <p:cNvGraphicFramePr>
            <a:graphicFrameLocks noGrp="1"/>
          </p:cNvGraphicFramePr>
          <p:nvPr>
            <p:extLst>
              <p:ext uri="{D42A27DB-BD31-4B8C-83A1-F6EECF244321}">
                <p14:modId xmlns:p14="http://schemas.microsoft.com/office/powerpoint/2010/main" val="459863716"/>
              </p:ext>
            </p:extLst>
          </p:nvPr>
        </p:nvGraphicFramePr>
        <p:xfrm>
          <a:off x="533400" y="838200"/>
          <a:ext cx="7924800" cy="5544006"/>
        </p:xfrm>
        <a:graphic>
          <a:graphicData uri="http://schemas.openxmlformats.org/drawingml/2006/table">
            <a:tbl>
              <a:tblPr/>
              <a:tblGrid>
                <a:gridCol w="3013708">
                  <a:extLst>
                    <a:ext uri="{9D8B030D-6E8A-4147-A177-3AD203B41FA5}">
                      <a16:colId xmlns:a16="http://schemas.microsoft.com/office/drawing/2014/main" val="20000"/>
                    </a:ext>
                  </a:extLst>
                </a:gridCol>
                <a:gridCol w="4911092">
                  <a:extLst>
                    <a:ext uri="{9D8B030D-6E8A-4147-A177-3AD203B41FA5}">
                      <a16:colId xmlns:a16="http://schemas.microsoft.com/office/drawing/2014/main" val="20001"/>
                    </a:ext>
                  </a:extLst>
                </a:gridCol>
              </a:tblGrid>
              <a:tr h="128867">
                <a:tc>
                  <a:txBody>
                    <a:bodyPr/>
                    <a:lstStyle/>
                    <a:p>
                      <a:pPr algn="l" fontAlgn="t"/>
                      <a:r>
                        <a:rPr lang="en-IN" sz="1800" dirty="0">
                          <a:solidFill>
                            <a:srgbClr val="000000"/>
                          </a:solidFill>
                          <a:effectLst/>
                          <a:latin typeface="times new roman"/>
                        </a:rPr>
                        <a:t>Methods</a:t>
                      </a:r>
                    </a:p>
                  </a:txBody>
                  <a:tcPr marL="29288" marR="29288" marT="29288" marB="29288">
                    <a:lnL w="9525" cap="flat" cmpd="sng" algn="ctr">
                      <a:solidFill>
                        <a:srgbClr val="9036DE"/>
                      </a:solidFill>
                      <a:prstDash val="solid"/>
                      <a:round/>
                      <a:headEnd type="none" w="med" len="med"/>
                      <a:tailEnd type="none" w="med" len="med"/>
                    </a:lnL>
                    <a:lnR w="9525" cap="flat" cmpd="sng" algn="ctr">
                      <a:solidFill>
                        <a:srgbClr val="9036DE"/>
                      </a:solidFill>
                      <a:prstDash val="solid"/>
                      <a:round/>
                      <a:headEnd type="none" w="med" len="med"/>
                      <a:tailEnd type="none" w="med" len="med"/>
                    </a:lnR>
                    <a:lnT w="9525" cap="flat" cmpd="sng" algn="ctr">
                      <a:solidFill>
                        <a:srgbClr val="9036D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a:rPr>
                        <a:t>Description</a:t>
                      </a:r>
                    </a:p>
                  </a:txBody>
                  <a:tcPr marL="29288" marR="29288" marT="29288" marB="29288">
                    <a:lnL w="9525" cap="flat" cmpd="sng" algn="ctr">
                      <a:solidFill>
                        <a:srgbClr val="9036DE"/>
                      </a:solidFill>
                      <a:prstDash val="solid"/>
                      <a:round/>
                      <a:headEnd type="none" w="med" len="med"/>
                      <a:tailEnd type="none" w="med" len="med"/>
                    </a:lnL>
                    <a:lnR w="9525" cap="flat" cmpd="sng" algn="ctr">
                      <a:solidFill>
                        <a:srgbClr val="9036DE"/>
                      </a:solidFill>
                      <a:prstDash val="solid"/>
                      <a:round/>
                      <a:headEnd type="none" w="med" len="med"/>
                      <a:tailEnd type="none" w="med" len="med"/>
                    </a:lnR>
                    <a:lnT w="9525" cap="flat" cmpd="sng" algn="ctr">
                      <a:solidFill>
                        <a:srgbClr val="9036D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20215">
                <a:tc>
                  <a:txBody>
                    <a:bodyPr/>
                    <a:lstStyle/>
                    <a:p>
                      <a:pPr algn="l" fontAlgn="t"/>
                      <a:r>
                        <a:rPr lang="en-IN" sz="1800" u="none" strike="noStrike" dirty="0" err="1">
                          <a:solidFill>
                            <a:srgbClr val="008000"/>
                          </a:solidFill>
                          <a:effectLst/>
                          <a:latin typeface="verdana"/>
                          <a:hlinkClick r:id="rId2"/>
                        </a:rPr>
                        <a:t>substr</a:t>
                      </a:r>
                      <a:r>
                        <a:rPr lang="en-IN" sz="1800" u="none" strike="noStrike" dirty="0">
                          <a:solidFill>
                            <a:srgbClr val="008000"/>
                          </a:solidFill>
                          <a:effectLst/>
                          <a:latin typeface="verdana"/>
                          <a:hlinkClick r:id="rId2"/>
                        </a:rPr>
                        <a:t>()</a:t>
                      </a:r>
                      <a:endParaRPr lang="en-IN" sz="1800" dirty="0">
                        <a:solidFill>
                          <a:srgbClr val="000000"/>
                        </a:solidFill>
                        <a:effectLst/>
                        <a:latin typeface="verdana"/>
                      </a:endParaRP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It is used to fetch the part of the given string on the basis of the specified starting position and length.</a:t>
                      </a: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49924">
                <a:tc>
                  <a:txBody>
                    <a:bodyPr/>
                    <a:lstStyle/>
                    <a:p>
                      <a:pPr algn="l" fontAlgn="t"/>
                      <a:r>
                        <a:rPr lang="en-IN" sz="1800" u="none" strike="noStrike" dirty="0">
                          <a:solidFill>
                            <a:srgbClr val="008000"/>
                          </a:solidFill>
                          <a:effectLst/>
                          <a:latin typeface="verdana"/>
                          <a:hlinkClick r:id="rId3"/>
                        </a:rPr>
                        <a:t>substring()</a:t>
                      </a:r>
                      <a:endParaRPr lang="en-IN" sz="1800" dirty="0">
                        <a:solidFill>
                          <a:srgbClr val="000000"/>
                        </a:solidFill>
                        <a:effectLst/>
                        <a:latin typeface="verdana"/>
                      </a:endParaRP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a:rPr>
                        <a:t>It is used to fetch the part of the given string on the basis of the specified index.</a:t>
                      </a: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249924">
                <a:tc>
                  <a:txBody>
                    <a:bodyPr/>
                    <a:lstStyle/>
                    <a:p>
                      <a:pPr algn="l" fontAlgn="t"/>
                      <a:r>
                        <a:rPr lang="en-IN" sz="1800" u="none" strike="noStrike">
                          <a:solidFill>
                            <a:srgbClr val="008000"/>
                          </a:solidFill>
                          <a:effectLst/>
                          <a:latin typeface="verdana"/>
                          <a:hlinkClick r:id="rId4"/>
                        </a:rPr>
                        <a:t>slice()</a:t>
                      </a:r>
                      <a:endParaRPr lang="en-IN" sz="1800">
                        <a:solidFill>
                          <a:srgbClr val="000000"/>
                        </a:solidFill>
                        <a:effectLst/>
                        <a:latin typeface="verdana"/>
                      </a:endParaRP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It is used to fetch the part of the given string. It allows us to assign positive as well negative index.</a:t>
                      </a: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79633">
                <a:tc>
                  <a:txBody>
                    <a:bodyPr/>
                    <a:lstStyle/>
                    <a:p>
                      <a:pPr algn="l" fontAlgn="t"/>
                      <a:r>
                        <a:rPr lang="en-IN" sz="1800" u="none" strike="noStrike">
                          <a:solidFill>
                            <a:srgbClr val="008000"/>
                          </a:solidFill>
                          <a:effectLst/>
                          <a:latin typeface="verdana"/>
                          <a:hlinkClick r:id="rId5"/>
                        </a:rPr>
                        <a:t>toLowerCase()</a:t>
                      </a:r>
                      <a:endParaRPr lang="en-IN" sz="1800">
                        <a:solidFill>
                          <a:srgbClr val="000000"/>
                        </a:solidFill>
                        <a:effectLst/>
                        <a:latin typeface="verdana"/>
                      </a:endParaRP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a:rPr>
                        <a:t>It converts the given string into lowercase letter.</a:t>
                      </a: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249924">
                <a:tc>
                  <a:txBody>
                    <a:bodyPr/>
                    <a:lstStyle/>
                    <a:p>
                      <a:pPr algn="l" fontAlgn="t"/>
                      <a:r>
                        <a:rPr lang="en-IN" sz="1800" u="none" strike="noStrike">
                          <a:solidFill>
                            <a:srgbClr val="008000"/>
                          </a:solidFill>
                          <a:effectLst/>
                          <a:latin typeface="verdana"/>
                          <a:hlinkClick r:id="rId6"/>
                        </a:rPr>
                        <a:t>toLocaleLowerCase()</a:t>
                      </a:r>
                      <a:endParaRPr lang="en-IN" sz="1800">
                        <a:solidFill>
                          <a:srgbClr val="000000"/>
                        </a:solidFill>
                        <a:effectLst/>
                        <a:latin typeface="verdana"/>
                      </a:endParaRP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It converts the given string into lowercase letter on the basis of host?s current locale.</a:t>
                      </a: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79633">
                <a:tc>
                  <a:txBody>
                    <a:bodyPr/>
                    <a:lstStyle/>
                    <a:p>
                      <a:pPr algn="l" fontAlgn="t"/>
                      <a:r>
                        <a:rPr lang="en-IN" sz="1800" u="none" strike="noStrike">
                          <a:solidFill>
                            <a:srgbClr val="008000"/>
                          </a:solidFill>
                          <a:effectLst/>
                          <a:latin typeface="verdana"/>
                          <a:hlinkClick r:id="rId7"/>
                        </a:rPr>
                        <a:t>toUpperCase()</a:t>
                      </a:r>
                      <a:endParaRPr lang="en-IN" sz="1800">
                        <a:solidFill>
                          <a:srgbClr val="000000"/>
                        </a:solidFill>
                        <a:effectLst/>
                        <a:latin typeface="verdana"/>
                      </a:endParaRP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a:rPr>
                        <a:t>It converts the given string into uppercase letter.</a:t>
                      </a: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249924">
                <a:tc>
                  <a:txBody>
                    <a:bodyPr/>
                    <a:lstStyle/>
                    <a:p>
                      <a:pPr algn="l" fontAlgn="t"/>
                      <a:r>
                        <a:rPr lang="en-IN" sz="1800" u="none" strike="noStrike">
                          <a:solidFill>
                            <a:srgbClr val="008000"/>
                          </a:solidFill>
                          <a:effectLst/>
                          <a:latin typeface="verdana"/>
                          <a:hlinkClick r:id="rId8"/>
                        </a:rPr>
                        <a:t>toLocaleUpperCase()</a:t>
                      </a:r>
                      <a:endParaRPr lang="en-IN" sz="1800">
                        <a:solidFill>
                          <a:srgbClr val="000000"/>
                        </a:solidFill>
                        <a:effectLst/>
                        <a:latin typeface="verdana"/>
                      </a:endParaRP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a:rPr>
                        <a:t>It converts the given string into uppercase letter on the basis of </a:t>
                      </a:r>
                      <a:r>
                        <a:rPr lang="en-US" sz="1800" dirty="0" err="1">
                          <a:solidFill>
                            <a:srgbClr val="000000"/>
                          </a:solidFill>
                          <a:effectLst/>
                          <a:latin typeface="verdana"/>
                        </a:rPr>
                        <a:t>host?s</a:t>
                      </a:r>
                      <a:r>
                        <a:rPr lang="en-US" sz="1800" dirty="0">
                          <a:solidFill>
                            <a:srgbClr val="000000"/>
                          </a:solidFill>
                          <a:effectLst/>
                          <a:latin typeface="verdana"/>
                        </a:rPr>
                        <a:t> current locale.</a:t>
                      </a: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10506137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304800"/>
            <a:ext cx="4495974" cy="58477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IN" sz="3200" dirty="0"/>
              <a:t>JavaScript String Methods</a:t>
            </a:r>
          </a:p>
        </p:txBody>
      </p:sp>
      <p:graphicFrame>
        <p:nvGraphicFramePr>
          <p:cNvPr id="3" name="Table 2"/>
          <p:cNvGraphicFramePr>
            <a:graphicFrameLocks noGrp="1"/>
          </p:cNvGraphicFramePr>
          <p:nvPr>
            <p:extLst>
              <p:ext uri="{D42A27DB-BD31-4B8C-83A1-F6EECF244321}">
                <p14:modId xmlns:p14="http://schemas.microsoft.com/office/powerpoint/2010/main" val="3797635888"/>
              </p:ext>
            </p:extLst>
          </p:nvPr>
        </p:nvGraphicFramePr>
        <p:xfrm>
          <a:off x="1066800" y="1524000"/>
          <a:ext cx="6911762" cy="3962401"/>
        </p:xfrm>
        <a:graphic>
          <a:graphicData uri="http://schemas.openxmlformats.org/drawingml/2006/table">
            <a:tbl>
              <a:tblPr/>
              <a:tblGrid>
                <a:gridCol w="2091868">
                  <a:extLst>
                    <a:ext uri="{9D8B030D-6E8A-4147-A177-3AD203B41FA5}">
                      <a16:colId xmlns:a16="http://schemas.microsoft.com/office/drawing/2014/main" val="20000"/>
                    </a:ext>
                  </a:extLst>
                </a:gridCol>
                <a:gridCol w="4819894">
                  <a:extLst>
                    <a:ext uri="{9D8B030D-6E8A-4147-A177-3AD203B41FA5}">
                      <a16:colId xmlns:a16="http://schemas.microsoft.com/office/drawing/2014/main" val="20001"/>
                    </a:ext>
                  </a:extLst>
                </a:gridCol>
              </a:tblGrid>
              <a:tr h="451645">
                <a:tc>
                  <a:txBody>
                    <a:bodyPr/>
                    <a:lstStyle/>
                    <a:p>
                      <a:pPr algn="l" fontAlgn="t"/>
                      <a:r>
                        <a:rPr lang="en-IN" sz="1600" dirty="0">
                          <a:solidFill>
                            <a:srgbClr val="000000"/>
                          </a:solidFill>
                          <a:effectLst/>
                          <a:latin typeface="times new roman"/>
                        </a:rPr>
                        <a:t>Methods</a:t>
                      </a:r>
                    </a:p>
                  </a:txBody>
                  <a:tcPr marL="29288" marR="29288" marT="29288" marB="29288">
                    <a:lnL w="9525" cap="flat" cmpd="sng" algn="ctr">
                      <a:solidFill>
                        <a:srgbClr val="9036DE"/>
                      </a:solidFill>
                      <a:prstDash val="solid"/>
                      <a:round/>
                      <a:headEnd type="none" w="med" len="med"/>
                      <a:tailEnd type="none" w="med" len="med"/>
                    </a:lnL>
                    <a:lnR w="9525" cap="flat" cmpd="sng" algn="ctr">
                      <a:solidFill>
                        <a:srgbClr val="9036DE"/>
                      </a:solidFill>
                      <a:prstDash val="solid"/>
                      <a:round/>
                      <a:headEnd type="none" w="med" len="med"/>
                      <a:tailEnd type="none" w="med" len="med"/>
                    </a:lnR>
                    <a:lnT w="9525" cap="flat" cmpd="sng" algn="ctr">
                      <a:solidFill>
                        <a:srgbClr val="9036D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a:rPr>
                        <a:t>Description</a:t>
                      </a:r>
                    </a:p>
                  </a:txBody>
                  <a:tcPr marL="29288" marR="29288" marT="29288" marB="29288">
                    <a:lnL w="9525" cap="flat" cmpd="sng" algn="ctr">
                      <a:solidFill>
                        <a:srgbClr val="9036DE"/>
                      </a:solidFill>
                      <a:prstDash val="solid"/>
                      <a:round/>
                      <a:headEnd type="none" w="med" len="med"/>
                      <a:tailEnd type="none" w="med" len="med"/>
                    </a:lnL>
                    <a:lnR w="9525" cap="flat" cmpd="sng" algn="ctr">
                      <a:solidFill>
                        <a:srgbClr val="9036DE"/>
                      </a:solidFill>
                      <a:prstDash val="solid"/>
                      <a:round/>
                      <a:headEnd type="none" w="med" len="med"/>
                      <a:tailEnd type="none" w="med" len="med"/>
                    </a:lnR>
                    <a:lnT w="9525" cap="flat" cmpd="sng" algn="ctr">
                      <a:solidFill>
                        <a:srgbClr val="9036D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786648">
                <a:tc>
                  <a:txBody>
                    <a:bodyPr/>
                    <a:lstStyle/>
                    <a:p>
                      <a:pPr algn="l" fontAlgn="t"/>
                      <a:r>
                        <a:rPr lang="en-IN" sz="1600" u="none" strike="noStrike" dirty="0" err="1">
                          <a:solidFill>
                            <a:srgbClr val="008000"/>
                          </a:solidFill>
                          <a:effectLst/>
                          <a:latin typeface="verdana"/>
                          <a:hlinkClick r:id="rId2"/>
                        </a:rPr>
                        <a:t>toString</a:t>
                      </a:r>
                      <a:r>
                        <a:rPr lang="en-IN" sz="1600" u="none" strike="noStrike" dirty="0">
                          <a:solidFill>
                            <a:srgbClr val="008000"/>
                          </a:solidFill>
                          <a:effectLst/>
                          <a:latin typeface="verdana"/>
                          <a:hlinkClick r:id="rId2"/>
                        </a:rPr>
                        <a:t>()</a:t>
                      </a:r>
                      <a:endParaRPr lang="en-IN" sz="1600" dirty="0">
                        <a:solidFill>
                          <a:srgbClr val="000000"/>
                        </a:solidFill>
                        <a:effectLst/>
                        <a:latin typeface="verdana"/>
                      </a:endParaRP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a:rPr>
                        <a:t>It provides a string representing the particular object.</a:t>
                      </a: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1"/>
                  </a:ext>
                </a:extLst>
              </a:tr>
              <a:tr h="786648">
                <a:tc>
                  <a:txBody>
                    <a:bodyPr/>
                    <a:lstStyle/>
                    <a:p>
                      <a:pPr algn="l" fontAlgn="t"/>
                      <a:r>
                        <a:rPr lang="en-IN" sz="1600" u="none" strike="noStrike">
                          <a:solidFill>
                            <a:srgbClr val="008000"/>
                          </a:solidFill>
                          <a:effectLst/>
                          <a:latin typeface="verdana"/>
                          <a:hlinkClick r:id="rId3"/>
                        </a:rPr>
                        <a:t>valueOf()</a:t>
                      </a:r>
                      <a:endParaRPr lang="en-IN" sz="1600">
                        <a:solidFill>
                          <a:srgbClr val="000000"/>
                        </a:solidFill>
                        <a:effectLst/>
                        <a:latin typeface="verdana"/>
                      </a:endParaRP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a:rPr>
                        <a:t>It provides the primitive value of string object.</a:t>
                      </a: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150812">
                <a:tc>
                  <a:txBody>
                    <a:bodyPr/>
                    <a:lstStyle/>
                    <a:p>
                      <a:pPr algn="l" fontAlgn="t"/>
                      <a:r>
                        <a:rPr lang="en-IN" sz="1600">
                          <a:solidFill>
                            <a:srgbClr val="000000"/>
                          </a:solidFill>
                          <a:effectLst/>
                          <a:latin typeface="verdana"/>
                        </a:rPr>
                        <a:t>split()</a:t>
                      </a: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a:rPr>
                        <a:t>It splits a string into substring array, then returns that newly created array.</a:t>
                      </a: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3"/>
                  </a:ext>
                </a:extLst>
              </a:tr>
              <a:tr h="786648">
                <a:tc>
                  <a:txBody>
                    <a:bodyPr/>
                    <a:lstStyle/>
                    <a:p>
                      <a:pPr algn="l" fontAlgn="t"/>
                      <a:r>
                        <a:rPr lang="en-IN" sz="1600">
                          <a:solidFill>
                            <a:srgbClr val="000000"/>
                          </a:solidFill>
                          <a:effectLst/>
                          <a:latin typeface="verdana"/>
                        </a:rPr>
                        <a:t>trim()</a:t>
                      </a: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a:rPr>
                        <a:t>It trims the white space from the left and right side of the string.</a:t>
                      </a:r>
                    </a:p>
                  </a:txBody>
                  <a:tcPr marL="19525" marR="19525" marT="19525" marB="1952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Rectangle 4"/>
          <p:cNvSpPr/>
          <p:nvPr/>
        </p:nvSpPr>
        <p:spPr>
          <a:xfrm>
            <a:off x="0" y="6476575"/>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TextBox 5"/>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40267029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002060"/>
                </a:solidFill>
              </a:rPr>
              <a:t>JavaScript Date Object</a:t>
            </a:r>
          </a:p>
        </p:txBody>
      </p:sp>
      <p:sp>
        <p:nvSpPr>
          <p:cNvPr id="3" name="Content Placeholder 2"/>
          <p:cNvSpPr>
            <a:spLocks noGrp="1"/>
          </p:cNvSpPr>
          <p:nvPr>
            <p:ph idx="1"/>
          </p:nvPr>
        </p:nvSpPr>
        <p:spPr>
          <a:xfrm>
            <a:off x="457200" y="1371600"/>
            <a:ext cx="8229600" cy="4754563"/>
          </a:xfrm>
        </p:spPr>
        <p:style>
          <a:lnRef idx="2">
            <a:schemeClr val="accent1"/>
          </a:lnRef>
          <a:fillRef idx="1">
            <a:schemeClr val="lt1"/>
          </a:fillRef>
          <a:effectRef idx="0">
            <a:schemeClr val="accent1"/>
          </a:effectRef>
          <a:fontRef idx="minor">
            <a:schemeClr val="dk1"/>
          </a:fontRef>
        </p:style>
        <p:txBody>
          <a:bodyPr>
            <a:noAutofit/>
          </a:bodyPr>
          <a:lstStyle/>
          <a:p>
            <a:pPr>
              <a:buFont typeface="Wingdings" pitchFamily="2" charset="2"/>
              <a:buChar char="q"/>
            </a:pPr>
            <a:r>
              <a:rPr lang="en-US" sz="2000" dirty="0">
                <a:solidFill>
                  <a:schemeClr val="accent3">
                    <a:lumMod val="50000"/>
                  </a:schemeClr>
                </a:solidFill>
                <a:latin typeface="Arial" pitchFamily="34" charset="0"/>
                <a:cs typeface="Arial" pitchFamily="34" charset="0"/>
              </a:rPr>
              <a:t>The </a:t>
            </a:r>
            <a:r>
              <a:rPr lang="en-US" sz="2000" b="1" dirty="0">
                <a:solidFill>
                  <a:schemeClr val="accent3">
                    <a:lumMod val="50000"/>
                  </a:schemeClr>
                </a:solidFill>
                <a:latin typeface="Arial" pitchFamily="34" charset="0"/>
                <a:cs typeface="Arial" pitchFamily="34" charset="0"/>
              </a:rPr>
              <a:t>JavaScript date</a:t>
            </a:r>
            <a:r>
              <a:rPr lang="en-US" sz="2000" dirty="0">
                <a:solidFill>
                  <a:schemeClr val="accent3">
                    <a:lumMod val="50000"/>
                  </a:schemeClr>
                </a:solidFill>
                <a:latin typeface="Arial" pitchFamily="34" charset="0"/>
                <a:cs typeface="Arial" pitchFamily="34" charset="0"/>
              </a:rPr>
              <a:t> object can be used to get year, month and day. You can display a timer on the webpage by the help of JavaScript date object.</a:t>
            </a:r>
          </a:p>
          <a:p>
            <a:pPr>
              <a:buFont typeface="Wingdings" pitchFamily="2" charset="2"/>
              <a:buChar char="q"/>
            </a:pPr>
            <a:r>
              <a:rPr lang="en-US" sz="2000" dirty="0">
                <a:solidFill>
                  <a:schemeClr val="accent3">
                    <a:lumMod val="50000"/>
                  </a:schemeClr>
                </a:solidFill>
                <a:latin typeface="Arial" pitchFamily="34" charset="0"/>
                <a:cs typeface="Arial" pitchFamily="34" charset="0"/>
              </a:rPr>
              <a:t>You can use different Date constructors to create date object. It provides methods to get and set day, month, year, hour, minute and seconds.</a:t>
            </a:r>
          </a:p>
          <a:p>
            <a:pPr marL="0" indent="0">
              <a:buNone/>
            </a:pPr>
            <a:r>
              <a:rPr lang="en-US" sz="2000" b="1" dirty="0">
                <a:solidFill>
                  <a:srgbClr val="C00000"/>
                </a:solidFill>
                <a:latin typeface="Arial" pitchFamily="34" charset="0"/>
                <a:cs typeface="Arial" pitchFamily="34" charset="0"/>
              </a:rPr>
              <a:t>Constructor</a:t>
            </a:r>
          </a:p>
          <a:p>
            <a:pPr>
              <a:buFont typeface="Wingdings" pitchFamily="2" charset="2"/>
              <a:buChar char="q"/>
            </a:pPr>
            <a:r>
              <a:rPr lang="en-US" sz="2000" dirty="0">
                <a:solidFill>
                  <a:srgbClr val="FF0000"/>
                </a:solidFill>
                <a:latin typeface="Arial" pitchFamily="34" charset="0"/>
                <a:cs typeface="Arial" pitchFamily="34" charset="0"/>
              </a:rPr>
              <a:t>You can use 4 variant of Date constructor to create date object.</a:t>
            </a:r>
          </a:p>
          <a:p>
            <a:pPr marL="514350" indent="-514350">
              <a:buFont typeface="+mj-lt"/>
              <a:buAutoNum type="arabicPeriod"/>
            </a:pPr>
            <a:r>
              <a:rPr lang="en-US" sz="2000" dirty="0">
                <a:solidFill>
                  <a:srgbClr val="7030A0"/>
                </a:solidFill>
                <a:latin typeface="Arial" pitchFamily="34" charset="0"/>
                <a:cs typeface="Arial" pitchFamily="34" charset="0"/>
              </a:rPr>
              <a:t>Date()</a:t>
            </a:r>
          </a:p>
          <a:p>
            <a:pPr marL="514350" indent="-514350">
              <a:buFont typeface="+mj-lt"/>
              <a:buAutoNum type="arabicPeriod"/>
            </a:pPr>
            <a:r>
              <a:rPr lang="en-US" sz="2000" dirty="0">
                <a:solidFill>
                  <a:srgbClr val="7030A0"/>
                </a:solidFill>
                <a:latin typeface="Arial" pitchFamily="34" charset="0"/>
                <a:cs typeface="Arial" pitchFamily="34" charset="0"/>
              </a:rPr>
              <a:t>Date(milliseconds)</a:t>
            </a:r>
          </a:p>
          <a:p>
            <a:pPr marL="514350" indent="-514350">
              <a:buFont typeface="+mj-lt"/>
              <a:buAutoNum type="arabicPeriod"/>
            </a:pPr>
            <a:r>
              <a:rPr lang="en-US" sz="2000" dirty="0">
                <a:solidFill>
                  <a:srgbClr val="7030A0"/>
                </a:solidFill>
                <a:latin typeface="Arial" pitchFamily="34" charset="0"/>
                <a:cs typeface="Arial" pitchFamily="34" charset="0"/>
              </a:rPr>
              <a:t>Date(</a:t>
            </a:r>
            <a:r>
              <a:rPr lang="en-US" sz="2000" dirty="0" err="1">
                <a:solidFill>
                  <a:srgbClr val="7030A0"/>
                </a:solidFill>
                <a:latin typeface="Arial" pitchFamily="34" charset="0"/>
                <a:cs typeface="Arial" pitchFamily="34" charset="0"/>
              </a:rPr>
              <a:t>dateString</a:t>
            </a:r>
            <a:r>
              <a:rPr lang="en-US" sz="2000" dirty="0">
                <a:solidFill>
                  <a:srgbClr val="7030A0"/>
                </a:solidFill>
                <a:latin typeface="Arial" pitchFamily="34" charset="0"/>
                <a:cs typeface="Arial" pitchFamily="34" charset="0"/>
              </a:rPr>
              <a:t>)</a:t>
            </a:r>
          </a:p>
          <a:p>
            <a:pPr marL="514350" indent="-514350">
              <a:buFont typeface="+mj-lt"/>
              <a:buAutoNum type="arabicPeriod"/>
            </a:pPr>
            <a:r>
              <a:rPr lang="en-US" sz="2000" dirty="0">
                <a:solidFill>
                  <a:srgbClr val="7030A0"/>
                </a:solidFill>
                <a:latin typeface="Arial" pitchFamily="34" charset="0"/>
                <a:cs typeface="Arial" pitchFamily="34" charset="0"/>
              </a:rPr>
              <a:t>Date(year, month, day, hours, minutes, seconds, milliseconds)</a:t>
            </a:r>
          </a:p>
          <a:p>
            <a:pPr marL="514350" indent="-514350">
              <a:buFont typeface="+mj-lt"/>
              <a:buAutoNum type="arabicPeriod"/>
            </a:pPr>
            <a:endParaRPr lang="en-IN" sz="2000" dirty="0">
              <a:solidFill>
                <a:srgbClr val="7030A0"/>
              </a:solidFill>
              <a:latin typeface="Arial" pitchFamily="34" charset="0"/>
              <a:cs typeface="Arial" pitchFamily="34" charset="0"/>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7335341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0" y="381000"/>
            <a:ext cx="3783921" cy="52322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IN" sz="2800" dirty="0"/>
              <a:t>JavaScript Date Methods</a:t>
            </a:r>
          </a:p>
        </p:txBody>
      </p:sp>
      <p:graphicFrame>
        <p:nvGraphicFramePr>
          <p:cNvPr id="3" name="Table 2"/>
          <p:cNvGraphicFramePr>
            <a:graphicFrameLocks noGrp="1"/>
          </p:cNvGraphicFramePr>
          <p:nvPr>
            <p:extLst>
              <p:ext uri="{D42A27DB-BD31-4B8C-83A1-F6EECF244321}">
                <p14:modId xmlns:p14="http://schemas.microsoft.com/office/powerpoint/2010/main" val="459912726"/>
              </p:ext>
            </p:extLst>
          </p:nvPr>
        </p:nvGraphicFramePr>
        <p:xfrm>
          <a:off x="672760" y="1295400"/>
          <a:ext cx="8166440" cy="5029199"/>
        </p:xfrm>
        <a:graphic>
          <a:graphicData uri="http://schemas.openxmlformats.org/drawingml/2006/table">
            <a:tbl>
              <a:tblPr/>
              <a:tblGrid>
                <a:gridCol w="1715899">
                  <a:extLst>
                    <a:ext uri="{9D8B030D-6E8A-4147-A177-3AD203B41FA5}">
                      <a16:colId xmlns:a16="http://schemas.microsoft.com/office/drawing/2014/main" val="20000"/>
                    </a:ext>
                  </a:extLst>
                </a:gridCol>
                <a:gridCol w="6450541">
                  <a:extLst>
                    <a:ext uri="{9D8B030D-6E8A-4147-A177-3AD203B41FA5}">
                      <a16:colId xmlns:a16="http://schemas.microsoft.com/office/drawing/2014/main" val="20001"/>
                    </a:ext>
                  </a:extLst>
                </a:gridCol>
              </a:tblGrid>
              <a:tr h="284336">
                <a:tc>
                  <a:txBody>
                    <a:bodyPr/>
                    <a:lstStyle/>
                    <a:p>
                      <a:pPr algn="l" fontAlgn="t"/>
                      <a:r>
                        <a:rPr lang="en-IN" sz="1400" dirty="0">
                          <a:solidFill>
                            <a:srgbClr val="000000"/>
                          </a:solidFill>
                          <a:effectLst/>
                          <a:latin typeface="times new roman"/>
                        </a:rPr>
                        <a:t>Methods</a:t>
                      </a:r>
                    </a:p>
                  </a:txBody>
                  <a:tcPr marL="13101" marR="13101" marT="13101" marB="13101">
                    <a:lnL w="9525" cap="flat" cmpd="sng" algn="ctr">
                      <a:solidFill>
                        <a:srgbClr val="30594F"/>
                      </a:solidFill>
                      <a:prstDash val="solid"/>
                      <a:round/>
                      <a:headEnd type="none" w="med" len="med"/>
                      <a:tailEnd type="none" w="med" len="med"/>
                    </a:lnL>
                    <a:lnR w="9525" cap="flat" cmpd="sng" algn="ctr">
                      <a:solidFill>
                        <a:srgbClr val="30594F"/>
                      </a:solidFill>
                      <a:prstDash val="solid"/>
                      <a:round/>
                      <a:headEnd type="none" w="med" len="med"/>
                      <a:tailEnd type="none" w="med" len="med"/>
                    </a:lnR>
                    <a:lnT w="9525" cap="flat" cmpd="sng" algn="ctr">
                      <a:solidFill>
                        <a:srgbClr val="30594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a:rPr>
                        <a:t>Description</a:t>
                      </a:r>
                    </a:p>
                  </a:txBody>
                  <a:tcPr marL="13101" marR="13101" marT="13101" marB="13101">
                    <a:lnL w="9525" cap="flat" cmpd="sng" algn="ctr">
                      <a:solidFill>
                        <a:srgbClr val="30594F"/>
                      </a:solidFill>
                      <a:prstDash val="solid"/>
                      <a:round/>
                      <a:headEnd type="none" w="med" len="med"/>
                      <a:tailEnd type="none" w="med" len="med"/>
                    </a:lnL>
                    <a:lnR w="9525" cap="flat" cmpd="sng" algn="ctr">
                      <a:solidFill>
                        <a:srgbClr val="30594F"/>
                      </a:solidFill>
                      <a:prstDash val="solid"/>
                      <a:round/>
                      <a:headEnd type="none" w="med" len="med"/>
                      <a:tailEnd type="none" w="med" len="med"/>
                    </a:lnR>
                    <a:lnT w="9525" cap="flat" cmpd="sng" algn="ctr">
                      <a:solidFill>
                        <a:srgbClr val="30594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27207">
                <a:tc>
                  <a:txBody>
                    <a:bodyPr/>
                    <a:lstStyle/>
                    <a:p>
                      <a:pPr algn="l" fontAlgn="t"/>
                      <a:r>
                        <a:rPr lang="en-IN" sz="1400" u="none" strike="noStrike" dirty="0" err="1">
                          <a:solidFill>
                            <a:srgbClr val="008000"/>
                          </a:solidFill>
                          <a:effectLst/>
                          <a:latin typeface="verdana"/>
                          <a:hlinkClick r:id="rId2"/>
                        </a:rPr>
                        <a:t>getDate</a:t>
                      </a:r>
                      <a:r>
                        <a:rPr lang="en-IN" sz="1400" u="none" strike="noStrike" dirty="0">
                          <a:solidFill>
                            <a:srgbClr val="008000"/>
                          </a:solidFill>
                          <a:effectLst/>
                          <a:latin typeface="verdana"/>
                          <a:hlinkClick r:id="rId2"/>
                        </a:rPr>
                        <a:t>()</a:t>
                      </a:r>
                      <a:endParaRPr lang="en-IN" sz="1400" dirty="0">
                        <a:solidFill>
                          <a:srgbClr val="000000"/>
                        </a:solidFill>
                        <a:effectLst/>
                        <a:latin typeface="verdana"/>
                      </a:endParaRP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a:rPr>
                        <a:t>It returns the integer value between 1 and 31 that represents the day for the specified date on the basis of local time.</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27207">
                <a:tc>
                  <a:txBody>
                    <a:bodyPr/>
                    <a:lstStyle/>
                    <a:p>
                      <a:pPr algn="l" fontAlgn="t"/>
                      <a:r>
                        <a:rPr lang="en-IN" sz="1400" u="none" strike="noStrike" dirty="0" err="1">
                          <a:solidFill>
                            <a:srgbClr val="008000"/>
                          </a:solidFill>
                          <a:effectLst/>
                          <a:latin typeface="verdana"/>
                          <a:hlinkClick r:id="rId3"/>
                        </a:rPr>
                        <a:t>getDay</a:t>
                      </a:r>
                      <a:r>
                        <a:rPr lang="en-IN" sz="1400" u="none" strike="noStrike" dirty="0">
                          <a:solidFill>
                            <a:srgbClr val="008000"/>
                          </a:solidFill>
                          <a:effectLst/>
                          <a:latin typeface="verdana"/>
                          <a:hlinkClick r:id="rId3"/>
                        </a:rPr>
                        <a:t>()</a:t>
                      </a:r>
                      <a:endParaRPr lang="en-IN" sz="1400" dirty="0">
                        <a:solidFill>
                          <a:srgbClr val="000000"/>
                        </a:solidFill>
                        <a:effectLst/>
                        <a:latin typeface="verdana"/>
                      </a:endParaRP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a:rPr>
                        <a:t>It returns the integer value between 0 and 6 that represents the day of the week on the basis of local time.</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527207">
                <a:tc>
                  <a:txBody>
                    <a:bodyPr/>
                    <a:lstStyle/>
                    <a:p>
                      <a:pPr algn="l" fontAlgn="t"/>
                      <a:r>
                        <a:rPr lang="en-IN" sz="1400" u="none" strike="noStrike">
                          <a:solidFill>
                            <a:srgbClr val="008000"/>
                          </a:solidFill>
                          <a:effectLst/>
                          <a:latin typeface="verdana"/>
                          <a:hlinkClick r:id="rId4"/>
                        </a:rPr>
                        <a:t>getFullYears()</a:t>
                      </a:r>
                      <a:endParaRPr lang="en-IN" sz="1400">
                        <a:solidFill>
                          <a:srgbClr val="000000"/>
                        </a:solidFill>
                        <a:effectLst/>
                        <a:latin typeface="verdana"/>
                      </a:endParaRP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a:rPr>
                        <a:t>It returns the integer value that represents the year on the basis of local time.</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27207">
                <a:tc>
                  <a:txBody>
                    <a:bodyPr/>
                    <a:lstStyle/>
                    <a:p>
                      <a:pPr algn="l" fontAlgn="t"/>
                      <a:r>
                        <a:rPr lang="en-IN" sz="1400" u="none" strike="noStrike">
                          <a:solidFill>
                            <a:srgbClr val="008000"/>
                          </a:solidFill>
                          <a:effectLst/>
                          <a:latin typeface="verdana"/>
                          <a:hlinkClick r:id="rId5"/>
                        </a:rPr>
                        <a:t>getHours()</a:t>
                      </a:r>
                      <a:endParaRPr lang="en-IN" sz="1400">
                        <a:solidFill>
                          <a:srgbClr val="000000"/>
                        </a:solidFill>
                        <a:effectLst/>
                        <a:latin typeface="verdana"/>
                      </a:endParaRP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a:rPr>
                        <a:t>It returns the integer value between 0 and 23 that represents the hours on the basis of local time.</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527207">
                <a:tc>
                  <a:txBody>
                    <a:bodyPr/>
                    <a:lstStyle/>
                    <a:p>
                      <a:pPr algn="l" fontAlgn="t"/>
                      <a:r>
                        <a:rPr lang="en-IN" sz="1400" u="none" strike="noStrike">
                          <a:solidFill>
                            <a:srgbClr val="008000"/>
                          </a:solidFill>
                          <a:effectLst/>
                          <a:latin typeface="verdana"/>
                          <a:hlinkClick r:id="rId6"/>
                        </a:rPr>
                        <a:t>getMilliseconds()</a:t>
                      </a:r>
                      <a:endParaRPr lang="en-IN" sz="1400">
                        <a:solidFill>
                          <a:srgbClr val="000000"/>
                        </a:solidFill>
                        <a:effectLst/>
                        <a:latin typeface="verdana"/>
                      </a:endParaRP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a:rPr>
                        <a:t>It returns the integer value between 0 and 999 that represents the milliseconds on the basis of local time.</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27207">
                <a:tc>
                  <a:txBody>
                    <a:bodyPr/>
                    <a:lstStyle/>
                    <a:p>
                      <a:pPr algn="l" fontAlgn="t"/>
                      <a:r>
                        <a:rPr lang="en-IN" sz="1400" u="none" strike="noStrike">
                          <a:solidFill>
                            <a:srgbClr val="008000"/>
                          </a:solidFill>
                          <a:effectLst/>
                          <a:latin typeface="verdana"/>
                          <a:hlinkClick r:id="rId7"/>
                        </a:rPr>
                        <a:t>getMinutes()</a:t>
                      </a:r>
                      <a:endParaRPr lang="en-IN" sz="1400">
                        <a:solidFill>
                          <a:srgbClr val="000000"/>
                        </a:solidFill>
                        <a:effectLst/>
                        <a:latin typeface="verdana"/>
                      </a:endParaRP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a:rPr>
                        <a:t>It returns the integer value between 0 and 59 that represents the minutes on the basis of local time.</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527207">
                <a:tc>
                  <a:txBody>
                    <a:bodyPr/>
                    <a:lstStyle/>
                    <a:p>
                      <a:pPr algn="l" fontAlgn="t"/>
                      <a:r>
                        <a:rPr lang="en-IN" sz="1400" u="none" strike="noStrike">
                          <a:solidFill>
                            <a:srgbClr val="008000"/>
                          </a:solidFill>
                          <a:effectLst/>
                          <a:latin typeface="verdana"/>
                          <a:hlinkClick r:id="rId8"/>
                        </a:rPr>
                        <a:t>getMonth()</a:t>
                      </a:r>
                      <a:endParaRPr lang="en-IN" sz="1400">
                        <a:solidFill>
                          <a:srgbClr val="000000"/>
                        </a:solidFill>
                        <a:effectLst/>
                        <a:latin typeface="verdana"/>
                      </a:endParaRP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a:rPr>
                        <a:t>It returns the integer value between 0 and 11 that represents the month on the basis of local time.</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527207">
                <a:tc>
                  <a:txBody>
                    <a:bodyPr/>
                    <a:lstStyle/>
                    <a:p>
                      <a:pPr algn="l" fontAlgn="t"/>
                      <a:r>
                        <a:rPr lang="en-IN" sz="1400" u="none" strike="noStrike">
                          <a:solidFill>
                            <a:srgbClr val="008000"/>
                          </a:solidFill>
                          <a:effectLst/>
                          <a:latin typeface="verdana"/>
                          <a:hlinkClick r:id="rId9"/>
                        </a:rPr>
                        <a:t>getSeconds()</a:t>
                      </a:r>
                      <a:endParaRPr lang="en-IN" sz="1400">
                        <a:solidFill>
                          <a:srgbClr val="000000"/>
                        </a:solidFill>
                        <a:effectLst/>
                        <a:latin typeface="verdana"/>
                      </a:endParaRP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a:rPr>
                        <a:t>It returns the integer value between 0 and 60 that represents the seconds on the basis of local time.</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527207">
                <a:tc>
                  <a:txBody>
                    <a:bodyPr/>
                    <a:lstStyle/>
                    <a:p>
                      <a:pPr algn="l" fontAlgn="t"/>
                      <a:r>
                        <a:rPr lang="en-IN" sz="1400" u="none" strike="noStrike">
                          <a:solidFill>
                            <a:srgbClr val="008000"/>
                          </a:solidFill>
                          <a:effectLst/>
                          <a:latin typeface="verdana"/>
                          <a:hlinkClick r:id="rId10"/>
                        </a:rPr>
                        <a:t>getUTCDate()</a:t>
                      </a:r>
                      <a:endParaRPr lang="en-IN" sz="1400">
                        <a:solidFill>
                          <a:srgbClr val="000000"/>
                        </a:solidFill>
                        <a:effectLst/>
                        <a:latin typeface="verdana"/>
                      </a:endParaRP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a:rPr>
                        <a:t>It returns the integer value between 1 and 31 that represents the day for the specified date on the basis of universal time.</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9438033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0" y="381000"/>
            <a:ext cx="3783921" cy="52322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IN" sz="2800" dirty="0"/>
              <a:t>JavaScript Date Methods</a:t>
            </a:r>
          </a:p>
        </p:txBody>
      </p:sp>
      <p:graphicFrame>
        <p:nvGraphicFramePr>
          <p:cNvPr id="3" name="Table 2"/>
          <p:cNvGraphicFramePr>
            <a:graphicFrameLocks noGrp="1"/>
          </p:cNvGraphicFramePr>
          <p:nvPr>
            <p:extLst>
              <p:ext uri="{D42A27DB-BD31-4B8C-83A1-F6EECF244321}">
                <p14:modId xmlns:p14="http://schemas.microsoft.com/office/powerpoint/2010/main" val="4168005936"/>
              </p:ext>
            </p:extLst>
          </p:nvPr>
        </p:nvGraphicFramePr>
        <p:xfrm>
          <a:off x="457200" y="1143000"/>
          <a:ext cx="8305800" cy="5486401"/>
        </p:xfrm>
        <a:graphic>
          <a:graphicData uri="http://schemas.openxmlformats.org/drawingml/2006/table">
            <a:tbl>
              <a:tblPr/>
              <a:tblGrid>
                <a:gridCol w="17526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71996">
                <a:tc>
                  <a:txBody>
                    <a:bodyPr/>
                    <a:lstStyle/>
                    <a:p>
                      <a:pPr algn="l" fontAlgn="t"/>
                      <a:r>
                        <a:rPr lang="en-IN" sz="1400" dirty="0">
                          <a:solidFill>
                            <a:srgbClr val="000000"/>
                          </a:solidFill>
                          <a:effectLst/>
                          <a:latin typeface="times new roman"/>
                        </a:rPr>
                        <a:t>Methods</a:t>
                      </a:r>
                    </a:p>
                  </a:txBody>
                  <a:tcPr marL="13101" marR="13101" marT="13101" marB="13101">
                    <a:lnL w="9525" cap="flat" cmpd="sng" algn="ctr">
                      <a:solidFill>
                        <a:srgbClr val="30594F"/>
                      </a:solidFill>
                      <a:prstDash val="solid"/>
                      <a:round/>
                      <a:headEnd type="none" w="med" len="med"/>
                      <a:tailEnd type="none" w="med" len="med"/>
                    </a:lnL>
                    <a:lnR w="9525" cap="flat" cmpd="sng" algn="ctr">
                      <a:solidFill>
                        <a:srgbClr val="30594F"/>
                      </a:solidFill>
                      <a:prstDash val="solid"/>
                      <a:round/>
                      <a:headEnd type="none" w="med" len="med"/>
                      <a:tailEnd type="none" w="med" len="med"/>
                    </a:lnR>
                    <a:lnT w="9525" cap="flat" cmpd="sng" algn="ctr">
                      <a:solidFill>
                        <a:srgbClr val="30594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a:rPr>
                        <a:t>Description</a:t>
                      </a:r>
                    </a:p>
                  </a:txBody>
                  <a:tcPr marL="13101" marR="13101" marT="13101" marB="13101">
                    <a:lnL w="9525" cap="flat" cmpd="sng" algn="ctr">
                      <a:solidFill>
                        <a:srgbClr val="30594F"/>
                      </a:solidFill>
                      <a:prstDash val="solid"/>
                      <a:round/>
                      <a:headEnd type="none" w="med" len="med"/>
                      <a:tailEnd type="none" w="med" len="med"/>
                    </a:lnL>
                    <a:lnR w="9525" cap="flat" cmpd="sng" algn="ctr">
                      <a:solidFill>
                        <a:srgbClr val="30594F"/>
                      </a:solidFill>
                      <a:prstDash val="solid"/>
                      <a:round/>
                      <a:headEnd type="none" w="med" len="med"/>
                      <a:tailEnd type="none" w="med" len="med"/>
                    </a:lnR>
                    <a:lnT w="9525" cap="flat" cmpd="sng" algn="ctr">
                      <a:solidFill>
                        <a:srgbClr val="30594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92965">
                <a:tc>
                  <a:txBody>
                    <a:bodyPr/>
                    <a:lstStyle/>
                    <a:p>
                      <a:pPr algn="l" fontAlgn="t"/>
                      <a:r>
                        <a:rPr lang="en-IN" sz="1400" u="none" strike="noStrike" dirty="0" err="1">
                          <a:solidFill>
                            <a:srgbClr val="008000"/>
                          </a:solidFill>
                          <a:effectLst/>
                          <a:latin typeface="verdana"/>
                          <a:hlinkClick r:id="rId2"/>
                        </a:rPr>
                        <a:t>getUTCDay</a:t>
                      </a:r>
                      <a:r>
                        <a:rPr lang="en-IN" sz="1400" u="none" strike="noStrike" dirty="0">
                          <a:solidFill>
                            <a:srgbClr val="008000"/>
                          </a:solidFill>
                          <a:effectLst/>
                          <a:latin typeface="verdana"/>
                          <a:hlinkClick r:id="rId2"/>
                        </a:rPr>
                        <a:t>()</a:t>
                      </a:r>
                      <a:endParaRPr lang="en-IN" sz="1400" dirty="0">
                        <a:solidFill>
                          <a:srgbClr val="000000"/>
                        </a:solidFill>
                        <a:effectLst/>
                        <a:latin typeface="verdana"/>
                      </a:endParaRP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a:rPr>
                        <a:t>It returns the integer value between 0 and 6 that represents the day of the week on the basis of universal time.</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1"/>
                  </a:ext>
                </a:extLst>
              </a:tr>
              <a:tr h="492965">
                <a:tc>
                  <a:txBody>
                    <a:bodyPr/>
                    <a:lstStyle/>
                    <a:p>
                      <a:pPr algn="l" fontAlgn="t"/>
                      <a:r>
                        <a:rPr lang="en-IN" sz="1400" u="none" strike="noStrike">
                          <a:solidFill>
                            <a:srgbClr val="008000"/>
                          </a:solidFill>
                          <a:effectLst/>
                          <a:latin typeface="verdana"/>
                          <a:hlinkClick r:id="rId3"/>
                        </a:rPr>
                        <a:t>getUTCFullYears()</a:t>
                      </a:r>
                      <a:endParaRPr lang="en-IN" sz="1400">
                        <a:solidFill>
                          <a:srgbClr val="000000"/>
                        </a:solidFill>
                        <a:effectLst/>
                        <a:latin typeface="verdana"/>
                      </a:endParaRP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a:rPr>
                        <a:t>It returns the integer value that represents the year on the basis of universal time.</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92965">
                <a:tc>
                  <a:txBody>
                    <a:bodyPr/>
                    <a:lstStyle/>
                    <a:p>
                      <a:pPr algn="l" fontAlgn="t"/>
                      <a:r>
                        <a:rPr lang="en-IN" sz="1400" u="none" strike="noStrike">
                          <a:solidFill>
                            <a:srgbClr val="008000"/>
                          </a:solidFill>
                          <a:effectLst/>
                          <a:latin typeface="verdana"/>
                          <a:hlinkClick r:id="rId4"/>
                        </a:rPr>
                        <a:t>getUTCHours()</a:t>
                      </a:r>
                      <a:endParaRPr lang="en-IN" sz="1400">
                        <a:solidFill>
                          <a:srgbClr val="000000"/>
                        </a:solidFill>
                        <a:effectLst/>
                        <a:latin typeface="verdana"/>
                      </a:endParaRP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a:rPr>
                        <a:t>It returns the integer value between 0 and 23 that represents the hours on the basis of universal time.</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3"/>
                  </a:ext>
                </a:extLst>
              </a:tr>
              <a:tr h="492965">
                <a:tc>
                  <a:txBody>
                    <a:bodyPr/>
                    <a:lstStyle/>
                    <a:p>
                      <a:pPr algn="l" fontAlgn="t"/>
                      <a:r>
                        <a:rPr lang="en-IN" sz="1400" u="none" strike="noStrike">
                          <a:solidFill>
                            <a:srgbClr val="008000"/>
                          </a:solidFill>
                          <a:effectLst/>
                          <a:latin typeface="verdana"/>
                          <a:hlinkClick r:id="rId5"/>
                        </a:rPr>
                        <a:t>getUTCMinutes()</a:t>
                      </a:r>
                      <a:endParaRPr lang="en-IN" sz="1400">
                        <a:solidFill>
                          <a:srgbClr val="000000"/>
                        </a:solidFill>
                        <a:effectLst/>
                        <a:latin typeface="verdana"/>
                      </a:endParaRP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a:rPr>
                        <a:t>It returns the integer value between 0 and 59 that represents the minutes on the basis of universal time.</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92965">
                <a:tc>
                  <a:txBody>
                    <a:bodyPr/>
                    <a:lstStyle/>
                    <a:p>
                      <a:pPr algn="l" fontAlgn="t"/>
                      <a:r>
                        <a:rPr lang="en-IN" sz="1400" u="none" strike="noStrike">
                          <a:solidFill>
                            <a:srgbClr val="008000"/>
                          </a:solidFill>
                          <a:effectLst/>
                          <a:latin typeface="verdana"/>
                          <a:hlinkClick r:id="rId6"/>
                        </a:rPr>
                        <a:t>getUTCMonth()</a:t>
                      </a:r>
                      <a:endParaRPr lang="en-IN" sz="1400">
                        <a:solidFill>
                          <a:srgbClr val="000000"/>
                        </a:solidFill>
                        <a:effectLst/>
                        <a:latin typeface="verdana"/>
                      </a:endParaRP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a:rPr>
                        <a:t>It returns the integer value between 0 and 11 that represents the month on the basis of universal time.</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5"/>
                  </a:ext>
                </a:extLst>
              </a:tr>
              <a:tr h="492965">
                <a:tc>
                  <a:txBody>
                    <a:bodyPr/>
                    <a:lstStyle/>
                    <a:p>
                      <a:pPr algn="l" fontAlgn="t"/>
                      <a:r>
                        <a:rPr lang="en-IN" sz="1400" u="none" strike="noStrike">
                          <a:solidFill>
                            <a:srgbClr val="008000"/>
                          </a:solidFill>
                          <a:effectLst/>
                          <a:latin typeface="verdana"/>
                          <a:hlinkClick r:id="rId7"/>
                        </a:rPr>
                        <a:t>getUTCSeconds()</a:t>
                      </a:r>
                      <a:endParaRPr lang="en-IN" sz="1400">
                        <a:solidFill>
                          <a:srgbClr val="000000"/>
                        </a:solidFill>
                        <a:effectLst/>
                        <a:latin typeface="verdana"/>
                      </a:endParaRP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a:rPr>
                        <a:t>It returns the integer value between 0 and 60 that represents the seconds on the basis of universal time.</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59240">
                <a:tc>
                  <a:txBody>
                    <a:bodyPr/>
                    <a:lstStyle/>
                    <a:p>
                      <a:pPr algn="l" fontAlgn="t"/>
                      <a:r>
                        <a:rPr lang="en-IN" sz="1400">
                          <a:solidFill>
                            <a:srgbClr val="000000"/>
                          </a:solidFill>
                          <a:effectLst/>
                          <a:latin typeface="verdana"/>
                        </a:rPr>
                        <a:t>setDate()</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a:rPr>
                        <a:t>It sets the day value for the specified date on the basis of local time.</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7"/>
                  </a:ext>
                </a:extLst>
              </a:tr>
              <a:tr h="259240">
                <a:tc>
                  <a:txBody>
                    <a:bodyPr/>
                    <a:lstStyle/>
                    <a:p>
                      <a:pPr algn="l" fontAlgn="t"/>
                      <a:r>
                        <a:rPr lang="en-IN" sz="1400">
                          <a:solidFill>
                            <a:srgbClr val="000000"/>
                          </a:solidFill>
                          <a:effectLst/>
                          <a:latin typeface="verdana"/>
                        </a:rPr>
                        <a:t>setDay()</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a:rPr>
                        <a:t>It sets the particular day of the week on the basis of local time.</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492965">
                <a:tc>
                  <a:txBody>
                    <a:bodyPr/>
                    <a:lstStyle/>
                    <a:p>
                      <a:pPr algn="l" fontAlgn="t"/>
                      <a:r>
                        <a:rPr lang="en-IN" sz="1400">
                          <a:solidFill>
                            <a:srgbClr val="000000"/>
                          </a:solidFill>
                          <a:effectLst/>
                          <a:latin typeface="verdana"/>
                        </a:rPr>
                        <a:t>setFullYears()</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a:rPr>
                        <a:t>It sets the year value for the specified date on the basis of local time.</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9"/>
                  </a:ext>
                </a:extLst>
              </a:tr>
              <a:tr h="259240">
                <a:tc>
                  <a:txBody>
                    <a:bodyPr/>
                    <a:lstStyle/>
                    <a:p>
                      <a:pPr algn="l" fontAlgn="t"/>
                      <a:r>
                        <a:rPr lang="en-IN" sz="1400" u="none" strike="noStrike">
                          <a:solidFill>
                            <a:srgbClr val="008000"/>
                          </a:solidFill>
                          <a:effectLst/>
                          <a:latin typeface="verdana"/>
                          <a:hlinkClick r:id="rId8"/>
                        </a:rPr>
                        <a:t>setHours()</a:t>
                      </a:r>
                      <a:endParaRPr lang="en-IN" sz="1400">
                        <a:solidFill>
                          <a:srgbClr val="000000"/>
                        </a:solidFill>
                        <a:effectLst/>
                        <a:latin typeface="verdana"/>
                      </a:endParaRP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a:rPr>
                        <a:t>It sets the hour value for the specified date on the basis of local time.</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492965">
                <a:tc>
                  <a:txBody>
                    <a:bodyPr/>
                    <a:lstStyle/>
                    <a:p>
                      <a:pPr algn="l" fontAlgn="t"/>
                      <a:r>
                        <a:rPr lang="en-IN" sz="1400" u="none" strike="noStrike">
                          <a:solidFill>
                            <a:srgbClr val="008000"/>
                          </a:solidFill>
                          <a:effectLst/>
                          <a:latin typeface="verdana"/>
                          <a:hlinkClick r:id="rId9"/>
                        </a:rPr>
                        <a:t>setMilliseconds()</a:t>
                      </a:r>
                      <a:endParaRPr lang="en-IN" sz="1400">
                        <a:solidFill>
                          <a:srgbClr val="000000"/>
                        </a:solidFill>
                        <a:effectLst/>
                        <a:latin typeface="verdana"/>
                      </a:endParaRP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a:rPr>
                        <a:t>It sets the millisecond value for the specified date on the basis of local time.</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1"/>
                  </a:ext>
                </a:extLst>
              </a:tr>
              <a:tr h="492965">
                <a:tc>
                  <a:txBody>
                    <a:bodyPr/>
                    <a:lstStyle/>
                    <a:p>
                      <a:pPr algn="l" fontAlgn="t"/>
                      <a:r>
                        <a:rPr lang="en-IN" sz="1400" u="none" strike="noStrike">
                          <a:solidFill>
                            <a:srgbClr val="008000"/>
                          </a:solidFill>
                          <a:effectLst/>
                          <a:latin typeface="verdana"/>
                          <a:hlinkClick r:id="rId10"/>
                        </a:rPr>
                        <a:t>setMinutes()</a:t>
                      </a:r>
                      <a:endParaRPr lang="en-IN" sz="1400">
                        <a:solidFill>
                          <a:srgbClr val="000000"/>
                        </a:solidFill>
                        <a:effectLst/>
                        <a:latin typeface="verdana"/>
                      </a:endParaRP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a:rPr>
                        <a:t>It sets the minute value for the specified date on the basis of local time.</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bl>
          </a:graphicData>
        </a:graphic>
      </p:graphicFrame>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565192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a:noAutofit/>
          </a:bodyPr>
          <a:lstStyle/>
          <a:p>
            <a:r>
              <a:rPr lang="en-IN" sz="6000" dirty="0">
                <a:solidFill>
                  <a:srgbClr val="7030A0"/>
                </a:solidFill>
                <a:latin typeface="Times New Roman" pitchFamily="18" charset="0"/>
                <a:cs typeface="Times New Roman" pitchFamily="18" charset="0"/>
              </a:rPr>
              <a:t>Applications of JavaScript</a:t>
            </a:r>
          </a:p>
        </p:txBody>
      </p:sp>
      <p:sp>
        <p:nvSpPr>
          <p:cNvPr id="3" name="Content Placeholder 2"/>
          <p:cNvSpPr>
            <a:spLocks noGrp="1"/>
          </p:cNvSpPr>
          <p:nvPr>
            <p:ph sz="half" idx="1"/>
          </p:nvPr>
        </p:nvSpPr>
        <p:spPr>
          <a:xfrm>
            <a:off x="152400" y="1371600"/>
            <a:ext cx="8839200" cy="5105400"/>
          </a:xfrm>
        </p:spPr>
        <p:style>
          <a:lnRef idx="2">
            <a:schemeClr val="accent1"/>
          </a:lnRef>
          <a:fillRef idx="1">
            <a:schemeClr val="lt1"/>
          </a:fillRef>
          <a:effectRef idx="0">
            <a:schemeClr val="accent1"/>
          </a:effectRef>
          <a:fontRef idx="minor">
            <a:schemeClr val="dk1"/>
          </a:fontRef>
        </p:style>
        <p:txBody>
          <a:bodyPr>
            <a:normAutofit/>
          </a:bodyPr>
          <a:lstStyle/>
          <a:p>
            <a:pPr>
              <a:lnSpc>
                <a:spcPct val="150000"/>
              </a:lnSpc>
              <a:buFont typeface="Wingdings" pitchFamily="2" charset="2"/>
              <a:buChar char="Ø"/>
            </a:pPr>
            <a:r>
              <a:rPr lang="en-IN" sz="2400" dirty="0">
                <a:solidFill>
                  <a:srgbClr val="3333CC"/>
                </a:solidFill>
                <a:latin typeface="Arial" pitchFamily="34" charset="0"/>
                <a:cs typeface="Arial" pitchFamily="34" charset="0"/>
              </a:rPr>
              <a:t>JavaScript is used </a:t>
            </a:r>
            <a:r>
              <a:rPr lang="en-IN" sz="2400" dirty="0">
                <a:solidFill>
                  <a:srgbClr val="FF0000"/>
                </a:solidFill>
                <a:latin typeface="Arial" pitchFamily="34" charset="0"/>
                <a:cs typeface="Arial" pitchFamily="34" charset="0"/>
              </a:rPr>
              <a:t>to create interactive websites</a:t>
            </a:r>
            <a:r>
              <a:rPr lang="en-IN" sz="2400" dirty="0">
                <a:solidFill>
                  <a:srgbClr val="3333CC"/>
                </a:solidFill>
                <a:latin typeface="Arial" pitchFamily="34" charset="0"/>
                <a:cs typeface="Arial" pitchFamily="34" charset="0"/>
              </a:rPr>
              <a:t>. It is mainly used for:</a:t>
            </a:r>
          </a:p>
          <a:p>
            <a:pPr>
              <a:lnSpc>
                <a:spcPct val="150000"/>
              </a:lnSpc>
              <a:buFont typeface="Wingdings" pitchFamily="2" charset="2"/>
              <a:buChar char="Ø"/>
            </a:pPr>
            <a:r>
              <a:rPr lang="en-IN" sz="2400" dirty="0">
                <a:solidFill>
                  <a:srgbClr val="3333CC"/>
                </a:solidFill>
                <a:latin typeface="Arial" pitchFamily="34" charset="0"/>
                <a:cs typeface="Arial" pitchFamily="34" charset="0"/>
              </a:rPr>
              <a:t>Client-side validation,</a:t>
            </a:r>
          </a:p>
          <a:p>
            <a:pPr>
              <a:lnSpc>
                <a:spcPct val="150000"/>
              </a:lnSpc>
              <a:buFont typeface="Wingdings" pitchFamily="2" charset="2"/>
              <a:buChar char="Ø"/>
            </a:pPr>
            <a:r>
              <a:rPr lang="en-IN" sz="2400" dirty="0">
                <a:solidFill>
                  <a:srgbClr val="3333CC"/>
                </a:solidFill>
                <a:latin typeface="Arial" pitchFamily="34" charset="0"/>
                <a:cs typeface="Arial" pitchFamily="34" charset="0"/>
              </a:rPr>
              <a:t>Dynamic drop-down menus,</a:t>
            </a:r>
          </a:p>
          <a:p>
            <a:pPr>
              <a:lnSpc>
                <a:spcPct val="150000"/>
              </a:lnSpc>
              <a:buFont typeface="Wingdings" pitchFamily="2" charset="2"/>
              <a:buChar char="Ø"/>
            </a:pPr>
            <a:r>
              <a:rPr lang="en-IN" sz="2400" dirty="0">
                <a:solidFill>
                  <a:srgbClr val="3333CC"/>
                </a:solidFill>
                <a:latin typeface="Arial" pitchFamily="34" charset="0"/>
                <a:cs typeface="Arial" pitchFamily="34" charset="0"/>
              </a:rPr>
              <a:t>Displaying date and time,</a:t>
            </a:r>
          </a:p>
          <a:p>
            <a:pPr>
              <a:lnSpc>
                <a:spcPct val="150000"/>
              </a:lnSpc>
              <a:buFont typeface="Wingdings" pitchFamily="2" charset="2"/>
              <a:buChar char="Ø"/>
            </a:pPr>
            <a:r>
              <a:rPr lang="en-IN" sz="2400" dirty="0">
                <a:solidFill>
                  <a:srgbClr val="3333CC"/>
                </a:solidFill>
                <a:latin typeface="Arial" pitchFamily="34" charset="0"/>
                <a:cs typeface="Arial" pitchFamily="34" charset="0"/>
              </a:rPr>
              <a:t>Displaying pop-up windows and dialog boxes (like an alert dialog box, confirm dialog box and prompt dialog box),</a:t>
            </a:r>
          </a:p>
          <a:p>
            <a:pPr>
              <a:lnSpc>
                <a:spcPct val="150000"/>
              </a:lnSpc>
              <a:buFont typeface="Wingdings" pitchFamily="2" charset="2"/>
              <a:buChar char="Ø"/>
            </a:pPr>
            <a:r>
              <a:rPr lang="en-IN" sz="2400" dirty="0">
                <a:solidFill>
                  <a:srgbClr val="3333CC"/>
                </a:solidFill>
                <a:latin typeface="Arial" pitchFamily="34" charset="0"/>
                <a:cs typeface="Arial" pitchFamily="34" charset="0"/>
              </a:rPr>
              <a:t>Displaying clocks etc.</a:t>
            </a:r>
          </a:p>
          <a:p>
            <a:pPr>
              <a:lnSpc>
                <a:spcPct val="150000"/>
              </a:lnSpc>
              <a:buFont typeface="Wingdings" pitchFamily="2" charset="2"/>
              <a:buChar char="Ø"/>
            </a:pPr>
            <a:endParaRPr lang="en-IN" sz="2400" dirty="0">
              <a:solidFill>
                <a:srgbClr val="3333CC"/>
              </a:solidFill>
              <a:latin typeface="Arial" pitchFamily="34" charset="0"/>
              <a:cs typeface="Arial" pitchFamily="34" charset="0"/>
            </a:endParaRPr>
          </a:p>
        </p:txBody>
      </p:sp>
      <p:sp>
        <p:nvSpPr>
          <p:cNvPr id="5" name="Rectangle 4"/>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TextBox 5"/>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1235598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0" y="381000"/>
            <a:ext cx="3783921" cy="52322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IN" sz="2800" dirty="0"/>
              <a:t>JavaScript Date Methods</a:t>
            </a:r>
          </a:p>
        </p:txBody>
      </p:sp>
      <p:graphicFrame>
        <p:nvGraphicFramePr>
          <p:cNvPr id="3" name="Table 2"/>
          <p:cNvGraphicFramePr>
            <a:graphicFrameLocks noGrp="1"/>
          </p:cNvGraphicFramePr>
          <p:nvPr>
            <p:extLst>
              <p:ext uri="{D42A27DB-BD31-4B8C-83A1-F6EECF244321}">
                <p14:modId xmlns:p14="http://schemas.microsoft.com/office/powerpoint/2010/main" val="2013645794"/>
              </p:ext>
            </p:extLst>
          </p:nvPr>
        </p:nvGraphicFramePr>
        <p:xfrm>
          <a:off x="152400" y="1143000"/>
          <a:ext cx="8839200" cy="5395494"/>
        </p:xfrm>
        <a:graphic>
          <a:graphicData uri="http://schemas.openxmlformats.org/drawingml/2006/table">
            <a:tbl>
              <a:tblPr/>
              <a:tblGrid>
                <a:gridCol w="1752600">
                  <a:extLst>
                    <a:ext uri="{9D8B030D-6E8A-4147-A177-3AD203B41FA5}">
                      <a16:colId xmlns:a16="http://schemas.microsoft.com/office/drawing/2014/main" val="20000"/>
                    </a:ext>
                  </a:extLst>
                </a:gridCol>
                <a:gridCol w="7086600">
                  <a:extLst>
                    <a:ext uri="{9D8B030D-6E8A-4147-A177-3AD203B41FA5}">
                      <a16:colId xmlns:a16="http://schemas.microsoft.com/office/drawing/2014/main" val="20001"/>
                    </a:ext>
                  </a:extLst>
                </a:gridCol>
              </a:tblGrid>
              <a:tr h="57644">
                <a:tc>
                  <a:txBody>
                    <a:bodyPr/>
                    <a:lstStyle/>
                    <a:p>
                      <a:pPr algn="l" fontAlgn="t"/>
                      <a:r>
                        <a:rPr lang="en-IN" sz="1800" dirty="0">
                          <a:solidFill>
                            <a:srgbClr val="000000"/>
                          </a:solidFill>
                          <a:effectLst/>
                          <a:latin typeface="times new roman"/>
                        </a:rPr>
                        <a:t>Methods</a:t>
                      </a:r>
                    </a:p>
                  </a:txBody>
                  <a:tcPr marL="13101" marR="13101" marT="13101" marB="13101">
                    <a:lnL w="9525" cap="flat" cmpd="sng" algn="ctr">
                      <a:solidFill>
                        <a:srgbClr val="30594F"/>
                      </a:solidFill>
                      <a:prstDash val="solid"/>
                      <a:round/>
                      <a:headEnd type="none" w="med" len="med"/>
                      <a:tailEnd type="none" w="med" len="med"/>
                    </a:lnL>
                    <a:lnR w="9525" cap="flat" cmpd="sng" algn="ctr">
                      <a:solidFill>
                        <a:srgbClr val="30594F"/>
                      </a:solidFill>
                      <a:prstDash val="solid"/>
                      <a:round/>
                      <a:headEnd type="none" w="med" len="med"/>
                      <a:tailEnd type="none" w="med" len="med"/>
                    </a:lnR>
                    <a:lnT w="9525" cap="flat" cmpd="sng" algn="ctr">
                      <a:solidFill>
                        <a:srgbClr val="30594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a:rPr>
                        <a:t>Description</a:t>
                      </a:r>
                    </a:p>
                  </a:txBody>
                  <a:tcPr marL="13101" marR="13101" marT="13101" marB="13101">
                    <a:lnL w="9525" cap="flat" cmpd="sng" algn="ctr">
                      <a:solidFill>
                        <a:srgbClr val="30594F"/>
                      </a:solidFill>
                      <a:prstDash val="solid"/>
                      <a:round/>
                      <a:headEnd type="none" w="med" len="med"/>
                      <a:tailEnd type="none" w="med" len="med"/>
                    </a:lnL>
                    <a:lnR w="9525" cap="flat" cmpd="sng" algn="ctr">
                      <a:solidFill>
                        <a:srgbClr val="30594F"/>
                      </a:solidFill>
                      <a:prstDash val="solid"/>
                      <a:round/>
                      <a:headEnd type="none" w="med" len="med"/>
                      <a:tailEnd type="none" w="med" len="med"/>
                    </a:lnR>
                    <a:lnT w="9525" cap="flat" cmpd="sng" algn="ctr">
                      <a:solidFill>
                        <a:srgbClr val="30594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111795">
                <a:tc>
                  <a:txBody>
                    <a:bodyPr/>
                    <a:lstStyle/>
                    <a:p>
                      <a:pPr algn="l" fontAlgn="t"/>
                      <a:r>
                        <a:rPr lang="en-IN" sz="1800" dirty="0" err="1">
                          <a:solidFill>
                            <a:srgbClr val="000000"/>
                          </a:solidFill>
                          <a:effectLst/>
                          <a:latin typeface="verdana"/>
                        </a:rPr>
                        <a:t>setMonth</a:t>
                      </a:r>
                      <a:r>
                        <a:rPr lang="en-IN" sz="1800" dirty="0">
                          <a:solidFill>
                            <a:srgbClr val="000000"/>
                          </a:solidFill>
                          <a:effectLst/>
                          <a:latin typeface="verdana"/>
                        </a:rPr>
                        <a:t>()</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a:rPr>
                        <a:t>It sets the month value for the specified date on the basis of local time.</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1"/>
                  </a:ext>
                </a:extLst>
              </a:tr>
              <a:tr h="111795">
                <a:tc>
                  <a:txBody>
                    <a:bodyPr/>
                    <a:lstStyle/>
                    <a:p>
                      <a:pPr algn="l" fontAlgn="t"/>
                      <a:r>
                        <a:rPr lang="en-IN" sz="1800" u="none" strike="noStrike">
                          <a:solidFill>
                            <a:srgbClr val="008000"/>
                          </a:solidFill>
                          <a:effectLst/>
                          <a:latin typeface="verdana"/>
                          <a:hlinkClick r:id="rId2"/>
                        </a:rPr>
                        <a:t>setSeconds()</a:t>
                      </a:r>
                      <a:endParaRPr lang="en-IN" sz="1800">
                        <a:solidFill>
                          <a:srgbClr val="000000"/>
                        </a:solidFill>
                        <a:effectLst/>
                        <a:latin typeface="verdana"/>
                      </a:endParaRP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It sets the second value for the specified date on the basis of local time.</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11795">
                <a:tc>
                  <a:txBody>
                    <a:bodyPr/>
                    <a:lstStyle/>
                    <a:p>
                      <a:pPr algn="l" fontAlgn="t"/>
                      <a:r>
                        <a:rPr lang="en-IN" sz="1800" u="none" strike="noStrike">
                          <a:solidFill>
                            <a:srgbClr val="008000"/>
                          </a:solidFill>
                          <a:effectLst/>
                          <a:latin typeface="verdana"/>
                          <a:hlinkClick r:id="rId3"/>
                        </a:rPr>
                        <a:t>setUTCDate()</a:t>
                      </a:r>
                      <a:endParaRPr lang="en-IN" sz="1800">
                        <a:solidFill>
                          <a:srgbClr val="000000"/>
                        </a:solidFill>
                        <a:effectLst/>
                        <a:latin typeface="verdana"/>
                      </a:endParaRP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a:rPr>
                        <a:t>It sets the day value for the specified date on the basis of universal time.</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3"/>
                  </a:ext>
                </a:extLst>
              </a:tr>
              <a:tr h="111795">
                <a:tc>
                  <a:txBody>
                    <a:bodyPr/>
                    <a:lstStyle/>
                    <a:p>
                      <a:pPr algn="l" fontAlgn="t"/>
                      <a:r>
                        <a:rPr lang="en-IN" sz="1800">
                          <a:solidFill>
                            <a:srgbClr val="000000"/>
                          </a:solidFill>
                          <a:effectLst/>
                          <a:latin typeface="verdana"/>
                        </a:rPr>
                        <a:t>setUTCDay()</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It sets the particular day of the week on the basis of universal time.</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11795">
                <a:tc>
                  <a:txBody>
                    <a:bodyPr/>
                    <a:lstStyle/>
                    <a:p>
                      <a:pPr algn="l" fontAlgn="t"/>
                      <a:r>
                        <a:rPr lang="en-IN" sz="1800" u="none" strike="noStrike">
                          <a:solidFill>
                            <a:srgbClr val="008000"/>
                          </a:solidFill>
                          <a:effectLst/>
                          <a:latin typeface="verdana"/>
                          <a:hlinkClick r:id="rId4"/>
                        </a:rPr>
                        <a:t>setUTCFullYears()</a:t>
                      </a:r>
                      <a:endParaRPr lang="en-IN" sz="1800">
                        <a:solidFill>
                          <a:srgbClr val="000000"/>
                        </a:solidFill>
                        <a:effectLst/>
                        <a:latin typeface="verdana"/>
                      </a:endParaRP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a:rPr>
                        <a:t>It sets the year value for the specified date on the basis of universal time.</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5"/>
                  </a:ext>
                </a:extLst>
              </a:tr>
              <a:tr h="111795">
                <a:tc>
                  <a:txBody>
                    <a:bodyPr/>
                    <a:lstStyle/>
                    <a:p>
                      <a:pPr algn="l" fontAlgn="t"/>
                      <a:r>
                        <a:rPr lang="en-IN" sz="1800" u="none" strike="noStrike">
                          <a:solidFill>
                            <a:srgbClr val="008000"/>
                          </a:solidFill>
                          <a:effectLst/>
                          <a:latin typeface="verdana"/>
                          <a:hlinkClick r:id="rId5"/>
                        </a:rPr>
                        <a:t>setUTCHours()</a:t>
                      </a:r>
                      <a:endParaRPr lang="en-IN" sz="1800">
                        <a:solidFill>
                          <a:srgbClr val="000000"/>
                        </a:solidFill>
                        <a:effectLst/>
                        <a:latin typeface="verdana"/>
                      </a:endParaRP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It sets the hour value for the specified date on the basis of universal time.</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111795">
                <a:tc>
                  <a:txBody>
                    <a:bodyPr/>
                    <a:lstStyle/>
                    <a:p>
                      <a:pPr algn="l" fontAlgn="t"/>
                      <a:r>
                        <a:rPr lang="en-IN" sz="1800">
                          <a:solidFill>
                            <a:srgbClr val="000000"/>
                          </a:solidFill>
                          <a:effectLst/>
                          <a:latin typeface="verdana"/>
                        </a:rPr>
                        <a:t>setUTCMilliseconds()</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a:rPr>
                        <a:t>It sets the millisecond value for the specified date on the basis of universal time.</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7"/>
                  </a:ext>
                </a:extLst>
              </a:tr>
              <a:tr h="111795">
                <a:tc>
                  <a:txBody>
                    <a:bodyPr/>
                    <a:lstStyle/>
                    <a:p>
                      <a:pPr algn="l" fontAlgn="t"/>
                      <a:r>
                        <a:rPr lang="en-IN" sz="1800" u="none" strike="noStrike">
                          <a:solidFill>
                            <a:srgbClr val="008000"/>
                          </a:solidFill>
                          <a:effectLst/>
                          <a:latin typeface="verdana"/>
                          <a:hlinkClick r:id="rId6"/>
                        </a:rPr>
                        <a:t>setUTCMinutes()</a:t>
                      </a:r>
                      <a:endParaRPr lang="en-IN" sz="1800">
                        <a:solidFill>
                          <a:srgbClr val="000000"/>
                        </a:solidFill>
                        <a:effectLst/>
                        <a:latin typeface="verdana"/>
                      </a:endParaRP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It sets the minute value for the specified date on the basis of universal time.</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111795">
                <a:tc>
                  <a:txBody>
                    <a:bodyPr/>
                    <a:lstStyle/>
                    <a:p>
                      <a:pPr algn="l" fontAlgn="t"/>
                      <a:r>
                        <a:rPr lang="en-IN" sz="1800" u="none" strike="noStrike">
                          <a:solidFill>
                            <a:srgbClr val="008000"/>
                          </a:solidFill>
                          <a:effectLst/>
                          <a:latin typeface="verdana"/>
                          <a:hlinkClick r:id="rId7"/>
                        </a:rPr>
                        <a:t>setUTCMonth()</a:t>
                      </a:r>
                      <a:endParaRPr lang="en-IN" sz="1800">
                        <a:solidFill>
                          <a:srgbClr val="000000"/>
                        </a:solidFill>
                        <a:effectLst/>
                        <a:latin typeface="verdana"/>
                      </a:endParaRP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a:rPr>
                        <a:t>It sets the month value for the specified date on the basis of universal time.</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9"/>
                  </a:ext>
                </a:extLst>
              </a:tr>
            </a:tbl>
          </a:graphicData>
        </a:graphic>
      </p:graphicFrame>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9416153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0" y="381000"/>
            <a:ext cx="3783921" cy="52322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IN" sz="2800" dirty="0"/>
              <a:t>JavaScript Date Methods</a:t>
            </a:r>
          </a:p>
        </p:txBody>
      </p:sp>
      <p:graphicFrame>
        <p:nvGraphicFramePr>
          <p:cNvPr id="3" name="Table 2"/>
          <p:cNvGraphicFramePr>
            <a:graphicFrameLocks noGrp="1"/>
          </p:cNvGraphicFramePr>
          <p:nvPr>
            <p:extLst>
              <p:ext uri="{D42A27DB-BD31-4B8C-83A1-F6EECF244321}">
                <p14:modId xmlns:p14="http://schemas.microsoft.com/office/powerpoint/2010/main" val="1193827296"/>
              </p:ext>
            </p:extLst>
          </p:nvPr>
        </p:nvGraphicFramePr>
        <p:xfrm>
          <a:off x="152400" y="1600200"/>
          <a:ext cx="8839200" cy="3501278"/>
        </p:xfrm>
        <a:graphic>
          <a:graphicData uri="http://schemas.openxmlformats.org/drawingml/2006/table">
            <a:tbl>
              <a:tblPr/>
              <a:tblGrid>
                <a:gridCol w="1981200">
                  <a:extLst>
                    <a:ext uri="{9D8B030D-6E8A-4147-A177-3AD203B41FA5}">
                      <a16:colId xmlns:a16="http://schemas.microsoft.com/office/drawing/2014/main" val="20000"/>
                    </a:ext>
                  </a:extLst>
                </a:gridCol>
                <a:gridCol w="6858000">
                  <a:extLst>
                    <a:ext uri="{9D8B030D-6E8A-4147-A177-3AD203B41FA5}">
                      <a16:colId xmlns:a16="http://schemas.microsoft.com/office/drawing/2014/main" val="20001"/>
                    </a:ext>
                  </a:extLst>
                </a:gridCol>
              </a:tblGrid>
              <a:tr h="57644">
                <a:tc>
                  <a:txBody>
                    <a:bodyPr/>
                    <a:lstStyle/>
                    <a:p>
                      <a:pPr algn="l" fontAlgn="t"/>
                      <a:r>
                        <a:rPr lang="en-IN" sz="2000" dirty="0">
                          <a:solidFill>
                            <a:srgbClr val="000000"/>
                          </a:solidFill>
                          <a:effectLst/>
                          <a:latin typeface="times new roman"/>
                        </a:rPr>
                        <a:t>Methods</a:t>
                      </a:r>
                    </a:p>
                  </a:txBody>
                  <a:tcPr marL="13101" marR="13101" marT="13101" marB="13101">
                    <a:lnL w="9525" cap="flat" cmpd="sng" algn="ctr">
                      <a:solidFill>
                        <a:srgbClr val="30594F"/>
                      </a:solidFill>
                      <a:prstDash val="solid"/>
                      <a:round/>
                      <a:headEnd type="none" w="med" len="med"/>
                      <a:tailEnd type="none" w="med" len="med"/>
                    </a:lnL>
                    <a:lnR w="9525" cap="flat" cmpd="sng" algn="ctr">
                      <a:solidFill>
                        <a:srgbClr val="30594F"/>
                      </a:solidFill>
                      <a:prstDash val="solid"/>
                      <a:round/>
                      <a:headEnd type="none" w="med" len="med"/>
                      <a:tailEnd type="none" w="med" len="med"/>
                    </a:lnR>
                    <a:lnT w="9525" cap="flat" cmpd="sng" algn="ctr">
                      <a:solidFill>
                        <a:srgbClr val="30594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times new roman"/>
                        </a:rPr>
                        <a:t>Description</a:t>
                      </a:r>
                    </a:p>
                  </a:txBody>
                  <a:tcPr marL="13101" marR="13101" marT="13101" marB="13101">
                    <a:lnL w="9525" cap="flat" cmpd="sng" algn="ctr">
                      <a:solidFill>
                        <a:srgbClr val="30594F"/>
                      </a:solidFill>
                      <a:prstDash val="solid"/>
                      <a:round/>
                      <a:headEnd type="none" w="med" len="med"/>
                      <a:tailEnd type="none" w="med" len="med"/>
                    </a:lnL>
                    <a:lnR w="9525" cap="flat" cmpd="sng" algn="ctr">
                      <a:solidFill>
                        <a:srgbClr val="30594F"/>
                      </a:solidFill>
                      <a:prstDash val="solid"/>
                      <a:round/>
                      <a:headEnd type="none" w="med" len="med"/>
                      <a:tailEnd type="none" w="med" len="med"/>
                    </a:lnR>
                    <a:lnT w="9525" cap="flat" cmpd="sng" algn="ctr">
                      <a:solidFill>
                        <a:srgbClr val="30594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80353">
                <a:tc>
                  <a:txBody>
                    <a:bodyPr/>
                    <a:lstStyle/>
                    <a:p>
                      <a:pPr algn="l" fontAlgn="t"/>
                      <a:r>
                        <a:rPr lang="en-IN" sz="2000" u="none" strike="noStrike" dirty="0" err="1">
                          <a:solidFill>
                            <a:srgbClr val="008000"/>
                          </a:solidFill>
                          <a:effectLst/>
                          <a:latin typeface="verdana"/>
                          <a:hlinkClick r:id="rId2"/>
                        </a:rPr>
                        <a:t>toDateString</a:t>
                      </a:r>
                      <a:r>
                        <a:rPr lang="en-IN" sz="2000" u="none" strike="noStrike" dirty="0">
                          <a:solidFill>
                            <a:srgbClr val="008000"/>
                          </a:solidFill>
                          <a:effectLst/>
                          <a:latin typeface="verdana"/>
                          <a:hlinkClick r:id="rId2"/>
                        </a:rPr>
                        <a:t>()</a:t>
                      </a:r>
                      <a:endParaRPr lang="en-IN" sz="2000" dirty="0">
                        <a:solidFill>
                          <a:srgbClr val="000000"/>
                        </a:solidFill>
                        <a:effectLst/>
                        <a:latin typeface="verdana"/>
                      </a:endParaRP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verdana"/>
                        </a:rPr>
                        <a:t>It returns the date portion of a Date object.</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1"/>
                  </a:ext>
                </a:extLst>
              </a:tr>
              <a:tr h="80353">
                <a:tc>
                  <a:txBody>
                    <a:bodyPr/>
                    <a:lstStyle/>
                    <a:p>
                      <a:pPr algn="l" fontAlgn="t"/>
                      <a:r>
                        <a:rPr lang="en-IN" sz="2000" u="none" strike="noStrike">
                          <a:solidFill>
                            <a:srgbClr val="008000"/>
                          </a:solidFill>
                          <a:effectLst/>
                          <a:latin typeface="verdana"/>
                          <a:hlinkClick r:id="rId3"/>
                        </a:rPr>
                        <a:t>toISOString()</a:t>
                      </a:r>
                      <a:endParaRPr lang="en-IN" sz="2000">
                        <a:solidFill>
                          <a:srgbClr val="000000"/>
                        </a:solidFill>
                        <a:effectLst/>
                        <a:latin typeface="verdana"/>
                      </a:endParaRP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a:rPr>
                        <a:t>It returns the date in the form ISO format string.</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43238">
                <a:tc>
                  <a:txBody>
                    <a:bodyPr/>
                    <a:lstStyle/>
                    <a:p>
                      <a:pPr algn="l" fontAlgn="t"/>
                      <a:r>
                        <a:rPr lang="en-IN" sz="2000" u="none" strike="noStrike">
                          <a:solidFill>
                            <a:srgbClr val="008000"/>
                          </a:solidFill>
                          <a:effectLst/>
                          <a:latin typeface="verdana"/>
                          <a:hlinkClick r:id="rId4"/>
                        </a:rPr>
                        <a:t>toJSON()</a:t>
                      </a:r>
                      <a:endParaRPr lang="en-IN" sz="2000">
                        <a:solidFill>
                          <a:srgbClr val="000000"/>
                        </a:solidFill>
                        <a:effectLst/>
                        <a:latin typeface="verdana"/>
                      </a:endParaRP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verdana"/>
                        </a:rPr>
                        <a:t>It returns a string representing the Date object. It also serializes the Date object during JSON serialization.</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3"/>
                  </a:ext>
                </a:extLst>
              </a:tr>
              <a:tr h="80353">
                <a:tc>
                  <a:txBody>
                    <a:bodyPr/>
                    <a:lstStyle/>
                    <a:p>
                      <a:pPr algn="l" fontAlgn="t"/>
                      <a:r>
                        <a:rPr lang="en-IN" sz="2000" u="none" strike="noStrike">
                          <a:solidFill>
                            <a:srgbClr val="008000"/>
                          </a:solidFill>
                          <a:effectLst/>
                          <a:latin typeface="verdana"/>
                          <a:hlinkClick r:id="rId5"/>
                        </a:rPr>
                        <a:t>toString()</a:t>
                      </a:r>
                      <a:endParaRPr lang="en-IN" sz="2000">
                        <a:solidFill>
                          <a:srgbClr val="000000"/>
                        </a:solidFill>
                        <a:effectLst/>
                        <a:latin typeface="verdana"/>
                      </a:endParaRP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a:rPr>
                        <a:t>It returns the date in the form of string.</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80353">
                <a:tc>
                  <a:txBody>
                    <a:bodyPr/>
                    <a:lstStyle/>
                    <a:p>
                      <a:pPr algn="l" fontAlgn="t"/>
                      <a:r>
                        <a:rPr lang="en-IN" sz="2000" u="none" strike="noStrike">
                          <a:solidFill>
                            <a:srgbClr val="008000"/>
                          </a:solidFill>
                          <a:effectLst/>
                          <a:latin typeface="verdana"/>
                          <a:hlinkClick r:id="rId6"/>
                        </a:rPr>
                        <a:t>toTimeString()</a:t>
                      </a:r>
                      <a:endParaRPr lang="en-IN" sz="2000">
                        <a:solidFill>
                          <a:srgbClr val="000000"/>
                        </a:solidFill>
                        <a:effectLst/>
                        <a:latin typeface="verdana"/>
                      </a:endParaRP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verdana"/>
                        </a:rPr>
                        <a:t>It returns the time portion of a Date object.</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5"/>
                  </a:ext>
                </a:extLst>
              </a:tr>
              <a:tr h="80353">
                <a:tc>
                  <a:txBody>
                    <a:bodyPr/>
                    <a:lstStyle/>
                    <a:p>
                      <a:pPr algn="l" fontAlgn="t"/>
                      <a:r>
                        <a:rPr lang="en-IN" sz="2000" u="none" strike="noStrike">
                          <a:solidFill>
                            <a:srgbClr val="008000"/>
                          </a:solidFill>
                          <a:effectLst/>
                          <a:latin typeface="verdana"/>
                          <a:hlinkClick r:id="rId7"/>
                        </a:rPr>
                        <a:t>toUTCString()</a:t>
                      </a:r>
                      <a:endParaRPr lang="en-IN" sz="2000">
                        <a:solidFill>
                          <a:srgbClr val="000000"/>
                        </a:solidFill>
                        <a:effectLst/>
                        <a:latin typeface="verdana"/>
                      </a:endParaRP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a:rPr>
                        <a:t>It converts the specified date in the form of string using UTC time zone.</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80353">
                <a:tc>
                  <a:txBody>
                    <a:bodyPr/>
                    <a:lstStyle/>
                    <a:p>
                      <a:pPr algn="l" fontAlgn="t"/>
                      <a:r>
                        <a:rPr lang="en-IN" sz="2000" u="none" strike="noStrike">
                          <a:solidFill>
                            <a:srgbClr val="008000"/>
                          </a:solidFill>
                          <a:effectLst/>
                          <a:latin typeface="verdana"/>
                          <a:hlinkClick r:id="rId8"/>
                        </a:rPr>
                        <a:t>valueOf()</a:t>
                      </a:r>
                      <a:endParaRPr lang="en-IN" sz="2000">
                        <a:solidFill>
                          <a:srgbClr val="000000"/>
                        </a:solidFill>
                        <a:effectLst/>
                        <a:latin typeface="verdana"/>
                      </a:endParaRP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verdana"/>
                        </a:rPr>
                        <a:t>It returns the primitive value of a Date object.</a:t>
                      </a:r>
                    </a:p>
                  </a:txBody>
                  <a:tcPr marL="8734" marR="8734" marT="8734" marB="8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7"/>
                  </a:ext>
                </a:extLst>
              </a:tr>
            </a:tbl>
          </a:graphicData>
        </a:graphic>
      </p:graphicFrame>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817287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Window Object </a:t>
            </a:r>
            <a:endParaRPr lang="en-IN" sz="6000"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pPr>
              <a:lnSpc>
                <a:spcPct val="150000"/>
              </a:lnSpc>
              <a:buFont typeface="Wingdings" pitchFamily="2" charset="2"/>
              <a:buChar char="q"/>
            </a:pPr>
            <a:r>
              <a:rPr lang="en-US" sz="2800" dirty="0">
                <a:solidFill>
                  <a:srgbClr val="0070C0"/>
                </a:solidFill>
              </a:rPr>
              <a:t>The </a:t>
            </a:r>
            <a:r>
              <a:rPr lang="en-US" sz="2800" b="1" dirty="0">
                <a:solidFill>
                  <a:srgbClr val="0070C0"/>
                </a:solidFill>
              </a:rPr>
              <a:t>window object</a:t>
            </a:r>
            <a:r>
              <a:rPr lang="en-US" sz="2800" dirty="0">
                <a:solidFill>
                  <a:srgbClr val="0070C0"/>
                </a:solidFill>
              </a:rPr>
              <a:t> represents a window in browser. An object of window is created automatically by the browser.</a:t>
            </a:r>
          </a:p>
          <a:p>
            <a:pPr>
              <a:lnSpc>
                <a:spcPct val="150000"/>
              </a:lnSpc>
              <a:buFont typeface="Wingdings" pitchFamily="2" charset="2"/>
              <a:buChar char="q"/>
            </a:pPr>
            <a:r>
              <a:rPr lang="en-US" sz="2800" dirty="0">
                <a:solidFill>
                  <a:srgbClr val="0070C0"/>
                </a:solidFill>
              </a:rPr>
              <a:t>Window is the object of browser, </a:t>
            </a:r>
            <a:r>
              <a:rPr lang="en-US" sz="2800" b="1" dirty="0">
                <a:solidFill>
                  <a:srgbClr val="0070C0"/>
                </a:solidFill>
              </a:rPr>
              <a:t>it is not the object of </a:t>
            </a:r>
            <a:r>
              <a:rPr lang="en-US" sz="2800" b="1" dirty="0" err="1">
                <a:solidFill>
                  <a:srgbClr val="0070C0"/>
                </a:solidFill>
              </a:rPr>
              <a:t>javascript</a:t>
            </a:r>
            <a:r>
              <a:rPr lang="en-US" sz="2800" dirty="0">
                <a:solidFill>
                  <a:srgbClr val="0070C0"/>
                </a:solidFill>
              </a:rPr>
              <a:t>. The </a:t>
            </a:r>
            <a:r>
              <a:rPr lang="en-US" sz="2800" dirty="0" err="1">
                <a:solidFill>
                  <a:srgbClr val="0070C0"/>
                </a:solidFill>
              </a:rPr>
              <a:t>javascript</a:t>
            </a:r>
            <a:r>
              <a:rPr lang="en-US" sz="2800" dirty="0">
                <a:solidFill>
                  <a:srgbClr val="0070C0"/>
                </a:solidFill>
              </a:rPr>
              <a:t> objects are string, array, date etc.</a:t>
            </a:r>
          </a:p>
          <a:p>
            <a:pPr>
              <a:lnSpc>
                <a:spcPct val="150000"/>
              </a:lnSpc>
              <a:buFont typeface="Wingdings" pitchFamily="2" charset="2"/>
              <a:buChar char="q"/>
            </a:pPr>
            <a:r>
              <a:rPr lang="en-US" sz="2800" dirty="0">
                <a:solidFill>
                  <a:srgbClr val="0070C0"/>
                </a:solidFill>
              </a:rPr>
              <a:t>Note: if html document contains frame or </a:t>
            </a:r>
            <a:r>
              <a:rPr lang="en-US" sz="2800" dirty="0" err="1">
                <a:solidFill>
                  <a:srgbClr val="0070C0"/>
                </a:solidFill>
              </a:rPr>
              <a:t>iframe</a:t>
            </a:r>
            <a:r>
              <a:rPr lang="en-US" sz="2800" dirty="0">
                <a:solidFill>
                  <a:srgbClr val="0070C0"/>
                </a:solidFill>
              </a:rPr>
              <a:t>, browser creates additional window objects for each frame.</a:t>
            </a:r>
          </a:p>
          <a:p>
            <a:pPr>
              <a:lnSpc>
                <a:spcPct val="150000"/>
              </a:lnSpc>
              <a:buFont typeface="Wingdings" pitchFamily="2" charset="2"/>
              <a:buChar char="q"/>
            </a:pPr>
            <a:endParaRPr lang="en-IN" sz="2800" dirty="0">
              <a:solidFill>
                <a:srgbClr val="0070C0"/>
              </a:solidFill>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7419475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lgn="l"/>
            <a:r>
              <a:rPr lang="en-US" sz="3200" dirty="0">
                <a:solidFill>
                  <a:srgbClr val="0070C0"/>
                </a:solidFill>
              </a:rPr>
              <a:t>Methods of window object</a:t>
            </a:r>
            <a:br>
              <a:rPr lang="en-US" sz="3200" dirty="0">
                <a:solidFill>
                  <a:srgbClr val="0070C0"/>
                </a:solidFill>
              </a:rPr>
            </a:br>
            <a:r>
              <a:rPr lang="en-US" sz="3200" dirty="0"/>
              <a:t>The important methods of window object are as follows:</a:t>
            </a:r>
            <a:endParaRPr lang="en-IN" sz="3200" dirty="0"/>
          </a:p>
        </p:txBody>
      </p:sp>
      <p:graphicFrame>
        <p:nvGraphicFramePr>
          <p:cNvPr id="5" name="Table 4"/>
          <p:cNvGraphicFramePr>
            <a:graphicFrameLocks noGrp="1"/>
          </p:cNvGraphicFramePr>
          <p:nvPr>
            <p:extLst>
              <p:ext uri="{D42A27DB-BD31-4B8C-83A1-F6EECF244321}">
                <p14:modId xmlns:p14="http://schemas.microsoft.com/office/powerpoint/2010/main" val="4134805907"/>
              </p:ext>
            </p:extLst>
          </p:nvPr>
        </p:nvGraphicFramePr>
        <p:xfrm>
          <a:off x="533400" y="1828800"/>
          <a:ext cx="7964376" cy="4525963"/>
        </p:xfrm>
        <a:graphic>
          <a:graphicData uri="http://schemas.openxmlformats.org/drawingml/2006/table">
            <a:tbl>
              <a:tblPr/>
              <a:tblGrid>
                <a:gridCol w="1828800">
                  <a:extLst>
                    <a:ext uri="{9D8B030D-6E8A-4147-A177-3AD203B41FA5}">
                      <a16:colId xmlns:a16="http://schemas.microsoft.com/office/drawing/2014/main" val="20000"/>
                    </a:ext>
                  </a:extLst>
                </a:gridCol>
                <a:gridCol w="6135576">
                  <a:extLst>
                    <a:ext uri="{9D8B030D-6E8A-4147-A177-3AD203B41FA5}">
                      <a16:colId xmlns:a16="http://schemas.microsoft.com/office/drawing/2014/main" val="20001"/>
                    </a:ext>
                  </a:extLst>
                </a:gridCol>
              </a:tblGrid>
              <a:tr h="483355">
                <a:tc>
                  <a:txBody>
                    <a:bodyPr/>
                    <a:lstStyle/>
                    <a:p>
                      <a:pPr algn="l" fontAlgn="t"/>
                      <a:r>
                        <a:rPr lang="en-IN" sz="1700">
                          <a:solidFill>
                            <a:srgbClr val="000000"/>
                          </a:solidFill>
                          <a:effectLst/>
                          <a:latin typeface="times new roman"/>
                        </a:rPr>
                        <a:t>Method</a:t>
                      </a:r>
                    </a:p>
                  </a:txBody>
                  <a:tcPr marL="109853" marR="109853" marT="109853" marB="109853">
                    <a:lnL w="9525" cap="flat" cmpd="sng" algn="ctr">
                      <a:solidFill>
                        <a:srgbClr val="A0670C"/>
                      </a:solidFill>
                      <a:prstDash val="solid"/>
                      <a:round/>
                      <a:headEnd type="none" w="med" len="med"/>
                      <a:tailEnd type="none" w="med" len="med"/>
                    </a:lnL>
                    <a:lnR w="9525" cap="flat" cmpd="sng" algn="ctr">
                      <a:solidFill>
                        <a:srgbClr val="A0670C"/>
                      </a:solidFill>
                      <a:prstDash val="solid"/>
                      <a:round/>
                      <a:headEnd type="none" w="med" len="med"/>
                      <a:tailEnd type="none" w="med" len="med"/>
                    </a:lnR>
                    <a:lnT w="9525" cap="flat" cmpd="sng" algn="ctr">
                      <a:solidFill>
                        <a:srgbClr val="A0670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700">
                          <a:solidFill>
                            <a:srgbClr val="000000"/>
                          </a:solidFill>
                          <a:effectLst/>
                          <a:latin typeface="times new roman"/>
                        </a:rPr>
                        <a:t>Description</a:t>
                      </a:r>
                    </a:p>
                  </a:txBody>
                  <a:tcPr marL="109853" marR="109853" marT="109853" marB="109853">
                    <a:lnL w="9525" cap="flat" cmpd="sng" algn="ctr">
                      <a:solidFill>
                        <a:srgbClr val="A0670C"/>
                      </a:solidFill>
                      <a:prstDash val="solid"/>
                      <a:round/>
                      <a:headEnd type="none" w="med" len="med"/>
                      <a:tailEnd type="none" w="med" len="med"/>
                    </a:lnL>
                    <a:lnR w="9525" cap="flat" cmpd="sng" algn="ctr">
                      <a:solidFill>
                        <a:srgbClr val="A0670C"/>
                      </a:solidFill>
                      <a:prstDash val="solid"/>
                      <a:round/>
                      <a:headEnd type="none" w="med" len="med"/>
                      <a:tailEnd type="none" w="med" len="med"/>
                    </a:lnR>
                    <a:lnT w="9525" cap="flat" cmpd="sng" algn="ctr">
                      <a:solidFill>
                        <a:srgbClr val="A0670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673768">
                <a:tc>
                  <a:txBody>
                    <a:bodyPr/>
                    <a:lstStyle/>
                    <a:p>
                      <a:pPr algn="l" fontAlgn="t"/>
                      <a:r>
                        <a:rPr lang="en-IN" sz="1700">
                          <a:solidFill>
                            <a:srgbClr val="000000"/>
                          </a:solidFill>
                          <a:effectLst/>
                          <a:latin typeface="verdana"/>
                        </a:rPr>
                        <a:t>alert()</a:t>
                      </a:r>
                    </a:p>
                  </a:txBody>
                  <a:tcPr marL="73236" marR="73236" marT="73236" marB="732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700">
                          <a:solidFill>
                            <a:srgbClr val="000000"/>
                          </a:solidFill>
                          <a:effectLst/>
                          <a:latin typeface="verdana"/>
                        </a:rPr>
                        <a:t>displays the alert box containing message with ok button.</a:t>
                      </a:r>
                    </a:p>
                  </a:txBody>
                  <a:tcPr marL="73236" marR="73236" marT="73236" marB="732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937416">
                <a:tc>
                  <a:txBody>
                    <a:bodyPr/>
                    <a:lstStyle/>
                    <a:p>
                      <a:pPr algn="l" fontAlgn="t"/>
                      <a:r>
                        <a:rPr lang="en-IN" sz="1700">
                          <a:solidFill>
                            <a:srgbClr val="000000"/>
                          </a:solidFill>
                          <a:effectLst/>
                          <a:latin typeface="verdana"/>
                        </a:rPr>
                        <a:t>confirm()</a:t>
                      </a:r>
                    </a:p>
                  </a:txBody>
                  <a:tcPr marL="73236" marR="73236" marT="73236" marB="732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700">
                          <a:solidFill>
                            <a:srgbClr val="000000"/>
                          </a:solidFill>
                          <a:effectLst/>
                          <a:latin typeface="verdana"/>
                        </a:rPr>
                        <a:t>displays the confirm dialog box containing message with ok and cancel button.</a:t>
                      </a:r>
                    </a:p>
                  </a:txBody>
                  <a:tcPr marL="73236" marR="73236" marT="73236" marB="732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673768">
                <a:tc>
                  <a:txBody>
                    <a:bodyPr/>
                    <a:lstStyle/>
                    <a:p>
                      <a:pPr algn="l" fontAlgn="t"/>
                      <a:r>
                        <a:rPr lang="en-IN" sz="1700">
                          <a:solidFill>
                            <a:srgbClr val="000000"/>
                          </a:solidFill>
                          <a:effectLst/>
                          <a:latin typeface="verdana"/>
                        </a:rPr>
                        <a:t>prompt()</a:t>
                      </a:r>
                    </a:p>
                  </a:txBody>
                  <a:tcPr marL="73236" marR="73236" marT="73236" marB="732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700">
                          <a:solidFill>
                            <a:srgbClr val="000000"/>
                          </a:solidFill>
                          <a:effectLst/>
                          <a:latin typeface="verdana"/>
                        </a:rPr>
                        <a:t>displays a dialog box to get input from the user.</a:t>
                      </a:r>
                    </a:p>
                  </a:txBody>
                  <a:tcPr marL="73236" marR="73236" marT="73236" marB="732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10120">
                <a:tc>
                  <a:txBody>
                    <a:bodyPr/>
                    <a:lstStyle/>
                    <a:p>
                      <a:pPr algn="l" fontAlgn="t"/>
                      <a:r>
                        <a:rPr lang="en-IN" sz="1700">
                          <a:solidFill>
                            <a:srgbClr val="000000"/>
                          </a:solidFill>
                          <a:effectLst/>
                          <a:latin typeface="verdana"/>
                        </a:rPr>
                        <a:t>open()</a:t>
                      </a:r>
                    </a:p>
                  </a:txBody>
                  <a:tcPr marL="73236" marR="73236" marT="73236" marB="732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700">
                          <a:solidFill>
                            <a:srgbClr val="000000"/>
                          </a:solidFill>
                          <a:effectLst/>
                          <a:latin typeface="verdana"/>
                        </a:rPr>
                        <a:t>opens the new window.</a:t>
                      </a:r>
                    </a:p>
                  </a:txBody>
                  <a:tcPr marL="73236" marR="73236" marT="73236" marB="732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410120">
                <a:tc>
                  <a:txBody>
                    <a:bodyPr/>
                    <a:lstStyle/>
                    <a:p>
                      <a:pPr algn="l" fontAlgn="t"/>
                      <a:r>
                        <a:rPr lang="en-IN" sz="1700">
                          <a:solidFill>
                            <a:srgbClr val="000000"/>
                          </a:solidFill>
                          <a:effectLst/>
                          <a:latin typeface="verdana"/>
                        </a:rPr>
                        <a:t>close()</a:t>
                      </a:r>
                    </a:p>
                  </a:txBody>
                  <a:tcPr marL="73236" marR="73236" marT="73236" marB="732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700">
                          <a:solidFill>
                            <a:srgbClr val="000000"/>
                          </a:solidFill>
                          <a:effectLst/>
                          <a:latin typeface="verdana"/>
                        </a:rPr>
                        <a:t>closes the current window.</a:t>
                      </a:r>
                    </a:p>
                  </a:txBody>
                  <a:tcPr marL="73236" marR="73236" marT="73236" marB="732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937416">
                <a:tc>
                  <a:txBody>
                    <a:bodyPr/>
                    <a:lstStyle/>
                    <a:p>
                      <a:pPr algn="l" fontAlgn="t"/>
                      <a:r>
                        <a:rPr lang="en-IN" sz="1700">
                          <a:solidFill>
                            <a:srgbClr val="000000"/>
                          </a:solidFill>
                          <a:effectLst/>
                          <a:latin typeface="verdana"/>
                        </a:rPr>
                        <a:t>setTimeout()</a:t>
                      </a:r>
                    </a:p>
                  </a:txBody>
                  <a:tcPr marL="73236" marR="73236" marT="73236" marB="732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700" dirty="0">
                          <a:solidFill>
                            <a:srgbClr val="000000"/>
                          </a:solidFill>
                          <a:effectLst/>
                          <a:latin typeface="verdana"/>
                        </a:rPr>
                        <a:t>performs action after specified time like calling function, evaluating expressions etc.</a:t>
                      </a:r>
                    </a:p>
                  </a:txBody>
                  <a:tcPr marL="73236" marR="73236" marT="73236" marB="732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0913011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0" y="228600"/>
            <a:ext cx="7848600" cy="649408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1600" dirty="0">
                <a:solidFill>
                  <a:srgbClr val="C00000"/>
                </a:solidFill>
              </a:rPr>
              <a:t>&lt;html&gt;</a:t>
            </a:r>
          </a:p>
          <a:p>
            <a:r>
              <a:rPr lang="en-IN" sz="1600" dirty="0">
                <a:solidFill>
                  <a:srgbClr val="C00000"/>
                </a:solidFill>
              </a:rPr>
              <a:t>&lt;script&gt;  </a:t>
            </a:r>
          </a:p>
          <a:p>
            <a:r>
              <a:rPr lang="en-IN" sz="1600" dirty="0">
                <a:solidFill>
                  <a:srgbClr val="C00000"/>
                </a:solidFill>
              </a:rPr>
              <a:t>			function </a:t>
            </a:r>
            <a:r>
              <a:rPr lang="en-IN" sz="1600" dirty="0" err="1">
                <a:solidFill>
                  <a:srgbClr val="C00000"/>
                </a:solidFill>
              </a:rPr>
              <a:t>validateform</a:t>
            </a:r>
            <a:r>
              <a:rPr lang="en-IN" sz="1600" dirty="0">
                <a:solidFill>
                  <a:srgbClr val="C00000"/>
                </a:solidFill>
              </a:rPr>
              <a:t>()</a:t>
            </a:r>
          </a:p>
          <a:p>
            <a:r>
              <a:rPr lang="en-IN" sz="1600" dirty="0">
                <a:solidFill>
                  <a:srgbClr val="C00000"/>
                </a:solidFill>
              </a:rPr>
              <a:t>			{  </a:t>
            </a:r>
          </a:p>
          <a:p>
            <a:r>
              <a:rPr lang="en-IN" sz="1600" dirty="0">
                <a:solidFill>
                  <a:srgbClr val="C00000"/>
                </a:solidFill>
              </a:rPr>
              <a:t>			</a:t>
            </a:r>
            <a:r>
              <a:rPr lang="en-IN" sz="1600" dirty="0" err="1">
                <a:solidFill>
                  <a:srgbClr val="C00000"/>
                </a:solidFill>
              </a:rPr>
              <a:t>var</a:t>
            </a:r>
            <a:r>
              <a:rPr lang="en-IN" sz="1600" dirty="0">
                <a:solidFill>
                  <a:srgbClr val="C00000"/>
                </a:solidFill>
              </a:rPr>
              <a:t> name=</a:t>
            </a:r>
            <a:r>
              <a:rPr lang="en-IN" sz="1600" dirty="0" err="1">
                <a:solidFill>
                  <a:srgbClr val="C00000"/>
                </a:solidFill>
              </a:rPr>
              <a:t>document.myform.name.value</a:t>
            </a:r>
            <a:r>
              <a:rPr lang="en-IN" sz="1600" dirty="0">
                <a:solidFill>
                  <a:srgbClr val="C00000"/>
                </a:solidFill>
              </a:rPr>
              <a:t>;  </a:t>
            </a:r>
          </a:p>
          <a:p>
            <a:r>
              <a:rPr lang="en-IN" sz="1600" dirty="0">
                <a:solidFill>
                  <a:srgbClr val="C00000"/>
                </a:solidFill>
              </a:rPr>
              <a:t>			</a:t>
            </a:r>
            <a:r>
              <a:rPr lang="en-IN" sz="1600" dirty="0" err="1">
                <a:solidFill>
                  <a:srgbClr val="C00000"/>
                </a:solidFill>
              </a:rPr>
              <a:t>var</a:t>
            </a:r>
            <a:r>
              <a:rPr lang="en-IN" sz="1600" dirty="0">
                <a:solidFill>
                  <a:srgbClr val="C00000"/>
                </a:solidFill>
              </a:rPr>
              <a:t> password=</a:t>
            </a:r>
            <a:r>
              <a:rPr lang="en-IN" sz="1600" dirty="0" err="1">
                <a:solidFill>
                  <a:srgbClr val="C00000"/>
                </a:solidFill>
              </a:rPr>
              <a:t>document.myform.password.value</a:t>
            </a:r>
            <a:r>
              <a:rPr lang="en-IN" sz="1600" dirty="0">
                <a:solidFill>
                  <a:srgbClr val="C00000"/>
                </a:solidFill>
              </a:rPr>
              <a:t>;  </a:t>
            </a:r>
          </a:p>
          <a:p>
            <a:r>
              <a:rPr lang="en-IN" sz="1600" dirty="0">
                <a:solidFill>
                  <a:srgbClr val="C00000"/>
                </a:solidFill>
              </a:rPr>
              <a:t>			  </a:t>
            </a:r>
          </a:p>
          <a:p>
            <a:r>
              <a:rPr lang="en-IN" sz="1600" dirty="0">
                <a:solidFill>
                  <a:srgbClr val="C00000"/>
                </a:solidFill>
              </a:rPr>
              <a:t>			if (name==null || name==""){  </a:t>
            </a:r>
          </a:p>
          <a:p>
            <a:r>
              <a:rPr lang="en-IN" sz="1600" dirty="0">
                <a:solidFill>
                  <a:srgbClr val="C00000"/>
                </a:solidFill>
              </a:rPr>
              <a:t>			  alert("Name can't be blank");  </a:t>
            </a:r>
          </a:p>
          <a:p>
            <a:r>
              <a:rPr lang="en-IN" sz="1600" dirty="0">
                <a:solidFill>
                  <a:srgbClr val="C00000"/>
                </a:solidFill>
              </a:rPr>
              <a:t>			  return false;  </a:t>
            </a:r>
          </a:p>
          <a:p>
            <a:r>
              <a:rPr lang="en-IN" sz="1600" dirty="0">
                <a:solidFill>
                  <a:srgbClr val="C00000"/>
                </a:solidFill>
              </a:rPr>
              <a:t>			}else if(</a:t>
            </a:r>
            <a:r>
              <a:rPr lang="en-IN" sz="1600" dirty="0" err="1">
                <a:solidFill>
                  <a:srgbClr val="C00000"/>
                </a:solidFill>
              </a:rPr>
              <a:t>password.length</a:t>
            </a:r>
            <a:r>
              <a:rPr lang="en-IN" sz="1600" dirty="0">
                <a:solidFill>
                  <a:srgbClr val="C00000"/>
                </a:solidFill>
              </a:rPr>
              <a:t>&lt;6){  </a:t>
            </a:r>
          </a:p>
          <a:p>
            <a:r>
              <a:rPr lang="en-IN" sz="1600" dirty="0">
                <a:solidFill>
                  <a:srgbClr val="C00000"/>
                </a:solidFill>
              </a:rPr>
              <a:t>			  alert("Password must be at least 6 characters long.");  </a:t>
            </a:r>
          </a:p>
          <a:p>
            <a:r>
              <a:rPr lang="en-IN" sz="1600" dirty="0">
                <a:solidFill>
                  <a:srgbClr val="C00000"/>
                </a:solidFill>
              </a:rPr>
              <a:t>			  return false;  </a:t>
            </a:r>
          </a:p>
          <a:p>
            <a:r>
              <a:rPr lang="en-IN" sz="1600" dirty="0">
                <a:solidFill>
                  <a:srgbClr val="C00000"/>
                </a:solidFill>
              </a:rPr>
              <a:t>			  }  </a:t>
            </a:r>
          </a:p>
          <a:p>
            <a:r>
              <a:rPr lang="en-IN" sz="1600" dirty="0">
                <a:solidFill>
                  <a:srgbClr val="C00000"/>
                </a:solidFill>
              </a:rPr>
              <a:t>			}  </a:t>
            </a:r>
          </a:p>
          <a:p>
            <a:r>
              <a:rPr lang="en-IN" sz="1600" dirty="0">
                <a:solidFill>
                  <a:srgbClr val="C00000"/>
                </a:solidFill>
              </a:rPr>
              <a:t>&lt;/script&gt;  </a:t>
            </a:r>
          </a:p>
          <a:p>
            <a:r>
              <a:rPr lang="en-IN" sz="1600" dirty="0">
                <a:solidFill>
                  <a:srgbClr val="C00000"/>
                </a:solidFill>
              </a:rPr>
              <a:t>&lt;body&gt;  </a:t>
            </a:r>
          </a:p>
          <a:p>
            <a:r>
              <a:rPr lang="en-IN" sz="1600" dirty="0">
                <a:solidFill>
                  <a:srgbClr val="C00000"/>
                </a:solidFill>
              </a:rPr>
              <a:t>&lt;form name="</a:t>
            </a:r>
            <a:r>
              <a:rPr lang="en-IN" sz="1600" dirty="0" err="1">
                <a:solidFill>
                  <a:srgbClr val="C00000"/>
                </a:solidFill>
              </a:rPr>
              <a:t>myform</a:t>
            </a:r>
            <a:r>
              <a:rPr lang="en-IN" sz="1600" dirty="0">
                <a:solidFill>
                  <a:srgbClr val="C00000"/>
                </a:solidFill>
              </a:rPr>
              <a:t>" method="post" action="</a:t>
            </a:r>
            <a:r>
              <a:rPr lang="en-IN" sz="1600" dirty="0" err="1">
                <a:solidFill>
                  <a:srgbClr val="C00000"/>
                </a:solidFill>
              </a:rPr>
              <a:t>abc.jsp</a:t>
            </a:r>
            <a:r>
              <a:rPr lang="en-IN" sz="1600" dirty="0">
                <a:solidFill>
                  <a:srgbClr val="C00000"/>
                </a:solidFill>
              </a:rPr>
              <a:t>" </a:t>
            </a:r>
            <a:r>
              <a:rPr lang="en-IN" sz="1600" dirty="0" err="1">
                <a:solidFill>
                  <a:srgbClr val="C00000"/>
                </a:solidFill>
              </a:rPr>
              <a:t>onsubmit</a:t>
            </a:r>
            <a:r>
              <a:rPr lang="en-IN" sz="1600" dirty="0">
                <a:solidFill>
                  <a:srgbClr val="C00000"/>
                </a:solidFill>
              </a:rPr>
              <a:t>="return </a:t>
            </a:r>
            <a:r>
              <a:rPr lang="en-IN" sz="1600" dirty="0" err="1">
                <a:solidFill>
                  <a:srgbClr val="C00000"/>
                </a:solidFill>
              </a:rPr>
              <a:t>validateform</a:t>
            </a:r>
            <a:r>
              <a:rPr lang="en-IN" sz="1600" dirty="0">
                <a:solidFill>
                  <a:srgbClr val="C00000"/>
                </a:solidFill>
              </a:rPr>
              <a:t>()" &gt;  </a:t>
            </a:r>
          </a:p>
          <a:p>
            <a:r>
              <a:rPr lang="en-IN" sz="1600" dirty="0">
                <a:solidFill>
                  <a:srgbClr val="C00000"/>
                </a:solidFill>
              </a:rPr>
              <a:t>Name: &lt;input type="text" name="name"&gt;&lt;</a:t>
            </a:r>
            <a:r>
              <a:rPr lang="en-IN" sz="1600" dirty="0" err="1">
                <a:solidFill>
                  <a:srgbClr val="C00000"/>
                </a:solidFill>
              </a:rPr>
              <a:t>br</a:t>
            </a:r>
            <a:r>
              <a:rPr lang="en-IN" sz="1600" dirty="0">
                <a:solidFill>
                  <a:srgbClr val="C00000"/>
                </a:solidFill>
              </a:rPr>
              <a:t>/&gt;  </a:t>
            </a:r>
          </a:p>
          <a:p>
            <a:r>
              <a:rPr lang="en-IN" sz="1600" dirty="0">
                <a:solidFill>
                  <a:srgbClr val="C00000"/>
                </a:solidFill>
              </a:rPr>
              <a:t>Password: &lt;input type="password" name="password"&gt;&lt;</a:t>
            </a:r>
            <a:r>
              <a:rPr lang="en-IN" sz="1600" dirty="0" err="1">
                <a:solidFill>
                  <a:srgbClr val="C00000"/>
                </a:solidFill>
              </a:rPr>
              <a:t>br</a:t>
            </a:r>
            <a:r>
              <a:rPr lang="en-IN" sz="1600" dirty="0">
                <a:solidFill>
                  <a:srgbClr val="C00000"/>
                </a:solidFill>
              </a:rPr>
              <a:t>/&gt;  </a:t>
            </a:r>
          </a:p>
          <a:p>
            <a:r>
              <a:rPr lang="en-IN" sz="1600" dirty="0">
                <a:solidFill>
                  <a:srgbClr val="C00000"/>
                </a:solidFill>
              </a:rPr>
              <a:t>&lt;input type="submit" value="register"&gt;  </a:t>
            </a:r>
          </a:p>
          <a:p>
            <a:r>
              <a:rPr lang="en-IN" sz="1600" dirty="0">
                <a:solidFill>
                  <a:srgbClr val="C00000"/>
                </a:solidFill>
              </a:rPr>
              <a:t>&lt;/form&gt;  </a:t>
            </a:r>
          </a:p>
          <a:p>
            <a:endParaRPr lang="en-IN" sz="1600" dirty="0">
              <a:solidFill>
                <a:srgbClr val="C00000"/>
              </a:solidFill>
            </a:endParaRPr>
          </a:p>
          <a:p>
            <a:r>
              <a:rPr lang="en-IN" sz="1600" dirty="0">
                <a:solidFill>
                  <a:srgbClr val="C00000"/>
                </a:solidFill>
              </a:rPr>
              <a:t>&lt;/html&gt;</a:t>
            </a:r>
          </a:p>
          <a:p>
            <a:endParaRPr lang="en-IN" sz="1600" dirty="0">
              <a:solidFill>
                <a:srgbClr val="C00000"/>
              </a:solidFill>
            </a:endParaRPr>
          </a:p>
          <a:p>
            <a:endParaRPr lang="en-IN" sz="1600" dirty="0">
              <a:solidFill>
                <a:srgbClr val="C00000"/>
              </a:solidFill>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65547130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20843" y="228600"/>
            <a:ext cx="7010400" cy="63709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2400" dirty="0">
                <a:solidFill>
                  <a:srgbClr val="7030A0"/>
                </a:solidFill>
              </a:rPr>
              <a:t>Example of confirm() in </a:t>
            </a:r>
            <a:r>
              <a:rPr lang="en-IN" sz="2400" dirty="0" err="1">
                <a:solidFill>
                  <a:srgbClr val="7030A0"/>
                </a:solidFill>
              </a:rPr>
              <a:t>javascript</a:t>
            </a:r>
            <a:endParaRPr lang="en-IN" sz="2400" dirty="0">
              <a:solidFill>
                <a:srgbClr val="7030A0"/>
              </a:solidFill>
            </a:endParaRPr>
          </a:p>
          <a:p>
            <a:r>
              <a:rPr lang="en-IN" sz="2400" dirty="0">
                <a:solidFill>
                  <a:srgbClr val="FF0000"/>
                </a:solidFill>
              </a:rPr>
              <a:t>It displays the confirm dialog box. It has message with ok and cancel buttons.</a:t>
            </a:r>
          </a:p>
          <a:p>
            <a:r>
              <a:rPr lang="en-IN" sz="2400" b="1" dirty="0">
                <a:solidFill>
                  <a:srgbClr val="0070C0"/>
                </a:solidFill>
              </a:rPr>
              <a:t>&lt;script</a:t>
            </a:r>
            <a:r>
              <a:rPr lang="en-IN" sz="2400" dirty="0">
                <a:solidFill>
                  <a:srgbClr val="0070C0"/>
                </a:solidFill>
              </a:rPr>
              <a:t> type="text/</a:t>
            </a:r>
            <a:r>
              <a:rPr lang="en-IN" sz="2400" dirty="0" err="1">
                <a:solidFill>
                  <a:srgbClr val="0070C0"/>
                </a:solidFill>
              </a:rPr>
              <a:t>javascript</a:t>
            </a:r>
            <a:r>
              <a:rPr lang="en-IN" sz="2400" dirty="0">
                <a:solidFill>
                  <a:srgbClr val="0070C0"/>
                </a:solidFill>
              </a:rPr>
              <a:t>"</a:t>
            </a:r>
            <a:r>
              <a:rPr lang="en-IN" sz="2400" b="1" dirty="0">
                <a:solidFill>
                  <a:srgbClr val="0070C0"/>
                </a:solidFill>
              </a:rPr>
              <a:t>&gt;</a:t>
            </a:r>
            <a:r>
              <a:rPr lang="en-IN" sz="2400" dirty="0">
                <a:solidFill>
                  <a:srgbClr val="0070C0"/>
                </a:solidFill>
              </a:rPr>
              <a:t>  </a:t>
            </a:r>
          </a:p>
          <a:p>
            <a:r>
              <a:rPr lang="en-IN" sz="2400" dirty="0">
                <a:solidFill>
                  <a:srgbClr val="0070C0"/>
                </a:solidFill>
              </a:rPr>
              <a:t>function </a:t>
            </a:r>
            <a:r>
              <a:rPr lang="en-IN" sz="2400" dirty="0" err="1">
                <a:solidFill>
                  <a:srgbClr val="0070C0"/>
                </a:solidFill>
              </a:rPr>
              <a:t>msg</a:t>
            </a:r>
            <a:r>
              <a:rPr lang="en-IN" sz="2400" dirty="0">
                <a:solidFill>
                  <a:srgbClr val="0070C0"/>
                </a:solidFill>
              </a:rPr>
              <a:t>(){  </a:t>
            </a:r>
          </a:p>
          <a:p>
            <a:r>
              <a:rPr lang="en-IN" sz="2400" dirty="0" err="1">
                <a:solidFill>
                  <a:srgbClr val="0070C0"/>
                </a:solidFill>
              </a:rPr>
              <a:t>var</a:t>
            </a:r>
            <a:r>
              <a:rPr lang="en-IN" sz="2400" dirty="0">
                <a:solidFill>
                  <a:srgbClr val="0070C0"/>
                </a:solidFill>
              </a:rPr>
              <a:t> v= confirm("Are u sure?");  </a:t>
            </a:r>
          </a:p>
          <a:p>
            <a:r>
              <a:rPr lang="en-IN" sz="2400" dirty="0">
                <a:solidFill>
                  <a:srgbClr val="0070C0"/>
                </a:solidFill>
              </a:rPr>
              <a:t>if(v==true){  </a:t>
            </a:r>
          </a:p>
          <a:p>
            <a:r>
              <a:rPr lang="en-IN" sz="2400" dirty="0">
                <a:solidFill>
                  <a:srgbClr val="0070C0"/>
                </a:solidFill>
              </a:rPr>
              <a:t>alert("ok");  </a:t>
            </a:r>
          </a:p>
          <a:p>
            <a:r>
              <a:rPr lang="en-IN" sz="2400" dirty="0">
                <a:solidFill>
                  <a:srgbClr val="0070C0"/>
                </a:solidFill>
              </a:rPr>
              <a:t>}  </a:t>
            </a:r>
          </a:p>
          <a:p>
            <a:r>
              <a:rPr lang="en-IN" sz="2400" dirty="0">
                <a:solidFill>
                  <a:srgbClr val="0070C0"/>
                </a:solidFill>
              </a:rPr>
              <a:t>else{  </a:t>
            </a:r>
          </a:p>
          <a:p>
            <a:r>
              <a:rPr lang="en-IN" sz="2400" dirty="0">
                <a:solidFill>
                  <a:srgbClr val="0070C0"/>
                </a:solidFill>
              </a:rPr>
              <a:t>alert("cancel");  </a:t>
            </a:r>
          </a:p>
          <a:p>
            <a:r>
              <a:rPr lang="en-IN" sz="2400" dirty="0">
                <a:solidFill>
                  <a:srgbClr val="0070C0"/>
                </a:solidFill>
              </a:rPr>
              <a:t>}  </a:t>
            </a:r>
          </a:p>
          <a:p>
            <a:r>
              <a:rPr lang="en-IN" sz="2400" dirty="0">
                <a:solidFill>
                  <a:srgbClr val="0070C0"/>
                </a:solidFill>
              </a:rPr>
              <a:t>  </a:t>
            </a:r>
          </a:p>
          <a:p>
            <a:r>
              <a:rPr lang="en-IN" sz="2400" dirty="0">
                <a:solidFill>
                  <a:srgbClr val="0070C0"/>
                </a:solidFill>
              </a:rPr>
              <a:t>}  </a:t>
            </a:r>
          </a:p>
          <a:p>
            <a:r>
              <a:rPr lang="en-IN" sz="2400" b="1" dirty="0">
                <a:solidFill>
                  <a:srgbClr val="0070C0"/>
                </a:solidFill>
              </a:rPr>
              <a:t>&lt;/script&gt;</a:t>
            </a:r>
            <a:r>
              <a:rPr lang="en-IN" sz="2400" dirty="0">
                <a:solidFill>
                  <a:srgbClr val="0070C0"/>
                </a:solidFill>
              </a:rPr>
              <a:t>  </a:t>
            </a:r>
          </a:p>
          <a:p>
            <a:r>
              <a:rPr lang="en-IN" sz="2400" b="1" dirty="0">
                <a:solidFill>
                  <a:srgbClr val="0070C0"/>
                </a:solidFill>
              </a:rPr>
              <a:t>&lt;input</a:t>
            </a:r>
            <a:r>
              <a:rPr lang="en-IN" sz="2400" dirty="0">
                <a:solidFill>
                  <a:srgbClr val="0070C0"/>
                </a:solidFill>
              </a:rPr>
              <a:t> type="button" value="delete record" </a:t>
            </a:r>
            <a:r>
              <a:rPr lang="en-IN" sz="2400" dirty="0" err="1">
                <a:solidFill>
                  <a:srgbClr val="0070C0"/>
                </a:solidFill>
              </a:rPr>
              <a:t>onclick</a:t>
            </a:r>
            <a:r>
              <a:rPr lang="en-IN" sz="2400" dirty="0">
                <a:solidFill>
                  <a:srgbClr val="0070C0"/>
                </a:solidFill>
              </a:rPr>
              <a:t>="</a:t>
            </a:r>
            <a:r>
              <a:rPr lang="en-IN" sz="2400" dirty="0" err="1">
                <a:solidFill>
                  <a:srgbClr val="0070C0"/>
                </a:solidFill>
              </a:rPr>
              <a:t>msg</a:t>
            </a:r>
            <a:r>
              <a:rPr lang="en-IN" sz="2400" dirty="0">
                <a:solidFill>
                  <a:srgbClr val="0070C0"/>
                </a:solidFill>
              </a:rPr>
              <a:t>()"</a:t>
            </a:r>
            <a:r>
              <a:rPr lang="en-IN" sz="2400" b="1" dirty="0">
                <a:solidFill>
                  <a:srgbClr val="0070C0"/>
                </a:solidFill>
              </a:rPr>
              <a:t>/&gt;</a:t>
            </a:r>
            <a:r>
              <a:rPr lang="en-IN" sz="2400" dirty="0">
                <a:solidFill>
                  <a:srgbClr val="0070C0"/>
                </a:solidFill>
              </a:rPr>
              <a:t>  </a:t>
            </a: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6002240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228600"/>
            <a:ext cx="7315200" cy="600164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3200" dirty="0">
                <a:solidFill>
                  <a:srgbClr val="0070C0"/>
                </a:solidFill>
              </a:rPr>
              <a:t>Example of prompt() in </a:t>
            </a:r>
            <a:r>
              <a:rPr lang="en-IN" sz="3200" dirty="0" err="1">
                <a:solidFill>
                  <a:srgbClr val="0070C0"/>
                </a:solidFill>
              </a:rPr>
              <a:t>javascript</a:t>
            </a:r>
            <a:endParaRPr lang="en-IN" sz="3200" dirty="0">
              <a:solidFill>
                <a:srgbClr val="0070C0"/>
              </a:solidFill>
            </a:endParaRPr>
          </a:p>
          <a:p>
            <a:r>
              <a:rPr lang="en-IN" sz="3200" dirty="0">
                <a:solidFill>
                  <a:srgbClr val="7030A0"/>
                </a:solidFill>
              </a:rPr>
              <a:t>It displays prompt dialog box for input. It has message and </a:t>
            </a:r>
            <a:r>
              <a:rPr lang="en-IN" sz="3200" dirty="0" err="1">
                <a:solidFill>
                  <a:srgbClr val="7030A0"/>
                </a:solidFill>
              </a:rPr>
              <a:t>textfield</a:t>
            </a:r>
            <a:r>
              <a:rPr lang="en-IN" sz="3200" dirty="0">
                <a:solidFill>
                  <a:srgbClr val="7030A0"/>
                </a:solidFill>
              </a:rPr>
              <a:t>.</a:t>
            </a:r>
          </a:p>
          <a:p>
            <a:r>
              <a:rPr lang="en-IN" sz="3200" b="1" dirty="0">
                <a:solidFill>
                  <a:srgbClr val="3333CC"/>
                </a:solidFill>
              </a:rPr>
              <a:t>&lt;script</a:t>
            </a:r>
            <a:r>
              <a:rPr lang="en-IN" sz="3200" dirty="0">
                <a:solidFill>
                  <a:srgbClr val="3333CC"/>
                </a:solidFill>
              </a:rPr>
              <a:t> type="text/</a:t>
            </a:r>
            <a:r>
              <a:rPr lang="en-IN" sz="3200" dirty="0" err="1">
                <a:solidFill>
                  <a:srgbClr val="3333CC"/>
                </a:solidFill>
              </a:rPr>
              <a:t>javascript</a:t>
            </a:r>
            <a:r>
              <a:rPr lang="en-IN" sz="3200" dirty="0">
                <a:solidFill>
                  <a:srgbClr val="3333CC"/>
                </a:solidFill>
              </a:rPr>
              <a:t>"</a:t>
            </a:r>
            <a:r>
              <a:rPr lang="en-IN" sz="3200" b="1" dirty="0">
                <a:solidFill>
                  <a:srgbClr val="3333CC"/>
                </a:solidFill>
              </a:rPr>
              <a:t>&gt;</a:t>
            </a:r>
            <a:r>
              <a:rPr lang="en-IN" sz="3200" dirty="0">
                <a:solidFill>
                  <a:srgbClr val="3333CC"/>
                </a:solidFill>
              </a:rPr>
              <a:t>  </a:t>
            </a:r>
          </a:p>
          <a:p>
            <a:r>
              <a:rPr lang="en-IN" sz="3200" dirty="0">
                <a:solidFill>
                  <a:srgbClr val="3333CC"/>
                </a:solidFill>
              </a:rPr>
              <a:t>function </a:t>
            </a:r>
            <a:r>
              <a:rPr lang="en-IN" sz="3200" dirty="0" err="1">
                <a:solidFill>
                  <a:srgbClr val="3333CC"/>
                </a:solidFill>
              </a:rPr>
              <a:t>msg</a:t>
            </a:r>
            <a:r>
              <a:rPr lang="en-IN" sz="3200" dirty="0">
                <a:solidFill>
                  <a:srgbClr val="3333CC"/>
                </a:solidFill>
              </a:rPr>
              <a:t>(){  </a:t>
            </a:r>
          </a:p>
          <a:p>
            <a:r>
              <a:rPr lang="en-IN" sz="3200" dirty="0" err="1">
                <a:solidFill>
                  <a:srgbClr val="3333CC"/>
                </a:solidFill>
              </a:rPr>
              <a:t>var</a:t>
            </a:r>
            <a:r>
              <a:rPr lang="en-IN" sz="3200" dirty="0">
                <a:solidFill>
                  <a:srgbClr val="3333CC"/>
                </a:solidFill>
              </a:rPr>
              <a:t> v= prompt("Who are you?");  </a:t>
            </a:r>
          </a:p>
          <a:p>
            <a:r>
              <a:rPr lang="en-IN" sz="3200" dirty="0">
                <a:solidFill>
                  <a:srgbClr val="3333CC"/>
                </a:solidFill>
              </a:rPr>
              <a:t>alert("I am "+v);  </a:t>
            </a:r>
          </a:p>
          <a:p>
            <a:r>
              <a:rPr lang="en-IN" sz="3200" dirty="0">
                <a:solidFill>
                  <a:srgbClr val="3333CC"/>
                </a:solidFill>
              </a:rPr>
              <a:t>  </a:t>
            </a:r>
          </a:p>
          <a:p>
            <a:r>
              <a:rPr lang="en-IN" sz="3200" dirty="0">
                <a:solidFill>
                  <a:srgbClr val="3333CC"/>
                </a:solidFill>
              </a:rPr>
              <a:t>}  </a:t>
            </a:r>
          </a:p>
          <a:p>
            <a:r>
              <a:rPr lang="en-IN" sz="3200" b="1" dirty="0">
                <a:solidFill>
                  <a:srgbClr val="3333CC"/>
                </a:solidFill>
              </a:rPr>
              <a:t>&lt;/script&gt;</a:t>
            </a:r>
            <a:r>
              <a:rPr lang="en-IN" sz="3200" dirty="0">
                <a:solidFill>
                  <a:srgbClr val="3333CC"/>
                </a:solidFill>
              </a:rPr>
              <a:t>  </a:t>
            </a:r>
          </a:p>
          <a:p>
            <a:r>
              <a:rPr lang="en-IN" sz="3200" b="1" dirty="0">
                <a:solidFill>
                  <a:srgbClr val="3333CC"/>
                </a:solidFill>
              </a:rPr>
              <a:t>&lt;input</a:t>
            </a:r>
            <a:r>
              <a:rPr lang="en-IN" sz="3200" dirty="0">
                <a:solidFill>
                  <a:srgbClr val="3333CC"/>
                </a:solidFill>
              </a:rPr>
              <a:t> type="button" value="click" </a:t>
            </a:r>
            <a:r>
              <a:rPr lang="en-IN" sz="3200" dirty="0" err="1">
                <a:solidFill>
                  <a:srgbClr val="3333CC"/>
                </a:solidFill>
              </a:rPr>
              <a:t>onclick</a:t>
            </a:r>
            <a:r>
              <a:rPr lang="en-IN" sz="3200" dirty="0">
                <a:solidFill>
                  <a:srgbClr val="3333CC"/>
                </a:solidFill>
              </a:rPr>
              <a:t>="</a:t>
            </a:r>
            <a:r>
              <a:rPr lang="en-IN" sz="3200" dirty="0" err="1">
                <a:solidFill>
                  <a:srgbClr val="3333CC"/>
                </a:solidFill>
              </a:rPr>
              <a:t>msg</a:t>
            </a:r>
            <a:r>
              <a:rPr lang="en-IN" sz="3200" dirty="0">
                <a:solidFill>
                  <a:srgbClr val="3333CC"/>
                </a:solidFill>
              </a:rPr>
              <a:t>()"</a:t>
            </a:r>
            <a:r>
              <a:rPr lang="en-IN" sz="3200" b="1" dirty="0">
                <a:solidFill>
                  <a:srgbClr val="3333CC"/>
                </a:solidFill>
              </a:rPr>
              <a:t>/&gt;</a:t>
            </a:r>
            <a:r>
              <a:rPr lang="en-IN" sz="3200" dirty="0">
                <a:solidFill>
                  <a:srgbClr val="3333CC"/>
                </a:solidFill>
              </a:rPr>
              <a:t>  </a:t>
            </a:r>
          </a:p>
        </p:txBody>
      </p:sp>
      <p:sp>
        <p:nvSpPr>
          <p:cNvPr id="3" name="Rectangle 2"/>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6553599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762000"/>
            <a:ext cx="6858000" cy="45243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3200" dirty="0">
                <a:solidFill>
                  <a:srgbClr val="7030A0"/>
                </a:solidFill>
              </a:rPr>
              <a:t>Example of open() in </a:t>
            </a:r>
            <a:r>
              <a:rPr lang="en-US" sz="3200" dirty="0" err="1">
                <a:solidFill>
                  <a:srgbClr val="7030A0"/>
                </a:solidFill>
              </a:rPr>
              <a:t>javascript</a:t>
            </a:r>
            <a:endParaRPr lang="en-US" sz="3200" dirty="0">
              <a:solidFill>
                <a:srgbClr val="7030A0"/>
              </a:solidFill>
            </a:endParaRPr>
          </a:p>
          <a:p>
            <a:r>
              <a:rPr lang="en-US" sz="3200" dirty="0">
                <a:solidFill>
                  <a:srgbClr val="CC0066"/>
                </a:solidFill>
              </a:rPr>
              <a:t>It displays the content in a new window.</a:t>
            </a:r>
          </a:p>
          <a:p>
            <a:r>
              <a:rPr lang="en-US" sz="3200" b="1" dirty="0">
                <a:solidFill>
                  <a:srgbClr val="3333CC"/>
                </a:solidFill>
              </a:rPr>
              <a:t>&lt;script</a:t>
            </a:r>
            <a:r>
              <a:rPr lang="en-US" sz="3200" dirty="0">
                <a:solidFill>
                  <a:srgbClr val="3333CC"/>
                </a:solidFill>
              </a:rPr>
              <a:t> type="text/</a:t>
            </a:r>
            <a:r>
              <a:rPr lang="en-US" sz="3200" dirty="0" err="1">
                <a:solidFill>
                  <a:srgbClr val="3333CC"/>
                </a:solidFill>
              </a:rPr>
              <a:t>javascript</a:t>
            </a:r>
            <a:r>
              <a:rPr lang="en-US" sz="3200" dirty="0">
                <a:solidFill>
                  <a:srgbClr val="3333CC"/>
                </a:solidFill>
              </a:rPr>
              <a:t>"</a:t>
            </a:r>
            <a:r>
              <a:rPr lang="en-US" sz="3200" b="1" dirty="0">
                <a:solidFill>
                  <a:srgbClr val="3333CC"/>
                </a:solidFill>
              </a:rPr>
              <a:t>&gt;</a:t>
            </a:r>
            <a:r>
              <a:rPr lang="en-US" sz="3200" dirty="0">
                <a:solidFill>
                  <a:srgbClr val="3333CC"/>
                </a:solidFill>
              </a:rPr>
              <a:t>  </a:t>
            </a:r>
          </a:p>
          <a:p>
            <a:r>
              <a:rPr lang="en-US" sz="3200" dirty="0">
                <a:solidFill>
                  <a:srgbClr val="3333CC"/>
                </a:solidFill>
              </a:rPr>
              <a:t>function </a:t>
            </a:r>
            <a:r>
              <a:rPr lang="en-US" sz="3200" dirty="0" err="1">
                <a:solidFill>
                  <a:srgbClr val="3333CC"/>
                </a:solidFill>
              </a:rPr>
              <a:t>msg</a:t>
            </a:r>
            <a:r>
              <a:rPr lang="en-US" sz="3200" dirty="0">
                <a:solidFill>
                  <a:srgbClr val="3333CC"/>
                </a:solidFill>
              </a:rPr>
              <a:t>(){  </a:t>
            </a:r>
          </a:p>
          <a:p>
            <a:r>
              <a:rPr lang="en-US" sz="3200" dirty="0">
                <a:solidFill>
                  <a:srgbClr val="3333CC"/>
                </a:solidFill>
              </a:rPr>
              <a:t>open("http://www.javatpoint.com");  </a:t>
            </a:r>
          </a:p>
          <a:p>
            <a:r>
              <a:rPr lang="en-US" sz="3200" dirty="0">
                <a:solidFill>
                  <a:srgbClr val="3333CC"/>
                </a:solidFill>
              </a:rPr>
              <a:t>}  </a:t>
            </a:r>
          </a:p>
          <a:p>
            <a:r>
              <a:rPr lang="en-US" sz="3200" b="1" dirty="0">
                <a:solidFill>
                  <a:srgbClr val="3333CC"/>
                </a:solidFill>
              </a:rPr>
              <a:t>&lt;/script&gt;</a:t>
            </a:r>
            <a:r>
              <a:rPr lang="en-US" sz="3200" dirty="0">
                <a:solidFill>
                  <a:srgbClr val="3333CC"/>
                </a:solidFill>
              </a:rPr>
              <a:t>  </a:t>
            </a:r>
          </a:p>
          <a:p>
            <a:r>
              <a:rPr lang="en-US" sz="3200" b="1" dirty="0">
                <a:solidFill>
                  <a:srgbClr val="3333CC"/>
                </a:solidFill>
              </a:rPr>
              <a:t>&lt;input</a:t>
            </a:r>
            <a:r>
              <a:rPr lang="en-US" sz="3200" dirty="0">
                <a:solidFill>
                  <a:srgbClr val="3333CC"/>
                </a:solidFill>
              </a:rPr>
              <a:t> type="button" value="</a:t>
            </a:r>
            <a:r>
              <a:rPr lang="en-US" sz="3200" dirty="0" err="1">
                <a:solidFill>
                  <a:srgbClr val="3333CC"/>
                </a:solidFill>
              </a:rPr>
              <a:t>javatpoint</a:t>
            </a:r>
            <a:r>
              <a:rPr lang="en-US" sz="3200" dirty="0">
                <a:solidFill>
                  <a:srgbClr val="3333CC"/>
                </a:solidFill>
              </a:rPr>
              <a:t>" </a:t>
            </a:r>
            <a:r>
              <a:rPr lang="en-US" sz="3200" dirty="0" err="1">
                <a:solidFill>
                  <a:srgbClr val="3333CC"/>
                </a:solidFill>
              </a:rPr>
              <a:t>onclick</a:t>
            </a:r>
            <a:r>
              <a:rPr lang="en-US" sz="3200" dirty="0">
                <a:solidFill>
                  <a:srgbClr val="3333CC"/>
                </a:solidFill>
              </a:rPr>
              <a:t>="</a:t>
            </a:r>
            <a:r>
              <a:rPr lang="en-US" sz="3200" dirty="0" err="1">
                <a:solidFill>
                  <a:srgbClr val="3333CC"/>
                </a:solidFill>
              </a:rPr>
              <a:t>msg</a:t>
            </a:r>
            <a:r>
              <a:rPr lang="en-US" sz="3200" dirty="0">
                <a:solidFill>
                  <a:srgbClr val="3333CC"/>
                </a:solidFill>
              </a:rPr>
              <a:t>()"</a:t>
            </a:r>
            <a:r>
              <a:rPr lang="en-US" sz="3200" b="1" dirty="0">
                <a:solidFill>
                  <a:srgbClr val="3333CC"/>
                </a:solidFill>
              </a:rPr>
              <a:t>/&gt;</a:t>
            </a:r>
            <a:r>
              <a:rPr lang="en-US" sz="3200" dirty="0">
                <a:solidFill>
                  <a:srgbClr val="3333CC"/>
                </a:solidFill>
              </a:rPr>
              <a:t>  </a:t>
            </a:r>
          </a:p>
        </p:txBody>
      </p:sp>
      <p:sp>
        <p:nvSpPr>
          <p:cNvPr id="3" name="Rectangle 2"/>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22420470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262328"/>
            <a:ext cx="8077200" cy="612475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2800" dirty="0">
                <a:solidFill>
                  <a:srgbClr val="7030A0"/>
                </a:solidFill>
              </a:rPr>
              <a:t>Example of </a:t>
            </a:r>
            <a:r>
              <a:rPr lang="en-IN" sz="2800" dirty="0" err="1">
                <a:solidFill>
                  <a:srgbClr val="7030A0"/>
                </a:solidFill>
              </a:rPr>
              <a:t>setTimeout</a:t>
            </a:r>
            <a:r>
              <a:rPr lang="en-IN" sz="2800" dirty="0">
                <a:solidFill>
                  <a:srgbClr val="7030A0"/>
                </a:solidFill>
              </a:rPr>
              <a:t>() in </a:t>
            </a:r>
            <a:r>
              <a:rPr lang="en-IN" sz="2800" dirty="0" err="1">
                <a:solidFill>
                  <a:srgbClr val="7030A0"/>
                </a:solidFill>
              </a:rPr>
              <a:t>javascript</a:t>
            </a:r>
            <a:endParaRPr lang="en-IN" sz="2800" dirty="0">
              <a:solidFill>
                <a:srgbClr val="7030A0"/>
              </a:solidFill>
            </a:endParaRPr>
          </a:p>
          <a:p>
            <a:r>
              <a:rPr lang="en-IN" sz="2800" dirty="0">
                <a:solidFill>
                  <a:srgbClr val="0070C0"/>
                </a:solidFill>
              </a:rPr>
              <a:t>It performs its task after the given milliseconds.</a:t>
            </a:r>
          </a:p>
          <a:p>
            <a:r>
              <a:rPr lang="en-IN" sz="2800" b="1" dirty="0">
                <a:solidFill>
                  <a:srgbClr val="3333CC"/>
                </a:solidFill>
              </a:rPr>
              <a:t>&lt;script</a:t>
            </a:r>
            <a:r>
              <a:rPr lang="en-IN" sz="2800" dirty="0">
                <a:solidFill>
                  <a:srgbClr val="3333CC"/>
                </a:solidFill>
              </a:rPr>
              <a:t> type="text/</a:t>
            </a:r>
            <a:r>
              <a:rPr lang="en-IN" sz="2800" dirty="0" err="1">
                <a:solidFill>
                  <a:srgbClr val="3333CC"/>
                </a:solidFill>
              </a:rPr>
              <a:t>javascript</a:t>
            </a:r>
            <a:r>
              <a:rPr lang="en-IN" sz="2800" dirty="0">
                <a:solidFill>
                  <a:srgbClr val="3333CC"/>
                </a:solidFill>
              </a:rPr>
              <a:t>"</a:t>
            </a:r>
            <a:r>
              <a:rPr lang="en-IN" sz="2800" b="1" dirty="0">
                <a:solidFill>
                  <a:srgbClr val="3333CC"/>
                </a:solidFill>
              </a:rPr>
              <a:t>&gt;</a:t>
            </a:r>
            <a:r>
              <a:rPr lang="en-IN" sz="2800" dirty="0">
                <a:solidFill>
                  <a:srgbClr val="3333CC"/>
                </a:solidFill>
              </a:rPr>
              <a:t>  </a:t>
            </a:r>
          </a:p>
          <a:p>
            <a:r>
              <a:rPr lang="en-IN" sz="2800" dirty="0">
                <a:solidFill>
                  <a:srgbClr val="3333CC"/>
                </a:solidFill>
              </a:rPr>
              <a:t>function </a:t>
            </a:r>
            <a:r>
              <a:rPr lang="en-IN" sz="2800" dirty="0" err="1">
                <a:solidFill>
                  <a:srgbClr val="3333CC"/>
                </a:solidFill>
              </a:rPr>
              <a:t>msg</a:t>
            </a:r>
            <a:r>
              <a:rPr lang="en-IN" sz="2800" dirty="0">
                <a:solidFill>
                  <a:srgbClr val="3333CC"/>
                </a:solidFill>
              </a:rPr>
              <a:t>(){  </a:t>
            </a:r>
          </a:p>
          <a:p>
            <a:r>
              <a:rPr lang="en-IN" sz="2800" dirty="0" err="1">
                <a:solidFill>
                  <a:srgbClr val="3333CC"/>
                </a:solidFill>
              </a:rPr>
              <a:t>setTimeout</a:t>
            </a:r>
            <a:r>
              <a:rPr lang="en-IN" sz="2800" dirty="0">
                <a:solidFill>
                  <a:srgbClr val="3333CC"/>
                </a:solidFill>
              </a:rPr>
              <a:t>(  </a:t>
            </a:r>
          </a:p>
          <a:p>
            <a:r>
              <a:rPr lang="en-IN" sz="2800" dirty="0">
                <a:solidFill>
                  <a:srgbClr val="3333CC"/>
                </a:solidFill>
              </a:rPr>
              <a:t>function(){  </a:t>
            </a:r>
          </a:p>
          <a:p>
            <a:r>
              <a:rPr lang="en-IN" sz="2800" dirty="0">
                <a:solidFill>
                  <a:srgbClr val="3333CC"/>
                </a:solidFill>
              </a:rPr>
              <a:t>alert("Welcome to </a:t>
            </a:r>
            <a:r>
              <a:rPr lang="en-IN" sz="2800" dirty="0" err="1">
                <a:solidFill>
                  <a:srgbClr val="3333CC"/>
                </a:solidFill>
              </a:rPr>
              <a:t>Javatpoint</a:t>
            </a:r>
            <a:r>
              <a:rPr lang="en-IN" sz="2800" dirty="0">
                <a:solidFill>
                  <a:srgbClr val="3333CC"/>
                </a:solidFill>
              </a:rPr>
              <a:t> after 2 seconds")  </a:t>
            </a:r>
          </a:p>
          <a:p>
            <a:r>
              <a:rPr lang="en-IN" sz="2800" dirty="0">
                <a:solidFill>
                  <a:srgbClr val="3333CC"/>
                </a:solidFill>
              </a:rPr>
              <a:t>},2000);  </a:t>
            </a:r>
          </a:p>
          <a:p>
            <a:r>
              <a:rPr lang="en-IN" sz="2800" dirty="0">
                <a:solidFill>
                  <a:srgbClr val="3333CC"/>
                </a:solidFill>
              </a:rPr>
              <a:t>  </a:t>
            </a:r>
          </a:p>
          <a:p>
            <a:r>
              <a:rPr lang="en-IN" sz="2800" dirty="0">
                <a:solidFill>
                  <a:srgbClr val="3333CC"/>
                </a:solidFill>
              </a:rPr>
              <a:t>}  </a:t>
            </a:r>
          </a:p>
          <a:p>
            <a:r>
              <a:rPr lang="en-IN" sz="2800" b="1" dirty="0">
                <a:solidFill>
                  <a:srgbClr val="3333CC"/>
                </a:solidFill>
              </a:rPr>
              <a:t>&lt;/script&gt;</a:t>
            </a:r>
            <a:r>
              <a:rPr lang="en-IN" sz="2800" dirty="0">
                <a:solidFill>
                  <a:srgbClr val="3333CC"/>
                </a:solidFill>
              </a:rPr>
              <a:t>  </a:t>
            </a:r>
          </a:p>
          <a:p>
            <a:r>
              <a:rPr lang="en-IN" sz="2800" dirty="0">
                <a:solidFill>
                  <a:srgbClr val="3333CC"/>
                </a:solidFill>
              </a:rPr>
              <a:t>  </a:t>
            </a:r>
          </a:p>
          <a:p>
            <a:r>
              <a:rPr lang="en-IN" sz="2800" b="1" dirty="0">
                <a:solidFill>
                  <a:srgbClr val="3333CC"/>
                </a:solidFill>
              </a:rPr>
              <a:t>&lt;input</a:t>
            </a:r>
            <a:r>
              <a:rPr lang="en-IN" sz="2800" dirty="0">
                <a:solidFill>
                  <a:srgbClr val="3333CC"/>
                </a:solidFill>
              </a:rPr>
              <a:t> type="button" value="click" </a:t>
            </a:r>
            <a:r>
              <a:rPr lang="en-IN" sz="2800" dirty="0" err="1">
                <a:solidFill>
                  <a:srgbClr val="3333CC"/>
                </a:solidFill>
              </a:rPr>
              <a:t>onclick</a:t>
            </a:r>
            <a:r>
              <a:rPr lang="en-IN" sz="2800" dirty="0">
                <a:solidFill>
                  <a:srgbClr val="3333CC"/>
                </a:solidFill>
              </a:rPr>
              <a:t>="</a:t>
            </a:r>
            <a:r>
              <a:rPr lang="en-IN" sz="2800" dirty="0" err="1">
                <a:solidFill>
                  <a:srgbClr val="3333CC"/>
                </a:solidFill>
              </a:rPr>
              <a:t>msg</a:t>
            </a:r>
            <a:r>
              <a:rPr lang="en-IN" sz="2800" dirty="0">
                <a:solidFill>
                  <a:srgbClr val="3333CC"/>
                </a:solidFill>
              </a:rPr>
              <a:t>()"</a:t>
            </a:r>
            <a:r>
              <a:rPr lang="en-IN" sz="2800" b="1" dirty="0">
                <a:solidFill>
                  <a:srgbClr val="3333CC"/>
                </a:solidFill>
              </a:rPr>
              <a:t>/&gt;</a:t>
            </a:r>
            <a:r>
              <a:rPr lang="en-IN" sz="2800" dirty="0">
                <a:solidFill>
                  <a:srgbClr val="7030A0"/>
                </a:solidFill>
              </a:rPr>
              <a:t>  </a:t>
            </a:r>
          </a:p>
        </p:txBody>
      </p:sp>
      <p:sp>
        <p:nvSpPr>
          <p:cNvPr id="3" name="Rectangle 2"/>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99605575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a:solidFill>
                  <a:srgbClr val="3333CC"/>
                </a:solidFill>
              </a:rPr>
              <a:t>JavaScript History Object</a:t>
            </a: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dirty="0">
                <a:solidFill>
                  <a:srgbClr val="C00000"/>
                </a:solidFill>
              </a:rPr>
              <a:t>The </a:t>
            </a:r>
            <a:r>
              <a:rPr lang="en-US" b="1" dirty="0">
                <a:solidFill>
                  <a:srgbClr val="C00000"/>
                </a:solidFill>
              </a:rPr>
              <a:t>JavaScript history object</a:t>
            </a:r>
            <a:r>
              <a:rPr lang="en-US" dirty="0">
                <a:solidFill>
                  <a:srgbClr val="C00000"/>
                </a:solidFill>
              </a:rPr>
              <a:t> represents an array of URLs visited by the user. By using this object, you can load previous, forward or any particular page.</a:t>
            </a:r>
          </a:p>
          <a:p>
            <a:pPr>
              <a:buFont typeface="Wingdings" pitchFamily="2" charset="2"/>
              <a:buChar char="q"/>
            </a:pPr>
            <a:r>
              <a:rPr lang="en-US" dirty="0">
                <a:solidFill>
                  <a:schemeClr val="accent3">
                    <a:lumMod val="50000"/>
                  </a:schemeClr>
                </a:solidFill>
              </a:rPr>
              <a:t>The history object is the window property, so it can be accessed by:</a:t>
            </a:r>
          </a:p>
          <a:p>
            <a:pPr>
              <a:buFont typeface="Wingdings" pitchFamily="2" charset="2"/>
              <a:buChar char="Ø"/>
            </a:pPr>
            <a:r>
              <a:rPr lang="en-US" dirty="0" err="1">
                <a:solidFill>
                  <a:srgbClr val="FF0000"/>
                </a:solidFill>
              </a:rPr>
              <a:t>window.history</a:t>
            </a:r>
            <a:r>
              <a:rPr lang="en-US" dirty="0">
                <a:solidFill>
                  <a:srgbClr val="FF0000"/>
                </a:solidFill>
              </a:rPr>
              <a:t>  </a:t>
            </a:r>
          </a:p>
          <a:p>
            <a:pPr marL="0" indent="0">
              <a:buNone/>
            </a:pPr>
            <a:r>
              <a:rPr lang="en-US" dirty="0">
                <a:solidFill>
                  <a:srgbClr val="FF0000"/>
                </a:solidFill>
              </a:rPr>
              <a:t>Or</a:t>
            </a:r>
          </a:p>
          <a:p>
            <a:pPr>
              <a:buFont typeface="Wingdings" pitchFamily="2" charset="2"/>
              <a:buChar char="Ø"/>
            </a:pPr>
            <a:r>
              <a:rPr lang="en-IN" dirty="0">
                <a:solidFill>
                  <a:srgbClr val="FF0000"/>
                </a:solidFill>
              </a:rPr>
              <a:t>history  </a:t>
            </a:r>
          </a:p>
          <a:p>
            <a:endParaRPr lang="en-IN" dirty="0"/>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1417075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a:noAutofit/>
          </a:bodyPr>
          <a:lstStyle/>
          <a:p>
            <a:r>
              <a:rPr lang="en-IN" sz="6000" dirty="0">
                <a:solidFill>
                  <a:schemeClr val="accent3">
                    <a:lumMod val="50000"/>
                  </a:schemeClr>
                </a:solidFill>
              </a:rPr>
              <a:t>Why to Learn </a:t>
            </a:r>
            <a:r>
              <a:rPr lang="en-IN" sz="6000" dirty="0" err="1">
                <a:solidFill>
                  <a:schemeClr val="accent3">
                    <a:lumMod val="50000"/>
                  </a:schemeClr>
                </a:solidFill>
              </a:rPr>
              <a:t>Javascript</a:t>
            </a:r>
            <a:endParaRPr lang="en-IN" sz="6000" dirty="0">
              <a:solidFill>
                <a:schemeClr val="accent3">
                  <a:lumMod val="50000"/>
                </a:schemeClr>
              </a:solidFill>
              <a:latin typeface="Times New Roman" pitchFamily="18" charset="0"/>
              <a:cs typeface="Times New Roman" pitchFamily="18" charset="0"/>
            </a:endParaRPr>
          </a:p>
        </p:txBody>
      </p:sp>
      <p:sp>
        <p:nvSpPr>
          <p:cNvPr id="3" name="Content Placeholder 2"/>
          <p:cNvSpPr>
            <a:spLocks noGrp="1"/>
          </p:cNvSpPr>
          <p:nvPr>
            <p:ph sz="half" idx="1"/>
          </p:nvPr>
        </p:nvSpPr>
        <p:spPr>
          <a:xfrm>
            <a:off x="152400" y="1371600"/>
            <a:ext cx="8839200" cy="5105400"/>
          </a:xfrm>
        </p:spPr>
        <p:style>
          <a:lnRef idx="2">
            <a:schemeClr val="accent1"/>
          </a:lnRef>
          <a:fillRef idx="1">
            <a:schemeClr val="lt1"/>
          </a:fillRef>
          <a:effectRef idx="0">
            <a:schemeClr val="accent1"/>
          </a:effectRef>
          <a:fontRef idx="minor">
            <a:schemeClr val="dk1"/>
          </a:fontRef>
        </p:style>
        <p:txBody>
          <a:bodyPr>
            <a:normAutofit/>
          </a:bodyPr>
          <a:lstStyle/>
          <a:p>
            <a:pPr fontAlgn="base">
              <a:lnSpc>
                <a:spcPct val="150000"/>
              </a:lnSpc>
            </a:pPr>
            <a:r>
              <a:rPr lang="en-US" sz="2400" dirty="0" err="1">
                <a:solidFill>
                  <a:srgbClr val="C00000"/>
                </a:solidFill>
                <a:latin typeface="Arial" pitchFamily="34" charset="0"/>
                <a:cs typeface="Arial" pitchFamily="34" charset="0"/>
              </a:rPr>
              <a:t>Javascript</a:t>
            </a:r>
            <a:r>
              <a:rPr lang="en-US" sz="2400" dirty="0">
                <a:solidFill>
                  <a:srgbClr val="C00000"/>
                </a:solidFill>
                <a:latin typeface="Arial" pitchFamily="34" charset="0"/>
                <a:cs typeface="Arial" pitchFamily="34" charset="0"/>
              </a:rPr>
              <a:t> is a MUST for students and working professionals to become a great Software Engineer specially when they are working in Web Development Domain. </a:t>
            </a:r>
            <a:endParaRPr lang="en-US" sz="2400" b="1" dirty="0">
              <a:solidFill>
                <a:srgbClr val="C00000"/>
              </a:solidFill>
              <a:latin typeface="Arial" pitchFamily="34" charset="0"/>
              <a:cs typeface="Arial" pitchFamily="34" charset="0"/>
            </a:endParaRPr>
          </a:p>
          <a:p>
            <a:pPr fontAlgn="base">
              <a:lnSpc>
                <a:spcPct val="150000"/>
              </a:lnSpc>
            </a:pPr>
            <a:r>
              <a:rPr lang="en-US" sz="2400" dirty="0" err="1">
                <a:solidFill>
                  <a:srgbClr val="C00000"/>
                </a:solidFill>
                <a:latin typeface="Arial" pitchFamily="34" charset="0"/>
                <a:cs typeface="Arial" pitchFamily="34" charset="0"/>
              </a:rPr>
              <a:t>Javascript</a:t>
            </a:r>
            <a:r>
              <a:rPr lang="en-US" sz="2400" dirty="0">
                <a:solidFill>
                  <a:srgbClr val="C00000"/>
                </a:solidFill>
                <a:latin typeface="Arial" pitchFamily="34" charset="0"/>
                <a:cs typeface="Arial" pitchFamily="34" charset="0"/>
              </a:rPr>
              <a:t> is the most popular programming language in the world and that makes it a programmer’s great choice. </a:t>
            </a:r>
          </a:p>
          <a:p>
            <a:pPr fontAlgn="base">
              <a:lnSpc>
                <a:spcPct val="150000"/>
              </a:lnSpc>
            </a:pPr>
            <a:r>
              <a:rPr lang="en-US" sz="2400" dirty="0">
                <a:solidFill>
                  <a:srgbClr val="C00000"/>
                </a:solidFill>
                <a:latin typeface="Arial" pitchFamily="34" charset="0"/>
                <a:cs typeface="Arial" pitchFamily="34" charset="0"/>
              </a:rPr>
              <a:t>Once you learnt </a:t>
            </a:r>
            <a:r>
              <a:rPr lang="en-US" sz="2400" dirty="0" err="1">
                <a:solidFill>
                  <a:srgbClr val="C00000"/>
                </a:solidFill>
                <a:latin typeface="Arial" pitchFamily="34" charset="0"/>
                <a:cs typeface="Arial" pitchFamily="34" charset="0"/>
              </a:rPr>
              <a:t>Javascript</a:t>
            </a:r>
            <a:r>
              <a:rPr lang="en-US" sz="2400" dirty="0">
                <a:solidFill>
                  <a:srgbClr val="C00000"/>
                </a:solidFill>
                <a:latin typeface="Arial" pitchFamily="34" charset="0"/>
                <a:cs typeface="Arial" pitchFamily="34" charset="0"/>
              </a:rPr>
              <a:t>, it helps you developing great front-end as well as back-end </a:t>
            </a:r>
            <a:r>
              <a:rPr lang="en-US" sz="2400" dirty="0" err="1">
                <a:solidFill>
                  <a:srgbClr val="C00000"/>
                </a:solidFill>
                <a:latin typeface="Arial" pitchFamily="34" charset="0"/>
                <a:cs typeface="Arial" pitchFamily="34" charset="0"/>
              </a:rPr>
              <a:t>softwares</a:t>
            </a:r>
            <a:r>
              <a:rPr lang="en-US" sz="2400" dirty="0">
                <a:solidFill>
                  <a:srgbClr val="C00000"/>
                </a:solidFill>
                <a:latin typeface="Arial" pitchFamily="34" charset="0"/>
                <a:cs typeface="Arial" pitchFamily="34" charset="0"/>
              </a:rPr>
              <a:t> using different </a:t>
            </a:r>
            <a:r>
              <a:rPr lang="en-US" sz="2400" dirty="0" err="1">
                <a:solidFill>
                  <a:srgbClr val="C00000"/>
                </a:solidFill>
                <a:latin typeface="Arial" pitchFamily="34" charset="0"/>
                <a:cs typeface="Arial" pitchFamily="34" charset="0"/>
              </a:rPr>
              <a:t>Javascript</a:t>
            </a:r>
            <a:r>
              <a:rPr lang="en-US" sz="2400" dirty="0">
                <a:solidFill>
                  <a:srgbClr val="C00000"/>
                </a:solidFill>
                <a:latin typeface="Arial" pitchFamily="34" charset="0"/>
                <a:cs typeface="Arial" pitchFamily="34" charset="0"/>
              </a:rPr>
              <a:t> based frameworks like </a:t>
            </a:r>
            <a:r>
              <a:rPr lang="en-US" sz="2400" dirty="0" err="1">
                <a:solidFill>
                  <a:srgbClr val="C00000"/>
                </a:solidFill>
                <a:latin typeface="Arial" pitchFamily="34" charset="0"/>
                <a:cs typeface="Arial" pitchFamily="34" charset="0"/>
              </a:rPr>
              <a:t>jQuery</a:t>
            </a:r>
            <a:r>
              <a:rPr lang="en-US" sz="2400" dirty="0">
                <a:solidFill>
                  <a:srgbClr val="C00000"/>
                </a:solidFill>
                <a:latin typeface="Arial" pitchFamily="34" charset="0"/>
                <a:cs typeface="Arial" pitchFamily="34" charset="0"/>
              </a:rPr>
              <a:t>, Node.JS etc.</a:t>
            </a:r>
            <a:endParaRPr lang="en-US" sz="2400" b="1" dirty="0">
              <a:solidFill>
                <a:srgbClr val="C00000"/>
              </a:solidFill>
              <a:latin typeface="Arial" pitchFamily="34" charset="0"/>
              <a:cs typeface="Arial" pitchFamily="34" charset="0"/>
            </a:endParaRPr>
          </a:p>
          <a:p>
            <a:pPr>
              <a:lnSpc>
                <a:spcPct val="150000"/>
              </a:lnSpc>
              <a:buFont typeface="Wingdings" pitchFamily="2" charset="2"/>
              <a:buChar char="Ø"/>
            </a:pPr>
            <a:endParaRPr lang="en-IN" sz="2400" dirty="0">
              <a:solidFill>
                <a:srgbClr val="C00000"/>
              </a:solidFill>
              <a:latin typeface="Arial" pitchFamily="34" charset="0"/>
              <a:cs typeface="Arial" pitchFamily="34" charset="0"/>
            </a:endParaRPr>
          </a:p>
        </p:txBody>
      </p:sp>
      <p:sp>
        <p:nvSpPr>
          <p:cNvPr id="5" name="Rectangle 4"/>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TextBox 5"/>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247153476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a:solidFill>
                  <a:srgbClr val="3333CC"/>
                </a:solidFill>
              </a:rPr>
              <a:t>JavaScript History Object</a:t>
            </a:r>
          </a:p>
        </p:txBody>
      </p:sp>
      <p:graphicFrame>
        <p:nvGraphicFramePr>
          <p:cNvPr id="5" name="Table 4"/>
          <p:cNvGraphicFramePr>
            <a:graphicFrameLocks noGrp="1"/>
          </p:cNvGraphicFramePr>
          <p:nvPr>
            <p:extLst>
              <p:ext uri="{D42A27DB-BD31-4B8C-83A1-F6EECF244321}">
                <p14:modId xmlns:p14="http://schemas.microsoft.com/office/powerpoint/2010/main" val="2640096935"/>
              </p:ext>
            </p:extLst>
          </p:nvPr>
        </p:nvGraphicFramePr>
        <p:xfrm>
          <a:off x="304800" y="2971801"/>
          <a:ext cx="8382000" cy="1469282"/>
        </p:xfrm>
        <a:graphic>
          <a:graphicData uri="http://schemas.openxmlformats.org/drawingml/2006/table">
            <a:tbl>
              <a:tblPr/>
              <a:tblGrid>
                <a:gridCol w="16002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4876800">
                  <a:extLst>
                    <a:ext uri="{9D8B030D-6E8A-4147-A177-3AD203B41FA5}">
                      <a16:colId xmlns:a16="http://schemas.microsoft.com/office/drawing/2014/main" val="20002"/>
                    </a:ext>
                  </a:extLst>
                </a:gridCol>
              </a:tblGrid>
              <a:tr h="613751">
                <a:tc>
                  <a:txBody>
                    <a:bodyPr/>
                    <a:lstStyle/>
                    <a:p>
                      <a:pPr algn="l" fontAlgn="t"/>
                      <a:r>
                        <a:rPr lang="en-IN" sz="2000" dirty="0">
                          <a:solidFill>
                            <a:srgbClr val="000000"/>
                          </a:solidFill>
                          <a:effectLst/>
                          <a:latin typeface="times new roman"/>
                        </a:rPr>
                        <a:t>No.</a:t>
                      </a:r>
                    </a:p>
                  </a:txBody>
                  <a:tcPr marL="109728" marR="109728" marT="109728" marB="109728">
                    <a:lnL w="9525" cap="flat" cmpd="sng" algn="ctr">
                      <a:solidFill>
                        <a:srgbClr val="A0DFF3"/>
                      </a:solidFill>
                      <a:prstDash val="solid"/>
                      <a:round/>
                      <a:headEnd type="none" w="med" len="med"/>
                      <a:tailEnd type="none" w="med" len="med"/>
                    </a:lnL>
                    <a:lnR w="9525" cap="flat" cmpd="sng" algn="ctr">
                      <a:solidFill>
                        <a:srgbClr val="A0DFF3"/>
                      </a:solidFill>
                      <a:prstDash val="solid"/>
                      <a:round/>
                      <a:headEnd type="none" w="med" len="med"/>
                      <a:tailEnd type="none" w="med" len="med"/>
                    </a:lnR>
                    <a:lnT w="9525" cap="flat" cmpd="sng" algn="ctr">
                      <a:solidFill>
                        <a:srgbClr val="A0DFF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times new roman"/>
                        </a:rPr>
                        <a:t>Property</a:t>
                      </a:r>
                    </a:p>
                  </a:txBody>
                  <a:tcPr marL="109728" marR="109728" marT="109728" marB="109728">
                    <a:lnL w="9525" cap="flat" cmpd="sng" algn="ctr">
                      <a:solidFill>
                        <a:srgbClr val="A0DFF3"/>
                      </a:solidFill>
                      <a:prstDash val="solid"/>
                      <a:round/>
                      <a:headEnd type="none" w="med" len="med"/>
                      <a:tailEnd type="none" w="med" len="med"/>
                    </a:lnL>
                    <a:lnR w="9525" cap="flat" cmpd="sng" algn="ctr">
                      <a:solidFill>
                        <a:srgbClr val="A0DFF3"/>
                      </a:solidFill>
                      <a:prstDash val="solid"/>
                      <a:round/>
                      <a:headEnd type="none" w="med" len="med"/>
                      <a:tailEnd type="none" w="med" len="med"/>
                    </a:lnR>
                    <a:lnT w="9525" cap="flat" cmpd="sng" algn="ctr">
                      <a:solidFill>
                        <a:srgbClr val="A0DFF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times new roman"/>
                        </a:rPr>
                        <a:t>Description</a:t>
                      </a:r>
                    </a:p>
                  </a:txBody>
                  <a:tcPr marL="109728" marR="109728" marT="109728" marB="109728">
                    <a:lnL w="9525" cap="flat" cmpd="sng" algn="ctr">
                      <a:solidFill>
                        <a:srgbClr val="A0DFF3"/>
                      </a:solidFill>
                      <a:prstDash val="solid"/>
                      <a:round/>
                      <a:headEnd type="none" w="med" len="med"/>
                      <a:tailEnd type="none" w="med" len="med"/>
                    </a:lnL>
                    <a:lnR w="9525" cap="flat" cmpd="sng" algn="ctr">
                      <a:solidFill>
                        <a:srgbClr val="A0DFF3"/>
                      </a:solidFill>
                      <a:prstDash val="solid"/>
                      <a:round/>
                      <a:headEnd type="none" w="med" len="med"/>
                      <a:tailEnd type="none" w="med" len="med"/>
                    </a:lnR>
                    <a:lnT w="9525" cap="flat" cmpd="sng" algn="ctr">
                      <a:solidFill>
                        <a:srgbClr val="A0DFF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855531">
                <a:tc>
                  <a:txBody>
                    <a:bodyPr/>
                    <a:lstStyle/>
                    <a:p>
                      <a:pPr algn="l" fontAlgn="t"/>
                      <a:r>
                        <a:rPr lang="en-IN" sz="2000">
                          <a:solidFill>
                            <a:srgbClr val="000000"/>
                          </a:solidFill>
                          <a:effectLst/>
                          <a:latin typeface="verdana"/>
                        </a:rPr>
                        <a:t>1</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dirty="0">
                          <a:solidFill>
                            <a:srgbClr val="000000"/>
                          </a:solidFill>
                          <a:effectLst/>
                          <a:latin typeface="verdana"/>
                        </a:rPr>
                        <a:t>length</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verdana"/>
                        </a:rPr>
                        <a:t>returns the length of the history URLs.</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
        <p:nvSpPr>
          <p:cNvPr id="6" name="Rectangle 1"/>
          <p:cNvSpPr>
            <a:spLocks noChangeArrowheads="1"/>
          </p:cNvSpPr>
          <p:nvPr/>
        </p:nvSpPr>
        <p:spPr bwMode="auto">
          <a:xfrm>
            <a:off x="457200" y="1381038"/>
            <a:ext cx="8458200" cy="1200329"/>
          </a:xfrm>
          <a:prstGeom prst="rect">
            <a:avLst/>
          </a:prstGeo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610B38"/>
                </a:solidFill>
                <a:effectLst/>
                <a:latin typeface="erdana"/>
                <a:cs typeface="Arial" pitchFamily="34" charset="0"/>
              </a:rPr>
              <a:t>Property of JavaScript history object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C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C00000"/>
                </a:solidFill>
                <a:effectLst/>
                <a:latin typeface="Verdana" pitchFamily="34" charset="0"/>
                <a:cs typeface="Arial" pitchFamily="34" charset="0"/>
              </a:rPr>
              <a:t>There are only 1 property of history object.</a:t>
            </a:r>
            <a:endParaRPr kumimoji="0" lang="en-US" sz="4400" b="0" i="0" u="none" strike="noStrike" cap="none" normalizeH="0" baseline="0" dirty="0">
              <a:ln>
                <a:noFill/>
              </a:ln>
              <a:solidFill>
                <a:srgbClr val="C00000"/>
              </a:solidFill>
              <a:effectLst/>
              <a:latin typeface="Arial" pitchFamily="34" charset="0"/>
              <a:cs typeface="Arial" pitchFamily="34" charset="0"/>
            </a:endParaRPr>
          </a:p>
        </p:txBody>
      </p:sp>
      <p:sp>
        <p:nvSpPr>
          <p:cNvPr id="7" name="Rectangle 6"/>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94493958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248959"/>
            <a:ext cx="6983835" cy="646331"/>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3600" dirty="0">
                <a:solidFill>
                  <a:srgbClr val="7030A0"/>
                </a:solidFill>
              </a:rPr>
              <a:t>Methods of JavaScript history object</a:t>
            </a:r>
          </a:p>
        </p:txBody>
      </p:sp>
      <p:graphicFrame>
        <p:nvGraphicFramePr>
          <p:cNvPr id="3" name="Table 2"/>
          <p:cNvGraphicFramePr>
            <a:graphicFrameLocks noGrp="1"/>
          </p:cNvGraphicFramePr>
          <p:nvPr>
            <p:extLst>
              <p:ext uri="{D42A27DB-BD31-4B8C-83A1-F6EECF244321}">
                <p14:modId xmlns:p14="http://schemas.microsoft.com/office/powerpoint/2010/main" val="3568510915"/>
              </p:ext>
            </p:extLst>
          </p:nvPr>
        </p:nvGraphicFramePr>
        <p:xfrm>
          <a:off x="291501" y="2133600"/>
          <a:ext cx="8382000" cy="3120594"/>
        </p:xfrm>
        <a:graphic>
          <a:graphicData uri="http://schemas.openxmlformats.org/drawingml/2006/table">
            <a:tbl>
              <a:tblPr/>
              <a:tblGrid>
                <a:gridCol w="1537299">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5015901">
                  <a:extLst>
                    <a:ext uri="{9D8B030D-6E8A-4147-A177-3AD203B41FA5}">
                      <a16:colId xmlns:a16="http://schemas.microsoft.com/office/drawing/2014/main" val="20002"/>
                    </a:ext>
                  </a:extLst>
                </a:gridCol>
              </a:tblGrid>
              <a:tr h="673069">
                <a:tc>
                  <a:txBody>
                    <a:bodyPr/>
                    <a:lstStyle/>
                    <a:p>
                      <a:pPr algn="l" fontAlgn="t"/>
                      <a:r>
                        <a:rPr lang="en-IN" sz="2000" dirty="0">
                          <a:solidFill>
                            <a:srgbClr val="000000"/>
                          </a:solidFill>
                          <a:effectLst/>
                          <a:latin typeface="times new roman"/>
                        </a:rPr>
                        <a:t>No.</a:t>
                      </a:r>
                    </a:p>
                  </a:txBody>
                  <a:tcPr marL="109728" marR="109728" marT="109728" marB="109728">
                    <a:lnL w="9525" cap="flat" cmpd="sng" algn="ctr">
                      <a:solidFill>
                        <a:srgbClr val="90A5EF"/>
                      </a:solidFill>
                      <a:prstDash val="solid"/>
                      <a:round/>
                      <a:headEnd type="none" w="med" len="med"/>
                      <a:tailEnd type="none" w="med" len="med"/>
                    </a:lnL>
                    <a:lnR w="9525" cap="flat" cmpd="sng" algn="ctr">
                      <a:solidFill>
                        <a:srgbClr val="90A5EF"/>
                      </a:solidFill>
                      <a:prstDash val="solid"/>
                      <a:round/>
                      <a:headEnd type="none" w="med" len="med"/>
                      <a:tailEnd type="none" w="med" len="med"/>
                    </a:lnR>
                    <a:lnT w="9525" cap="flat" cmpd="sng" algn="ctr">
                      <a:solidFill>
                        <a:srgbClr val="90A5E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times new roman"/>
                        </a:rPr>
                        <a:t>Method</a:t>
                      </a:r>
                    </a:p>
                  </a:txBody>
                  <a:tcPr marL="109728" marR="109728" marT="109728" marB="109728">
                    <a:lnL w="9525" cap="flat" cmpd="sng" algn="ctr">
                      <a:solidFill>
                        <a:srgbClr val="90A5EF"/>
                      </a:solidFill>
                      <a:prstDash val="solid"/>
                      <a:round/>
                      <a:headEnd type="none" w="med" len="med"/>
                      <a:tailEnd type="none" w="med" len="med"/>
                    </a:lnL>
                    <a:lnR w="9525" cap="flat" cmpd="sng" algn="ctr">
                      <a:solidFill>
                        <a:srgbClr val="90A5EF"/>
                      </a:solidFill>
                      <a:prstDash val="solid"/>
                      <a:round/>
                      <a:headEnd type="none" w="med" len="med"/>
                      <a:tailEnd type="none" w="med" len="med"/>
                    </a:lnR>
                    <a:lnT w="9525" cap="flat" cmpd="sng" algn="ctr">
                      <a:solidFill>
                        <a:srgbClr val="90A5E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times new roman"/>
                        </a:rPr>
                        <a:t>Description</a:t>
                      </a:r>
                    </a:p>
                  </a:txBody>
                  <a:tcPr marL="109728" marR="109728" marT="109728" marB="109728">
                    <a:lnL w="9525" cap="flat" cmpd="sng" algn="ctr">
                      <a:solidFill>
                        <a:srgbClr val="90A5EF"/>
                      </a:solidFill>
                      <a:prstDash val="solid"/>
                      <a:round/>
                      <a:headEnd type="none" w="med" len="med"/>
                      <a:tailEnd type="none" w="med" len="med"/>
                    </a:lnL>
                    <a:lnR w="9525" cap="flat" cmpd="sng" algn="ctr">
                      <a:solidFill>
                        <a:srgbClr val="90A5EF"/>
                      </a:solidFill>
                      <a:prstDash val="solid"/>
                      <a:round/>
                      <a:headEnd type="none" w="med" len="med"/>
                      <a:tailEnd type="none" w="med" len="med"/>
                    </a:lnR>
                    <a:lnT w="9525" cap="flat" cmpd="sng" algn="ctr">
                      <a:solidFill>
                        <a:srgbClr val="90A5E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71089">
                <a:tc>
                  <a:txBody>
                    <a:bodyPr/>
                    <a:lstStyle/>
                    <a:p>
                      <a:pPr algn="l" fontAlgn="t"/>
                      <a:r>
                        <a:rPr lang="en-IN" sz="2000">
                          <a:solidFill>
                            <a:srgbClr val="000000"/>
                          </a:solidFill>
                          <a:effectLst/>
                          <a:latin typeface="verdana"/>
                        </a:rPr>
                        <a:t>1</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rgbClr val="000000"/>
                          </a:solidFill>
                          <a:effectLst/>
                          <a:latin typeface="verdana"/>
                        </a:rPr>
                        <a:t>forward()</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rgbClr val="000000"/>
                          </a:solidFill>
                          <a:effectLst/>
                          <a:latin typeface="verdana"/>
                        </a:rPr>
                        <a:t>loads the next page.</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938218">
                <a:tc>
                  <a:txBody>
                    <a:bodyPr/>
                    <a:lstStyle/>
                    <a:p>
                      <a:pPr algn="l" fontAlgn="t"/>
                      <a:r>
                        <a:rPr lang="en-IN" sz="2000" dirty="0">
                          <a:solidFill>
                            <a:srgbClr val="000000"/>
                          </a:solidFill>
                          <a:effectLst/>
                          <a:latin typeface="verdana"/>
                        </a:rPr>
                        <a:t>2</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dirty="0">
                          <a:solidFill>
                            <a:srgbClr val="000000"/>
                          </a:solidFill>
                          <a:effectLst/>
                          <a:latin typeface="verdana"/>
                        </a:rPr>
                        <a:t>back()</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a:solidFill>
                            <a:srgbClr val="000000"/>
                          </a:solidFill>
                          <a:effectLst/>
                          <a:latin typeface="verdana"/>
                        </a:rPr>
                        <a:t>loads the previous page.</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938218">
                <a:tc>
                  <a:txBody>
                    <a:bodyPr/>
                    <a:lstStyle/>
                    <a:p>
                      <a:pPr algn="l" fontAlgn="t"/>
                      <a:r>
                        <a:rPr lang="en-IN" sz="2000">
                          <a:solidFill>
                            <a:srgbClr val="000000"/>
                          </a:solidFill>
                          <a:effectLst/>
                          <a:latin typeface="verdana"/>
                        </a:rPr>
                        <a:t>3</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rgbClr val="000000"/>
                          </a:solidFill>
                          <a:effectLst/>
                          <a:latin typeface="verdana"/>
                        </a:rPr>
                        <a:t>go()</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verdana"/>
                        </a:rPr>
                        <a:t>loads the given page number.</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4" name="Rectangle 1"/>
          <p:cNvSpPr>
            <a:spLocks noChangeArrowheads="1"/>
          </p:cNvSpPr>
          <p:nvPr/>
        </p:nvSpPr>
        <p:spPr bwMode="auto">
          <a:xfrm>
            <a:off x="457200" y="1338592"/>
            <a:ext cx="80506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2060"/>
                </a:solidFill>
                <a:effectLst/>
                <a:latin typeface="Verdana" pitchFamily="34" charset="0"/>
                <a:cs typeface="Arial" pitchFamily="34" charset="0"/>
              </a:rPr>
              <a:t>There are only 3 methods of history object.</a:t>
            </a:r>
            <a:endParaRPr kumimoji="0" lang="en-US" sz="5400" b="0" i="0" u="none" strike="noStrike" cap="none" normalizeH="0" baseline="0" dirty="0">
              <a:ln>
                <a:noFill/>
              </a:ln>
              <a:solidFill>
                <a:srgbClr val="002060"/>
              </a:solidFill>
              <a:effectLst/>
              <a:latin typeface="Arial" pitchFamily="34" charset="0"/>
              <a:cs typeface="Arial" pitchFamily="34" charset="0"/>
            </a:endParaRPr>
          </a:p>
        </p:txBody>
      </p:sp>
      <p:sp>
        <p:nvSpPr>
          <p:cNvPr id="5" name="Rectangle 4"/>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TextBox 5"/>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27873611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0" y="997565"/>
            <a:ext cx="5867400" cy="461664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sz="2800" dirty="0">
                <a:solidFill>
                  <a:srgbClr val="C00000"/>
                </a:solidFill>
              </a:rPr>
              <a:t>Example of history object</a:t>
            </a:r>
          </a:p>
          <a:p>
            <a:pPr>
              <a:lnSpc>
                <a:spcPct val="150000"/>
              </a:lnSpc>
            </a:pPr>
            <a:r>
              <a:rPr lang="en-US" sz="2800" dirty="0">
                <a:solidFill>
                  <a:srgbClr val="C00000"/>
                </a:solidFill>
              </a:rPr>
              <a:t>Let’s see the different usage of history object.</a:t>
            </a:r>
          </a:p>
          <a:p>
            <a:pPr>
              <a:lnSpc>
                <a:spcPct val="150000"/>
              </a:lnSpc>
            </a:pPr>
            <a:r>
              <a:rPr lang="en-US" sz="2800" dirty="0" err="1">
                <a:solidFill>
                  <a:srgbClr val="0070C0"/>
                </a:solidFill>
              </a:rPr>
              <a:t>history.back</a:t>
            </a:r>
            <a:r>
              <a:rPr lang="en-US" sz="2800" dirty="0">
                <a:solidFill>
                  <a:srgbClr val="0070C0"/>
                </a:solidFill>
              </a:rPr>
              <a:t>();//for previous page  </a:t>
            </a:r>
          </a:p>
          <a:p>
            <a:pPr>
              <a:lnSpc>
                <a:spcPct val="150000"/>
              </a:lnSpc>
            </a:pPr>
            <a:r>
              <a:rPr lang="en-US" sz="2800" dirty="0" err="1">
                <a:solidFill>
                  <a:srgbClr val="0070C0"/>
                </a:solidFill>
              </a:rPr>
              <a:t>history.forward</a:t>
            </a:r>
            <a:r>
              <a:rPr lang="en-US" sz="2800" dirty="0">
                <a:solidFill>
                  <a:srgbClr val="0070C0"/>
                </a:solidFill>
              </a:rPr>
              <a:t>();//for next page  </a:t>
            </a:r>
          </a:p>
          <a:p>
            <a:pPr>
              <a:lnSpc>
                <a:spcPct val="150000"/>
              </a:lnSpc>
            </a:pPr>
            <a:r>
              <a:rPr lang="en-US" sz="2800" dirty="0" err="1">
                <a:solidFill>
                  <a:srgbClr val="0070C0"/>
                </a:solidFill>
              </a:rPr>
              <a:t>history.go</a:t>
            </a:r>
            <a:r>
              <a:rPr lang="en-US" sz="2800" dirty="0">
                <a:solidFill>
                  <a:srgbClr val="0070C0"/>
                </a:solidFill>
              </a:rPr>
              <a:t>(2);//for next 2nd page  </a:t>
            </a:r>
          </a:p>
          <a:p>
            <a:pPr>
              <a:lnSpc>
                <a:spcPct val="150000"/>
              </a:lnSpc>
            </a:pPr>
            <a:r>
              <a:rPr lang="en-US" sz="2800" dirty="0" err="1">
                <a:solidFill>
                  <a:srgbClr val="0070C0"/>
                </a:solidFill>
              </a:rPr>
              <a:t>history.go</a:t>
            </a:r>
            <a:r>
              <a:rPr lang="en-US" sz="2800" dirty="0">
                <a:solidFill>
                  <a:srgbClr val="0070C0"/>
                </a:solidFill>
              </a:rPr>
              <a:t>(-2);//for previous 2nd page  </a:t>
            </a: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0858867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C00000"/>
                </a:solidFill>
              </a:rPr>
              <a:t>JavaScript Navigator Object</a:t>
            </a: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a:buFont typeface="Wingdings" pitchFamily="2" charset="2"/>
              <a:buChar char="q"/>
            </a:pPr>
            <a:r>
              <a:rPr lang="en-US" dirty="0">
                <a:solidFill>
                  <a:srgbClr val="0070C0"/>
                </a:solidFill>
              </a:rPr>
              <a:t>The </a:t>
            </a:r>
            <a:r>
              <a:rPr lang="en-US" b="1" dirty="0">
                <a:solidFill>
                  <a:srgbClr val="0070C0"/>
                </a:solidFill>
              </a:rPr>
              <a:t>JavaScript navigator object</a:t>
            </a:r>
            <a:r>
              <a:rPr lang="en-US" dirty="0">
                <a:solidFill>
                  <a:srgbClr val="0070C0"/>
                </a:solidFill>
              </a:rPr>
              <a:t> is used for browser detection. </a:t>
            </a:r>
          </a:p>
          <a:p>
            <a:pPr>
              <a:buFont typeface="Wingdings" pitchFamily="2" charset="2"/>
              <a:buChar char="q"/>
            </a:pPr>
            <a:r>
              <a:rPr lang="en-US" dirty="0">
                <a:solidFill>
                  <a:srgbClr val="0070C0"/>
                </a:solidFill>
              </a:rPr>
              <a:t>It can be used to get browser information such as </a:t>
            </a:r>
            <a:r>
              <a:rPr lang="en-US" dirty="0" err="1">
                <a:solidFill>
                  <a:srgbClr val="0070C0"/>
                </a:solidFill>
              </a:rPr>
              <a:t>appName</a:t>
            </a:r>
            <a:r>
              <a:rPr lang="en-US" dirty="0">
                <a:solidFill>
                  <a:srgbClr val="0070C0"/>
                </a:solidFill>
              </a:rPr>
              <a:t>, </a:t>
            </a:r>
            <a:r>
              <a:rPr lang="en-US" dirty="0" err="1">
                <a:solidFill>
                  <a:srgbClr val="0070C0"/>
                </a:solidFill>
              </a:rPr>
              <a:t>appCodeName</a:t>
            </a:r>
            <a:r>
              <a:rPr lang="en-US" dirty="0">
                <a:solidFill>
                  <a:srgbClr val="0070C0"/>
                </a:solidFill>
              </a:rPr>
              <a:t>, </a:t>
            </a:r>
            <a:r>
              <a:rPr lang="en-US" dirty="0" err="1">
                <a:solidFill>
                  <a:srgbClr val="0070C0"/>
                </a:solidFill>
              </a:rPr>
              <a:t>userAgent</a:t>
            </a:r>
            <a:r>
              <a:rPr lang="en-US" dirty="0">
                <a:solidFill>
                  <a:srgbClr val="0070C0"/>
                </a:solidFill>
              </a:rPr>
              <a:t> etc.</a:t>
            </a:r>
          </a:p>
          <a:p>
            <a:pPr marL="0" indent="0">
              <a:buNone/>
            </a:pPr>
            <a:r>
              <a:rPr lang="en-US" dirty="0">
                <a:solidFill>
                  <a:srgbClr val="7030A0"/>
                </a:solidFill>
              </a:rPr>
              <a:t>The navigator object is the window property, so it can be accessed by:</a:t>
            </a:r>
          </a:p>
          <a:p>
            <a:pPr marL="0" indent="0">
              <a:buNone/>
            </a:pPr>
            <a:r>
              <a:rPr lang="en-US" dirty="0" err="1">
                <a:solidFill>
                  <a:srgbClr val="7030A0"/>
                </a:solidFill>
              </a:rPr>
              <a:t>window.navigator</a:t>
            </a:r>
            <a:r>
              <a:rPr lang="en-US" dirty="0">
                <a:solidFill>
                  <a:srgbClr val="7030A0"/>
                </a:solidFill>
              </a:rPr>
              <a:t>  </a:t>
            </a:r>
          </a:p>
          <a:p>
            <a:pPr marL="0" indent="0">
              <a:buNone/>
            </a:pPr>
            <a:r>
              <a:rPr lang="en-US" dirty="0">
                <a:solidFill>
                  <a:srgbClr val="7030A0"/>
                </a:solidFill>
              </a:rPr>
              <a:t>Or,</a:t>
            </a:r>
          </a:p>
          <a:p>
            <a:pPr marL="0" indent="0">
              <a:buNone/>
            </a:pPr>
            <a:r>
              <a:rPr lang="en-IN" dirty="0">
                <a:solidFill>
                  <a:srgbClr val="7030A0"/>
                </a:solidFill>
              </a:rPr>
              <a:t>navigator  </a:t>
            </a:r>
          </a:p>
          <a:p>
            <a:pPr marL="0" indent="0">
              <a:buNone/>
            </a:pPr>
            <a:endParaRPr lang="en-IN" dirty="0">
              <a:solidFill>
                <a:srgbClr val="002060"/>
              </a:solidFill>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21401039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99234991"/>
              </p:ext>
            </p:extLst>
          </p:nvPr>
        </p:nvGraphicFramePr>
        <p:xfrm>
          <a:off x="838200" y="1600199"/>
          <a:ext cx="7620001" cy="4432967"/>
        </p:xfrm>
        <a:graphic>
          <a:graphicData uri="http://schemas.openxmlformats.org/drawingml/2006/table">
            <a:tbl>
              <a:tblPr/>
              <a:tblGrid>
                <a:gridCol w="517986">
                  <a:extLst>
                    <a:ext uri="{9D8B030D-6E8A-4147-A177-3AD203B41FA5}">
                      <a16:colId xmlns:a16="http://schemas.microsoft.com/office/drawing/2014/main" val="20000"/>
                    </a:ext>
                  </a:extLst>
                </a:gridCol>
                <a:gridCol w="2130604">
                  <a:extLst>
                    <a:ext uri="{9D8B030D-6E8A-4147-A177-3AD203B41FA5}">
                      <a16:colId xmlns:a16="http://schemas.microsoft.com/office/drawing/2014/main" val="20001"/>
                    </a:ext>
                  </a:extLst>
                </a:gridCol>
                <a:gridCol w="4971411">
                  <a:extLst>
                    <a:ext uri="{9D8B030D-6E8A-4147-A177-3AD203B41FA5}">
                      <a16:colId xmlns:a16="http://schemas.microsoft.com/office/drawing/2014/main" val="20002"/>
                    </a:ext>
                  </a:extLst>
                </a:gridCol>
              </a:tblGrid>
              <a:tr h="243769">
                <a:tc>
                  <a:txBody>
                    <a:bodyPr/>
                    <a:lstStyle/>
                    <a:p>
                      <a:pPr algn="l" fontAlgn="t"/>
                      <a:r>
                        <a:rPr lang="en-IN" sz="2000" dirty="0">
                          <a:solidFill>
                            <a:srgbClr val="000000"/>
                          </a:solidFill>
                          <a:effectLst/>
                          <a:latin typeface="times new roman"/>
                        </a:rPr>
                        <a:t>No.</a:t>
                      </a:r>
                    </a:p>
                  </a:txBody>
                  <a:tcPr marL="48982" marR="48982" marT="48982" marB="48982">
                    <a:lnL w="9525" cap="flat" cmpd="sng" algn="ctr">
                      <a:solidFill>
                        <a:srgbClr val="8014B0"/>
                      </a:solidFill>
                      <a:prstDash val="solid"/>
                      <a:round/>
                      <a:headEnd type="none" w="med" len="med"/>
                      <a:tailEnd type="none" w="med" len="med"/>
                    </a:lnL>
                    <a:lnR w="9525" cap="flat" cmpd="sng" algn="ctr">
                      <a:solidFill>
                        <a:srgbClr val="8014B0"/>
                      </a:solidFill>
                      <a:prstDash val="solid"/>
                      <a:round/>
                      <a:headEnd type="none" w="med" len="med"/>
                      <a:tailEnd type="none" w="med" len="med"/>
                    </a:lnR>
                    <a:lnT w="9525" cap="flat" cmpd="sng" algn="ctr">
                      <a:solidFill>
                        <a:srgbClr val="8014B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times new roman"/>
                        </a:rPr>
                        <a:t>Property</a:t>
                      </a:r>
                    </a:p>
                  </a:txBody>
                  <a:tcPr marL="48982" marR="48982" marT="48982" marB="48982">
                    <a:lnL w="9525" cap="flat" cmpd="sng" algn="ctr">
                      <a:solidFill>
                        <a:srgbClr val="8014B0"/>
                      </a:solidFill>
                      <a:prstDash val="solid"/>
                      <a:round/>
                      <a:headEnd type="none" w="med" len="med"/>
                      <a:tailEnd type="none" w="med" len="med"/>
                    </a:lnL>
                    <a:lnR w="9525" cap="flat" cmpd="sng" algn="ctr">
                      <a:solidFill>
                        <a:srgbClr val="8014B0"/>
                      </a:solidFill>
                      <a:prstDash val="solid"/>
                      <a:round/>
                      <a:headEnd type="none" w="med" len="med"/>
                      <a:tailEnd type="none" w="med" len="med"/>
                    </a:lnR>
                    <a:lnT w="9525" cap="flat" cmpd="sng" algn="ctr">
                      <a:solidFill>
                        <a:srgbClr val="8014B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times new roman"/>
                        </a:rPr>
                        <a:t>Description</a:t>
                      </a:r>
                    </a:p>
                  </a:txBody>
                  <a:tcPr marL="48982" marR="48982" marT="48982" marB="48982">
                    <a:lnL w="9525" cap="flat" cmpd="sng" algn="ctr">
                      <a:solidFill>
                        <a:srgbClr val="8014B0"/>
                      </a:solidFill>
                      <a:prstDash val="solid"/>
                      <a:round/>
                      <a:headEnd type="none" w="med" len="med"/>
                      <a:tailEnd type="none" w="med" len="med"/>
                    </a:lnL>
                    <a:lnR w="9525" cap="flat" cmpd="sng" algn="ctr">
                      <a:solidFill>
                        <a:srgbClr val="8014B0"/>
                      </a:solidFill>
                      <a:prstDash val="solid"/>
                      <a:round/>
                      <a:headEnd type="none" w="med" len="med"/>
                      <a:tailEnd type="none" w="med" len="med"/>
                    </a:lnR>
                    <a:lnT w="9525" cap="flat" cmpd="sng" algn="ctr">
                      <a:solidFill>
                        <a:srgbClr val="8014B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17053">
                <a:tc>
                  <a:txBody>
                    <a:bodyPr/>
                    <a:lstStyle/>
                    <a:p>
                      <a:pPr algn="l" fontAlgn="t"/>
                      <a:r>
                        <a:rPr lang="en-IN" sz="2000">
                          <a:solidFill>
                            <a:srgbClr val="000000"/>
                          </a:solidFill>
                          <a:effectLst/>
                          <a:latin typeface="verdana"/>
                        </a:rPr>
                        <a:t>1</a:t>
                      </a: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dirty="0" err="1">
                          <a:solidFill>
                            <a:srgbClr val="000000"/>
                          </a:solidFill>
                          <a:effectLst/>
                          <a:latin typeface="verdana"/>
                        </a:rPr>
                        <a:t>appName</a:t>
                      </a:r>
                      <a:endParaRPr lang="en-IN" sz="2000" dirty="0">
                        <a:solidFill>
                          <a:srgbClr val="000000"/>
                        </a:solidFill>
                        <a:effectLst/>
                        <a:latin typeface="verdana"/>
                      </a:endParaRP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rgbClr val="000000"/>
                          </a:solidFill>
                          <a:effectLst/>
                          <a:latin typeface="verdana"/>
                        </a:rPr>
                        <a:t>returns the name</a:t>
                      </a: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17053">
                <a:tc>
                  <a:txBody>
                    <a:bodyPr/>
                    <a:lstStyle/>
                    <a:p>
                      <a:pPr algn="l" fontAlgn="t"/>
                      <a:r>
                        <a:rPr lang="en-IN" sz="2000">
                          <a:solidFill>
                            <a:srgbClr val="000000"/>
                          </a:solidFill>
                          <a:effectLst/>
                          <a:latin typeface="verdana"/>
                        </a:rPr>
                        <a:t>2</a:t>
                      </a: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a:solidFill>
                            <a:srgbClr val="000000"/>
                          </a:solidFill>
                          <a:effectLst/>
                          <a:latin typeface="verdana"/>
                        </a:rPr>
                        <a:t>appVersion</a:t>
                      </a: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a:solidFill>
                            <a:srgbClr val="000000"/>
                          </a:solidFill>
                          <a:effectLst/>
                          <a:latin typeface="verdana"/>
                        </a:rPr>
                        <a:t>returns the version</a:t>
                      </a: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523511">
                <a:tc>
                  <a:txBody>
                    <a:bodyPr/>
                    <a:lstStyle/>
                    <a:p>
                      <a:pPr algn="l" fontAlgn="t"/>
                      <a:r>
                        <a:rPr lang="en-IN" sz="2000">
                          <a:solidFill>
                            <a:srgbClr val="000000"/>
                          </a:solidFill>
                          <a:effectLst/>
                          <a:latin typeface="verdana"/>
                        </a:rPr>
                        <a:t>3</a:t>
                      </a: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rgbClr val="000000"/>
                          </a:solidFill>
                          <a:effectLst/>
                          <a:latin typeface="verdana"/>
                        </a:rPr>
                        <a:t>appCodeName</a:t>
                      </a: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rgbClr val="000000"/>
                          </a:solidFill>
                          <a:effectLst/>
                          <a:latin typeface="verdana"/>
                        </a:rPr>
                        <a:t>returns the code name</a:t>
                      </a: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29968">
                <a:tc>
                  <a:txBody>
                    <a:bodyPr/>
                    <a:lstStyle/>
                    <a:p>
                      <a:pPr algn="l" fontAlgn="t"/>
                      <a:r>
                        <a:rPr lang="en-IN" sz="2000">
                          <a:solidFill>
                            <a:srgbClr val="000000"/>
                          </a:solidFill>
                          <a:effectLst/>
                          <a:latin typeface="verdana"/>
                        </a:rPr>
                        <a:t>4</a:t>
                      </a: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dirty="0" err="1">
                          <a:solidFill>
                            <a:srgbClr val="000000"/>
                          </a:solidFill>
                          <a:effectLst/>
                          <a:latin typeface="verdana"/>
                        </a:rPr>
                        <a:t>cookieEnabled</a:t>
                      </a:r>
                      <a:endParaRPr lang="en-IN" sz="2000" dirty="0">
                        <a:solidFill>
                          <a:srgbClr val="000000"/>
                        </a:solidFill>
                        <a:effectLst/>
                        <a:latin typeface="verdana"/>
                      </a:endParaRP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verdana"/>
                        </a:rPr>
                        <a:t>returns true if cookie is enabled otherwise false</a:t>
                      </a: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17053">
                <a:tc>
                  <a:txBody>
                    <a:bodyPr/>
                    <a:lstStyle/>
                    <a:p>
                      <a:pPr algn="l" fontAlgn="t"/>
                      <a:r>
                        <a:rPr lang="en-IN" sz="2000">
                          <a:solidFill>
                            <a:srgbClr val="000000"/>
                          </a:solidFill>
                          <a:effectLst/>
                          <a:latin typeface="verdana"/>
                        </a:rPr>
                        <a:t>5</a:t>
                      </a: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dirty="0" err="1">
                          <a:solidFill>
                            <a:srgbClr val="000000"/>
                          </a:solidFill>
                          <a:effectLst/>
                          <a:latin typeface="verdana"/>
                        </a:rPr>
                        <a:t>userAgent</a:t>
                      </a:r>
                      <a:endParaRPr lang="en-IN" sz="2000" dirty="0">
                        <a:solidFill>
                          <a:srgbClr val="000000"/>
                        </a:solidFill>
                        <a:effectLst/>
                        <a:latin typeface="verdana"/>
                      </a:endParaRP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rgbClr val="000000"/>
                          </a:solidFill>
                          <a:effectLst/>
                          <a:latin typeface="verdana"/>
                        </a:rPr>
                        <a:t>returns the user agent</a:t>
                      </a: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936426">
                <a:tc>
                  <a:txBody>
                    <a:bodyPr/>
                    <a:lstStyle/>
                    <a:p>
                      <a:pPr algn="l" fontAlgn="t"/>
                      <a:r>
                        <a:rPr lang="en-IN" sz="2000">
                          <a:solidFill>
                            <a:srgbClr val="000000"/>
                          </a:solidFill>
                          <a:effectLst/>
                          <a:latin typeface="verdana"/>
                        </a:rPr>
                        <a:t>6</a:t>
                      </a: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dirty="0">
                          <a:solidFill>
                            <a:srgbClr val="000000"/>
                          </a:solidFill>
                          <a:effectLst/>
                          <a:latin typeface="verdana"/>
                        </a:rPr>
                        <a:t>language</a:t>
                      </a: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verdana"/>
                        </a:rPr>
                        <a:t>returns the language. It is supported in Netscape and Firefox only.</a:t>
                      </a: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729968">
                <a:tc>
                  <a:txBody>
                    <a:bodyPr/>
                    <a:lstStyle/>
                    <a:p>
                      <a:pPr algn="l" fontAlgn="t"/>
                      <a:r>
                        <a:rPr lang="en-IN" sz="2000">
                          <a:solidFill>
                            <a:srgbClr val="000000"/>
                          </a:solidFill>
                          <a:effectLst/>
                          <a:latin typeface="verdana"/>
                        </a:rPr>
                        <a:t>7</a:t>
                      </a: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rgbClr val="000000"/>
                          </a:solidFill>
                          <a:effectLst/>
                          <a:latin typeface="verdana"/>
                        </a:rPr>
                        <a:t>userLanguage</a:t>
                      </a: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latin typeface="verdana"/>
                        </a:rPr>
                        <a:t>returns the user language. It is supported in IE only.</a:t>
                      </a: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
        <p:nvSpPr>
          <p:cNvPr id="3" name="Rectangle 1"/>
          <p:cNvSpPr>
            <a:spLocks noChangeArrowheads="1"/>
          </p:cNvSpPr>
          <p:nvPr/>
        </p:nvSpPr>
        <p:spPr bwMode="auto">
          <a:xfrm>
            <a:off x="762001" y="152400"/>
            <a:ext cx="8153400"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610B38"/>
                </a:solidFill>
                <a:effectLst/>
                <a:latin typeface="erdana"/>
                <a:cs typeface="Arial" pitchFamily="34" charset="0"/>
              </a:rPr>
              <a:t>Property of JavaScript navigator object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7030A0"/>
                </a:solidFill>
                <a:effectLst/>
                <a:latin typeface="Verdana" pitchFamily="34" charset="0"/>
                <a:cs typeface="Arial" pitchFamily="34" charset="0"/>
              </a:rPr>
              <a:t>There are many properties of navigator object that returns information of the browser.</a:t>
            </a:r>
            <a:endParaRPr kumimoji="0" lang="en-US" sz="4000" b="0" i="0" u="none" strike="noStrike" cap="none" normalizeH="0" baseline="0" dirty="0">
              <a:ln>
                <a:noFill/>
              </a:ln>
              <a:solidFill>
                <a:srgbClr val="7030A0"/>
              </a:solidFill>
              <a:effectLst/>
              <a:latin typeface="Arial" pitchFamily="34" charset="0"/>
              <a:cs typeface="Arial" pitchFamily="34" charset="0"/>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5449445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33141299"/>
              </p:ext>
            </p:extLst>
          </p:nvPr>
        </p:nvGraphicFramePr>
        <p:xfrm>
          <a:off x="762001" y="1676400"/>
          <a:ext cx="8000999" cy="3770830"/>
        </p:xfrm>
        <a:graphic>
          <a:graphicData uri="http://schemas.openxmlformats.org/drawingml/2006/table">
            <a:tbl>
              <a:tblPr/>
              <a:tblGrid>
                <a:gridCol w="847293">
                  <a:extLst>
                    <a:ext uri="{9D8B030D-6E8A-4147-A177-3AD203B41FA5}">
                      <a16:colId xmlns:a16="http://schemas.microsoft.com/office/drawing/2014/main" val="20000"/>
                    </a:ext>
                  </a:extLst>
                </a:gridCol>
                <a:gridCol w="2048306">
                  <a:extLst>
                    <a:ext uri="{9D8B030D-6E8A-4147-A177-3AD203B41FA5}">
                      <a16:colId xmlns:a16="http://schemas.microsoft.com/office/drawing/2014/main" val="20001"/>
                    </a:ext>
                  </a:extLst>
                </a:gridCol>
                <a:gridCol w="5105400">
                  <a:extLst>
                    <a:ext uri="{9D8B030D-6E8A-4147-A177-3AD203B41FA5}">
                      <a16:colId xmlns:a16="http://schemas.microsoft.com/office/drawing/2014/main" val="20002"/>
                    </a:ext>
                  </a:extLst>
                </a:gridCol>
              </a:tblGrid>
              <a:tr h="215522">
                <a:tc>
                  <a:txBody>
                    <a:bodyPr/>
                    <a:lstStyle/>
                    <a:p>
                      <a:pPr algn="l" fontAlgn="t"/>
                      <a:r>
                        <a:rPr lang="en-IN" sz="1600" dirty="0">
                          <a:solidFill>
                            <a:srgbClr val="000000"/>
                          </a:solidFill>
                          <a:effectLst/>
                          <a:latin typeface="times new roman"/>
                        </a:rPr>
                        <a:t>No.</a:t>
                      </a:r>
                    </a:p>
                  </a:txBody>
                  <a:tcPr marL="48982" marR="48982" marT="48982" marB="48982">
                    <a:lnL w="9525" cap="flat" cmpd="sng" algn="ctr">
                      <a:solidFill>
                        <a:srgbClr val="8014B0"/>
                      </a:solidFill>
                      <a:prstDash val="solid"/>
                      <a:round/>
                      <a:headEnd type="none" w="med" len="med"/>
                      <a:tailEnd type="none" w="med" len="med"/>
                    </a:lnL>
                    <a:lnR w="9525" cap="flat" cmpd="sng" algn="ctr">
                      <a:solidFill>
                        <a:srgbClr val="8014B0"/>
                      </a:solidFill>
                      <a:prstDash val="solid"/>
                      <a:round/>
                      <a:headEnd type="none" w="med" len="med"/>
                      <a:tailEnd type="none" w="med" len="med"/>
                    </a:lnR>
                    <a:lnT w="9525" cap="flat" cmpd="sng" algn="ctr">
                      <a:solidFill>
                        <a:srgbClr val="8014B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a:rPr>
                        <a:t>Property</a:t>
                      </a:r>
                    </a:p>
                  </a:txBody>
                  <a:tcPr marL="48982" marR="48982" marT="48982" marB="48982">
                    <a:lnL w="9525" cap="flat" cmpd="sng" algn="ctr">
                      <a:solidFill>
                        <a:srgbClr val="8014B0"/>
                      </a:solidFill>
                      <a:prstDash val="solid"/>
                      <a:round/>
                      <a:headEnd type="none" w="med" len="med"/>
                      <a:tailEnd type="none" w="med" len="med"/>
                    </a:lnL>
                    <a:lnR w="9525" cap="flat" cmpd="sng" algn="ctr">
                      <a:solidFill>
                        <a:srgbClr val="8014B0"/>
                      </a:solidFill>
                      <a:prstDash val="solid"/>
                      <a:round/>
                      <a:headEnd type="none" w="med" len="med"/>
                      <a:tailEnd type="none" w="med" len="med"/>
                    </a:lnR>
                    <a:lnT w="9525" cap="flat" cmpd="sng" algn="ctr">
                      <a:solidFill>
                        <a:srgbClr val="8014B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a:rPr>
                        <a:t>Description</a:t>
                      </a:r>
                    </a:p>
                  </a:txBody>
                  <a:tcPr marL="48982" marR="48982" marT="48982" marB="48982">
                    <a:lnL w="9525" cap="flat" cmpd="sng" algn="ctr">
                      <a:solidFill>
                        <a:srgbClr val="8014B0"/>
                      </a:solidFill>
                      <a:prstDash val="solid"/>
                      <a:round/>
                      <a:headEnd type="none" w="med" len="med"/>
                      <a:tailEnd type="none" w="med" len="med"/>
                    </a:lnL>
                    <a:lnR w="9525" cap="flat" cmpd="sng" algn="ctr">
                      <a:solidFill>
                        <a:srgbClr val="8014B0"/>
                      </a:solidFill>
                      <a:prstDash val="solid"/>
                      <a:round/>
                      <a:headEnd type="none" w="med" len="med"/>
                      <a:tailEnd type="none" w="med" len="med"/>
                    </a:lnR>
                    <a:lnT w="9525" cap="flat" cmpd="sng" algn="ctr">
                      <a:solidFill>
                        <a:srgbClr val="8014B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877396">
                <a:tc>
                  <a:txBody>
                    <a:bodyPr/>
                    <a:lstStyle/>
                    <a:p>
                      <a:pPr algn="l" fontAlgn="t"/>
                      <a:r>
                        <a:rPr lang="en-IN" sz="1600" dirty="0">
                          <a:solidFill>
                            <a:srgbClr val="000000"/>
                          </a:solidFill>
                          <a:effectLst/>
                          <a:latin typeface="verdana"/>
                        </a:rPr>
                        <a:t>8</a:t>
                      </a: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a:solidFill>
                            <a:srgbClr val="000000"/>
                          </a:solidFill>
                          <a:effectLst/>
                          <a:latin typeface="verdana"/>
                        </a:rPr>
                        <a:t>plugins</a:t>
                      </a: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a:rPr>
                        <a:t>returns the plugins. It is supported in Netscape and Firefox only.</a:t>
                      </a: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1"/>
                  </a:ext>
                </a:extLst>
              </a:tr>
              <a:tr h="705406">
                <a:tc>
                  <a:txBody>
                    <a:bodyPr/>
                    <a:lstStyle/>
                    <a:p>
                      <a:pPr algn="l" fontAlgn="t"/>
                      <a:r>
                        <a:rPr lang="en-IN" sz="1600" dirty="0">
                          <a:solidFill>
                            <a:srgbClr val="000000"/>
                          </a:solidFill>
                          <a:effectLst/>
                          <a:latin typeface="verdana"/>
                        </a:rPr>
                        <a:t>9</a:t>
                      </a: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a:solidFill>
                            <a:srgbClr val="000000"/>
                          </a:solidFill>
                          <a:effectLst/>
                          <a:latin typeface="verdana"/>
                        </a:rPr>
                        <a:t>systemLanguage</a:t>
                      </a: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a:rPr>
                        <a:t>returns the system language. It is supported in IE only.</a:t>
                      </a: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838216">
                <a:tc>
                  <a:txBody>
                    <a:bodyPr/>
                    <a:lstStyle/>
                    <a:p>
                      <a:pPr algn="l" fontAlgn="t"/>
                      <a:r>
                        <a:rPr lang="en-IN" sz="1600" dirty="0">
                          <a:solidFill>
                            <a:srgbClr val="000000"/>
                          </a:solidFill>
                          <a:effectLst/>
                          <a:latin typeface="verdana"/>
                        </a:rPr>
                        <a:t>10</a:t>
                      </a: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dirty="0" err="1">
                          <a:solidFill>
                            <a:srgbClr val="000000"/>
                          </a:solidFill>
                          <a:effectLst/>
                          <a:latin typeface="verdana"/>
                        </a:rPr>
                        <a:t>mimeTypes</a:t>
                      </a:r>
                      <a:r>
                        <a:rPr lang="en-IN" sz="1600" dirty="0">
                          <a:solidFill>
                            <a:srgbClr val="000000"/>
                          </a:solidFill>
                          <a:effectLst/>
                          <a:latin typeface="verdana"/>
                        </a:rPr>
                        <a:t>[]</a:t>
                      </a: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a:rPr>
                        <a:t>returns the array of mime type. It is supported in Netscape and Firefox only.</a:t>
                      </a: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3"/>
                  </a:ext>
                </a:extLst>
              </a:tr>
              <a:tr h="590026">
                <a:tc>
                  <a:txBody>
                    <a:bodyPr/>
                    <a:lstStyle/>
                    <a:p>
                      <a:pPr algn="l" fontAlgn="t"/>
                      <a:r>
                        <a:rPr lang="en-IN" sz="1600">
                          <a:solidFill>
                            <a:srgbClr val="000000"/>
                          </a:solidFill>
                          <a:effectLst/>
                          <a:latin typeface="verdana"/>
                        </a:rPr>
                        <a:t>11</a:t>
                      </a: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dirty="0">
                          <a:solidFill>
                            <a:srgbClr val="000000"/>
                          </a:solidFill>
                          <a:effectLst/>
                          <a:latin typeface="verdana"/>
                        </a:rPr>
                        <a:t>platform</a:t>
                      </a: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a:rPr>
                        <a:t>returns the platform e.g. Win32.</a:t>
                      </a: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17982">
                <a:tc>
                  <a:txBody>
                    <a:bodyPr/>
                    <a:lstStyle/>
                    <a:p>
                      <a:pPr algn="l" fontAlgn="t"/>
                      <a:r>
                        <a:rPr lang="en-IN" sz="1600">
                          <a:solidFill>
                            <a:srgbClr val="000000"/>
                          </a:solidFill>
                          <a:effectLst/>
                          <a:latin typeface="verdana"/>
                        </a:rPr>
                        <a:t>12</a:t>
                      </a: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a:solidFill>
                            <a:srgbClr val="000000"/>
                          </a:solidFill>
                          <a:effectLst/>
                          <a:latin typeface="verdana"/>
                        </a:rPr>
                        <a:t>online</a:t>
                      </a: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a:rPr>
                        <a:t>returns true if browser is online otherwise false.</a:t>
                      </a:r>
                    </a:p>
                  </a:txBody>
                  <a:tcPr marL="32655" marR="32655" marT="32655" marB="326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5"/>
                  </a:ext>
                </a:extLst>
              </a:tr>
            </a:tbl>
          </a:graphicData>
        </a:graphic>
      </p:graphicFrame>
      <p:sp>
        <p:nvSpPr>
          <p:cNvPr id="3" name="Rectangle 1"/>
          <p:cNvSpPr>
            <a:spLocks noChangeArrowheads="1"/>
          </p:cNvSpPr>
          <p:nvPr/>
        </p:nvSpPr>
        <p:spPr bwMode="auto">
          <a:xfrm>
            <a:off x="762001" y="152400"/>
            <a:ext cx="8153400"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610B38"/>
                </a:solidFill>
                <a:effectLst/>
                <a:latin typeface="erdana"/>
                <a:cs typeface="Arial" pitchFamily="34" charset="0"/>
              </a:rPr>
              <a:t>Property of JavaScript navigator object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7030A0"/>
                </a:solidFill>
                <a:effectLst/>
                <a:latin typeface="Verdana" pitchFamily="34" charset="0"/>
                <a:cs typeface="Arial" pitchFamily="34" charset="0"/>
              </a:rPr>
              <a:t>There are many properties of navigator object that returns information of the browser.</a:t>
            </a:r>
            <a:endParaRPr kumimoji="0" lang="en-US" sz="4000" b="0" i="0" u="none" strike="noStrike" cap="none" normalizeH="0" baseline="0" dirty="0">
              <a:ln>
                <a:noFill/>
              </a:ln>
              <a:solidFill>
                <a:srgbClr val="7030A0"/>
              </a:solidFill>
              <a:effectLst/>
              <a:latin typeface="Arial" pitchFamily="34" charset="0"/>
              <a:cs typeface="Arial" pitchFamily="34" charset="0"/>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p:cNvSpPr txBox="1"/>
          <p:nvPr/>
        </p:nvSpPr>
        <p:spPr>
          <a:xfrm>
            <a:off x="838200" y="6489093"/>
            <a:ext cx="6705600" cy="369332"/>
          </a:xfrm>
          <a:prstGeom prst="rect">
            <a:avLst/>
          </a:prstGeom>
          <a:noFill/>
        </p:spPr>
        <p:txBody>
          <a:bodyPr wrap="square" rtlCol="0">
            <a:spAutoFit/>
          </a:bodyPr>
          <a:lstStyle/>
          <a:p>
            <a:pPr algn="ctr"/>
            <a:r>
              <a:rPr lang="en-IN" b="1" dirty="0">
                <a:solidFill>
                  <a:schemeClr val="bg1"/>
                </a:solidFill>
              </a:rPr>
              <a:t>                  </a:t>
            </a:r>
          </a:p>
        </p:txBody>
      </p:sp>
    </p:spTree>
    <p:extLst>
      <p:ext uri="{BB962C8B-B14F-4D97-AF65-F5344CB8AC3E}">
        <p14:creationId xmlns:p14="http://schemas.microsoft.com/office/powerpoint/2010/main" val="18242454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04800"/>
            <a:ext cx="5025222" cy="46166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2400" dirty="0">
                <a:solidFill>
                  <a:srgbClr val="7030A0"/>
                </a:solidFill>
              </a:rPr>
              <a:t>Methods of JavaScript navigator object</a:t>
            </a:r>
          </a:p>
        </p:txBody>
      </p:sp>
      <p:graphicFrame>
        <p:nvGraphicFramePr>
          <p:cNvPr id="3" name="Table 2"/>
          <p:cNvGraphicFramePr>
            <a:graphicFrameLocks noGrp="1"/>
          </p:cNvGraphicFramePr>
          <p:nvPr>
            <p:extLst>
              <p:ext uri="{D42A27DB-BD31-4B8C-83A1-F6EECF244321}">
                <p14:modId xmlns:p14="http://schemas.microsoft.com/office/powerpoint/2010/main" val="519930968"/>
              </p:ext>
            </p:extLst>
          </p:nvPr>
        </p:nvGraphicFramePr>
        <p:xfrm>
          <a:off x="457200" y="2685434"/>
          <a:ext cx="8229600" cy="2396947"/>
        </p:xfrm>
        <a:graphic>
          <a:graphicData uri="http://schemas.openxmlformats.org/drawingml/2006/table">
            <a:tbl>
              <a:tblPr/>
              <a:tblGrid>
                <a:gridCol w="12192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4876800">
                  <a:extLst>
                    <a:ext uri="{9D8B030D-6E8A-4147-A177-3AD203B41FA5}">
                      <a16:colId xmlns:a16="http://schemas.microsoft.com/office/drawing/2014/main" val="20002"/>
                    </a:ext>
                  </a:extLst>
                </a:gridCol>
              </a:tblGrid>
              <a:tr h="482803">
                <a:tc>
                  <a:txBody>
                    <a:bodyPr/>
                    <a:lstStyle/>
                    <a:p>
                      <a:pPr algn="l" fontAlgn="t"/>
                      <a:r>
                        <a:rPr lang="en-IN" sz="2000" dirty="0">
                          <a:solidFill>
                            <a:srgbClr val="000000"/>
                          </a:solidFill>
                          <a:effectLst/>
                          <a:latin typeface="times new roman"/>
                        </a:rPr>
                        <a:t>No.</a:t>
                      </a:r>
                    </a:p>
                  </a:txBody>
                  <a:tcPr marL="109728" marR="109728" marT="109728" marB="109728">
                    <a:lnL w="9525" cap="flat" cmpd="sng" algn="ctr">
                      <a:solidFill>
                        <a:srgbClr val="907408"/>
                      </a:solidFill>
                      <a:prstDash val="solid"/>
                      <a:round/>
                      <a:headEnd type="none" w="med" len="med"/>
                      <a:tailEnd type="none" w="med" len="med"/>
                    </a:lnL>
                    <a:lnR w="9525" cap="flat" cmpd="sng" algn="ctr">
                      <a:solidFill>
                        <a:srgbClr val="907408"/>
                      </a:solidFill>
                      <a:prstDash val="solid"/>
                      <a:round/>
                      <a:headEnd type="none" w="med" len="med"/>
                      <a:tailEnd type="none" w="med" len="med"/>
                    </a:lnR>
                    <a:lnT w="9525" cap="flat" cmpd="sng" algn="ctr">
                      <a:solidFill>
                        <a:srgbClr val="90740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times new roman"/>
                        </a:rPr>
                        <a:t>Method</a:t>
                      </a:r>
                    </a:p>
                  </a:txBody>
                  <a:tcPr marL="109728" marR="109728" marT="109728" marB="109728">
                    <a:lnL w="9525" cap="flat" cmpd="sng" algn="ctr">
                      <a:solidFill>
                        <a:srgbClr val="907408"/>
                      </a:solidFill>
                      <a:prstDash val="solid"/>
                      <a:round/>
                      <a:headEnd type="none" w="med" len="med"/>
                      <a:tailEnd type="none" w="med" len="med"/>
                    </a:lnL>
                    <a:lnR w="9525" cap="flat" cmpd="sng" algn="ctr">
                      <a:solidFill>
                        <a:srgbClr val="907408"/>
                      </a:solidFill>
                      <a:prstDash val="solid"/>
                      <a:round/>
                      <a:headEnd type="none" w="med" len="med"/>
                      <a:tailEnd type="none" w="med" len="med"/>
                    </a:lnR>
                    <a:lnT w="9525" cap="flat" cmpd="sng" algn="ctr">
                      <a:solidFill>
                        <a:srgbClr val="90740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times new roman"/>
                        </a:rPr>
                        <a:t>Description</a:t>
                      </a:r>
                    </a:p>
                  </a:txBody>
                  <a:tcPr marL="109728" marR="109728" marT="109728" marB="109728">
                    <a:lnL w="9525" cap="flat" cmpd="sng" algn="ctr">
                      <a:solidFill>
                        <a:srgbClr val="907408"/>
                      </a:solidFill>
                      <a:prstDash val="solid"/>
                      <a:round/>
                      <a:headEnd type="none" w="med" len="med"/>
                      <a:tailEnd type="none" w="med" len="med"/>
                    </a:lnL>
                    <a:lnR w="9525" cap="flat" cmpd="sng" algn="ctr">
                      <a:solidFill>
                        <a:srgbClr val="907408"/>
                      </a:solidFill>
                      <a:prstDash val="solid"/>
                      <a:round/>
                      <a:headEnd type="none" w="med" len="med"/>
                      <a:tailEnd type="none" w="med" len="med"/>
                    </a:lnR>
                    <a:lnT w="9525" cap="flat" cmpd="sng" algn="ctr">
                      <a:solidFill>
                        <a:srgbClr val="90740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672998">
                <a:tc>
                  <a:txBody>
                    <a:bodyPr/>
                    <a:lstStyle/>
                    <a:p>
                      <a:pPr algn="l" fontAlgn="t"/>
                      <a:r>
                        <a:rPr lang="en-IN" sz="2000">
                          <a:solidFill>
                            <a:srgbClr val="000000"/>
                          </a:solidFill>
                          <a:effectLst/>
                          <a:latin typeface="verdana"/>
                        </a:rPr>
                        <a:t>1</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dirty="0" err="1">
                          <a:solidFill>
                            <a:srgbClr val="000000"/>
                          </a:solidFill>
                          <a:effectLst/>
                          <a:latin typeface="verdana"/>
                        </a:rPr>
                        <a:t>javaEnabled</a:t>
                      </a:r>
                      <a:r>
                        <a:rPr lang="en-IN" sz="2000" dirty="0">
                          <a:solidFill>
                            <a:srgbClr val="000000"/>
                          </a:solidFill>
                          <a:effectLst/>
                          <a:latin typeface="verdana"/>
                        </a:rPr>
                        <a:t>()</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a:rPr>
                        <a:t>checks if java is enabled.</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199693">
                <a:tc>
                  <a:txBody>
                    <a:bodyPr/>
                    <a:lstStyle/>
                    <a:p>
                      <a:pPr algn="l" fontAlgn="t"/>
                      <a:r>
                        <a:rPr lang="en-IN" sz="2000">
                          <a:solidFill>
                            <a:srgbClr val="000000"/>
                          </a:solidFill>
                          <a:effectLst/>
                          <a:latin typeface="verdana"/>
                        </a:rPr>
                        <a:t>2</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a:solidFill>
                            <a:srgbClr val="000000"/>
                          </a:solidFill>
                          <a:effectLst/>
                          <a:latin typeface="verdana"/>
                        </a:rPr>
                        <a:t>taintEnabled()</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verdana"/>
                        </a:rPr>
                        <a:t>checks if taint is enabled. It is deprecated since JavaScript 1.2.</a:t>
                      </a:r>
                    </a:p>
                  </a:txBody>
                  <a:tcPr marL="73152" marR="73152" marT="73152" marB="731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sp>
        <p:nvSpPr>
          <p:cNvPr id="4" name="Rectangle 1"/>
          <p:cNvSpPr>
            <a:spLocks noChangeArrowheads="1"/>
          </p:cNvSpPr>
          <p:nvPr/>
        </p:nvSpPr>
        <p:spPr bwMode="auto">
          <a:xfrm>
            <a:off x="304800" y="1216969"/>
            <a:ext cx="7900304" cy="461665"/>
          </a:xfrm>
          <a:prstGeom prst="rect">
            <a:avLst/>
          </a:prstGeom>
          <a:ln/>
        </p:spPr>
        <p:style>
          <a:lnRef idx="1">
            <a:schemeClr val="accent4"/>
          </a:lnRef>
          <a:fillRef idx="2">
            <a:schemeClr val="accent4"/>
          </a:fillRef>
          <a:effectRef idx="1">
            <a:schemeClr val="accent4"/>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Arial" pitchFamily="34" charset="0"/>
              </a:rPr>
              <a:t>The methods of navigator object are given below.</a:t>
            </a:r>
            <a:endParaRPr kumimoji="0" lang="en-US" sz="4800" b="0" i="0" u="none" strike="noStrike" cap="none" normalizeH="0" baseline="0" dirty="0">
              <a:ln>
                <a:noFill/>
              </a:ln>
              <a:solidFill>
                <a:schemeClr val="tx1"/>
              </a:solidFill>
              <a:effectLst/>
              <a:latin typeface="Arial" pitchFamily="34" charset="0"/>
              <a:cs typeface="Arial" pitchFamily="34" charset="0"/>
            </a:endParaRPr>
          </a:p>
        </p:txBody>
      </p:sp>
      <p:sp>
        <p:nvSpPr>
          <p:cNvPr id="5" name="Rectangle 4"/>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570906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603" y="304800"/>
            <a:ext cx="8686800" cy="595393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IN" sz="2800" dirty="0">
                <a:solidFill>
                  <a:srgbClr val="7030A0"/>
                </a:solidFill>
              </a:rPr>
              <a:t>Example of navigator object</a:t>
            </a:r>
          </a:p>
          <a:p>
            <a:pPr>
              <a:lnSpc>
                <a:spcPct val="150000"/>
              </a:lnSpc>
            </a:pPr>
            <a:r>
              <a:rPr lang="en-IN" sz="2800" dirty="0">
                <a:solidFill>
                  <a:srgbClr val="7030A0"/>
                </a:solidFill>
              </a:rPr>
              <a:t>Let’s see the different usage of history object.</a:t>
            </a:r>
          </a:p>
          <a:p>
            <a:pPr>
              <a:lnSpc>
                <a:spcPct val="150000"/>
              </a:lnSpc>
            </a:pPr>
            <a:r>
              <a:rPr lang="en-IN" sz="2000" b="1" dirty="0">
                <a:solidFill>
                  <a:srgbClr val="C00000"/>
                </a:solidFill>
              </a:rPr>
              <a:t>&lt;script&gt;</a:t>
            </a:r>
            <a:r>
              <a:rPr lang="en-IN" sz="2000" dirty="0">
                <a:solidFill>
                  <a:srgbClr val="C00000"/>
                </a:solidFill>
              </a:rPr>
              <a:t>  </a:t>
            </a:r>
          </a:p>
          <a:p>
            <a:pPr>
              <a:lnSpc>
                <a:spcPct val="150000"/>
              </a:lnSpc>
            </a:pPr>
            <a:r>
              <a:rPr lang="en-IN" sz="2000" dirty="0" err="1">
                <a:solidFill>
                  <a:srgbClr val="C00000"/>
                </a:solidFill>
              </a:rPr>
              <a:t>document.writeln</a:t>
            </a:r>
            <a:r>
              <a:rPr lang="en-IN" sz="2000" dirty="0">
                <a:solidFill>
                  <a:srgbClr val="C00000"/>
                </a:solidFill>
              </a:rPr>
              <a:t>("</a:t>
            </a:r>
            <a:r>
              <a:rPr lang="en-IN" sz="2000" b="1" dirty="0">
                <a:solidFill>
                  <a:srgbClr val="C00000"/>
                </a:solidFill>
              </a:rPr>
              <a:t>&lt;</a:t>
            </a:r>
            <a:r>
              <a:rPr lang="en-IN" sz="2000" b="1" dirty="0" err="1">
                <a:solidFill>
                  <a:srgbClr val="C00000"/>
                </a:solidFill>
              </a:rPr>
              <a:t>br</a:t>
            </a:r>
            <a:r>
              <a:rPr lang="en-IN" sz="2000" b="1" dirty="0">
                <a:solidFill>
                  <a:srgbClr val="C00000"/>
                </a:solidFill>
              </a:rPr>
              <a:t>/&gt;</a:t>
            </a:r>
            <a:r>
              <a:rPr lang="en-IN" sz="2000" dirty="0" err="1">
                <a:solidFill>
                  <a:srgbClr val="C00000"/>
                </a:solidFill>
              </a:rPr>
              <a:t>navigator.appCodeName</a:t>
            </a:r>
            <a:r>
              <a:rPr lang="en-IN" sz="2000" dirty="0">
                <a:solidFill>
                  <a:srgbClr val="C00000"/>
                </a:solidFill>
              </a:rPr>
              <a:t>: "+</a:t>
            </a:r>
            <a:r>
              <a:rPr lang="en-IN" sz="2000" dirty="0" err="1">
                <a:solidFill>
                  <a:srgbClr val="C00000"/>
                </a:solidFill>
              </a:rPr>
              <a:t>navigator.appCodeName</a:t>
            </a:r>
            <a:r>
              <a:rPr lang="en-IN" sz="2000" dirty="0">
                <a:solidFill>
                  <a:srgbClr val="C00000"/>
                </a:solidFill>
              </a:rPr>
              <a:t>);  </a:t>
            </a:r>
          </a:p>
          <a:p>
            <a:pPr>
              <a:lnSpc>
                <a:spcPct val="150000"/>
              </a:lnSpc>
            </a:pPr>
            <a:r>
              <a:rPr lang="en-IN" sz="2000" dirty="0" err="1">
                <a:solidFill>
                  <a:srgbClr val="C00000"/>
                </a:solidFill>
              </a:rPr>
              <a:t>document.writeln</a:t>
            </a:r>
            <a:r>
              <a:rPr lang="en-IN" sz="2000" dirty="0">
                <a:solidFill>
                  <a:srgbClr val="C00000"/>
                </a:solidFill>
              </a:rPr>
              <a:t>("</a:t>
            </a:r>
            <a:r>
              <a:rPr lang="en-IN" sz="2000" b="1" dirty="0">
                <a:solidFill>
                  <a:srgbClr val="C00000"/>
                </a:solidFill>
              </a:rPr>
              <a:t>&lt;</a:t>
            </a:r>
            <a:r>
              <a:rPr lang="en-IN" sz="2000" b="1" dirty="0" err="1">
                <a:solidFill>
                  <a:srgbClr val="C00000"/>
                </a:solidFill>
              </a:rPr>
              <a:t>br</a:t>
            </a:r>
            <a:r>
              <a:rPr lang="en-IN" sz="2000" b="1" dirty="0">
                <a:solidFill>
                  <a:srgbClr val="C00000"/>
                </a:solidFill>
              </a:rPr>
              <a:t>/&gt;</a:t>
            </a:r>
            <a:r>
              <a:rPr lang="en-IN" sz="2000" dirty="0" err="1">
                <a:solidFill>
                  <a:srgbClr val="C00000"/>
                </a:solidFill>
              </a:rPr>
              <a:t>navigator.appName</a:t>
            </a:r>
            <a:r>
              <a:rPr lang="en-IN" sz="2000" dirty="0">
                <a:solidFill>
                  <a:srgbClr val="C00000"/>
                </a:solidFill>
              </a:rPr>
              <a:t>: "+</a:t>
            </a:r>
            <a:r>
              <a:rPr lang="en-IN" sz="2000" dirty="0" err="1">
                <a:solidFill>
                  <a:srgbClr val="C00000"/>
                </a:solidFill>
              </a:rPr>
              <a:t>navigator.appName</a:t>
            </a:r>
            <a:r>
              <a:rPr lang="en-IN" sz="2000" dirty="0">
                <a:solidFill>
                  <a:srgbClr val="C00000"/>
                </a:solidFill>
              </a:rPr>
              <a:t>);  </a:t>
            </a:r>
          </a:p>
          <a:p>
            <a:pPr>
              <a:lnSpc>
                <a:spcPct val="150000"/>
              </a:lnSpc>
            </a:pPr>
            <a:r>
              <a:rPr lang="en-IN" sz="2000" dirty="0" err="1">
                <a:solidFill>
                  <a:srgbClr val="C00000"/>
                </a:solidFill>
              </a:rPr>
              <a:t>document.writeln</a:t>
            </a:r>
            <a:r>
              <a:rPr lang="en-IN" sz="2000" dirty="0">
                <a:solidFill>
                  <a:srgbClr val="C00000"/>
                </a:solidFill>
              </a:rPr>
              <a:t>("</a:t>
            </a:r>
            <a:r>
              <a:rPr lang="en-IN" sz="2000" b="1" dirty="0">
                <a:solidFill>
                  <a:srgbClr val="C00000"/>
                </a:solidFill>
              </a:rPr>
              <a:t>&lt;</a:t>
            </a:r>
            <a:r>
              <a:rPr lang="en-IN" sz="2000" b="1" dirty="0" err="1">
                <a:solidFill>
                  <a:srgbClr val="C00000"/>
                </a:solidFill>
              </a:rPr>
              <a:t>br</a:t>
            </a:r>
            <a:r>
              <a:rPr lang="en-IN" sz="2000" b="1" dirty="0">
                <a:solidFill>
                  <a:srgbClr val="C00000"/>
                </a:solidFill>
              </a:rPr>
              <a:t>/&gt;</a:t>
            </a:r>
            <a:r>
              <a:rPr lang="en-IN" sz="2000" dirty="0" err="1">
                <a:solidFill>
                  <a:srgbClr val="C00000"/>
                </a:solidFill>
              </a:rPr>
              <a:t>navigator.appVersion</a:t>
            </a:r>
            <a:r>
              <a:rPr lang="en-IN" sz="2000" dirty="0">
                <a:solidFill>
                  <a:srgbClr val="C00000"/>
                </a:solidFill>
              </a:rPr>
              <a:t>: "+</a:t>
            </a:r>
            <a:r>
              <a:rPr lang="en-IN" sz="2000" dirty="0" err="1">
                <a:solidFill>
                  <a:srgbClr val="C00000"/>
                </a:solidFill>
              </a:rPr>
              <a:t>navigator.appVersion</a:t>
            </a:r>
            <a:r>
              <a:rPr lang="en-IN" sz="2000" dirty="0">
                <a:solidFill>
                  <a:srgbClr val="C00000"/>
                </a:solidFill>
              </a:rPr>
              <a:t>);  </a:t>
            </a:r>
          </a:p>
          <a:p>
            <a:pPr>
              <a:lnSpc>
                <a:spcPct val="150000"/>
              </a:lnSpc>
            </a:pPr>
            <a:r>
              <a:rPr lang="en-IN" sz="2000" dirty="0" err="1">
                <a:solidFill>
                  <a:srgbClr val="C00000"/>
                </a:solidFill>
              </a:rPr>
              <a:t>document.writeln</a:t>
            </a:r>
            <a:r>
              <a:rPr lang="en-IN" sz="2000" dirty="0">
                <a:solidFill>
                  <a:srgbClr val="C00000"/>
                </a:solidFill>
              </a:rPr>
              <a:t>("</a:t>
            </a:r>
            <a:r>
              <a:rPr lang="en-IN" sz="2000" b="1" dirty="0">
                <a:solidFill>
                  <a:srgbClr val="C00000"/>
                </a:solidFill>
              </a:rPr>
              <a:t>&lt;</a:t>
            </a:r>
            <a:r>
              <a:rPr lang="en-IN" sz="2000" b="1" dirty="0" err="1">
                <a:solidFill>
                  <a:srgbClr val="C00000"/>
                </a:solidFill>
              </a:rPr>
              <a:t>br</a:t>
            </a:r>
            <a:r>
              <a:rPr lang="en-IN" sz="2000" b="1" dirty="0">
                <a:solidFill>
                  <a:srgbClr val="C00000"/>
                </a:solidFill>
              </a:rPr>
              <a:t>/&gt;</a:t>
            </a:r>
            <a:r>
              <a:rPr lang="en-IN" sz="2000" dirty="0" err="1">
                <a:solidFill>
                  <a:srgbClr val="C00000"/>
                </a:solidFill>
              </a:rPr>
              <a:t>navigator.cookieEnabled</a:t>
            </a:r>
            <a:r>
              <a:rPr lang="en-IN" sz="2000" dirty="0">
                <a:solidFill>
                  <a:srgbClr val="C00000"/>
                </a:solidFill>
              </a:rPr>
              <a:t>: "+</a:t>
            </a:r>
            <a:r>
              <a:rPr lang="en-IN" sz="2000" dirty="0" err="1">
                <a:solidFill>
                  <a:srgbClr val="C00000"/>
                </a:solidFill>
              </a:rPr>
              <a:t>navigator.cookieEnabled</a:t>
            </a:r>
            <a:r>
              <a:rPr lang="en-IN" sz="2000" dirty="0">
                <a:solidFill>
                  <a:srgbClr val="C00000"/>
                </a:solidFill>
              </a:rPr>
              <a:t>);  </a:t>
            </a:r>
          </a:p>
          <a:p>
            <a:pPr>
              <a:lnSpc>
                <a:spcPct val="150000"/>
              </a:lnSpc>
            </a:pPr>
            <a:r>
              <a:rPr lang="en-IN" sz="2000" dirty="0" err="1">
                <a:solidFill>
                  <a:srgbClr val="C00000"/>
                </a:solidFill>
              </a:rPr>
              <a:t>document.writeln</a:t>
            </a:r>
            <a:r>
              <a:rPr lang="en-IN" sz="2000" dirty="0">
                <a:solidFill>
                  <a:srgbClr val="C00000"/>
                </a:solidFill>
              </a:rPr>
              <a:t>("</a:t>
            </a:r>
            <a:r>
              <a:rPr lang="en-IN" sz="2000" b="1" dirty="0">
                <a:solidFill>
                  <a:srgbClr val="C00000"/>
                </a:solidFill>
              </a:rPr>
              <a:t>&lt;</a:t>
            </a:r>
            <a:r>
              <a:rPr lang="en-IN" sz="2000" b="1" dirty="0" err="1">
                <a:solidFill>
                  <a:srgbClr val="C00000"/>
                </a:solidFill>
              </a:rPr>
              <a:t>br</a:t>
            </a:r>
            <a:r>
              <a:rPr lang="en-IN" sz="2000" b="1" dirty="0">
                <a:solidFill>
                  <a:srgbClr val="C00000"/>
                </a:solidFill>
              </a:rPr>
              <a:t>/&gt;</a:t>
            </a:r>
            <a:r>
              <a:rPr lang="en-IN" sz="2000" dirty="0" err="1">
                <a:solidFill>
                  <a:srgbClr val="C00000"/>
                </a:solidFill>
              </a:rPr>
              <a:t>navigator.language</a:t>
            </a:r>
            <a:r>
              <a:rPr lang="en-IN" sz="2000" dirty="0">
                <a:solidFill>
                  <a:srgbClr val="C00000"/>
                </a:solidFill>
              </a:rPr>
              <a:t>: "+</a:t>
            </a:r>
            <a:r>
              <a:rPr lang="en-IN" sz="2000" dirty="0" err="1">
                <a:solidFill>
                  <a:srgbClr val="C00000"/>
                </a:solidFill>
              </a:rPr>
              <a:t>navigator.language</a:t>
            </a:r>
            <a:r>
              <a:rPr lang="en-IN" sz="2000" dirty="0">
                <a:solidFill>
                  <a:srgbClr val="C00000"/>
                </a:solidFill>
              </a:rPr>
              <a:t>);  </a:t>
            </a:r>
          </a:p>
          <a:p>
            <a:pPr>
              <a:lnSpc>
                <a:spcPct val="150000"/>
              </a:lnSpc>
            </a:pPr>
            <a:r>
              <a:rPr lang="en-IN" sz="2000" dirty="0" err="1">
                <a:solidFill>
                  <a:srgbClr val="C00000"/>
                </a:solidFill>
              </a:rPr>
              <a:t>document.writeln</a:t>
            </a:r>
            <a:r>
              <a:rPr lang="en-IN" sz="2000" dirty="0">
                <a:solidFill>
                  <a:srgbClr val="C00000"/>
                </a:solidFill>
              </a:rPr>
              <a:t>("</a:t>
            </a:r>
            <a:r>
              <a:rPr lang="en-IN" sz="2000" b="1" dirty="0">
                <a:solidFill>
                  <a:srgbClr val="C00000"/>
                </a:solidFill>
              </a:rPr>
              <a:t>&lt;</a:t>
            </a:r>
            <a:r>
              <a:rPr lang="en-IN" sz="2000" b="1" dirty="0" err="1">
                <a:solidFill>
                  <a:srgbClr val="C00000"/>
                </a:solidFill>
              </a:rPr>
              <a:t>br</a:t>
            </a:r>
            <a:r>
              <a:rPr lang="en-IN" sz="2000" b="1" dirty="0">
                <a:solidFill>
                  <a:srgbClr val="C00000"/>
                </a:solidFill>
              </a:rPr>
              <a:t>/&gt;</a:t>
            </a:r>
            <a:r>
              <a:rPr lang="en-IN" sz="2000" dirty="0" err="1">
                <a:solidFill>
                  <a:srgbClr val="C00000"/>
                </a:solidFill>
              </a:rPr>
              <a:t>navigator.userAgent</a:t>
            </a:r>
            <a:r>
              <a:rPr lang="en-IN" sz="2000" dirty="0">
                <a:solidFill>
                  <a:srgbClr val="C00000"/>
                </a:solidFill>
              </a:rPr>
              <a:t>: "+</a:t>
            </a:r>
            <a:r>
              <a:rPr lang="en-IN" sz="2000" dirty="0" err="1">
                <a:solidFill>
                  <a:srgbClr val="C00000"/>
                </a:solidFill>
              </a:rPr>
              <a:t>navigator.userAgent</a:t>
            </a:r>
            <a:r>
              <a:rPr lang="en-IN" sz="2000" dirty="0">
                <a:solidFill>
                  <a:srgbClr val="C00000"/>
                </a:solidFill>
              </a:rPr>
              <a:t>);  </a:t>
            </a:r>
          </a:p>
          <a:p>
            <a:pPr>
              <a:lnSpc>
                <a:spcPct val="150000"/>
              </a:lnSpc>
            </a:pPr>
            <a:r>
              <a:rPr lang="en-IN" sz="2000" dirty="0" err="1">
                <a:solidFill>
                  <a:srgbClr val="C00000"/>
                </a:solidFill>
              </a:rPr>
              <a:t>document.writeln</a:t>
            </a:r>
            <a:r>
              <a:rPr lang="en-IN" sz="2000" dirty="0">
                <a:solidFill>
                  <a:srgbClr val="C00000"/>
                </a:solidFill>
              </a:rPr>
              <a:t>("</a:t>
            </a:r>
            <a:r>
              <a:rPr lang="en-IN" sz="2000" b="1" dirty="0">
                <a:solidFill>
                  <a:srgbClr val="C00000"/>
                </a:solidFill>
              </a:rPr>
              <a:t>&lt;</a:t>
            </a:r>
            <a:r>
              <a:rPr lang="en-IN" sz="2000" b="1" dirty="0" err="1">
                <a:solidFill>
                  <a:srgbClr val="C00000"/>
                </a:solidFill>
              </a:rPr>
              <a:t>br</a:t>
            </a:r>
            <a:r>
              <a:rPr lang="en-IN" sz="2000" b="1" dirty="0">
                <a:solidFill>
                  <a:srgbClr val="C00000"/>
                </a:solidFill>
              </a:rPr>
              <a:t>/&gt;</a:t>
            </a:r>
            <a:r>
              <a:rPr lang="en-IN" sz="2000" dirty="0" err="1">
                <a:solidFill>
                  <a:srgbClr val="C00000"/>
                </a:solidFill>
              </a:rPr>
              <a:t>navigator.platform</a:t>
            </a:r>
            <a:r>
              <a:rPr lang="en-IN" sz="2000" dirty="0">
                <a:solidFill>
                  <a:srgbClr val="C00000"/>
                </a:solidFill>
              </a:rPr>
              <a:t>: "+</a:t>
            </a:r>
            <a:r>
              <a:rPr lang="en-IN" sz="2000" dirty="0" err="1">
                <a:solidFill>
                  <a:srgbClr val="C00000"/>
                </a:solidFill>
              </a:rPr>
              <a:t>navigator.platform</a:t>
            </a:r>
            <a:r>
              <a:rPr lang="en-IN" sz="2000" dirty="0">
                <a:solidFill>
                  <a:srgbClr val="C00000"/>
                </a:solidFill>
              </a:rPr>
              <a:t>);  </a:t>
            </a:r>
          </a:p>
          <a:p>
            <a:pPr>
              <a:lnSpc>
                <a:spcPct val="150000"/>
              </a:lnSpc>
            </a:pPr>
            <a:r>
              <a:rPr lang="en-IN" sz="2000" dirty="0" err="1">
                <a:solidFill>
                  <a:srgbClr val="C00000"/>
                </a:solidFill>
              </a:rPr>
              <a:t>document.writeln</a:t>
            </a:r>
            <a:r>
              <a:rPr lang="en-IN" sz="2000" dirty="0">
                <a:solidFill>
                  <a:srgbClr val="C00000"/>
                </a:solidFill>
              </a:rPr>
              <a:t>("</a:t>
            </a:r>
            <a:r>
              <a:rPr lang="en-IN" sz="2000" b="1" dirty="0">
                <a:solidFill>
                  <a:srgbClr val="C00000"/>
                </a:solidFill>
              </a:rPr>
              <a:t>&lt;</a:t>
            </a:r>
            <a:r>
              <a:rPr lang="en-IN" sz="2000" b="1" dirty="0" err="1">
                <a:solidFill>
                  <a:srgbClr val="C00000"/>
                </a:solidFill>
              </a:rPr>
              <a:t>br</a:t>
            </a:r>
            <a:r>
              <a:rPr lang="en-IN" sz="2000" b="1" dirty="0">
                <a:solidFill>
                  <a:srgbClr val="C00000"/>
                </a:solidFill>
              </a:rPr>
              <a:t>/&gt;</a:t>
            </a:r>
            <a:r>
              <a:rPr lang="en-IN" sz="2000" dirty="0" err="1">
                <a:solidFill>
                  <a:srgbClr val="C00000"/>
                </a:solidFill>
              </a:rPr>
              <a:t>navigator.onLine</a:t>
            </a:r>
            <a:r>
              <a:rPr lang="en-IN" sz="2000" dirty="0">
                <a:solidFill>
                  <a:srgbClr val="C00000"/>
                </a:solidFill>
              </a:rPr>
              <a:t>: "+</a:t>
            </a:r>
            <a:r>
              <a:rPr lang="en-IN" sz="2000" dirty="0" err="1">
                <a:solidFill>
                  <a:srgbClr val="C00000"/>
                </a:solidFill>
              </a:rPr>
              <a:t>navigator.onLine</a:t>
            </a:r>
            <a:r>
              <a:rPr lang="en-IN" sz="2000" dirty="0">
                <a:solidFill>
                  <a:srgbClr val="C00000"/>
                </a:solidFill>
              </a:rPr>
              <a:t>);  </a:t>
            </a:r>
          </a:p>
          <a:p>
            <a:pPr>
              <a:lnSpc>
                <a:spcPct val="150000"/>
              </a:lnSpc>
            </a:pPr>
            <a:r>
              <a:rPr lang="en-IN" sz="2000" b="1" dirty="0">
                <a:solidFill>
                  <a:srgbClr val="C00000"/>
                </a:solidFill>
              </a:rPr>
              <a:t>&lt;/script&gt;</a:t>
            </a:r>
            <a:r>
              <a:rPr lang="en-IN" sz="2000" dirty="0">
                <a:solidFill>
                  <a:srgbClr val="C00000"/>
                </a:solidFill>
              </a:rPr>
              <a:t>  </a:t>
            </a:r>
          </a:p>
        </p:txBody>
      </p:sp>
      <p:sp>
        <p:nvSpPr>
          <p:cNvPr id="3" name="Rectangle 2"/>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5913551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C00000"/>
                </a:solidFill>
              </a:rPr>
              <a:t>JavaScript Screen Object</a:t>
            </a: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a:buFont typeface="Wingdings" pitchFamily="2" charset="2"/>
              <a:buChar char="q"/>
            </a:pPr>
            <a:r>
              <a:rPr lang="en-US" dirty="0">
                <a:solidFill>
                  <a:schemeClr val="accent3">
                    <a:lumMod val="75000"/>
                  </a:schemeClr>
                </a:solidFill>
              </a:rPr>
              <a:t>The </a:t>
            </a:r>
            <a:r>
              <a:rPr lang="en-US" b="1" dirty="0">
                <a:solidFill>
                  <a:schemeClr val="accent3">
                    <a:lumMod val="75000"/>
                  </a:schemeClr>
                </a:solidFill>
              </a:rPr>
              <a:t>JavaScript screen object</a:t>
            </a:r>
            <a:r>
              <a:rPr lang="en-US" dirty="0">
                <a:solidFill>
                  <a:schemeClr val="accent3">
                    <a:lumMod val="75000"/>
                  </a:schemeClr>
                </a:solidFill>
              </a:rPr>
              <a:t> holds information of browser screen. </a:t>
            </a:r>
          </a:p>
          <a:p>
            <a:pPr>
              <a:buFont typeface="Wingdings" pitchFamily="2" charset="2"/>
              <a:buChar char="q"/>
            </a:pPr>
            <a:r>
              <a:rPr lang="en-US" dirty="0">
                <a:solidFill>
                  <a:schemeClr val="accent3">
                    <a:lumMod val="75000"/>
                  </a:schemeClr>
                </a:solidFill>
              </a:rPr>
              <a:t>It can be used to display screen width, height, </a:t>
            </a:r>
            <a:r>
              <a:rPr lang="en-US" dirty="0" err="1">
                <a:solidFill>
                  <a:schemeClr val="accent3">
                    <a:lumMod val="75000"/>
                  </a:schemeClr>
                </a:solidFill>
              </a:rPr>
              <a:t>colorDepth</a:t>
            </a:r>
            <a:r>
              <a:rPr lang="en-US" dirty="0">
                <a:solidFill>
                  <a:schemeClr val="accent3">
                    <a:lumMod val="75000"/>
                  </a:schemeClr>
                </a:solidFill>
              </a:rPr>
              <a:t>, </a:t>
            </a:r>
            <a:r>
              <a:rPr lang="en-US" dirty="0" err="1">
                <a:solidFill>
                  <a:schemeClr val="accent3">
                    <a:lumMod val="75000"/>
                  </a:schemeClr>
                </a:solidFill>
              </a:rPr>
              <a:t>pixelDepth</a:t>
            </a:r>
            <a:r>
              <a:rPr lang="en-US" dirty="0">
                <a:solidFill>
                  <a:schemeClr val="accent3">
                    <a:lumMod val="75000"/>
                  </a:schemeClr>
                </a:solidFill>
              </a:rPr>
              <a:t> etc.</a:t>
            </a:r>
          </a:p>
          <a:p>
            <a:pPr marL="0" indent="0">
              <a:buNone/>
            </a:pPr>
            <a:r>
              <a:rPr lang="en-US" dirty="0">
                <a:solidFill>
                  <a:srgbClr val="FF0000"/>
                </a:solidFill>
              </a:rPr>
              <a:t>The navigator object is the window property, so it can be accessed by:</a:t>
            </a:r>
          </a:p>
          <a:p>
            <a:pPr marL="0" indent="0">
              <a:buNone/>
            </a:pPr>
            <a:r>
              <a:rPr lang="en-US" dirty="0" err="1">
                <a:solidFill>
                  <a:srgbClr val="0070C0"/>
                </a:solidFill>
              </a:rPr>
              <a:t>window.screen</a:t>
            </a:r>
            <a:r>
              <a:rPr lang="en-US" dirty="0">
                <a:solidFill>
                  <a:srgbClr val="0070C0"/>
                </a:solidFill>
              </a:rPr>
              <a:t>  </a:t>
            </a:r>
          </a:p>
          <a:p>
            <a:pPr marL="0" indent="0">
              <a:buNone/>
            </a:pPr>
            <a:r>
              <a:rPr lang="en-US" dirty="0">
                <a:solidFill>
                  <a:srgbClr val="0070C0"/>
                </a:solidFill>
              </a:rPr>
              <a:t>Or,</a:t>
            </a:r>
          </a:p>
          <a:p>
            <a:pPr marL="0" indent="0">
              <a:buNone/>
            </a:pPr>
            <a:r>
              <a:rPr lang="en-IN" dirty="0">
                <a:solidFill>
                  <a:srgbClr val="0070C0"/>
                </a:solidFill>
              </a:rPr>
              <a:t>screen  </a:t>
            </a:r>
          </a:p>
          <a:p>
            <a:pPr marL="0" indent="0">
              <a:buNone/>
            </a:pPr>
            <a:endParaRPr lang="en-IN" dirty="0">
              <a:solidFill>
                <a:srgbClr val="7030A0"/>
              </a:solidFill>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786191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81894279"/>
              </p:ext>
            </p:extLst>
          </p:nvPr>
        </p:nvGraphicFramePr>
        <p:xfrm>
          <a:off x="589812" y="1600200"/>
          <a:ext cx="7964376" cy="4567114"/>
        </p:xfrm>
        <a:graphic>
          <a:graphicData uri="http://schemas.openxmlformats.org/drawingml/2006/table">
            <a:tbl>
              <a:tblPr/>
              <a:tblGrid>
                <a:gridCol w="1391388">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4972788">
                  <a:extLst>
                    <a:ext uri="{9D8B030D-6E8A-4147-A177-3AD203B41FA5}">
                      <a16:colId xmlns:a16="http://schemas.microsoft.com/office/drawing/2014/main" val="20002"/>
                    </a:ext>
                  </a:extLst>
                </a:gridCol>
              </a:tblGrid>
              <a:tr h="483355">
                <a:tc>
                  <a:txBody>
                    <a:bodyPr/>
                    <a:lstStyle/>
                    <a:p>
                      <a:pPr algn="l" fontAlgn="t"/>
                      <a:r>
                        <a:rPr lang="en-IN" sz="2000" dirty="0">
                          <a:solidFill>
                            <a:srgbClr val="000000"/>
                          </a:solidFill>
                          <a:effectLst/>
                          <a:latin typeface="times new roman"/>
                        </a:rPr>
                        <a:t>No.</a:t>
                      </a:r>
                    </a:p>
                  </a:txBody>
                  <a:tcPr marL="109853" marR="109853" marT="109853" marB="109853">
                    <a:lnL w="9525" cap="flat" cmpd="sng" algn="ctr">
                      <a:solidFill>
                        <a:srgbClr val="20C426"/>
                      </a:solidFill>
                      <a:prstDash val="solid"/>
                      <a:round/>
                      <a:headEnd type="none" w="med" len="med"/>
                      <a:tailEnd type="none" w="med" len="med"/>
                    </a:lnL>
                    <a:lnR w="9525" cap="flat" cmpd="sng" algn="ctr">
                      <a:solidFill>
                        <a:srgbClr val="20C426"/>
                      </a:solidFill>
                      <a:prstDash val="solid"/>
                      <a:round/>
                      <a:headEnd type="none" w="med" len="med"/>
                      <a:tailEnd type="none" w="med" len="med"/>
                    </a:lnR>
                    <a:lnT w="9525" cap="flat" cmpd="sng" algn="ctr">
                      <a:solidFill>
                        <a:srgbClr val="20C42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times new roman"/>
                        </a:rPr>
                        <a:t>Property</a:t>
                      </a:r>
                    </a:p>
                  </a:txBody>
                  <a:tcPr marL="109853" marR="109853" marT="109853" marB="109853">
                    <a:lnL w="9525" cap="flat" cmpd="sng" algn="ctr">
                      <a:solidFill>
                        <a:srgbClr val="20C426"/>
                      </a:solidFill>
                      <a:prstDash val="solid"/>
                      <a:round/>
                      <a:headEnd type="none" w="med" len="med"/>
                      <a:tailEnd type="none" w="med" len="med"/>
                    </a:lnL>
                    <a:lnR w="9525" cap="flat" cmpd="sng" algn="ctr">
                      <a:solidFill>
                        <a:srgbClr val="20C426"/>
                      </a:solidFill>
                      <a:prstDash val="solid"/>
                      <a:round/>
                      <a:headEnd type="none" w="med" len="med"/>
                      <a:tailEnd type="none" w="med" len="med"/>
                    </a:lnR>
                    <a:lnT w="9525" cap="flat" cmpd="sng" algn="ctr">
                      <a:solidFill>
                        <a:srgbClr val="20C42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times new roman"/>
                        </a:rPr>
                        <a:t>Description</a:t>
                      </a:r>
                    </a:p>
                  </a:txBody>
                  <a:tcPr marL="109853" marR="109853" marT="109853" marB="109853">
                    <a:lnL w="9525" cap="flat" cmpd="sng" algn="ctr">
                      <a:solidFill>
                        <a:srgbClr val="20C426"/>
                      </a:solidFill>
                      <a:prstDash val="solid"/>
                      <a:round/>
                      <a:headEnd type="none" w="med" len="med"/>
                      <a:tailEnd type="none" w="med" len="med"/>
                    </a:lnL>
                    <a:lnR w="9525" cap="flat" cmpd="sng" algn="ctr">
                      <a:solidFill>
                        <a:srgbClr val="20C426"/>
                      </a:solidFill>
                      <a:prstDash val="solid"/>
                      <a:round/>
                      <a:headEnd type="none" w="med" len="med"/>
                      <a:tailEnd type="none" w="med" len="med"/>
                    </a:lnR>
                    <a:lnT w="9525" cap="flat" cmpd="sng" algn="ctr">
                      <a:solidFill>
                        <a:srgbClr val="20C42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673768">
                <a:tc>
                  <a:txBody>
                    <a:bodyPr/>
                    <a:lstStyle/>
                    <a:p>
                      <a:pPr algn="l" fontAlgn="t"/>
                      <a:r>
                        <a:rPr lang="en-IN" sz="2000">
                          <a:solidFill>
                            <a:srgbClr val="000000"/>
                          </a:solidFill>
                          <a:effectLst/>
                          <a:latin typeface="verdana"/>
                        </a:rPr>
                        <a:t>1</a:t>
                      </a:r>
                    </a:p>
                  </a:txBody>
                  <a:tcPr marL="73236" marR="73236" marT="73236" marB="732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dirty="0">
                          <a:solidFill>
                            <a:srgbClr val="000000"/>
                          </a:solidFill>
                          <a:effectLst/>
                          <a:latin typeface="verdana"/>
                        </a:rPr>
                        <a:t>width</a:t>
                      </a:r>
                    </a:p>
                  </a:txBody>
                  <a:tcPr marL="73236" marR="73236" marT="73236" marB="732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a:rPr>
                        <a:t>returns the width of the screen</a:t>
                      </a:r>
                    </a:p>
                  </a:txBody>
                  <a:tcPr marL="73236" marR="73236" marT="73236" marB="732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73768">
                <a:tc>
                  <a:txBody>
                    <a:bodyPr/>
                    <a:lstStyle/>
                    <a:p>
                      <a:pPr algn="l" fontAlgn="t"/>
                      <a:r>
                        <a:rPr lang="en-IN" sz="2000" dirty="0">
                          <a:solidFill>
                            <a:srgbClr val="000000"/>
                          </a:solidFill>
                          <a:effectLst/>
                          <a:latin typeface="verdana"/>
                        </a:rPr>
                        <a:t>2</a:t>
                      </a:r>
                    </a:p>
                  </a:txBody>
                  <a:tcPr marL="73236" marR="73236" marT="73236" marB="732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a:solidFill>
                            <a:srgbClr val="000000"/>
                          </a:solidFill>
                          <a:effectLst/>
                          <a:latin typeface="verdana"/>
                        </a:rPr>
                        <a:t>height</a:t>
                      </a:r>
                    </a:p>
                  </a:txBody>
                  <a:tcPr marL="73236" marR="73236" marT="73236" marB="732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verdana"/>
                        </a:rPr>
                        <a:t>returns the height of the screen</a:t>
                      </a:r>
                    </a:p>
                  </a:txBody>
                  <a:tcPr marL="73236" marR="73236" marT="73236" marB="732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673768">
                <a:tc>
                  <a:txBody>
                    <a:bodyPr/>
                    <a:lstStyle/>
                    <a:p>
                      <a:pPr algn="l" fontAlgn="t"/>
                      <a:r>
                        <a:rPr lang="en-IN" sz="2000">
                          <a:solidFill>
                            <a:srgbClr val="000000"/>
                          </a:solidFill>
                          <a:effectLst/>
                          <a:latin typeface="verdana"/>
                        </a:rPr>
                        <a:t>3</a:t>
                      </a:r>
                    </a:p>
                  </a:txBody>
                  <a:tcPr marL="73236" marR="73236" marT="73236" marB="732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rgbClr val="000000"/>
                          </a:solidFill>
                          <a:effectLst/>
                          <a:latin typeface="verdana"/>
                        </a:rPr>
                        <a:t>availWidth</a:t>
                      </a:r>
                    </a:p>
                  </a:txBody>
                  <a:tcPr marL="73236" marR="73236" marT="73236" marB="732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rgbClr val="000000"/>
                          </a:solidFill>
                          <a:effectLst/>
                          <a:latin typeface="verdana"/>
                        </a:rPr>
                        <a:t>returns the available width</a:t>
                      </a:r>
                    </a:p>
                  </a:txBody>
                  <a:tcPr marL="73236" marR="73236" marT="73236" marB="732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73768">
                <a:tc>
                  <a:txBody>
                    <a:bodyPr/>
                    <a:lstStyle/>
                    <a:p>
                      <a:pPr algn="l" fontAlgn="t"/>
                      <a:r>
                        <a:rPr lang="en-IN" sz="2000">
                          <a:solidFill>
                            <a:srgbClr val="000000"/>
                          </a:solidFill>
                          <a:effectLst/>
                          <a:latin typeface="verdana"/>
                        </a:rPr>
                        <a:t>4</a:t>
                      </a:r>
                    </a:p>
                  </a:txBody>
                  <a:tcPr marL="73236" marR="73236" marT="73236" marB="732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a:solidFill>
                            <a:srgbClr val="000000"/>
                          </a:solidFill>
                          <a:effectLst/>
                          <a:latin typeface="verdana"/>
                        </a:rPr>
                        <a:t>availHeight</a:t>
                      </a:r>
                    </a:p>
                  </a:txBody>
                  <a:tcPr marL="73236" marR="73236" marT="73236" marB="732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a:solidFill>
                            <a:srgbClr val="000000"/>
                          </a:solidFill>
                          <a:effectLst/>
                          <a:latin typeface="verdana"/>
                        </a:rPr>
                        <a:t>returns the available height</a:t>
                      </a:r>
                    </a:p>
                  </a:txBody>
                  <a:tcPr marL="73236" marR="73236" marT="73236" marB="732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673768">
                <a:tc>
                  <a:txBody>
                    <a:bodyPr/>
                    <a:lstStyle/>
                    <a:p>
                      <a:pPr algn="l" fontAlgn="t"/>
                      <a:r>
                        <a:rPr lang="en-IN" sz="2000">
                          <a:solidFill>
                            <a:srgbClr val="000000"/>
                          </a:solidFill>
                          <a:effectLst/>
                          <a:latin typeface="verdana"/>
                        </a:rPr>
                        <a:t>5</a:t>
                      </a:r>
                    </a:p>
                  </a:txBody>
                  <a:tcPr marL="73236" marR="73236" marT="73236" marB="732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rgbClr val="000000"/>
                          </a:solidFill>
                          <a:effectLst/>
                          <a:latin typeface="verdana"/>
                        </a:rPr>
                        <a:t>colorDepth</a:t>
                      </a:r>
                    </a:p>
                  </a:txBody>
                  <a:tcPr marL="73236" marR="73236" marT="73236" marB="732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000">
                          <a:solidFill>
                            <a:srgbClr val="000000"/>
                          </a:solidFill>
                          <a:effectLst/>
                          <a:latin typeface="verdana"/>
                        </a:rPr>
                        <a:t>returns the color depth</a:t>
                      </a:r>
                    </a:p>
                  </a:txBody>
                  <a:tcPr marL="73236" marR="73236" marT="73236" marB="732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73768">
                <a:tc>
                  <a:txBody>
                    <a:bodyPr/>
                    <a:lstStyle/>
                    <a:p>
                      <a:pPr algn="l" fontAlgn="t"/>
                      <a:r>
                        <a:rPr lang="en-IN" sz="2000">
                          <a:solidFill>
                            <a:srgbClr val="000000"/>
                          </a:solidFill>
                          <a:effectLst/>
                          <a:latin typeface="verdana"/>
                        </a:rPr>
                        <a:t>6</a:t>
                      </a:r>
                    </a:p>
                  </a:txBody>
                  <a:tcPr marL="73236" marR="73236" marT="73236" marB="732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a:solidFill>
                            <a:srgbClr val="000000"/>
                          </a:solidFill>
                          <a:effectLst/>
                          <a:latin typeface="verdana"/>
                        </a:rPr>
                        <a:t>pixelDepth</a:t>
                      </a:r>
                    </a:p>
                  </a:txBody>
                  <a:tcPr marL="73236" marR="73236" marT="73236" marB="732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000" dirty="0">
                          <a:solidFill>
                            <a:srgbClr val="000000"/>
                          </a:solidFill>
                          <a:effectLst/>
                          <a:latin typeface="verdana"/>
                        </a:rPr>
                        <a:t>returns the pixel depth.</a:t>
                      </a:r>
                    </a:p>
                  </a:txBody>
                  <a:tcPr marL="73236" marR="73236" marT="73236" marB="732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
        <p:nvSpPr>
          <p:cNvPr id="3" name="Rectangle 1"/>
          <p:cNvSpPr>
            <a:spLocks noChangeArrowheads="1"/>
          </p:cNvSpPr>
          <p:nvPr/>
        </p:nvSpPr>
        <p:spPr bwMode="auto">
          <a:xfrm>
            <a:off x="685800" y="142891"/>
            <a:ext cx="6926896" cy="1138773"/>
          </a:xfrm>
          <a:prstGeom prst="rect">
            <a:avLst/>
          </a:prstGeom>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accent3">
                    <a:lumMod val="50000"/>
                  </a:schemeClr>
                </a:solidFill>
                <a:effectLst/>
                <a:latin typeface="erdana"/>
                <a:cs typeface="Arial" pitchFamily="34" charset="0"/>
              </a:rPr>
              <a:t>Property of JavaScript Screen Object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C00000"/>
                </a:solidFill>
                <a:effectLst/>
                <a:latin typeface="Verdana" pitchFamily="34" charset="0"/>
                <a:cs typeface="Arial" pitchFamily="34" charset="0"/>
              </a:rPr>
              <a:t>There are many properties of screen object that returns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C00000"/>
                </a:solidFill>
                <a:effectLst/>
                <a:latin typeface="Verdana" pitchFamily="34" charset="0"/>
                <a:cs typeface="Arial" pitchFamily="34" charset="0"/>
              </a:rPr>
              <a:t> information of the browser.</a:t>
            </a:r>
            <a:endParaRPr kumimoji="0" lang="en-US" sz="4000" b="0" i="0" u="none" strike="noStrike" cap="none" normalizeH="0" baseline="0" dirty="0">
              <a:ln>
                <a:noFill/>
              </a:ln>
              <a:solidFill>
                <a:srgbClr val="C00000"/>
              </a:solidFill>
              <a:effectLst/>
              <a:latin typeface="Arial" pitchFamily="34" charset="0"/>
              <a:cs typeface="Arial" pitchFamily="34" charset="0"/>
            </a:endParaRPr>
          </a:p>
        </p:txBody>
      </p:sp>
      <p:sp>
        <p:nvSpPr>
          <p:cNvPr id="4" name="Rectangle 3"/>
          <p:cNvSpPr/>
          <p:nvPr/>
        </p:nvSpPr>
        <p:spPr>
          <a:xfrm>
            <a:off x="0" y="6477000"/>
            <a:ext cx="9144000" cy="381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358370755"/>
      </p:ext>
    </p:extLst>
  </p:cSld>
  <p:clrMapOvr>
    <a:masterClrMapping/>
  </p:clrMapOvr>
</p:sld>
</file>

<file path=ppt/theme/theme1.xml><?xml version="1.0" encoding="utf-8"?>
<a:theme xmlns:a="http://schemas.openxmlformats.org/drawingml/2006/main" name="Office Theme">
  <a:themeElements>
    <a:clrScheme name="Custom 4">
      <a:dk1>
        <a:srgbClr val="000000"/>
      </a:dk1>
      <a:lt1>
        <a:srgbClr val="FFFFFF"/>
      </a:lt1>
      <a:dk2>
        <a:srgbClr val="434342"/>
      </a:dk2>
      <a:lt2>
        <a:srgbClr val="CDD7D9"/>
      </a:lt2>
      <a:accent1>
        <a:srgbClr val="797B7E"/>
      </a:accent1>
      <a:accent2>
        <a:srgbClr val="B4B4B3"/>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2675</TotalTime>
  <Words>12389</Words>
  <Application>Microsoft Office PowerPoint</Application>
  <PresentationFormat>On-screen Show (4:3)</PresentationFormat>
  <Paragraphs>1714</Paragraphs>
  <Slides>146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146</vt:i4>
      </vt:variant>
    </vt:vector>
  </HeadingPairs>
  <TitlesOfParts>
    <vt:vector size="157" baseType="lpstr">
      <vt:lpstr>Algerian</vt:lpstr>
      <vt:lpstr>Arial</vt:lpstr>
      <vt:lpstr>Calibri</vt:lpstr>
      <vt:lpstr>Courier New</vt:lpstr>
      <vt:lpstr>erdana</vt:lpstr>
      <vt:lpstr>times new roman</vt:lpstr>
      <vt:lpstr>times new roman</vt:lpstr>
      <vt:lpstr>verdana</vt:lpstr>
      <vt:lpstr>verdana</vt:lpstr>
      <vt:lpstr>Wingdings</vt:lpstr>
      <vt:lpstr>Office Theme</vt:lpstr>
      <vt:lpstr>PowerPoint Presentation</vt:lpstr>
      <vt:lpstr>A brief history of JavaScript</vt:lpstr>
      <vt:lpstr>A brief history of JavaScript</vt:lpstr>
      <vt:lpstr>A brief history of JavaScript</vt:lpstr>
      <vt:lpstr>What Is Javascript</vt:lpstr>
      <vt:lpstr>What Is Javascript</vt:lpstr>
      <vt:lpstr>Features of JavaScript</vt:lpstr>
      <vt:lpstr>Applications of JavaScript</vt:lpstr>
      <vt:lpstr>Why to Learn Javascript</vt:lpstr>
      <vt:lpstr>Why to Learn Javascript</vt:lpstr>
      <vt:lpstr>Advantages of JavaScript</vt:lpstr>
      <vt:lpstr>Limitations of JavaScript</vt:lpstr>
      <vt:lpstr>PowerPoint Presentation</vt:lpstr>
      <vt:lpstr>JavaScript Example</vt:lpstr>
      <vt:lpstr>JavaScript Example</vt:lpstr>
      <vt:lpstr>JavaScript - Syntax</vt:lpstr>
      <vt:lpstr>PowerPoint Presentation</vt:lpstr>
      <vt:lpstr>PowerPoint Presentation</vt:lpstr>
      <vt:lpstr>PowerPoint Presentation</vt:lpstr>
      <vt:lpstr>PowerPoint Presentation</vt:lpstr>
      <vt:lpstr>PowerPoint Presentation</vt:lpstr>
      <vt:lpstr>PowerPoint Presentation</vt:lpstr>
      <vt:lpstr>JavaScript Data Types</vt:lpstr>
      <vt:lpstr>JavaScript primitive data types</vt:lpstr>
      <vt:lpstr>JavaScript Non- primitive data types</vt:lpstr>
      <vt:lpstr>JavaScript Variable</vt:lpstr>
      <vt:lpstr>JavaScript Variable</vt:lpstr>
      <vt:lpstr>JavaScript Variable Scope</vt:lpstr>
      <vt:lpstr>PowerPoint Presentation</vt:lpstr>
      <vt:lpstr>PowerPoint Presentation</vt:lpstr>
      <vt:lpstr>JavaScript Operator</vt:lpstr>
      <vt:lpstr>PowerPoint Presentation</vt:lpstr>
      <vt:lpstr>PowerPoint Presentation</vt:lpstr>
      <vt:lpstr>PowerPoint Presentation</vt:lpstr>
      <vt:lpstr>PowerPoint Presentation</vt:lpstr>
      <vt:lpstr>PowerPoint Presentation</vt:lpstr>
      <vt:lpstr>PowerPoint Presentation</vt:lpstr>
      <vt:lpstr>JavaScript If-else</vt:lpstr>
      <vt:lpstr>JavaScript If...else Statement</vt:lpstr>
      <vt:lpstr>PowerPoint Presentation</vt:lpstr>
      <vt:lpstr>JavaScript Switch</vt:lpstr>
      <vt:lpstr>JavaScript Switch</vt:lpstr>
      <vt:lpstr>JavaScript Loops</vt:lpstr>
      <vt:lpstr>JavaScript Functions</vt:lpstr>
      <vt:lpstr>JavaScript Function Syntax</vt:lpstr>
      <vt:lpstr>JavaScript Function Object</vt:lpstr>
      <vt:lpstr>PowerPoint Presentation</vt:lpstr>
      <vt:lpstr>JavaScript Objects</vt:lpstr>
      <vt:lpstr>JavaScript Objects</vt:lpstr>
      <vt:lpstr>JavaScript Objects</vt:lpstr>
      <vt:lpstr>JavaScript Objects</vt:lpstr>
      <vt:lpstr>JavaScript Objects</vt:lpstr>
      <vt:lpstr>JavaScript Objects</vt:lpstr>
      <vt:lpstr>PowerPoint Presentation</vt:lpstr>
      <vt:lpstr>PowerPoint Presentation</vt:lpstr>
      <vt:lpstr>PowerPoint Presentation</vt:lpstr>
      <vt:lpstr>PowerPoint Presentation</vt:lpstr>
      <vt:lpstr>PowerPoint Presentation</vt:lpstr>
      <vt:lpstr>JavaScript Prototype Object</vt:lpstr>
      <vt:lpstr>Array</vt:lpstr>
      <vt:lpstr>Array</vt:lpstr>
      <vt:lpstr>PowerPoint Presentation</vt:lpstr>
      <vt:lpstr>Array</vt:lpstr>
      <vt:lpstr>PowerPoint Presentation</vt:lpstr>
      <vt:lpstr>Array</vt:lpstr>
      <vt:lpstr>PowerPoint Presentation</vt:lpstr>
      <vt:lpstr>PowerPoint Presentation</vt:lpstr>
      <vt:lpstr>PowerPoint Presentation</vt:lpstr>
      <vt:lpstr>PowerPoint Presentation</vt:lpstr>
      <vt:lpstr>PowerPoint Presentation</vt:lpstr>
      <vt:lpstr>JavaScript String</vt:lpstr>
      <vt:lpstr>JavaScript String</vt:lpstr>
      <vt:lpstr>JavaScript String</vt:lpstr>
      <vt:lpstr>PowerPoint Presentation</vt:lpstr>
      <vt:lpstr>PowerPoint Presentation</vt:lpstr>
      <vt:lpstr>PowerPoint Presentation</vt:lpstr>
      <vt:lpstr>JavaScript Date Object</vt:lpstr>
      <vt:lpstr>PowerPoint Presentation</vt:lpstr>
      <vt:lpstr>PowerPoint Presentation</vt:lpstr>
      <vt:lpstr>PowerPoint Presentation</vt:lpstr>
      <vt:lpstr>PowerPoint Presentation</vt:lpstr>
      <vt:lpstr>Window Object </vt:lpstr>
      <vt:lpstr>Methods of window object The important methods of window object are as follows:</vt:lpstr>
      <vt:lpstr>PowerPoint Presentation</vt:lpstr>
      <vt:lpstr>PowerPoint Presentation</vt:lpstr>
      <vt:lpstr>PowerPoint Presentation</vt:lpstr>
      <vt:lpstr>PowerPoint Presentation</vt:lpstr>
      <vt:lpstr>PowerPoint Presentation</vt:lpstr>
      <vt:lpstr>JavaScript History Object</vt:lpstr>
      <vt:lpstr>JavaScript History Object</vt:lpstr>
      <vt:lpstr>PowerPoint Presentation</vt:lpstr>
      <vt:lpstr>PowerPoint Presentation</vt:lpstr>
      <vt:lpstr>JavaScript Navigator Object</vt:lpstr>
      <vt:lpstr>PowerPoint Presentation</vt:lpstr>
      <vt:lpstr>PowerPoint Presentation</vt:lpstr>
      <vt:lpstr>PowerPoint Presentation</vt:lpstr>
      <vt:lpstr>PowerPoint Presentation</vt:lpstr>
      <vt:lpstr>JavaScript Screen Object</vt:lpstr>
      <vt:lpstr>PowerPoint Presentation</vt:lpstr>
      <vt:lpstr>PowerPoint Presentation</vt:lpstr>
      <vt:lpstr>Document Object Model</vt:lpstr>
      <vt:lpstr>Document Object Model</vt:lpstr>
      <vt:lpstr>PowerPoint Presentation</vt:lpstr>
      <vt:lpstr>PowerPoint Presentation</vt:lpstr>
      <vt:lpstr>PowerPoint Presentation</vt:lpstr>
      <vt:lpstr>Javascript - document.getElementById() method</vt:lpstr>
      <vt:lpstr>PowerPoint Presentation</vt:lpstr>
      <vt:lpstr>Javascript - document.getElementsByName() method </vt:lpstr>
      <vt:lpstr>PowerPoint Presentation</vt:lpstr>
      <vt:lpstr>Javascript - document.getElementsByTagName() method</vt:lpstr>
      <vt:lpstr>PowerPoint Presentation</vt:lpstr>
      <vt:lpstr>PowerPoint Presentation</vt:lpstr>
      <vt:lpstr>Javascript - innerHTML</vt:lpstr>
      <vt:lpstr>PowerPoint Presentation</vt:lpstr>
      <vt:lpstr>PowerPoint Presentation</vt:lpstr>
      <vt:lpstr>Javascript - innerText</vt:lpstr>
      <vt:lpstr>JavaScript Form Validation</vt:lpstr>
      <vt:lpstr>PowerPoint Presentation</vt:lpstr>
      <vt:lpstr>PowerPoint Presentation</vt:lpstr>
      <vt:lpstr>PowerPoint Presentation</vt:lpstr>
      <vt:lpstr>PowerPoint Presentation</vt:lpstr>
      <vt:lpstr>PowerPoint Presentation</vt:lpstr>
      <vt:lpstr>JavaScript email validation</vt:lpstr>
      <vt:lpstr>PowerPoint Presentation</vt:lpstr>
      <vt:lpstr>JavaScript Events</vt:lpstr>
      <vt:lpstr>JavaScript Events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 addEventListener()</vt:lpstr>
      <vt:lpstr>JavaScript addEventListener()</vt:lpstr>
      <vt:lpstr>JavaScript addEventListener()</vt:lpstr>
      <vt:lpstr>JavaScript onclick event</vt:lpstr>
      <vt:lpstr>JavaScript onclick event</vt:lpstr>
      <vt:lpstr>JavaScript dblclick event</vt:lpstr>
      <vt:lpstr>JavaScript dblclick event</vt:lpstr>
      <vt:lpstr>JavaScript onload</vt:lpstr>
      <vt:lpstr>JavaScript onload</vt:lpstr>
      <vt:lpstr>JavaScript onresize even</vt:lpstr>
      <vt:lpstr>JavaScript onresize event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Saurabh Korde</cp:lastModifiedBy>
  <cp:revision>87</cp:revision>
  <dcterms:created xsi:type="dcterms:W3CDTF">2006-08-16T00:00:00Z</dcterms:created>
  <dcterms:modified xsi:type="dcterms:W3CDTF">2023-09-04T02:55:56Z</dcterms:modified>
</cp:coreProperties>
</file>