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74" r:id="rId38"/>
    <p:sldId id="275" r:id="rId39"/>
    <p:sldId id="276" r:id="rId40"/>
    <p:sldId id="294" r:id="rId41"/>
    <p:sldId id="295" r:id="rId42"/>
    <p:sldId id="297" r:id="rId43"/>
    <p:sldId id="298" r:id="rId44"/>
    <p:sldId id="311" r:id="rId45"/>
    <p:sldId id="312" r:id="rId46"/>
    <p:sldId id="313" r:id="rId47"/>
    <p:sldId id="314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10" r:id="rId79"/>
    <p:sldId id="315" r:id="rId80"/>
    <p:sldId id="316" r:id="rId81"/>
    <p:sldId id="317" r:id="rId82"/>
    <p:sldId id="318" r:id="rId83"/>
    <p:sldId id="319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6" r:id="rId100"/>
    <p:sldId id="355" r:id="rId101"/>
    <p:sldId id="354" r:id="rId102"/>
    <p:sldId id="357" r:id="rId103"/>
    <p:sldId id="358" r:id="rId104"/>
    <p:sldId id="359" r:id="rId105"/>
    <p:sldId id="360" r:id="rId106"/>
    <p:sldId id="361" r:id="rId107"/>
    <p:sldId id="363" r:id="rId108"/>
    <p:sldId id="362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D9B"/>
    <a:srgbClr val="3D2F63"/>
    <a:srgbClr val="000066"/>
    <a:srgbClr val="660033"/>
    <a:srgbClr val="0303BD"/>
    <a:srgbClr val="B5400B"/>
    <a:srgbClr val="7A0875"/>
    <a:srgbClr val="279935"/>
    <a:srgbClr val="336600"/>
    <a:srgbClr val="CEF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7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5" Type="http://schemas.openxmlformats.org/officeDocument/2006/relationships/tableStyles" Target="tableStyles.xml"/><Relationship Id="rId134" Type="http://schemas.openxmlformats.org/officeDocument/2006/relationships/viewProps" Target="viewProps.xml"/><Relationship Id="rId133" Type="http://schemas.openxmlformats.org/officeDocument/2006/relationships/presProps" Target="presProps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52970-8218-4E94-B24E-ABA1E0457E6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3E8B-6792-49EF-B0C2-B88373C587E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3E8B-6792-49EF-B0C2-B88373C587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53E8B-6792-49EF-B0C2-B88373C587E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education-ecosystem.com/guides/x/ios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" y="1499419"/>
            <a:ext cx="8001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600" dirty="0" smtClean="0">
                <a:latin typeface="Algerian" pitchFamily="82" charset="0"/>
              </a:rPr>
              <a:t>React</a:t>
            </a:r>
            <a:endParaRPr lang="en-IN" sz="166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006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002060"/>
                </a:solidFill>
              </a:rPr>
              <a:t>ReactJS</a:t>
            </a:r>
            <a:r>
              <a:rPr lang="en-US" sz="2800" dirty="0">
                <a:solidFill>
                  <a:srgbClr val="002060"/>
                </a:solidFill>
              </a:rPr>
              <a:t> is all about components. 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002060"/>
                </a:solidFill>
              </a:rPr>
              <a:t>ReactJS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application is made up of </a:t>
            </a:r>
            <a:r>
              <a:rPr lang="en-US" sz="2800" dirty="0">
                <a:solidFill>
                  <a:srgbClr val="C00000"/>
                </a:solidFill>
              </a:rPr>
              <a:t>multiple components</a:t>
            </a:r>
            <a:r>
              <a:rPr lang="en-US" sz="2800" dirty="0">
                <a:solidFill>
                  <a:srgbClr val="002060"/>
                </a:solidFill>
              </a:rPr>
              <a:t>, and </a:t>
            </a:r>
            <a:r>
              <a:rPr lang="en-US" sz="2800" b="1" dirty="0">
                <a:solidFill>
                  <a:srgbClr val="7030A0"/>
                </a:solidFill>
              </a:rPr>
              <a:t>each component </a:t>
            </a:r>
            <a:r>
              <a:rPr lang="en-US" sz="2800" dirty="0">
                <a:solidFill>
                  <a:srgbClr val="002060"/>
                </a:solidFill>
              </a:rPr>
              <a:t>has its </a:t>
            </a:r>
            <a:r>
              <a:rPr lang="en-US" sz="2800" dirty="0">
                <a:solidFill>
                  <a:srgbClr val="FF0000"/>
                </a:solidFill>
              </a:rPr>
              <a:t>own logic and controls</a:t>
            </a:r>
            <a:r>
              <a:rPr lang="en-US" sz="2800" dirty="0">
                <a:solidFill>
                  <a:srgbClr val="002060"/>
                </a:solidFill>
              </a:rPr>
              <a:t>. 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These </a:t>
            </a:r>
            <a:r>
              <a:rPr lang="en-US" sz="2800" dirty="0">
                <a:solidFill>
                  <a:srgbClr val="002060"/>
                </a:solidFill>
              </a:rPr>
              <a:t>components can be reusable which help you to </a:t>
            </a:r>
            <a:r>
              <a:rPr lang="en-US" sz="2800" dirty="0">
                <a:solidFill>
                  <a:srgbClr val="FF0000"/>
                </a:solidFill>
              </a:rPr>
              <a:t>maintain the code </a:t>
            </a:r>
            <a:r>
              <a:rPr lang="en-US" sz="2800" dirty="0">
                <a:solidFill>
                  <a:srgbClr val="002060"/>
                </a:solidFill>
              </a:rPr>
              <a:t>when working on </a:t>
            </a:r>
            <a:r>
              <a:rPr lang="en-US" sz="2800" dirty="0">
                <a:solidFill>
                  <a:srgbClr val="FF0000"/>
                </a:solidFill>
              </a:rPr>
              <a:t>larger scale projects.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66"/>
                </a:solidFill>
              </a:rPr>
              <a:t>Same example </a:t>
            </a:r>
            <a:r>
              <a:rPr lang="en-US" sz="2400" dirty="0" smtClean="0">
                <a:solidFill>
                  <a:srgbClr val="000066"/>
                </a:solidFill>
              </a:rPr>
              <a:t>as before slide, </a:t>
            </a:r>
            <a:endParaRPr lang="en-US" sz="2400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66"/>
                </a:solidFill>
              </a:rPr>
              <a:t>but </a:t>
            </a:r>
            <a:r>
              <a:rPr lang="en-US" sz="2400" dirty="0">
                <a:solidFill>
                  <a:srgbClr val="000066"/>
                </a:solidFill>
              </a:rPr>
              <a:t>this time the </a:t>
            </a:r>
            <a:r>
              <a:rPr lang="en-US" sz="2400" dirty="0" err="1">
                <a:solidFill>
                  <a:srgbClr val="000066"/>
                </a:solidFill>
              </a:rPr>
              <a:t>shouldComponentUpdate</a:t>
            </a:r>
            <a:r>
              <a:rPr lang="en-US" sz="2400" dirty="0">
                <a:solidFill>
                  <a:srgbClr val="000066"/>
                </a:solidFill>
              </a:rPr>
              <a:t>() method </a:t>
            </a:r>
            <a:r>
              <a:rPr lang="en-US" sz="2800" b="1" dirty="0">
                <a:solidFill>
                  <a:srgbClr val="C00000"/>
                </a:solidFill>
              </a:rPr>
              <a:t>returns true</a:t>
            </a:r>
            <a:r>
              <a:rPr lang="en-US" sz="2400" dirty="0">
                <a:solidFill>
                  <a:srgbClr val="000066"/>
                </a:solidFill>
              </a:rPr>
              <a:t> instead:</a:t>
            </a:r>
            <a:endParaRPr lang="en-IN" sz="2200" dirty="0">
              <a:solidFill>
                <a:srgbClr val="000066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191729"/>
            <a:ext cx="8305800" cy="990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err="1" smtClean="0">
                <a:solidFill>
                  <a:srgbClr val="000066"/>
                </a:solidFill>
              </a:rPr>
              <a:t>shouldComponentUpdate</a:t>
            </a:r>
            <a:endParaRPr lang="en-IN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990600"/>
          </a:xfr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dirty="0" err="1" smtClean="0">
                <a:solidFill>
                  <a:srgbClr val="000066"/>
                </a:solidFill>
              </a:rPr>
              <a:t>shouldComponentUpdate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9" y="1143000"/>
            <a:ext cx="48006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sz="2200" dirty="0">
                <a:solidFill>
                  <a:srgbClr val="0303BD"/>
                </a:solidFill>
              </a:rPr>
              <a:t>class Header extends </a:t>
            </a:r>
            <a:r>
              <a:rPr lang="en-IN" sz="2200" dirty="0" err="1">
                <a:solidFill>
                  <a:srgbClr val="0303BD"/>
                </a:solidFill>
              </a:rPr>
              <a:t>React.Component</a:t>
            </a:r>
            <a:r>
              <a:rPr lang="en-IN" sz="2200" dirty="0">
                <a:solidFill>
                  <a:srgbClr val="0303BD"/>
                </a:solidFill>
              </a:rPr>
              <a:t> </a:t>
            </a:r>
            <a:r>
              <a:rPr lang="en-IN" sz="2200" b="1" dirty="0">
                <a:solidFill>
                  <a:srgbClr val="7A0875"/>
                </a:solidFill>
              </a:rPr>
              <a:t>{ </a:t>
            </a:r>
            <a:r>
              <a:rPr lang="en-IN" sz="2200" dirty="0">
                <a:solidFill>
                  <a:srgbClr val="0303BD"/>
                </a:solidFill>
              </a:rPr>
              <a:t>constructor(props) </a:t>
            </a:r>
            <a:endParaRPr lang="en-IN" sz="2200" dirty="0" smtClean="0">
              <a:solidFill>
                <a:srgbClr val="0303BD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200" dirty="0" smtClean="0">
                <a:solidFill>
                  <a:srgbClr val="660033"/>
                </a:solidFill>
              </a:rPr>
              <a:t>{ </a:t>
            </a:r>
            <a:r>
              <a:rPr lang="en-IN" sz="2200" dirty="0">
                <a:solidFill>
                  <a:srgbClr val="660033"/>
                </a:solidFill>
              </a:rPr>
              <a:t>super(props); </a:t>
            </a:r>
            <a:r>
              <a:rPr lang="en-IN" sz="2200" dirty="0" err="1">
                <a:solidFill>
                  <a:srgbClr val="660033"/>
                </a:solidFill>
              </a:rPr>
              <a:t>this.state</a:t>
            </a:r>
            <a:r>
              <a:rPr lang="en-IN" sz="2200" dirty="0">
                <a:solidFill>
                  <a:srgbClr val="660033"/>
                </a:solidFill>
              </a:rPr>
              <a:t> = {</a:t>
            </a:r>
            <a:r>
              <a:rPr lang="en-IN" sz="2200" dirty="0" err="1">
                <a:solidFill>
                  <a:srgbClr val="660033"/>
                </a:solidFill>
              </a:rPr>
              <a:t>favoritecolor</a:t>
            </a:r>
            <a:r>
              <a:rPr lang="en-IN" sz="2200" dirty="0">
                <a:solidFill>
                  <a:srgbClr val="660033"/>
                </a:solidFill>
              </a:rPr>
              <a:t>: "red"}; } </a:t>
            </a:r>
            <a:r>
              <a:rPr lang="en-IN" sz="2200" dirty="0" err="1">
                <a:solidFill>
                  <a:srgbClr val="0303BD"/>
                </a:solidFill>
              </a:rPr>
              <a:t>shouldComponentUpdate</a:t>
            </a:r>
            <a:r>
              <a:rPr lang="en-IN" sz="2200" dirty="0">
                <a:solidFill>
                  <a:srgbClr val="0303BD"/>
                </a:solidFill>
              </a:rPr>
              <a:t>() </a:t>
            </a:r>
            <a:endParaRPr lang="en-IN" sz="2200" dirty="0" smtClean="0">
              <a:solidFill>
                <a:srgbClr val="0303BD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200" b="1" dirty="0" smtClean="0">
                <a:solidFill>
                  <a:srgbClr val="336600"/>
                </a:solidFill>
              </a:rPr>
              <a:t>{ </a:t>
            </a:r>
            <a:r>
              <a:rPr lang="en-IN" sz="2200" b="1" dirty="0">
                <a:solidFill>
                  <a:srgbClr val="336600"/>
                </a:solidFill>
              </a:rPr>
              <a:t>return </a:t>
            </a:r>
            <a:r>
              <a:rPr lang="en-IN" sz="2200" b="1" dirty="0" smtClean="0">
                <a:solidFill>
                  <a:srgbClr val="336600"/>
                </a:solidFill>
              </a:rPr>
              <a:t>true; </a:t>
            </a:r>
            <a:r>
              <a:rPr lang="en-IN" sz="2200" b="1" dirty="0">
                <a:solidFill>
                  <a:srgbClr val="336600"/>
                </a:solidFill>
              </a:rPr>
              <a:t>} </a:t>
            </a:r>
            <a:endParaRPr lang="en-IN" sz="2200" b="1" dirty="0" smtClean="0">
              <a:solidFill>
                <a:srgbClr val="3366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200" dirty="0" err="1" smtClean="0">
                <a:solidFill>
                  <a:srgbClr val="FF0000"/>
                </a:solidFill>
              </a:rPr>
              <a:t>changeColor</a:t>
            </a:r>
            <a:r>
              <a:rPr lang="en-IN" sz="2200" dirty="0" smtClean="0">
                <a:solidFill>
                  <a:srgbClr val="FF0000"/>
                </a:solidFill>
              </a:rPr>
              <a:t> </a:t>
            </a:r>
            <a:r>
              <a:rPr lang="en-IN" sz="2200" dirty="0">
                <a:solidFill>
                  <a:srgbClr val="FF0000"/>
                </a:solidFill>
              </a:rPr>
              <a:t>= () =&gt; { </a:t>
            </a:r>
            <a:r>
              <a:rPr lang="en-IN" sz="2200" dirty="0" err="1">
                <a:solidFill>
                  <a:srgbClr val="FF0000"/>
                </a:solidFill>
              </a:rPr>
              <a:t>this.setState</a:t>
            </a:r>
            <a:r>
              <a:rPr lang="en-IN" sz="2200" dirty="0">
                <a:solidFill>
                  <a:srgbClr val="FF0000"/>
                </a:solidFill>
              </a:rPr>
              <a:t>({</a:t>
            </a:r>
            <a:r>
              <a:rPr lang="en-IN" sz="2200" dirty="0" err="1">
                <a:solidFill>
                  <a:srgbClr val="FF0000"/>
                </a:solidFill>
              </a:rPr>
              <a:t>favoritecolor</a:t>
            </a:r>
            <a:r>
              <a:rPr lang="en-IN" sz="2200" dirty="0">
                <a:solidFill>
                  <a:srgbClr val="FF0000"/>
                </a:solidFill>
              </a:rPr>
              <a:t>: "blue"}); }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953000" y="1143000"/>
            <a:ext cx="4191000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3D2F63"/>
                </a:solidFill>
              </a:rPr>
              <a:t>render() </a:t>
            </a:r>
            <a:endParaRPr lang="en-IN" sz="2000" dirty="0" smtClean="0">
              <a:solidFill>
                <a:srgbClr val="3D2F6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7A0875"/>
                </a:solidFill>
              </a:rPr>
              <a:t>{ </a:t>
            </a:r>
            <a:endParaRPr lang="en-IN" sz="2000" b="1" dirty="0" smtClean="0">
              <a:solidFill>
                <a:srgbClr val="7A0875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3D2F63"/>
                </a:solidFill>
              </a:rPr>
              <a:t>	</a:t>
            </a:r>
            <a:r>
              <a:rPr lang="en-IN" sz="2000" dirty="0" smtClean="0">
                <a:solidFill>
                  <a:srgbClr val="3D2F63"/>
                </a:solidFill>
              </a:rPr>
              <a:t>return </a:t>
            </a:r>
            <a:r>
              <a:rPr lang="en-IN" sz="2000" dirty="0">
                <a:solidFill>
                  <a:srgbClr val="B5400B"/>
                </a:solidFill>
              </a:rPr>
              <a:t>( &lt;div&gt; &lt;h1&gt;My </a:t>
            </a:r>
            <a:r>
              <a:rPr lang="en-IN" sz="2000" dirty="0" err="1">
                <a:solidFill>
                  <a:srgbClr val="B5400B"/>
                </a:solidFill>
              </a:rPr>
              <a:t>Favorite</a:t>
            </a:r>
            <a:r>
              <a:rPr lang="en-IN" sz="2000" dirty="0">
                <a:solidFill>
                  <a:srgbClr val="B5400B"/>
                </a:solidFill>
              </a:rPr>
              <a:t> </a:t>
            </a:r>
            <a:r>
              <a:rPr lang="en-IN" sz="2000" dirty="0" err="1">
                <a:solidFill>
                  <a:srgbClr val="B5400B"/>
                </a:solidFill>
              </a:rPr>
              <a:t>Color</a:t>
            </a:r>
            <a:r>
              <a:rPr lang="en-IN" sz="2000" dirty="0">
                <a:solidFill>
                  <a:srgbClr val="B5400B"/>
                </a:solidFill>
              </a:rPr>
              <a:t> is {</a:t>
            </a:r>
            <a:r>
              <a:rPr lang="en-IN" sz="2000" dirty="0" err="1">
                <a:solidFill>
                  <a:srgbClr val="B5400B"/>
                </a:solidFill>
              </a:rPr>
              <a:t>this.state.favoritecolor</a:t>
            </a:r>
            <a:r>
              <a:rPr lang="en-IN" sz="2000" dirty="0">
                <a:solidFill>
                  <a:srgbClr val="B5400B"/>
                </a:solidFill>
              </a:rPr>
              <a:t>}&lt;/h1&gt; &lt;button type="button" </a:t>
            </a:r>
            <a:r>
              <a:rPr lang="en-IN" sz="2000" dirty="0" err="1">
                <a:solidFill>
                  <a:srgbClr val="B5400B"/>
                </a:solidFill>
              </a:rPr>
              <a:t>onClick</a:t>
            </a:r>
            <a:r>
              <a:rPr lang="en-IN" sz="2000" dirty="0">
                <a:solidFill>
                  <a:srgbClr val="B5400B"/>
                </a:solidFill>
              </a:rPr>
              <a:t>={</a:t>
            </a:r>
            <a:r>
              <a:rPr lang="en-IN" sz="2000" dirty="0" err="1">
                <a:solidFill>
                  <a:srgbClr val="B5400B"/>
                </a:solidFill>
              </a:rPr>
              <a:t>this.changeColor</a:t>
            </a:r>
            <a:r>
              <a:rPr lang="en-IN" sz="2000" dirty="0" smtClean="0">
                <a:solidFill>
                  <a:srgbClr val="B5400B"/>
                </a:solidFill>
              </a:rPr>
              <a:t>}&gt;</a:t>
            </a:r>
            <a:endParaRPr lang="en-IN" sz="2000" dirty="0" smtClean="0">
              <a:solidFill>
                <a:srgbClr val="B5400B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rgbClr val="B5400B"/>
                </a:solidFill>
              </a:rPr>
              <a:t>Change </a:t>
            </a:r>
            <a:r>
              <a:rPr lang="en-IN" sz="2000" dirty="0" err="1">
                <a:solidFill>
                  <a:srgbClr val="B5400B"/>
                </a:solidFill>
              </a:rPr>
              <a:t>color</a:t>
            </a:r>
            <a:r>
              <a:rPr lang="en-IN" sz="2000" dirty="0">
                <a:solidFill>
                  <a:srgbClr val="B5400B"/>
                </a:solidFill>
              </a:rPr>
              <a:t>&lt;/button&gt; &lt;/div&gt; ); </a:t>
            </a:r>
            <a:r>
              <a:rPr lang="en-IN" sz="2000" b="1" dirty="0" smtClean="0">
                <a:solidFill>
                  <a:srgbClr val="7A0875"/>
                </a:solidFill>
              </a:rPr>
              <a:t>}</a:t>
            </a:r>
            <a:endParaRPr lang="en-IN" sz="2000" b="1" dirty="0" smtClean="0">
              <a:solidFill>
                <a:srgbClr val="7A0875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rgbClr val="3D2F63"/>
                </a:solidFill>
              </a:rPr>
              <a:t> </a:t>
            </a:r>
            <a:r>
              <a:rPr lang="en-IN" sz="2000" b="1" dirty="0" smtClean="0">
                <a:solidFill>
                  <a:srgbClr val="7A0875"/>
                </a:solidFill>
              </a:rPr>
              <a:t>}</a:t>
            </a:r>
            <a:endParaRPr lang="en-IN" sz="2000" b="1" dirty="0" smtClean="0">
              <a:solidFill>
                <a:srgbClr val="7A0875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err="1" smtClean="0">
                <a:solidFill>
                  <a:srgbClr val="3D2F63"/>
                </a:solidFill>
              </a:rPr>
              <a:t>ReactDOM.render</a:t>
            </a:r>
            <a:r>
              <a:rPr lang="en-IN" sz="2000" dirty="0">
                <a:solidFill>
                  <a:srgbClr val="3D2F63"/>
                </a:solidFill>
              </a:rPr>
              <a:t>(&lt;Header /&gt;, </a:t>
            </a:r>
            <a:r>
              <a:rPr lang="en-IN" sz="2000" dirty="0" err="1">
                <a:solidFill>
                  <a:srgbClr val="3D2F63"/>
                </a:solidFill>
              </a:rPr>
              <a:t>document.getElementById</a:t>
            </a:r>
            <a:r>
              <a:rPr lang="en-IN" sz="2000" dirty="0">
                <a:solidFill>
                  <a:srgbClr val="3D2F63"/>
                </a:solidFill>
              </a:rPr>
              <a:t>('root'));</a:t>
            </a:r>
            <a:endParaRPr lang="en-IN" sz="2000" dirty="0">
              <a:solidFill>
                <a:srgbClr val="3D2F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D2F63"/>
                </a:solidFill>
              </a:rPr>
              <a:t>The </a:t>
            </a:r>
            <a:r>
              <a:rPr lang="en-US" sz="2400" dirty="0">
                <a:solidFill>
                  <a:srgbClr val="FF0000"/>
                </a:solidFill>
              </a:rPr>
              <a:t>render() </a:t>
            </a:r>
            <a:r>
              <a:rPr lang="en-US" sz="2400" dirty="0">
                <a:solidFill>
                  <a:srgbClr val="3D2F63"/>
                </a:solidFill>
              </a:rPr>
              <a:t>method is of course called </a:t>
            </a:r>
            <a:r>
              <a:rPr lang="en-US" sz="2400" b="1" dirty="0">
                <a:solidFill>
                  <a:srgbClr val="0070C0"/>
                </a:solidFill>
              </a:rPr>
              <a:t>when a component </a:t>
            </a:r>
            <a:r>
              <a:rPr lang="en-US" sz="2400" b="1" dirty="0">
                <a:solidFill>
                  <a:srgbClr val="C00000"/>
                </a:solidFill>
              </a:rPr>
              <a:t>gets </a:t>
            </a:r>
            <a:r>
              <a:rPr lang="en-US" sz="2400" b="1" i="1" dirty="0" smtClean="0">
                <a:solidFill>
                  <a:srgbClr val="C00000"/>
                </a:solidFill>
              </a:rPr>
              <a:t>updated 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>
                <a:solidFill>
                  <a:srgbClr val="3D2F63"/>
                </a:solidFill>
              </a:rPr>
              <a:t>it has to re-render the HTML to the DOM</a:t>
            </a:r>
            <a:r>
              <a:rPr lang="en-US" sz="2400" b="1" dirty="0">
                <a:solidFill>
                  <a:srgbClr val="0070C0"/>
                </a:solidFill>
              </a:rPr>
              <a:t>, with the new changes.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D2F63"/>
                </a:solidFill>
              </a:rPr>
              <a:t>The example </a:t>
            </a:r>
            <a:r>
              <a:rPr lang="en-US" sz="2400" dirty="0" smtClean="0">
                <a:solidFill>
                  <a:srgbClr val="3D2F63"/>
                </a:solidFill>
              </a:rPr>
              <a:t>(next slide) has </a:t>
            </a:r>
            <a:r>
              <a:rPr lang="en-US" sz="2400" dirty="0">
                <a:solidFill>
                  <a:srgbClr val="3D2F63"/>
                </a:solidFill>
              </a:rPr>
              <a:t>a button that changes the favorite color to blue:</a:t>
            </a:r>
            <a:endParaRPr lang="en-US" sz="2400" dirty="0">
              <a:solidFill>
                <a:srgbClr val="3D2F63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3D2F63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191729"/>
            <a:ext cx="8305800" cy="990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66"/>
                </a:solidFill>
              </a:rPr>
              <a:t>render</a:t>
            </a:r>
            <a:endParaRPr lang="en-IN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990600"/>
          </a:xfr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Render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9" y="1143000"/>
            <a:ext cx="48006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sz="2400" dirty="0"/>
              <a:t>class Header extends </a:t>
            </a:r>
            <a:r>
              <a:rPr lang="en-IN" sz="2400" dirty="0" err="1"/>
              <a:t>React.Component</a:t>
            </a:r>
            <a:r>
              <a:rPr lang="en-IN" sz="2400" dirty="0"/>
              <a:t> </a:t>
            </a:r>
            <a:endParaRPr lang="en-IN" sz="2400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sz="2400" b="1" dirty="0" smtClean="0">
                <a:solidFill>
                  <a:srgbClr val="000066"/>
                </a:solidFill>
              </a:rPr>
              <a:t>{</a:t>
            </a:r>
            <a:r>
              <a:rPr lang="en-IN" sz="2400" dirty="0" smtClean="0"/>
              <a:t> </a:t>
            </a:r>
            <a:r>
              <a:rPr lang="en-IN" sz="2400" dirty="0"/>
              <a:t>constructor(props) </a:t>
            </a:r>
            <a:endParaRPr lang="en-IN" sz="2400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{ </a:t>
            </a:r>
            <a:r>
              <a:rPr lang="en-IN" sz="2400" dirty="0">
                <a:solidFill>
                  <a:srgbClr val="FF0000"/>
                </a:solidFill>
              </a:rPr>
              <a:t>super(props); 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err="1" smtClean="0">
                <a:solidFill>
                  <a:srgbClr val="0303BD"/>
                </a:solidFill>
              </a:rPr>
              <a:t>this.state</a:t>
            </a:r>
            <a:r>
              <a:rPr lang="en-IN" sz="2400" dirty="0" smtClean="0">
                <a:solidFill>
                  <a:srgbClr val="0303BD"/>
                </a:solidFill>
              </a:rPr>
              <a:t> </a:t>
            </a:r>
            <a:r>
              <a:rPr lang="en-IN" sz="2400" dirty="0">
                <a:solidFill>
                  <a:srgbClr val="0303BD"/>
                </a:solidFill>
              </a:rPr>
              <a:t>= {</a:t>
            </a:r>
            <a:r>
              <a:rPr lang="en-IN" sz="2400" dirty="0" err="1">
                <a:solidFill>
                  <a:srgbClr val="0303BD"/>
                </a:solidFill>
              </a:rPr>
              <a:t>favoritecolor</a:t>
            </a:r>
            <a:r>
              <a:rPr lang="en-IN" sz="2400" dirty="0">
                <a:solidFill>
                  <a:srgbClr val="0303BD"/>
                </a:solidFill>
              </a:rPr>
              <a:t>: "red"}; </a:t>
            </a:r>
            <a:r>
              <a:rPr lang="en-IN" sz="2400" dirty="0">
                <a:solidFill>
                  <a:srgbClr val="FF0000"/>
                </a:solidFill>
              </a:rPr>
              <a:t>} </a:t>
            </a:r>
            <a:r>
              <a:rPr lang="en-IN" sz="2400" dirty="0" err="1"/>
              <a:t>changeColor</a:t>
            </a:r>
            <a:r>
              <a:rPr lang="en-IN" sz="2400" dirty="0"/>
              <a:t> = () =&gt; { </a:t>
            </a:r>
            <a:r>
              <a:rPr lang="en-IN" sz="2400" dirty="0" err="1">
                <a:solidFill>
                  <a:srgbClr val="660033"/>
                </a:solidFill>
              </a:rPr>
              <a:t>this.setState</a:t>
            </a:r>
            <a:r>
              <a:rPr lang="en-IN" sz="2400" dirty="0">
                <a:solidFill>
                  <a:srgbClr val="660033"/>
                </a:solidFill>
              </a:rPr>
              <a:t>({</a:t>
            </a:r>
            <a:r>
              <a:rPr lang="en-IN" sz="2400" dirty="0" err="1">
                <a:solidFill>
                  <a:srgbClr val="660033"/>
                </a:solidFill>
              </a:rPr>
              <a:t>favoritecolor</a:t>
            </a:r>
            <a:r>
              <a:rPr lang="en-IN" sz="2400" dirty="0">
                <a:solidFill>
                  <a:srgbClr val="660033"/>
                </a:solidFill>
              </a:rPr>
              <a:t>: "blue"});</a:t>
            </a:r>
            <a:r>
              <a:rPr lang="en-IN" sz="2400" dirty="0"/>
              <a:t> }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953000" y="1143000"/>
            <a:ext cx="4191000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render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{ return ( &lt;div&gt; </a:t>
            </a:r>
            <a:r>
              <a:rPr lang="en-IN" sz="2000" dirty="0">
                <a:solidFill>
                  <a:srgbClr val="002060"/>
                </a:solidFill>
              </a:rPr>
              <a:t>&lt;h1&gt;My </a:t>
            </a:r>
            <a:r>
              <a:rPr lang="en-IN" sz="2000" dirty="0" err="1">
                <a:solidFill>
                  <a:srgbClr val="002060"/>
                </a:solidFill>
              </a:rPr>
              <a:t>Favorite</a:t>
            </a:r>
            <a:r>
              <a:rPr lang="en-IN" sz="2000" dirty="0">
                <a:solidFill>
                  <a:srgbClr val="002060"/>
                </a:solidFill>
              </a:rPr>
              <a:t> </a:t>
            </a:r>
            <a:r>
              <a:rPr lang="en-IN" sz="2000" dirty="0" err="1">
                <a:solidFill>
                  <a:srgbClr val="002060"/>
                </a:solidFill>
              </a:rPr>
              <a:t>Color</a:t>
            </a:r>
            <a:r>
              <a:rPr lang="en-IN" sz="2000" dirty="0">
                <a:solidFill>
                  <a:srgbClr val="002060"/>
                </a:solidFill>
              </a:rPr>
              <a:t> is {</a:t>
            </a:r>
            <a:r>
              <a:rPr lang="en-IN" sz="2000" dirty="0" err="1">
                <a:solidFill>
                  <a:srgbClr val="002060"/>
                </a:solidFill>
              </a:rPr>
              <a:t>this.state.favoritecolor</a:t>
            </a:r>
            <a:r>
              <a:rPr lang="en-IN" sz="2000" dirty="0">
                <a:solidFill>
                  <a:srgbClr val="002060"/>
                </a:solidFill>
              </a:rPr>
              <a:t>}&lt;/h1&gt; 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&lt;button type="button"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onClick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={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this.changeColor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}&gt;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Change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&lt;/button&gt; &lt;/div&gt; ); } </a:t>
            </a:r>
            <a:endParaRPr lang="en-I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000066"/>
                </a:solidFill>
              </a:rPr>
              <a:t>} </a:t>
            </a:r>
            <a:endParaRPr lang="en-IN" sz="2000" b="1" dirty="0" smtClean="0">
              <a:solidFill>
                <a:srgbClr val="000066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err="1" smtClean="0">
                <a:solidFill>
                  <a:schemeClr val="accent6">
                    <a:lumMod val="50000"/>
                  </a:schemeClr>
                </a:solidFill>
              </a:rPr>
              <a:t>ReactDOM.render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(&lt;Header /&gt;,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document.getElementById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('root'));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In the </a:t>
            </a:r>
            <a:r>
              <a:rPr lang="en-US" sz="2400" dirty="0" err="1">
                <a:solidFill>
                  <a:srgbClr val="C00000"/>
                </a:solidFill>
              </a:rPr>
              <a:t>getSnapshotBeforeUpdate</a:t>
            </a:r>
            <a:r>
              <a:rPr lang="en-US" sz="2400" dirty="0">
                <a:solidFill>
                  <a:srgbClr val="C00000"/>
                </a:solidFill>
              </a:rPr>
              <a:t>() method you have access to the</a:t>
            </a:r>
            <a:r>
              <a:rPr lang="en-US" sz="2400" dirty="0">
                <a:solidFill>
                  <a:srgbClr val="660033"/>
                </a:solidFill>
              </a:rPr>
              <a:t> props</a:t>
            </a:r>
            <a:r>
              <a:rPr lang="en-US" sz="2400" dirty="0">
                <a:solidFill>
                  <a:srgbClr val="C00000"/>
                </a:solidFill>
              </a:rPr>
              <a:t> and </a:t>
            </a:r>
            <a:r>
              <a:rPr lang="en-US" sz="2400" dirty="0">
                <a:solidFill>
                  <a:srgbClr val="660033"/>
                </a:solidFill>
              </a:rPr>
              <a:t>state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i="1" dirty="0">
                <a:solidFill>
                  <a:srgbClr val="336600"/>
                </a:solidFill>
              </a:rPr>
              <a:t>before</a:t>
            </a:r>
            <a:r>
              <a:rPr lang="en-US" sz="2400" dirty="0">
                <a:solidFill>
                  <a:srgbClr val="336600"/>
                </a:solidFill>
              </a:rPr>
              <a:t> the update</a:t>
            </a:r>
            <a:r>
              <a:rPr lang="en-US" sz="2400" dirty="0">
                <a:solidFill>
                  <a:srgbClr val="C00000"/>
                </a:solidFill>
              </a:rPr>
              <a:t>, meaning that even after the update, 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3D2F63"/>
                </a:solidFill>
              </a:rPr>
              <a:t>you </a:t>
            </a:r>
            <a:r>
              <a:rPr lang="en-US" sz="2400" dirty="0">
                <a:solidFill>
                  <a:srgbClr val="3D2F63"/>
                </a:solidFill>
              </a:rPr>
              <a:t>can check what the values were </a:t>
            </a:r>
            <a:r>
              <a:rPr lang="en-US" sz="2400" i="1" dirty="0">
                <a:solidFill>
                  <a:srgbClr val="3D2F63"/>
                </a:solidFill>
              </a:rPr>
              <a:t>before</a:t>
            </a:r>
            <a:r>
              <a:rPr lang="en-US" sz="2400" dirty="0">
                <a:solidFill>
                  <a:srgbClr val="3D2F63"/>
                </a:solidFill>
              </a:rPr>
              <a:t> the update.</a:t>
            </a:r>
            <a:endParaRPr lang="en-US" sz="2400" dirty="0">
              <a:solidFill>
                <a:srgbClr val="3D2F6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If the </a:t>
            </a:r>
            <a:r>
              <a:rPr lang="en-US" sz="2400" dirty="0" err="1">
                <a:solidFill>
                  <a:srgbClr val="B30D9B"/>
                </a:solidFill>
              </a:rPr>
              <a:t>getSnapshotBeforeUpdate</a:t>
            </a:r>
            <a:r>
              <a:rPr lang="en-US" sz="2400" dirty="0">
                <a:solidFill>
                  <a:srgbClr val="B30D9B"/>
                </a:solidFill>
              </a:rPr>
              <a:t>() </a:t>
            </a:r>
            <a:r>
              <a:rPr lang="en-US" sz="2400" dirty="0">
                <a:solidFill>
                  <a:srgbClr val="C00000"/>
                </a:solidFill>
              </a:rPr>
              <a:t>method is present, you should also include the </a:t>
            </a:r>
            <a:r>
              <a:rPr lang="en-US" sz="2400" dirty="0" err="1">
                <a:solidFill>
                  <a:srgbClr val="B30D9B"/>
                </a:solidFill>
              </a:rPr>
              <a:t>componentDidUpdate</a:t>
            </a:r>
            <a:r>
              <a:rPr lang="en-US" sz="2400" dirty="0">
                <a:solidFill>
                  <a:srgbClr val="B30D9B"/>
                </a:solidFill>
              </a:rPr>
              <a:t>() </a:t>
            </a:r>
            <a:r>
              <a:rPr lang="en-US" sz="2400" dirty="0">
                <a:solidFill>
                  <a:srgbClr val="C00000"/>
                </a:solidFill>
              </a:rPr>
              <a:t>method, otherwise you will get an error.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191729"/>
            <a:ext cx="8305800" cy="990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err="1" smtClean="0">
                <a:solidFill>
                  <a:srgbClr val="002060"/>
                </a:solidFill>
              </a:rPr>
              <a:t>getSnapshotBeforeUpdate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tx2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660033"/>
                </a:solidFill>
              </a:rPr>
              <a:t>The example below might seem complicated, but all it does is this:</a:t>
            </a:r>
            <a:endParaRPr lang="en-US" sz="2400" dirty="0">
              <a:solidFill>
                <a:srgbClr val="66003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A0875"/>
                </a:solidFill>
              </a:rPr>
              <a:t>When the component is </a:t>
            </a:r>
            <a:r>
              <a:rPr lang="en-US" sz="2400" i="1" dirty="0">
                <a:solidFill>
                  <a:srgbClr val="FF0000"/>
                </a:solidFill>
              </a:rPr>
              <a:t>mounting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rgbClr val="7A0875"/>
                </a:solidFill>
              </a:rPr>
              <a:t>it is rendered with the favorite color "red".</a:t>
            </a:r>
            <a:endParaRPr lang="en-US" sz="2400" dirty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A0875"/>
                </a:solidFill>
              </a:rPr>
              <a:t>When the component </a:t>
            </a:r>
            <a:r>
              <a:rPr lang="en-US" sz="2400" i="1" dirty="0">
                <a:solidFill>
                  <a:srgbClr val="7A0875"/>
                </a:solidFill>
              </a:rPr>
              <a:t>has been </a:t>
            </a:r>
            <a:r>
              <a:rPr lang="en-US" sz="2400" i="1" dirty="0">
                <a:solidFill>
                  <a:srgbClr val="FF0000"/>
                </a:solidFill>
              </a:rPr>
              <a:t>mounted</a:t>
            </a:r>
            <a:r>
              <a:rPr lang="en-US" sz="2400" i="1" dirty="0">
                <a:solidFill>
                  <a:srgbClr val="7A0875"/>
                </a:solidFill>
              </a:rPr>
              <a:t>,</a:t>
            </a:r>
            <a:r>
              <a:rPr lang="en-US" sz="2400" dirty="0">
                <a:solidFill>
                  <a:srgbClr val="7A0875"/>
                </a:solidFill>
              </a:rPr>
              <a:t> a timer changes the state, and after one second, the favorite color becomes "yellow".</a:t>
            </a:r>
            <a:endParaRPr lang="en-US" sz="2400" dirty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7A0875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191729"/>
            <a:ext cx="8305800" cy="990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err="1" smtClean="0">
                <a:solidFill>
                  <a:srgbClr val="002060"/>
                </a:solidFill>
              </a:rPr>
              <a:t>getSnapshotBeforeUpdate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7A0875"/>
                </a:solidFill>
              </a:rPr>
              <a:t>This </a:t>
            </a:r>
            <a:r>
              <a:rPr lang="en-US" sz="2400" dirty="0">
                <a:solidFill>
                  <a:srgbClr val="7A0875"/>
                </a:solidFill>
              </a:rPr>
              <a:t>action triggers the </a:t>
            </a:r>
            <a:r>
              <a:rPr lang="en-US" sz="2400" i="1" dirty="0">
                <a:solidFill>
                  <a:srgbClr val="0303BD"/>
                </a:solidFill>
              </a:rPr>
              <a:t>update</a:t>
            </a:r>
            <a:r>
              <a:rPr lang="en-US" sz="2400" dirty="0">
                <a:solidFill>
                  <a:srgbClr val="0303BD"/>
                </a:solidFill>
              </a:rPr>
              <a:t> phase, </a:t>
            </a:r>
            <a:r>
              <a:rPr lang="en-US" sz="2400" dirty="0">
                <a:solidFill>
                  <a:srgbClr val="7A0875"/>
                </a:solidFill>
              </a:rPr>
              <a:t>and since this component has a </a:t>
            </a:r>
            <a:r>
              <a:rPr lang="en-US" sz="2400" dirty="0" err="1">
                <a:solidFill>
                  <a:srgbClr val="FF0000"/>
                </a:solidFill>
              </a:rPr>
              <a:t>getSnapshotBeforeUpdate</a:t>
            </a:r>
            <a:r>
              <a:rPr lang="en-US" sz="2400" dirty="0">
                <a:solidFill>
                  <a:srgbClr val="FF0000"/>
                </a:solidFill>
              </a:rPr>
              <a:t>() </a:t>
            </a:r>
            <a:r>
              <a:rPr lang="en-US" sz="2400" dirty="0">
                <a:solidFill>
                  <a:srgbClr val="7A0875"/>
                </a:solidFill>
              </a:rPr>
              <a:t>method, this method is executed, and writes a message to the empty DIV1 element</a:t>
            </a:r>
            <a:r>
              <a:rPr lang="en-US" sz="2400" dirty="0" smtClean="0">
                <a:solidFill>
                  <a:srgbClr val="7A0875"/>
                </a:solidFill>
              </a:rPr>
              <a:t>.</a:t>
            </a:r>
            <a:endParaRPr lang="en-US" sz="2400" dirty="0" smtClean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A0875"/>
                </a:solidFill>
              </a:rPr>
              <a:t>Then the </a:t>
            </a:r>
            <a:r>
              <a:rPr lang="en-US" sz="2400" dirty="0" err="1">
                <a:solidFill>
                  <a:srgbClr val="FF0000"/>
                </a:solidFill>
              </a:rPr>
              <a:t>componentDidUpdate</a:t>
            </a:r>
            <a:r>
              <a:rPr lang="en-US" sz="2400" dirty="0">
                <a:solidFill>
                  <a:srgbClr val="FF0000"/>
                </a:solidFill>
              </a:rPr>
              <a:t>() </a:t>
            </a:r>
            <a:r>
              <a:rPr lang="en-US" sz="2400" dirty="0">
                <a:solidFill>
                  <a:srgbClr val="7A0875"/>
                </a:solidFill>
              </a:rPr>
              <a:t>method is executed and writes a message in the empty DIV2 element:</a:t>
            </a:r>
            <a:endParaRPr lang="en-US" sz="2400" dirty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200" dirty="0">
              <a:solidFill>
                <a:srgbClr val="7A0875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191729"/>
            <a:ext cx="8305800" cy="990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err="1" smtClean="0">
                <a:solidFill>
                  <a:srgbClr val="002060"/>
                </a:solidFill>
              </a:rPr>
              <a:t>getSnapshotBeforeUpdate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990600"/>
          </a:xfr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dirty="0" err="1" smtClean="0">
                <a:solidFill>
                  <a:srgbClr val="002060"/>
                </a:solidFill>
              </a:rPr>
              <a:t>getSnapshotBeforeUpdate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9" y="1143000"/>
            <a:ext cx="48006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830" indent="0">
              <a:buNone/>
            </a:pPr>
            <a:r>
              <a:rPr lang="en-IN" sz="1800" dirty="0" smtClean="0">
                <a:solidFill>
                  <a:srgbClr val="C00000"/>
                </a:solidFill>
              </a:rPr>
              <a:t>import </a:t>
            </a:r>
            <a:r>
              <a:rPr lang="en-IN" sz="1800" dirty="0">
                <a:solidFill>
                  <a:srgbClr val="C00000"/>
                </a:solidFill>
              </a:rPr>
              <a:t>React from 'react'; </a:t>
            </a:r>
            <a:endParaRPr lang="en-IN" sz="18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1800" dirty="0" smtClean="0">
                <a:solidFill>
                  <a:srgbClr val="C00000"/>
                </a:solidFill>
              </a:rPr>
              <a:t>import </a:t>
            </a:r>
            <a:r>
              <a:rPr lang="en-IN" sz="1800" dirty="0" err="1">
                <a:solidFill>
                  <a:srgbClr val="C00000"/>
                </a:solidFill>
              </a:rPr>
              <a:t>ReactDOM</a:t>
            </a:r>
            <a:r>
              <a:rPr lang="en-IN" sz="1800" dirty="0">
                <a:solidFill>
                  <a:srgbClr val="C00000"/>
                </a:solidFill>
              </a:rPr>
              <a:t> from 'react-</a:t>
            </a:r>
            <a:r>
              <a:rPr lang="en-IN" sz="1800" dirty="0" err="1">
                <a:solidFill>
                  <a:srgbClr val="C00000"/>
                </a:solidFill>
              </a:rPr>
              <a:t>dom</a:t>
            </a:r>
            <a:r>
              <a:rPr lang="en-IN" sz="1800" dirty="0">
                <a:solidFill>
                  <a:srgbClr val="C00000"/>
                </a:solidFill>
              </a:rPr>
              <a:t>'; </a:t>
            </a:r>
            <a:endParaRPr lang="en-IN" sz="18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1800" dirty="0" smtClean="0"/>
              <a:t>class </a:t>
            </a:r>
            <a:r>
              <a:rPr lang="en-IN" sz="1800" dirty="0"/>
              <a:t>Header extends </a:t>
            </a:r>
            <a:r>
              <a:rPr lang="en-IN" sz="1800" dirty="0" err="1" smtClean="0"/>
              <a:t>React.Component</a:t>
            </a:r>
            <a:endParaRPr lang="en-IN" sz="1800" dirty="0" smtClean="0"/>
          </a:p>
          <a:p>
            <a:pPr marL="3683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{ constructor(props) { super(props); </a:t>
            </a:r>
            <a:r>
              <a:rPr lang="en-IN" sz="1800" dirty="0" err="1"/>
              <a:t>this.state</a:t>
            </a:r>
            <a:r>
              <a:rPr lang="en-IN" sz="1800" dirty="0"/>
              <a:t> = {</a:t>
            </a:r>
            <a:r>
              <a:rPr lang="en-IN" sz="1800" dirty="0" err="1"/>
              <a:t>favoritecolor</a:t>
            </a:r>
            <a:r>
              <a:rPr lang="en-IN" sz="1800" dirty="0"/>
              <a:t>: "red"}; } </a:t>
            </a:r>
            <a:endParaRPr lang="en-IN" sz="1800" dirty="0" smtClean="0"/>
          </a:p>
          <a:p>
            <a:pPr marL="36830" indent="0">
              <a:buNone/>
            </a:pPr>
            <a:endParaRPr lang="en-IN" sz="1800" dirty="0" smtClean="0"/>
          </a:p>
          <a:p>
            <a:pPr marL="36830" indent="0">
              <a:buNone/>
            </a:pPr>
            <a:r>
              <a:rPr lang="en-IN" sz="1800" b="1" dirty="0" err="1" smtClean="0">
                <a:solidFill>
                  <a:srgbClr val="B30D9B"/>
                </a:solidFill>
              </a:rPr>
              <a:t>componentDidMount</a:t>
            </a:r>
            <a:r>
              <a:rPr lang="en-IN" sz="1800" b="1" dirty="0">
                <a:solidFill>
                  <a:srgbClr val="B30D9B"/>
                </a:solidFill>
              </a:rPr>
              <a:t>() </a:t>
            </a:r>
            <a:endParaRPr lang="en-IN" sz="1800" b="1" dirty="0" smtClean="0">
              <a:solidFill>
                <a:srgbClr val="B30D9B"/>
              </a:solidFill>
            </a:endParaRPr>
          </a:p>
          <a:p>
            <a:pPr marL="36830" indent="0">
              <a:buNone/>
            </a:pPr>
            <a:r>
              <a:rPr lang="en-IN" sz="1800" b="1" dirty="0" smtClean="0">
                <a:solidFill>
                  <a:srgbClr val="000066"/>
                </a:solidFill>
              </a:rPr>
              <a:t>{ </a:t>
            </a:r>
            <a:r>
              <a:rPr lang="en-IN" sz="1800" dirty="0" err="1"/>
              <a:t>setTimeout</a:t>
            </a:r>
            <a:r>
              <a:rPr lang="en-IN" sz="1800" dirty="0"/>
              <a:t>(() =&gt; </a:t>
            </a:r>
            <a:r>
              <a:rPr lang="en-IN" sz="1800" b="1" dirty="0">
                <a:solidFill>
                  <a:srgbClr val="660033"/>
                </a:solidFill>
              </a:rPr>
              <a:t>{ </a:t>
            </a:r>
            <a:r>
              <a:rPr lang="en-IN" sz="1800" dirty="0" err="1">
                <a:solidFill>
                  <a:srgbClr val="FF0000"/>
                </a:solidFill>
              </a:rPr>
              <a:t>this.setState</a:t>
            </a:r>
            <a:r>
              <a:rPr lang="en-IN" sz="1800" dirty="0">
                <a:solidFill>
                  <a:srgbClr val="FF0000"/>
                </a:solidFill>
              </a:rPr>
              <a:t>({</a:t>
            </a:r>
            <a:r>
              <a:rPr lang="en-IN" sz="1800" dirty="0" err="1">
                <a:solidFill>
                  <a:srgbClr val="FF0000"/>
                </a:solidFill>
              </a:rPr>
              <a:t>favoritecolor</a:t>
            </a:r>
            <a:r>
              <a:rPr lang="en-IN" sz="1800" dirty="0">
                <a:solidFill>
                  <a:srgbClr val="FF0000"/>
                </a:solidFill>
              </a:rPr>
              <a:t>: "yellow"}) </a:t>
            </a:r>
            <a:r>
              <a:rPr lang="en-IN" sz="1800" b="1" dirty="0">
                <a:solidFill>
                  <a:srgbClr val="660033"/>
                </a:solidFill>
              </a:rPr>
              <a:t>},</a:t>
            </a:r>
            <a:r>
              <a:rPr lang="en-IN" sz="1800" dirty="0"/>
              <a:t> 1000) </a:t>
            </a:r>
            <a:r>
              <a:rPr lang="en-IN" sz="1800" b="1" dirty="0">
                <a:solidFill>
                  <a:srgbClr val="000066"/>
                </a:solidFill>
              </a:rPr>
              <a:t>} </a:t>
            </a:r>
            <a:endParaRPr lang="en-IN" sz="1800" b="1" dirty="0" smtClean="0">
              <a:solidFill>
                <a:srgbClr val="000066"/>
              </a:solidFill>
            </a:endParaRPr>
          </a:p>
          <a:p>
            <a:pPr marL="36830" indent="0">
              <a:buNone/>
            </a:pPr>
            <a:r>
              <a:rPr lang="en-IN" sz="1800" b="1" dirty="0" err="1" smtClean="0">
                <a:solidFill>
                  <a:srgbClr val="000066"/>
                </a:solidFill>
              </a:rPr>
              <a:t>getSnapshotBeforeUpdate</a:t>
            </a:r>
            <a:r>
              <a:rPr lang="en-IN" sz="1800" b="1" dirty="0" smtClean="0">
                <a:solidFill>
                  <a:srgbClr val="000066"/>
                </a:solidFill>
              </a:rPr>
              <a:t>(</a:t>
            </a:r>
            <a:r>
              <a:rPr lang="en-IN" sz="1800" b="1" dirty="0" err="1" smtClean="0">
                <a:solidFill>
                  <a:srgbClr val="000066"/>
                </a:solidFill>
              </a:rPr>
              <a:t>prevProps</a:t>
            </a:r>
            <a:r>
              <a:rPr lang="en-IN" sz="1800" b="1" dirty="0">
                <a:solidFill>
                  <a:srgbClr val="000066"/>
                </a:solidFill>
              </a:rPr>
              <a:t>, </a:t>
            </a:r>
            <a:r>
              <a:rPr lang="en-IN" sz="1800" b="1" dirty="0" err="1">
                <a:solidFill>
                  <a:srgbClr val="000066"/>
                </a:solidFill>
              </a:rPr>
              <a:t>prevState</a:t>
            </a:r>
            <a:r>
              <a:rPr lang="en-IN" sz="1800" b="1" dirty="0" smtClean="0">
                <a:solidFill>
                  <a:srgbClr val="000066"/>
                </a:solidFill>
              </a:rPr>
              <a:t>)</a:t>
            </a:r>
            <a:endParaRPr lang="en-IN" sz="1800" b="1" dirty="0" smtClean="0">
              <a:solidFill>
                <a:srgbClr val="000066"/>
              </a:solidFill>
            </a:endParaRPr>
          </a:p>
          <a:p>
            <a:pPr marL="36830" indent="0">
              <a:buNone/>
            </a:pPr>
            <a:r>
              <a:rPr lang="en-IN" sz="1800" dirty="0" smtClean="0"/>
              <a:t> </a:t>
            </a:r>
            <a:r>
              <a:rPr lang="en-IN" sz="1800" dirty="0"/>
              <a:t>{ </a:t>
            </a:r>
            <a:r>
              <a:rPr lang="en-IN" sz="1800" dirty="0" err="1"/>
              <a:t>document.getElementById</a:t>
            </a:r>
            <a:r>
              <a:rPr lang="en-IN" sz="1800" dirty="0"/>
              <a:t>("div1</a:t>
            </a:r>
            <a:r>
              <a:rPr lang="en-IN" sz="1800" dirty="0" smtClean="0"/>
              <a:t>")</a:t>
            </a:r>
            <a:r>
              <a:rPr lang="en-IN" sz="1800" b="1" dirty="0" smtClean="0">
                <a:solidFill>
                  <a:srgbClr val="336600"/>
                </a:solidFill>
              </a:rPr>
              <a:t>.</a:t>
            </a:r>
            <a:endParaRPr lang="en-IN" sz="1800" b="1" dirty="0" smtClean="0">
              <a:solidFill>
                <a:srgbClr val="336600"/>
              </a:solidFill>
            </a:endParaRPr>
          </a:p>
          <a:p>
            <a:pPr marL="36830" indent="0">
              <a:buNone/>
            </a:pPr>
            <a:r>
              <a:rPr lang="en-IN" sz="1800" b="1" dirty="0" err="1" smtClean="0">
                <a:solidFill>
                  <a:srgbClr val="336600"/>
                </a:solidFill>
              </a:rPr>
              <a:t>innerHTML</a:t>
            </a:r>
            <a:r>
              <a:rPr lang="en-IN" sz="1800" b="1" dirty="0" smtClean="0">
                <a:solidFill>
                  <a:srgbClr val="336600"/>
                </a:solidFill>
              </a:rPr>
              <a:t> </a:t>
            </a:r>
            <a:r>
              <a:rPr lang="en-IN" sz="1800" dirty="0"/>
              <a:t>= "Before the update, the </a:t>
            </a:r>
            <a:r>
              <a:rPr lang="en-IN" sz="1800" dirty="0" err="1"/>
              <a:t>favorite</a:t>
            </a:r>
            <a:r>
              <a:rPr lang="en-IN" sz="1800" dirty="0"/>
              <a:t> was " + </a:t>
            </a:r>
            <a:r>
              <a:rPr lang="en-IN" sz="1800" b="1" dirty="0" err="1">
                <a:solidFill>
                  <a:srgbClr val="3D2F63"/>
                </a:solidFill>
              </a:rPr>
              <a:t>prevState.favoritecolor</a:t>
            </a:r>
            <a:r>
              <a:rPr lang="en-IN" sz="1800" dirty="0"/>
              <a:t>; </a:t>
            </a:r>
            <a:endParaRPr lang="en-IN" sz="1800" dirty="0" smtClean="0"/>
          </a:p>
          <a:p>
            <a:pPr marL="3683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  <a:p>
            <a:pPr marL="36830" indent="0">
              <a:lnSpc>
                <a:spcPct val="150000"/>
              </a:lnSpc>
              <a:buNone/>
            </a:pPr>
            <a:endParaRPr lang="en-IN" sz="18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953000" y="1143000"/>
            <a:ext cx="4191000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50000"/>
              </a:lnSpc>
              <a:buNone/>
            </a:pPr>
            <a:r>
              <a:rPr lang="en-IN" sz="2000" b="1" dirty="0" err="1">
                <a:solidFill>
                  <a:srgbClr val="660033"/>
                </a:solidFill>
              </a:rPr>
              <a:t>componentDidUpdate</a:t>
            </a:r>
            <a:r>
              <a:rPr lang="en-IN" sz="2000" b="1" dirty="0">
                <a:solidFill>
                  <a:srgbClr val="660033"/>
                </a:solidFill>
              </a:rPr>
              <a:t>() </a:t>
            </a:r>
            <a:r>
              <a:rPr lang="en-IN" sz="2000" dirty="0">
                <a:solidFill>
                  <a:srgbClr val="0303BD"/>
                </a:solidFill>
              </a:rPr>
              <a:t>{ </a:t>
            </a:r>
            <a:r>
              <a:rPr lang="en-IN" sz="2000" b="1" dirty="0" err="1">
                <a:solidFill>
                  <a:srgbClr val="FF0000"/>
                </a:solidFill>
              </a:rPr>
              <a:t>document.getElementById</a:t>
            </a:r>
            <a:r>
              <a:rPr lang="en-IN" sz="2000" b="1" dirty="0">
                <a:solidFill>
                  <a:srgbClr val="FF0000"/>
                </a:solidFill>
              </a:rPr>
              <a:t>("div2</a:t>
            </a:r>
            <a:r>
              <a:rPr lang="en-IN" sz="2000" b="1" dirty="0" smtClean="0">
                <a:solidFill>
                  <a:srgbClr val="FF0000"/>
                </a:solidFill>
              </a:rPr>
              <a:t>").</a:t>
            </a:r>
            <a:r>
              <a:rPr lang="en-IN" sz="2000" b="1" dirty="0" err="1">
                <a:solidFill>
                  <a:srgbClr val="FF0000"/>
                </a:solidFill>
              </a:rPr>
              <a:t>innerHTML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>
                <a:solidFill>
                  <a:srgbClr val="0303BD"/>
                </a:solidFill>
              </a:rPr>
              <a:t>= "The updated </a:t>
            </a:r>
            <a:r>
              <a:rPr lang="en-IN" sz="2000" dirty="0" err="1">
                <a:solidFill>
                  <a:srgbClr val="0303BD"/>
                </a:solidFill>
              </a:rPr>
              <a:t>favorite</a:t>
            </a:r>
            <a:r>
              <a:rPr lang="en-IN" sz="2000" dirty="0">
                <a:solidFill>
                  <a:srgbClr val="0303BD"/>
                </a:solidFill>
              </a:rPr>
              <a:t> is " + </a:t>
            </a:r>
            <a:r>
              <a:rPr lang="en-IN" sz="2000" dirty="0" err="1">
                <a:solidFill>
                  <a:srgbClr val="0303BD"/>
                </a:solidFill>
              </a:rPr>
              <a:t>this.state.favoritecolor</a:t>
            </a:r>
            <a:r>
              <a:rPr lang="en-IN" sz="2000" dirty="0">
                <a:solidFill>
                  <a:srgbClr val="0303BD"/>
                </a:solidFill>
              </a:rPr>
              <a:t>; </a:t>
            </a:r>
            <a:r>
              <a:rPr lang="en-IN" sz="2000" dirty="0" smtClean="0">
                <a:solidFill>
                  <a:srgbClr val="0303BD"/>
                </a:solidFill>
              </a:rPr>
              <a:t>}</a:t>
            </a:r>
            <a:endParaRPr lang="en-IN" sz="2000" dirty="0" smtClean="0">
              <a:solidFill>
                <a:srgbClr val="0303BD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rgbClr val="0303BD"/>
                </a:solidFill>
              </a:rPr>
              <a:t> </a:t>
            </a:r>
            <a:r>
              <a:rPr lang="en-IN" sz="2000" dirty="0">
                <a:solidFill>
                  <a:srgbClr val="0303BD"/>
                </a:solidFill>
              </a:rPr>
              <a:t>render() </a:t>
            </a:r>
            <a:r>
              <a:rPr lang="en-IN" sz="2000" dirty="0">
                <a:solidFill>
                  <a:srgbClr val="B30D9B"/>
                </a:solidFill>
              </a:rPr>
              <a:t>{ return ( &lt;div&gt; &lt;h1&gt;My </a:t>
            </a:r>
            <a:r>
              <a:rPr lang="en-IN" sz="2000" dirty="0" err="1">
                <a:solidFill>
                  <a:srgbClr val="B30D9B"/>
                </a:solidFill>
              </a:rPr>
              <a:t>Favorite</a:t>
            </a:r>
            <a:r>
              <a:rPr lang="en-IN" sz="2000" dirty="0">
                <a:solidFill>
                  <a:srgbClr val="B30D9B"/>
                </a:solidFill>
              </a:rPr>
              <a:t> </a:t>
            </a:r>
            <a:r>
              <a:rPr lang="en-IN" sz="2000" dirty="0" err="1">
                <a:solidFill>
                  <a:srgbClr val="B30D9B"/>
                </a:solidFill>
              </a:rPr>
              <a:t>Color</a:t>
            </a:r>
            <a:r>
              <a:rPr lang="en-IN" sz="2000" dirty="0">
                <a:solidFill>
                  <a:srgbClr val="B30D9B"/>
                </a:solidFill>
              </a:rPr>
              <a:t> is </a:t>
            </a:r>
            <a:r>
              <a:rPr lang="en-IN" sz="2000" b="1" dirty="0">
                <a:solidFill>
                  <a:srgbClr val="336600"/>
                </a:solidFill>
              </a:rPr>
              <a:t>{</a:t>
            </a:r>
            <a:r>
              <a:rPr lang="en-IN" sz="2000" b="1" dirty="0" err="1">
                <a:solidFill>
                  <a:srgbClr val="336600"/>
                </a:solidFill>
              </a:rPr>
              <a:t>this.state.favoritecolor</a:t>
            </a:r>
            <a:r>
              <a:rPr lang="en-IN" sz="2000" b="1" dirty="0">
                <a:solidFill>
                  <a:srgbClr val="336600"/>
                </a:solidFill>
              </a:rPr>
              <a:t>}&lt;/</a:t>
            </a:r>
            <a:r>
              <a:rPr lang="en-IN" sz="2000" dirty="0">
                <a:solidFill>
                  <a:srgbClr val="B30D9B"/>
                </a:solidFill>
              </a:rPr>
              <a:t>h1&gt; &lt;div id="div1"&gt;&lt;/div&gt; &lt;div id="div2"&gt;&lt;/div&gt; &lt;/div&gt; ); } } </a:t>
            </a:r>
            <a:r>
              <a:rPr lang="en-IN" sz="2000" dirty="0" err="1">
                <a:solidFill>
                  <a:srgbClr val="0303BD"/>
                </a:solidFill>
              </a:rPr>
              <a:t>ReactDOM.render</a:t>
            </a:r>
            <a:r>
              <a:rPr lang="en-IN" sz="2000" dirty="0">
                <a:solidFill>
                  <a:srgbClr val="0303BD"/>
                </a:solidFill>
              </a:rPr>
              <a:t>(&lt;Header /&gt;, </a:t>
            </a:r>
            <a:r>
              <a:rPr lang="en-IN" sz="2000" dirty="0" err="1">
                <a:solidFill>
                  <a:srgbClr val="0303BD"/>
                </a:solidFill>
              </a:rPr>
              <a:t>document.getElementById</a:t>
            </a:r>
            <a:r>
              <a:rPr lang="en-IN" sz="2000" dirty="0">
                <a:solidFill>
                  <a:srgbClr val="0303BD"/>
                </a:solidFill>
              </a:rPr>
              <a:t>('root'));</a:t>
            </a:r>
            <a:endParaRPr lang="en-IN" sz="2000" dirty="0">
              <a:solidFill>
                <a:srgbClr val="0303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66"/>
                </a:solidFill>
              </a:rPr>
              <a:t>The </a:t>
            </a:r>
            <a:r>
              <a:rPr lang="en-US" sz="2000" dirty="0" err="1">
                <a:solidFill>
                  <a:srgbClr val="660033"/>
                </a:solidFill>
              </a:rPr>
              <a:t>componentDidUpdate</a:t>
            </a:r>
            <a:r>
              <a:rPr lang="en-US" sz="2000" dirty="0">
                <a:solidFill>
                  <a:srgbClr val="000066"/>
                </a:solidFill>
              </a:rPr>
              <a:t> method is called after the component is updated in the DOM.</a:t>
            </a:r>
            <a:endParaRPr lang="en-US" sz="2000" dirty="0">
              <a:solidFill>
                <a:srgbClr val="000066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</a:rPr>
              <a:t>The example </a:t>
            </a:r>
            <a:r>
              <a:rPr lang="en-US" sz="2000" b="1" dirty="0" smtClean="0">
                <a:solidFill>
                  <a:srgbClr val="C00000"/>
                </a:solidFill>
              </a:rPr>
              <a:t>next slide </a:t>
            </a:r>
            <a:r>
              <a:rPr lang="en-US" sz="2000" b="1" dirty="0">
                <a:solidFill>
                  <a:srgbClr val="C00000"/>
                </a:solidFill>
              </a:rPr>
              <a:t>might seem complicated, but all it does is this: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660033"/>
                </a:solidFill>
              </a:rPr>
              <a:t>When the component is </a:t>
            </a:r>
            <a:r>
              <a:rPr lang="en-US" sz="2000" i="1" dirty="0">
                <a:solidFill>
                  <a:srgbClr val="660033"/>
                </a:solidFill>
              </a:rPr>
              <a:t>mounting</a:t>
            </a:r>
            <a:r>
              <a:rPr lang="en-US" sz="2000" dirty="0">
                <a:solidFill>
                  <a:srgbClr val="660033"/>
                </a:solidFill>
              </a:rPr>
              <a:t> it is rendered with the favorite color "red".</a:t>
            </a:r>
            <a:endParaRPr lang="en-US" sz="2000" dirty="0">
              <a:solidFill>
                <a:srgbClr val="66003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660033"/>
                </a:solidFill>
              </a:rPr>
              <a:t>When the component </a:t>
            </a:r>
            <a:r>
              <a:rPr lang="en-US" sz="2000" i="1" dirty="0">
                <a:solidFill>
                  <a:srgbClr val="660033"/>
                </a:solidFill>
              </a:rPr>
              <a:t>has been</a:t>
            </a:r>
            <a:r>
              <a:rPr lang="en-US" sz="2000" b="1" i="1" dirty="0">
                <a:solidFill>
                  <a:srgbClr val="7030A0"/>
                </a:solidFill>
              </a:rPr>
              <a:t> mounted</a:t>
            </a:r>
            <a:r>
              <a:rPr lang="en-US" sz="2000" i="1" dirty="0">
                <a:solidFill>
                  <a:srgbClr val="660033"/>
                </a:solidFill>
              </a:rPr>
              <a:t>,</a:t>
            </a:r>
            <a:r>
              <a:rPr lang="en-US" sz="2000" dirty="0">
                <a:solidFill>
                  <a:srgbClr val="660033"/>
                </a:solidFill>
              </a:rPr>
              <a:t> a timer changes the state, and the color becomes "yellow".</a:t>
            </a:r>
            <a:endParaRPr lang="en-US" sz="2000" dirty="0">
              <a:solidFill>
                <a:srgbClr val="66003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660033"/>
                </a:solidFill>
              </a:rPr>
              <a:t>This action triggers the </a:t>
            </a:r>
            <a:r>
              <a:rPr lang="en-US" sz="2000" i="1" dirty="0">
                <a:solidFill>
                  <a:srgbClr val="660033"/>
                </a:solidFill>
              </a:rPr>
              <a:t>update</a:t>
            </a:r>
            <a:r>
              <a:rPr lang="en-US" sz="2000" dirty="0">
                <a:solidFill>
                  <a:srgbClr val="660033"/>
                </a:solidFill>
              </a:rPr>
              <a:t> phase, and since this component has a </a:t>
            </a:r>
            <a:r>
              <a:rPr lang="en-US" sz="2000" b="1" dirty="0" err="1">
                <a:solidFill>
                  <a:srgbClr val="FF0000"/>
                </a:solidFill>
              </a:rPr>
              <a:t>componentDidUpdate</a:t>
            </a:r>
            <a:r>
              <a:rPr lang="en-US" sz="2000" b="1" dirty="0">
                <a:solidFill>
                  <a:srgbClr val="FF0000"/>
                </a:solidFill>
              </a:rPr>
              <a:t> </a:t>
            </a:r>
            <a:r>
              <a:rPr lang="en-US" sz="2000" dirty="0">
                <a:solidFill>
                  <a:srgbClr val="660033"/>
                </a:solidFill>
              </a:rPr>
              <a:t>method, this method is executed and writes a message in the empty DIV element:</a:t>
            </a:r>
            <a:endParaRPr lang="en-US" sz="2000" dirty="0">
              <a:solidFill>
                <a:srgbClr val="660033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660033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191729"/>
            <a:ext cx="8305800" cy="990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err="1" smtClean="0">
                <a:solidFill>
                  <a:srgbClr val="000066"/>
                </a:solidFill>
              </a:rPr>
              <a:t>componentDidUpdate</a:t>
            </a:r>
            <a:endParaRPr lang="en-IN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990600"/>
          </a:xfr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0066"/>
                </a:solidFill>
              </a:rPr>
              <a:t>componentDidUpdate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9" y="1143000"/>
            <a:ext cx="4520381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303BD"/>
                </a:solidFill>
              </a:rPr>
              <a:t>class Header extends </a:t>
            </a:r>
            <a:r>
              <a:rPr lang="en-IN" sz="2000" dirty="0" err="1">
                <a:solidFill>
                  <a:srgbClr val="0303BD"/>
                </a:solidFill>
              </a:rPr>
              <a:t>React.Component</a:t>
            </a:r>
            <a:r>
              <a:rPr lang="en-IN" sz="2000" dirty="0">
                <a:solidFill>
                  <a:srgbClr val="0303BD"/>
                </a:solidFill>
              </a:rPr>
              <a:t> </a:t>
            </a:r>
            <a:endParaRPr lang="en-IN" sz="2000" dirty="0" smtClean="0">
              <a:solidFill>
                <a:srgbClr val="0303BD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rgbClr val="0303BD"/>
                </a:solidFill>
              </a:rPr>
              <a:t>{ </a:t>
            </a:r>
            <a:r>
              <a:rPr lang="en-IN" sz="2000" dirty="0">
                <a:solidFill>
                  <a:srgbClr val="0303BD"/>
                </a:solidFill>
              </a:rPr>
              <a:t>constructor(props) </a:t>
            </a:r>
            <a:endParaRPr lang="en-IN" sz="2000" dirty="0" smtClean="0">
              <a:solidFill>
                <a:srgbClr val="0303BD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rgbClr val="0303BD"/>
                </a:solidFill>
              </a:rPr>
              <a:t>{ </a:t>
            </a:r>
            <a:r>
              <a:rPr lang="en-IN" sz="2000" dirty="0">
                <a:solidFill>
                  <a:srgbClr val="0303BD"/>
                </a:solidFill>
              </a:rPr>
              <a:t>super(props); </a:t>
            </a:r>
            <a:r>
              <a:rPr lang="en-IN" sz="2000" dirty="0" err="1">
                <a:solidFill>
                  <a:srgbClr val="0303BD"/>
                </a:solidFill>
              </a:rPr>
              <a:t>this.state</a:t>
            </a:r>
            <a:r>
              <a:rPr lang="en-IN" sz="2000" dirty="0">
                <a:solidFill>
                  <a:srgbClr val="0303BD"/>
                </a:solidFill>
              </a:rPr>
              <a:t> = {</a:t>
            </a:r>
            <a:r>
              <a:rPr lang="en-IN" sz="2000" dirty="0" err="1">
                <a:solidFill>
                  <a:srgbClr val="0303BD"/>
                </a:solidFill>
              </a:rPr>
              <a:t>favoritecolor</a:t>
            </a:r>
            <a:r>
              <a:rPr lang="en-IN" sz="2000" dirty="0">
                <a:solidFill>
                  <a:srgbClr val="0303BD"/>
                </a:solidFill>
              </a:rPr>
              <a:t>: "red"}; } </a:t>
            </a:r>
            <a:endParaRPr lang="en-IN" sz="2000" dirty="0">
              <a:solidFill>
                <a:srgbClr val="0303BD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b="1" dirty="0" err="1" smtClean="0">
                <a:solidFill>
                  <a:srgbClr val="3D2F63"/>
                </a:solidFill>
              </a:rPr>
              <a:t>componentDidMount</a:t>
            </a:r>
            <a:r>
              <a:rPr lang="en-IN" sz="2000" b="1" dirty="0">
                <a:solidFill>
                  <a:srgbClr val="3D2F63"/>
                </a:solidFill>
              </a:rPr>
              <a:t>() </a:t>
            </a:r>
            <a:endParaRPr lang="en-IN" sz="2000" b="1" dirty="0">
              <a:solidFill>
                <a:srgbClr val="3D2F6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rgbClr val="0303BD"/>
                </a:solidFill>
              </a:rPr>
              <a:t>{ </a:t>
            </a:r>
            <a:r>
              <a:rPr lang="en-IN" sz="2000" dirty="0" err="1">
                <a:solidFill>
                  <a:srgbClr val="0303BD"/>
                </a:solidFill>
              </a:rPr>
              <a:t>setTimeout</a:t>
            </a:r>
            <a:r>
              <a:rPr lang="en-IN" sz="2000" dirty="0">
                <a:solidFill>
                  <a:srgbClr val="0303BD"/>
                </a:solidFill>
              </a:rPr>
              <a:t>(() =&gt; { </a:t>
            </a:r>
            <a:r>
              <a:rPr lang="en-IN" sz="2000" dirty="0" err="1">
                <a:solidFill>
                  <a:srgbClr val="0303BD"/>
                </a:solidFill>
              </a:rPr>
              <a:t>this.setState</a:t>
            </a:r>
            <a:r>
              <a:rPr lang="en-IN" sz="2000" dirty="0">
                <a:solidFill>
                  <a:srgbClr val="0303BD"/>
                </a:solidFill>
              </a:rPr>
              <a:t>({</a:t>
            </a:r>
            <a:r>
              <a:rPr lang="en-IN" sz="2000" dirty="0" err="1">
                <a:solidFill>
                  <a:srgbClr val="0303BD"/>
                </a:solidFill>
              </a:rPr>
              <a:t>favoritecolor</a:t>
            </a:r>
            <a:r>
              <a:rPr lang="en-IN" sz="2000" dirty="0">
                <a:solidFill>
                  <a:srgbClr val="0303BD"/>
                </a:solidFill>
              </a:rPr>
              <a:t>: "yellow"}) }, 1000) }</a:t>
            </a:r>
            <a:endParaRPr lang="en-IN" sz="2000" dirty="0">
              <a:solidFill>
                <a:srgbClr val="0303BD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800600" y="1143000"/>
            <a:ext cx="4343400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50000"/>
              </a:lnSpc>
              <a:buNone/>
            </a:pPr>
            <a:r>
              <a:rPr lang="en-IN" sz="2000" b="1" dirty="0" err="1">
                <a:solidFill>
                  <a:srgbClr val="FF0000"/>
                </a:solidFill>
              </a:rPr>
              <a:t>componentDidUpdate</a:t>
            </a:r>
            <a:r>
              <a:rPr lang="en-IN" sz="2000" b="1" dirty="0">
                <a:solidFill>
                  <a:srgbClr val="FF0000"/>
                </a:solidFill>
              </a:rPr>
              <a:t>() </a:t>
            </a:r>
            <a:r>
              <a:rPr lang="en-IN" sz="2000" b="1" dirty="0" smtClean="0">
                <a:solidFill>
                  <a:srgbClr val="0303BD"/>
                </a:solidFill>
              </a:rPr>
              <a:t>{ </a:t>
            </a:r>
            <a:r>
              <a:rPr lang="en-IN" sz="2000" b="1" dirty="0" err="1">
                <a:solidFill>
                  <a:srgbClr val="336600"/>
                </a:solidFill>
              </a:rPr>
              <a:t>document.getElementById</a:t>
            </a:r>
            <a:r>
              <a:rPr lang="en-IN" sz="2000" b="1" dirty="0">
                <a:solidFill>
                  <a:srgbClr val="336600"/>
                </a:solidFill>
              </a:rPr>
              <a:t>("</a:t>
            </a:r>
            <a:r>
              <a:rPr lang="en-IN" sz="2000" b="1" dirty="0" err="1">
                <a:solidFill>
                  <a:srgbClr val="336600"/>
                </a:solidFill>
              </a:rPr>
              <a:t>mydiv</a:t>
            </a:r>
            <a:r>
              <a:rPr lang="en-IN" sz="2000" b="1" dirty="0" smtClean="0">
                <a:solidFill>
                  <a:srgbClr val="336600"/>
                </a:solidFill>
              </a:rPr>
              <a:t>").</a:t>
            </a:r>
            <a:r>
              <a:rPr lang="en-IN" sz="2000" b="1" dirty="0" err="1">
                <a:solidFill>
                  <a:srgbClr val="336600"/>
                </a:solidFill>
              </a:rPr>
              <a:t>innerHTML</a:t>
            </a:r>
            <a:r>
              <a:rPr lang="en-IN" sz="2000" b="1" dirty="0">
                <a:solidFill>
                  <a:srgbClr val="336600"/>
                </a:solidFill>
              </a:rPr>
              <a:t> </a:t>
            </a:r>
            <a:r>
              <a:rPr lang="en-IN" sz="2000" dirty="0">
                <a:solidFill>
                  <a:srgbClr val="B30D9B"/>
                </a:solidFill>
              </a:rPr>
              <a:t>= "The updated </a:t>
            </a:r>
            <a:r>
              <a:rPr lang="en-IN" sz="2000" dirty="0" err="1">
                <a:solidFill>
                  <a:srgbClr val="B30D9B"/>
                </a:solidFill>
              </a:rPr>
              <a:t>favorite</a:t>
            </a:r>
            <a:r>
              <a:rPr lang="en-IN" sz="2000" dirty="0">
                <a:solidFill>
                  <a:srgbClr val="B30D9B"/>
                </a:solidFill>
              </a:rPr>
              <a:t> is " + </a:t>
            </a:r>
            <a:r>
              <a:rPr lang="en-IN" sz="2000" dirty="0" err="1">
                <a:solidFill>
                  <a:srgbClr val="B30D9B"/>
                </a:solidFill>
              </a:rPr>
              <a:t>this.state.favoritecolor</a:t>
            </a:r>
            <a:r>
              <a:rPr lang="en-IN" sz="2000" dirty="0">
                <a:solidFill>
                  <a:srgbClr val="B30D9B"/>
                </a:solidFill>
              </a:rPr>
              <a:t>; } </a:t>
            </a: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render</a:t>
            </a:r>
            <a:r>
              <a:rPr lang="en-IN" sz="2000" b="1" dirty="0" smtClean="0">
                <a:solidFill>
                  <a:schemeClr val="bg2">
                    <a:lumMod val="50000"/>
                  </a:schemeClr>
                </a:solidFill>
              </a:rPr>
              <a:t>()</a:t>
            </a:r>
            <a:endParaRPr lang="en-IN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rgbClr val="B30D9B"/>
                </a:solidFill>
              </a:rPr>
              <a:t> </a:t>
            </a:r>
            <a:r>
              <a:rPr lang="en-IN" sz="2000" dirty="0">
                <a:solidFill>
                  <a:srgbClr val="B5400B"/>
                </a:solidFill>
              </a:rPr>
              <a:t>{ return ( &lt;div&gt; &lt;h1&gt;My </a:t>
            </a:r>
            <a:r>
              <a:rPr lang="en-IN" sz="2000" dirty="0" err="1">
                <a:solidFill>
                  <a:srgbClr val="B5400B"/>
                </a:solidFill>
              </a:rPr>
              <a:t>Favorite</a:t>
            </a:r>
            <a:r>
              <a:rPr lang="en-IN" sz="2000" dirty="0">
                <a:solidFill>
                  <a:srgbClr val="B5400B"/>
                </a:solidFill>
              </a:rPr>
              <a:t> </a:t>
            </a:r>
            <a:r>
              <a:rPr lang="en-IN" sz="2000" dirty="0" err="1">
                <a:solidFill>
                  <a:srgbClr val="B5400B"/>
                </a:solidFill>
              </a:rPr>
              <a:t>Color</a:t>
            </a:r>
            <a:r>
              <a:rPr lang="en-IN" sz="2000" dirty="0">
                <a:solidFill>
                  <a:srgbClr val="B5400B"/>
                </a:solidFill>
              </a:rPr>
              <a:t> is {</a:t>
            </a:r>
            <a:r>
              <a:rPr lang="en-IN" sz="2000" dirty="0" err="1">
                <a:solidFill>
                  <a:srgbClr val="B5400B"/>
                </a:solidFill>
              </a:rPr>
              <a:t>this.state.favoritecolor</a:t>
            </a:r>
            <a:r>
              <a:rPr lang="en-IN" sz="2000" dirty="0">
                <a:solidFill>
                  <a:srgbClr val="B5400B"/>
                </a:solidFill>
              </a:rPr>
              <a:t>}&lt;/h1&gt; &lt;div id="</a:t>
            </a:r>
            <a:r>
              <a:rPr lang="en-IN" sz="2000" dirty="0" err="1">
                <a:solidFill>
                  <a:srgbClr val="B5400B"/>
                </a:solidFill>
              </a:rPr>
              <a:t>mydiv</a:t>
            </a:r>
            <a:r>
              <a:rPr lang="en-IN" sz="2000" dirty="0">
                <a:solidFill>
                  <a:srgbClr val="B5400B"/>
                </a:solidFill>
              </a:rPr>
              <a:t>"&gt;&lt;/div&gt; &lt;/div&gt; ); } </a:t>
            </a:r>
            <a:r>
              <a:rPr lang="en-IN" sz="2000" b="1" dirty="0">
                <a:solidFill>
                  <a:srgbClr val="0303BD"/>
                </a:solidFill>
              </a:rPr>
              <a:t>} </a:t>
            </a:r>
            <a:r>
              <a:rPr lang="en-IN" sz="2000" dirty="0" err="1">
                <a:solidFill>
                  <a:srgbClr val="B30D9B"/>
                </a:solidFill>
              </a:rPr>
              <a:t>ReactDOM.render</a:t>
            </a:r>
            <a:r>
              <a:rPr lang="en-IN" sz="2000" dirty="0">
                <a:solidFill>
                  <a:srgbClr val="B30D9B"/>
                </a:solidFill>
              </a:rPr>
              <a:t>(&lt;Header /&gt;, </a:t>
            </a:r>
            <a:r>
              <a:rPr lang="en-IN" sz="2000" dirty="0" err="1">
                <a:solidFill>
                  <a:srgbClr val="B30D9B"/>
                </a:solidFill>
              </a:rPr>
              <a:t>document.getElementById</a:t>
            </a:r>
            <a:r>
              <a:rPr lang="en-IN" sz="2000" dirty="0">
                <a:solidFill>
                  <a:srgbClr val="B30D9B"/>
                </a:solidFill>
              </a:rPr>
              <a:t>('root'));</a:t>
            </a:r>
            <a:endParaRPr lang="en-IN" sz="2000" dirty="0">
              <a:solidFill>
                <a:srgbClr val="B30D9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Data 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006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rgbClr val="002060"/>
                </a:solidFill>
              </a:rPr>
              <a:t>ReactJS</a:t>
            </a:r>
            <a:r>
              <a:rPr lang="en-US" sz="2800" dirty="0">
                <a:solidFill>
                  <a:srgbClr val="002060"/>
                </a:solidFill>
              </a:rPr>
              <a:t> is designed in such a manner that </a:t>
            </a:r>
            <a:r>
              <a:rPr lang="en-US" sz="2800" dirty="0">
                <a:solidFill>
                  <a:srgbClr val="FF0000"/>
                </a:solidFill>
              </a:rPr>
              <a:t>follows unidirectional data flow or one-way data binding. 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The </a:t>
            </a:r>
            <a:r>
              <a:rPr lang="en-US" sz="2800" dirty="0">
                <a:solidFill>
                  <a:srgbClr val="002060"/>
                </a:solidFill>
              </a:rPr>
              <a:t>benefits of </a:t>
            </a:r>
            <a:r>
              <a:rPr lang="en-US" sz="2800" dirty="0">
                <a:solidFill>
                  <a:srgbClr val="FF0000"/>
                </a:solidFill>
              </a:rPr>
              <a:t>one-way data binding </a:t>
            </a:r>
            <a:r>
              <a:rPr lang="en-US" sz="2800" dirty="0">
                <a:solidFill>
                  <a:srgbClr val="002060"/>
                </a:solidFill>
              </a:rPr>
              <a:t>give you better control throughout the application. 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If </a:t>
            </a:r>
            <a:r>
              <a:rPr lang="en-US" sz="2800" dirty="0">
                <a:solidFill>
                  <a:srgbClr val="002060"/>
                </a:solidFill>
              </a:rPr>
              <a:t>the data flow is in another direction, then it requires additional features. 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303BD"/>
                </a:solidFill>
              </a:rPr>
              <a:t>The next phase in the lifecycle is when a component is removed from the DOM, or </a:t>
            </a:r>
            <a:r>
              <a:rPr lang="en-US" sz="2000" i="1" dirty="0" err="1">
                <a:solidFill>
                  <a:srgbClr val="FF0000"/>
                </a:solidFill>
              </a:rPr>
              <a:t>unmounting</a:t>
            </a:r>
            <a:r>
              <a:rPr lang="en-US" sz="2000" dirty="0">
                <a:solidFill>
                  <a:srgbClr val="0303BD"/>
                </a:solidFill>
              </a:rPr>
              <a:t> as React likes to call it.</a:t>
            </a:r>
            <a:endParaRPr lang="en-US" sz="2000" dirty="0">
              <a:solidFill>
                <a:srgbClr val="0303BD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6600"/>
                </a:solidFill>
              </a:rPr>
              <a:t>React has only one built-in method that gets called when a component is </a:t>
            </a:r>
            <a:r>
              <a:rPr lang="en-US" sz="2000" b="1" dirty="0" err="1">
                <a:solidFill>
                  <a:srgbClr val="336600"/>
                </a:solidFill>
              </a:rPr>
              <a:t>unmounted</a:t>
            </a:r>
            <a:r>
              <a:rPr lang="en-US" sz="2000" b="1" dirty="0">
                <a:solidFill>
                  <a:srgbClr val="336600"/>
                </a:solidFill>
              </a:rPr>
              <a:t>:</a:t>
            </a:r>
            <a:endParaRPr lang="en-US" sz="2000" b="1" dirty="0">
              <a:solidFill>
                <a:srgbClr val="336600"/>
              </a:solidFill>
            </a:endParaRPr>
          </a:p>
          <a:p>
            <a:pPr marL="49403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rgbClr val="7A0875"/>
                </a:solidFill>
              </a:rPr>
              <a:t>componentWillUnmount</a:t>
            </a:r>
            <a:r>
              <a:rPr lang="en-US" sz="2000" b="1" dirty="0">
                <a:solidFill>
                  <a:srgbClr val="7A0875"/>
                </a:solidFill>
              </a:rPr>
              <a:t>()</a:t>
            </a:r>
            <a:endParaRPr lang="en-US" sz="2000" b="1" dirty="0">
              <a:solidFill>
                <a:srgbClr val="7A0875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rgbClr val="0303BD"/>
                </a:solidFill>
              </a:rPr>
              <a:t>The</a:t>
            </a:r>
            <a:r>
              <a:rPr lang="en-US" sz="2000" dirty="0">
                <a:solidFill>
                  <a:srgbClr val="0303BD"/>
                </a:solidFill>
              </a:rPr>
              <a:t> </a:t>
            </a:r>
            <a:r>
              <a:rPr lang="en-US" sz="2000" dirty="0" err="1">
                <a:solidFill>
                  <a:srgbClr val="0303BD"/>
                </a:solidFill>
              </a:rPr>
              <a:t>componentWillUnmount</a:t>
            </a:r>
            <a:r>
              <a:rPr lang="en-US" sz="2000" dirty="0">
                <a:solidFill>
                  <a:srgbClr val="0303BD"/>
                </a:solidFill>
              </a:rPr>
              <a:t> method is called </a:t>
            </a:r>
            <a:r>
              <a:rPr lang="en-US" sz="2000" b="1" dirty="0">
                <a:solidFill>
                  <a:srgbClr val="B30D9B"/>
                </a:solidFill>
              </a:rPr>
              <a:t>when the component is about to be removed from the DOM.</a:t>
            </a:r>
            <a:endParaRPr lang="en-US" sz="2000" b="1" dirty="0">
              <a:solidFill>
                <a:srgbClr val="B30D9B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2000" dirty="0">
              <a:solidFill>
                <a:srgbClr val="0303BD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191729"/>
            <a:ext cx="8305800" cy="990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rgbClr val="000066"/>
                </a:solidFill>
              </a:rPr>
              <a:t>Unmounting</a:t>
            </a:r>
            <a:endParaRPr lang="en-IN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609600"/>
          </a:xfr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0066"/>
                </a:solidFill>
              </a:rPr>
              <a:t>u</a:t>
            </a:r>
            <a:r>
              <a:rPr lang="en-US" dirty="0" err="1" smtClean="0">
                <a:solidFill>
                  <a:srgbClr val="000066"/>
                </a:solidFill>
              </a:rPr>
              <a:t>nmounting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9" y="762000"/>
            <a:ext cx="4520381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/>
              <a:t>import </a:t>
            </a:r>
            <a:r>
              <a:rPr lang="en-IN" sz="2000" dirty="0"/>
              <a:t>React from 'react'; import </a:t>
            </a:r>
            <a:r>
              <a:rPr lang="en-IN" sz="2000" dirty="0" err="1"/>
              <a:t>ReactDOM</a:t>
            </a:r>
            <a:r>
              <a:rPr lang="en-IN" sz="2000" dirty="0"/>
              <a:t> from 'react-</a:t>
            </a:r>
            <a:r>
              <a:rPr lang="en-IN" sz="2000" dirty="0" err="1"/>
              <a:t>dom</a:t>
            </a:r>
            <a:r>
              <a:rPr lang="en-IN" sz="2000" dirty="0"/>
              <a:t>'; class Container extends </a:t>
            </a:r>
            <a:r>
              <a:rPr lang="en-IN" sz="2000" dirty="0" err="1"/>
              <a:t>React.Component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7A0875"/>
                </a:solidFill>
              </a:rPr>
              <a:t>{ constructor(props</a:t>
            </a:r>
            <a:r>
              <a:rPr lang="en-IN" sz="2000" dirty="0" smtClean="0">
                <a:solidFill>
                  <a:srgbClr val="7A0875"/>
                </a:solidFill>
              </a:rPr>
              <a:t>) </a:t>
            </a:r>
            <a:r>
              <a:rPr lang="en-IN" sz="2000" dirty="0">
                <a:solidFill>
                  <a:srgbClr val="7A0875"/>
                </a:solidFill>
              </a:rPr>
              <a:t>{ super(props); </a:t>
            </a:r>
            <a:r>
              <a:rPr lang="en-IN" sz="2000" dirty="0" err="1">
                <a:solidFill>
                  <a:srgbClr val="7A0875"/>
                </a:solidFill>
              </a:rPr>
              <a:t>this.state</a:t>
            </a:r>
            <a:r>
              <a:rPr lang="en-IN" sz="2000" dirty="0">
                <a:solidFill>
                  <a:srgbClr val="7A0875"/>
                </a:solidFill>
              </a:rPr>
              <a:t> = {show: true}; } </a:t>
            </a:r>
            <a:r>
              <a:rPr lang="en-IN" sz="2000" dirty="0" err="1">
                <a:solidFill>
                  <a:srgbClr val="7A0875"/>
                </a:solidFill>
              </a:rPr>
              <a:t>delHeader</a:t>
            </a:r>
            <a:r>
              <a:rPr lang="en-IN" sz="2000" dirty="0">
                <a:solidFill>
                  <a:srgbClr val="7A0875"/>
                </a:solidFill>
              </a:rPr>
              <a:t> = () =&gt; </a:t>
            </a:r>
            <a:r>
              <a:rPr lang="en-IN" sz="2000" b="1" dirty="0">
                <a:solidFill>
                  <a:schemeClr val="bg1">
                    <a:lumMod val="50000"/>
                  </a:schemeClr>
                </a:solidFill>
              </a:rPr>
              <a:t>{ </a:t>
            </a:r>
            <a:r>
              <a:rPr lang="en-IN" sz="2000" b="1" dirty="0" err="1">
                <a:solidFill>
                  <a:schemeClr val="bg1">
                    <a:lumMod val="50000"/>
                  </a:schemeClr>
                </a:solidFill>
              </a:rPr>
              <a:t>this.setState</a:t>
            </a:r>
            <a:r>
              <a:rPr lang="en-IN" sz="2000" b="1" dirty="0">
                <a:solidFill>
                  <a:schemeClr val="bg1">
                    <a:lumMod val="50000"/>
                  </a:schemeClr>
                </a:solidFill>
              </a:rPr>
              <a:t>({show: false}); } </a:t>
            </a:r>
            <a:r>
              <a:rPr lang="en-IN" sz="2000" b="1" dirty="0">
                <a:solidFill>
                  <a:srgbClr val="FF0000"/>
                </a:solidFill>
              </a:rPr>
              <a:t>render() </a:t>
            </a:r>
            <a:r>
              <a:rPr lang="en-IN" sz="2000" dirty="0">
                <a:solidFill>
                  <a:srgbClr val="7A0875"/>
                </a:solidFill>
              </a:rPr>
              <a:t>{ let </a:t>
            </a:r>
            <a:r>
              <a:rPr lang="en-IN" sz="2000" dirty="0" err="1">
                <a:solidFill>
                  <a:srgbClr val="7A0875"/>
                </a:solidFill>
              </a:rPr>
              <a:t>myheader</a:t>
            </a:r>
            <a:r>
              <a:rPr lang="en-IN" sz="2000" b="1" dirty="0">
                <a:solidFill>
                  <a:srgbClr val="336600"/>
                </a:solidFill>
              </a:rPr>
              <a:t>; if (</a:t>
            </a:r>
            <a:r>
              <a:rPr lang="en-IN" sz="2000" b="1" dirty="0" err="1">
                <a:solidFill>
                  <a:srgbClr val="336600"/>
                </a:solidFill>
              </a:rPr>
              <a:t>this.state.show</a:t>
            </a:r>
            <a:r>
              <a:rPr lang="en-IN" sz="2000" b="1" dirty="0">
                <a:solidFill>
                  <a:srgbClr val="336600"/>
                </a:solidFill>
              </a:rPr>
              <a:t>) { </a:t>
            </a:r>
            <a:r>
              <a:rPr lang="en-IN" sz="2000" b="1" dirty="0" err="1">
                <a:solidFill>
                  <a:srgbClr val="336600"/>
                </a:solidFill>
              </a:rPr>
              <a:t>myheader</a:t>
            </a:r>
            <a:r>
              <a:rPr lang="en-IN" sz="2000" b="1" dirty="0">
                <a:solidFill>
                  <a:srgbClr val="336600"/>
                </a:solidFill>
              </a:rPr>
              <a:t> = &lt;Child /&gt;; };</a:t>
            </a:r>
            <a:r>
              <a:rPr lang="en-IN" sz="2000" dirty="0">
                <a:solidFill>
                  <a:srgbClr val="7A0875"/>
                </a:solidFill>
              </a:rPr>
              <a:t> </a:t>
            </a:r>
            <a:r>
              <a:rPr lang="en-IN" sz="2000" dirty="0">
                <a:solidFill>
                  <a:srgbClr val="0303BD"/>
                </a:solidFill>
              </a:rPr>
              <a:t>return ( &lt;div&gt; {</a:t>
            </a:r>
            <a:r>
              <a:rPr lang="en-IN" sz="2000" dirty="0" err="1">
                <a:solidFill>
                  <a:srgbClr val="0303BD"/>
                </a:solidFill>
              </a:rPr>
              <a:t>myheader</a:t>
            </a:r>
            <a:r>
              <a:rPr lang="en-IN" sz="2000" dirty="0">
                <a:solidFill>
                  <a:srgbClr val="0303BD"/>
                </a:solidFill>
              </a:rPr>
              <a:t>} &lt;button type="button" </a:t>
            </a:r>
            <a:r>
              <a:rPr lang="en-IN" sz="2000" dirty="0" err="1">
                <a:solidFill>
                  <a:srgbClr val="0303BD"/>
                </a:solidFill>
              </a:rPr>
              <a:t>onClick</a:t>
            </a:r>
            <a:r>
              <a:rPr lang="en-IN" sz="2000" dirty="0">
                <a:solidFill>
                  <a:srgbClr val="0303BD"/>
                </a:solidFill>
              </a:rPr>
              <a:t>={</a:t>
            </a:r>
            <a:r>
              <a:rPr lang="en-IN" sz="2000" dirty="0" err="1">
                <a:solidFill>
                  <a:srgbClr val="0303BD"/>
                </a:solidFill>
              </a:rPr>
              <a:t>this.delHeader</a:t>
            </a:r>
            <a:r>
              <a:rPr lang="en-IN" sz="2000" dirty="0">
                <a:solidFill>
                  <a:srgbClr val="0303BD"/>
                </a:solidFill>
              </a:rPr>
              <a:t>}&gt;Delete Header&lt;/button&gt; &lt;/div&gt; ); </a:t>
            </a:r>
            <a:r>
              <a:rPr lang="en-IN" sz="2000" dirty="0"/>
              <a:t>} }</a:t>
            </a:r>
            <a:endParaRPr lang="en-IN" sz="2000" dirty="0">
              <a:solidFill>
                <a:srgbClr val="0303BD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800600" y="838200"/>
            <a:ext cx="43434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0303BD"/>
                </a:solidFill>
              </a:rPr>
              <a:t>class Child extends </a:t>
            </a:r>
            <a:r>
              <a:rPr lang="en-IN" sz="2000" dirty="0" err="1">
                <a:solidFill>
                  <a:srgbClr val="0303BD"/>
                </a:solidFill>
              </a:rPr>
              <a:t>React.Component</a:t>
            </a:r>
            <a:r>
              <a:rPr lang="en-IN" sz="2000" dirty="0">
                <a:solidFill>
                  <a:srgbClr val="0303BD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{ </a:t>
            </a:r>
            <a:r>
              <a:rPr lang="en-IN" sz="2000" b="1" dirty="0" err="1">
                <a:solidFill>
                  <a:srgbClr val="660033"/>
                </a:solidFill>
              </a:rPr>
              <a:t>componentWillUnmount</a:t>
            </a:r>
            <a:r>
              <a:rPr lang="en-IN" sz="2000" b="1" dirty="0" smtClean="0">
                <a:solidFill>
                  <a:srgbClr val="660033"/>
                </a:solidFill>
              </a:rPr>
              <a:t>()</a:t>
            </a:r>
            <a:endParaRPr lang="en-IN" sz="2000" b="1" dirty="0" smtClean="0">
              <a:solidFill>
                <a:srgbClr val="66003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660033"/>
                </a:solidFill>
              </a:rPr>
              <a:t> </a:t>
            </a:r>
            <a:r>
              <a:rPr lang="en-IN" sz="2000" dirty="0">
                <a:solidFill>
                  <a:srgbClr val="0303BD"/>
                </a:solidFill>
              </a:rPr>
              <a:t>{ alert("The component named Header is about to be </a:t>
            </a:r>
            <a:r>
              <a:rPr lang="en-IN" sz="2000" dirty="0" err="1">
                <a:solidFill>
                  <a:srgbClr val="0303BD"/>
                </a:solidFill>
              </a:rPr>
              <a:t>unmounted</a:t>
            </a:r>
            <a:r>
              <a:rPr lang="en-IN" sz="2000" dirty="0">
                <a:solidFill>
                  <a:srgbClr val="0303BD"/>
                </a:solidFill>
              </a:rPr>
              <a:t>."); } </a:t>
            </a:r>
            <a:endParaRPr lang="en-IN" sz="2000" dirty="0" smtClean="0">
              <a:solidFill>
                <a:srgbClr val="0303BD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B30D9B"/>
                </a:solidFill>
              </a:rPr>
              <a:t>render</a:t>
            </a:r>
            <a:r>
              <a:rPr lang="en-IN" sz="2000" b="1" dirty="0">
                <a:solidFill>
                  <a:srgbClr val="B30D9B"/>
                </a:solidFill>
              </a:rPr>
              <a:t>() </a:t>
            </a:r>
            <a:r>
              <a:rPr lang="en-IN" sz="2000" b="1" dirty="0">
                <a:solidFill>
                  <a:srgbClr val="B5400B"/>
                </a:solidFill>
              </a:rPr>
              <a:t>{</a:t>
            </a:r>
            <a:r>
              <a:rPr lang="en-IN" sz="2000" dirty="0">
                <a:solidFill>
                  <a:srgbClr val="0303BD"/>
                </a:solidFill>
              </a:rPr>
              <a:t> return ( &lt;h1&gt;Hello World!&lt;/h1&gt; ); </a:t>
            </a:r>
            <a:r>
              <a:rPr lang="en-IN" sz="2000" b="1" dirty="0">
                <a:solidFill>
                  <a:srgbClr val="B5400B"/>
                </a:solidFill>
              </a:rPr>
              <a:t>}</a:t>
            </a:r>
            <a:r>
              <a:rPr lang="en-IN" sz="2000" dirty="0">
                <a:solidFill>
                  <a:srgbClr val="0303BD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} 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err="1" smtClean="0">
                <a:solidFill>
                  <a:srgbClr val="0303BD"/>
                </a:solidFill>
              </a:rPr>
              <a:t>ReactDOM.render</a:t>
            </a:r>
            <a:r>
              <a:rPr lang="en-IN" sz="2000" dirty="0">
                <a:solidFill>
                  <a:srgbClr val="0303BD"/>
                </a:solidFill>
              </a:rPr>
              <a:t>(&lt;Container /&gt;, </a:t>
            </a:r>
            <a:r>
              <a:rPr lang="en-IN" sz="2000" dirty="0" err="1">
                <a:solidFill>
                  <a:srgbClr val="0303BD"/>
                </a:solidFill>
              </a:rPr>
              <a:t>document.getElementById</a:t>
            </a:r>
            <a:r>
              <a:rPr lang="en-IN" sz="2000" dirty="0">
                <a:solidFill>
                  <a:srgbClr val="0303BD"/>
                </a:solidFill>
              </a:rPr>
              <a:t>('root')); </a:t>
            </a:r>
            <a:br>
              <a:rPr lang="en-IN" sz="2000" dirty="0">
                <a:solidFill>
                  <a:srgbClr val="0303BD"/>
                </a:solidFill>
              </a:rPr>
            </a:br>
            <a:endParaRPr lang="en-IN" sz="2000" dirty="0">
              <a:solidFill>
                <a:srgbClr val="0303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143000"/>
            <a:ext cx="69342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REACT </a:t>
            </a:r>
            <a:endParaRPr lang="en-US" sz="11500" b="1" cap="none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algn="ctr"/>
            <a:r>
              <a:rPr lang="en-US" sz="115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EVENT</a:t>
            </a:r>
            <a:endParaRPr lang="en-US" sz="115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3D2F63"/>
                </a:solidFill>
              </a:rPr>
              <a:t>Adding </a:t>
            </a:r>
            <a:r>
              <a:rPr lang="en-IN" dirty="0" smtClean="0">
                <a:solidFill>
                  <a:srgbClr val="3D2F63"/>
                </a:solidFill>
              </a:rPr>
              <a:t>Events</a:t>
            </a:r>
            <a:endParaRPr lang="en-IN" dirty="0">
              <a:solidFill>
                <a:srgbClr val="3D2F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830" indent="0">
              <a:buNone/>
            </a:pPr>
            <a:r>
              <a:rPr lang="en-US" b="1" dirty="0">
                <a:solidFill>
                  <a:srgbClr val="C00000"/>
                </a:solidFill>
              </a:rPr>
              <a:t>React events are written in </a:t>
            </a:r>
            <a:r>
              <a:rPr lang="en-US" b="1" dirty="0" err="1">
                <a:solidFill>
                  <a:srgbClr val="C00000"/>
                </a:solidFill>
              </a:rPr>
              <a:t>camelCase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dirty="0" smtClean="0"/>
              <a:t>syntax</a:t>
            </a:r>
            <a:r>
              <a:rPr lang="en-US" dirty="0"/>
              <a:t>:</a:t>
            </a:r>
            <a:endParaRPr lang="en-US" dirty="0"/>
          </a:p>
          <a:p>
            <a:pPr marL="36830" indent="0">
              <a:buNone/>
            </a:pPr>
            <a:r>
              <a:rPr lang="en-US" dirty="0" err="1"/>
              <a:t>onClick</a:t>
            </a:r>
            <a:r>
              <a:rPr lang="en-US" dirty="0"/>
              <a:t> instead of </a:t>
            </a:r>
            <a:r>
              <a:rPr lang="en-US" dirty="0" err="1"/>
              <a:t>onclick</a:t>
            </a:r>
            <a:r>
              <a:rPr lang="en-US" dirty="0" smtClean="0"/>
              <a:t>.</a:t>
            </a:r>
            <a:endParaRPr lang="en-US" dirty="0" smtClean="0"/>
          </a:p>
          <a:p>
            <a:pPr marL="36830" indent="0">
              <a:buNone/>
            </a:pPr>
            <a:endParaRPr lang="en-US" dirty="0"/>
          </a:p>
          <a:p>
            <a:pPr marL="36830" indent="0">
              <a:buNone/>
            </a:pPr>
            <a:r>
              <a:rPr lang="en-US" b="1" dirty="0">
                <a:solidFill>
                  <a:srgbClr val="000066"/>
                </a:solidFill>
              </a:rPr>
              <a:t>React event handlers are written inside curly braces</a:t>
            </a:r>
            <a:r>
              <a:rPr lang="en-US" b="1" dirty="0" smtClean="0">
                <a:solidFill>
                  <a:srgbClr val="000066"/>
                </a:solidFill>
              </a:rPr>
              <a:t>:</a:t>
            </a:r>
            <a:endParaRPr lang="en-US" b="1" dirty="0" smtClean="0">
              <a:solidFill>
                <a:srgbClr val="000066"/>
              </a:solidFill>
            </a:endParaRPr>
          </a:p>
          <a:p>
            <a:pPr marL="36830" indent="0">
              <a:buNone/>
            </a:pPr>
            <a:endParaRPr lang="en-US" b="1" dirty="0">
              <a:solidFill>
                <a:srgbClr val="000066"/>
              </a:solidFill>
            </a:endParaRPr>
          </a:p>
          <a:p>
            <a:pPr marL="36830" indent="0">
              <a:buNone/>
            </a:pPr>
            <a:r>
              <a:rPr lang="en-US" dirty="0" err="1"/>
              <a:t>onClick</a:t>
            </a:r>
            <a:r>
              <a:rPr lang="en-US" dirty="0"/>
              <a:t>={shoot}  instead of </a:t>
            </a:r>
            <a:r>
              <a:rPr lang="en-US" dirty="0" err="1">
                <a:solidFill>
                  <a:srgbClr val="336600"/>
                </a:solidFill>
              </a:rPr>
              <a:t>onClick</a:t>
            </a:r>
            <a:r>
              <a:rPr lang="en-US" dirty="0">
                <a:solidFill>
                  <a:srgbClr val="336600"/>
                </a:solidFill>
              </a:rPr>
              <a:t>="shoot()".</a:t>
            </a:r>
            <a:endParaRPr lang="en-US" dirty="0">
              <a:solidFill>
                <a:srgbClr val="336600"/>
              </a:solidFill>
            </a:endParaRPr>
          </a:p>
          <a:p>
            <a:pPr marL="36830" indent="0"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Event </a:t>
            </a:r>
            <a:r>
              <a:rPr lang="en-IN" dirty="0" smtClean="0">
                <a:solidFill>
                  <a:srgbClr val="002060"/>
                </a:solidFill>
              </a:rPr>
              <a:t>Handlers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524000"/>
            <a:ext cx="66294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US" dirty="0"/>
              <a:t>A good practice is to put the event handler as a method in the component class: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Event </a:t>
            </a:r>
            <a:r>
              <a:rPr lang="en-IN" dirty="0" smtClean="0">
                <a:solidFill>
                  <a:srgbClr val="002060"/>
                </a:solidFill>
              </a:rPr>
              <a:t>Handlers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524000"/>
            <a:ext cx="66294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dirty="0"/>
              <a:t>import React from 'react'; 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 </a:t>
            </a:r>
            <a:endParaRPr lang="en-IN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336600"/>
                </a:solidFill>
              </a:rPr>
              <a:t>class </a:t>
            </a:r>
            <a:r>
              <a:rPr lang="en-IN" dirty="0">
                <a:solidFill>
                  <a:srgbClr val="336600"/>
                </a:solidFill>
              </a:rPr>
              <a:t>Football extends </a:t>
            </a:r>
            <a:r>
              <a:rPr lang="en-IN" dirty="0" err="1">
                <a:solidFill>
                  <a:srgbClr val="336600"/>
                </a:solidFill>
              </a:rPr>
              <a:t>React.Component</a:t>
            </a:r>
            <a:r>
              <a:rPr lang="en-IN" dirty="0">
                <a:solidFill>
                  <a:srgbClr val="336600"/>
                </a:solidFill>
              </a:rPr>
              <a:t> </a:t>
            </a:r>
            <a:endParaRPr lang="en-IN" dirty="0" smtClean="0">
              <a:solidFill>
                <a:srgbClr val="3366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b="1" dirty="0" smtClean="0">
                <a:solidFill>
                  <a:srgbClr val="660033"/>
                </a:solidFill>
              </a:rPr>
              <a:t>{ </a:t>
            </a:r>
            <a:r>
              <a:rPr lang="en-IN" dirty="0"/>
              <a:t>shoot() { alert("Great Shot!"); </a:t>
            </a:r>
            <a:r>
              <a:rPr lang="en-IN" dirty="0" smtClean="0"/>
              <a:t>}</a:t>
            </a:r>
            <a:endParaRPr lang="en-IN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render() </a:t>
            </a:r>
            <a:r>
              <a:rPr lang="en-IN" dirty="0"/>
              <a:t>{ return ( &lt;button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this.shoot</a:t>
            </a:r>
            <a:r>
              <a:rPr lang="en-IN" dirty="0"/>
              <a:t>}&gt;Take the shot!&lt;/button&gt; ); } </a:t>
            </a:r>
            <a:r>
              <a:rPr lang="en-IN" b="1" dirty="0">
                <a:solidFill>
                  <a:srgbClr val="660033"/>
                </a:solidFill>
              </a:rPr>
              <a:t>}</a:t>
            </a:r>
            <a:r>
              <a:rPr lang="en-IN" dirty="0"/>
              <a:t> </a:t>
            </a:r>
            <a:endParaRPr lang="en-IN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dirty="0" err="1" smtClean="0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66"/>
                </a:solidFill>
              </a:rPr>
              <a:t>Bind </a:t>
            </a:r>
            <a:r>
              <a:rPr lang="en-IN" dirty="0" smtClean="0">
                <a:solidFill>
                  <a:srgbClr val="000066"/>
                </a:solidFill>
              </a:rPr>
              <a:t>this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524000"/>
            <a:ext cx="66294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660033"/>
                </a:solidFill>
              </a:rPr>
              <a:t>For methods in React, the this keyword should represent the component that owns the method.</a:t>
            </a:r>
            <a:endParaRPr lang="en-US" dirty="0">
              <a:solidFill>
                <a:srgbClr val="66003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660033"/>
                </a:solidFill>
              </a:rPr>
              <a:t>That is why you should use arrow functions. With arrow functions, this will always represent the object that defined the arrow function.</a:t>
            </a:r>
            <a:endParaRPr lang="en-US" dirty="0">
              <a:solidFill>
                <a:srgbClr val="66003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IN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66"/>
                </a:solidFill>
              </a:rPr>
              <a:t>Bind </a:t>
            </a:r>
            <a:r>
              <a:rPr lang="en-IN" dirty="0" smtClean="0">
                <a:solidFill>
                  <a:srgbClr val="000066"/>
                </a:solidFill>
              </a:rPr>
              <a:t>this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524000"/>
            <a:ext cx="66294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dirty="0"/>
              <a:t>class Football extends </a:t>
            </a:r>
            <a:r>
              <a:rPr lang="en-IN" dirty="0" err="1"/>
              <a:t>React.Component</a:t>
            </a:r>
            <a:r>
              <a:rPr lang="en-IN" dirty="0"/>
              <a:t> </a:t>
            </a:r>
            <a:endParaRPr lang="en-IN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dirty="0" smtClean="0"/>
              <a:t>{ </a:t>
            </a:r>
            <a:r>
              <a:rPr lang="en-IN" dirty="0"/>
              <a:t>shoot = () =&gt; { alert(this); /* The 'this' keyword refers to the component object */ } </a:t>
            </a:r>
            <a:r>
              <a:rPr lang="en-IN" b="1" dirty="0">
                <a:solidFill>
                  <a:srgbClr val="FF0000"/>
                </a:solidFill>
              </a:rPr>
              <a:t>render()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3D2F63"/>
                </a:solidFill>
              </a:rPr>
              <a:t>{ </a:t>
            </a:r>
            <a:r>
              <a:rPr lang="en-IN" dirty="0">
                <a:solidFill>
                  <a:srgbClr val="3D2F63"/>
                </a:solidFill>
              </a:rPr>
              <a:t>return ( &lt;button </a:t>
            </a:r>
            <a:r>
              <a:rPr lang="en-IN" dirty="0" err="1">
                <a:solidFill>
                  <a:srgbClr val="3D2F63"/>
                </a:solidFill>
              </a:rPr>
              <a:t>onClick</a:t>
            </a:r>
            <a:r>
              <a:rPr lang="en-IN" dirty="0">
                <a:solidFill>
                  <a:srgbClr val="3D2F63"/>
                </a:solidFill>
              </a:rPr>
              <a:t>={</a:t>
            </a:r>
            <a:r>
              <a:rPr lang="en-IN" dirty="0" err="1">
                <a:solidFill>
                  <a:srgbClr val="3D2F63"/>
                </a:solidFill>
              </a:rPr>
              <a:t>this.shoot</a:t>
            </a:r>
            <a:r>
              <a:rPr lang="en-IN" dirty="0">
                <a:solidFill>
                  <a:srgbClr val="3D2F63"/>
                </a:solidFill>
              </a:rPr>
              <a:t>}&gt;Take the shot!&lt;/button&gt; ); } } </a:t>
            </a:r>
            <a:r>
              <a:rPr lang="en-IN" dirty="0" err="1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  <a:endParaRPr lang="en-IN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0066"/>
                </a:solidFill>
              </a:rPr>
              <a:t>Why Arrow Functions</a:t>
            </a:r>
            <a:r>
              <a:rPr lang="en-IN" dirty="0" smtClean="0">
                <a:solidFill>
                  <a:srgbClr val="000066"/>
                </a:solidFill>
              </a:rPr>
              <a:t>?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6106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class components, the this keyword is not defined by default, so with regular functions the this keyword represents the object that called the method,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7A0875"/>
                </a:solidFill>
              </a:rPr>
              <a:t>which </a:t>
            </a:r>
            <a:r>
              <a:rPr lang="en-US" dirty="0">
                <a:solidFill>
                  <a:srgbClr val="7A0875"/>
                </a:solidFill>
              </a:rPr>
              <a:t>can be the global window object, a HTML button, or whatever.</a:t>
            </a:r>
            <a:endParaRPr lang="en-US" dirty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you </a:t>
            </a:r>
            <a:r>
              <a:rPr lang="en-US" i="1" dirty="0">
                <a:solidFill>
                  <a:srgbClr val="C00000"/>
                </a:solidFill>
              </a:rPr>
              <a:t>must</a:t>
            </a:r>
            <a:r>
              <a:rPr lang="en-US" dirty="0">
                <a:solidFill>
                  <a:srgbClr val="C00000"/>
                </a:solidFill>
              </a:rPr>
              <a:t> use regular functions instead of arrow functions you have to bind this to the component instance using the bind() method: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IN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n-lt"/>
              </a:rPr>
              <a:t>Make this available in the shoot function by binding it in the constructor function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:</a:t>
            </a:r>
            <a:br>
              <a:rPr lang="en-US" sz="2000" dirty="0" smtClean="0">
                <a:solidFill>
                  <a:srgbClr val="C00000"/>
                </a:solidFill>
                <a:latin typeface="+mn-lt"/>
              </a:rPr>
            </a:b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//</a:t>
            </a:r>
            <a:r>
              <a:rPr lang="en-US" sz="2000" b="1" dirty="0">
                <a:solidFill>
                  <a:srgbClr val="660033"/>
                </a:solidFill>
                <a:latin typeface="+mn-lt"/>
              </a:rPr>
              <a:t>Without the binding, the this keyword would </a:t>
            </a:r>
            <a:r>
              <a:rPr lang="en-US" sz="2000" dirty="0">
                <a:latin typeface="+mn-lt"/>
              </a:rPr>
              <a:t>return undefined.</a:t>
            </a:r>
            <a:endParaRPr lang="en-IN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672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dirty="0"/>
              <a:t>class Football extends </a:t>
            </a:r>
            <a:r>
              <a:rPr lang="en-IN" dirty="0" err="1"/>
              <a:t>React.Component</a:t>
            </a:r>
            <a:r>
              <a:rPr lang="en-IN" dirty="0"/>
              <a:t> </a:t>
            </a:r>
            <a:endParaRPr lang="en-IN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</a:rPr>
              <a:t>{</a:t>
            </a:r>
            <a:r>
              <a:rPr lang="en-IN" dirty="0" smtClean="0"/>
              <a:t> </a:t>
            </a:r>
            <a:r>
              <a:rPr lang="en-IN" dirty="0"/>
              <a:t>constructor(props) { super(props) </a:t>
            </a:r>
            <a:r>
              <a:rPr lang="en-IN" dirty="0" err="1"/>
              <a:t>this.shoot</a:t>
            </a:r>
            <a:r>
              <a:rPr lang="en-IN" dirty="0"/>
              <a:t> = </a:t>
            </a:r>
            <a:r>
              <a:rPr lang="en-IN" dirty="0" err="1"/>
              <a:t>this.shoot.bind</a:t>
            </a:r>
            <a:r>
              <a:rPr lang="en-IN" dirty="0"/>
              <a:t>(this) </a:t>
            </a:r>
            <a:r>
              <a:rPr lang="en-IN" dirty="0" smtClean="0"/>
              <a:t>}</a:t>
            </a:r>
            <a:endParaRPr lang="en-IN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dirty="0" smtClean="0"/>
              <a:t> </a:t>
            </a:r>
            <a:r>
              <a:rPr lang="en-IN" dirty="0"/>
              <a:t>shoot() { alert(this); </a:t>
            </a:r>
            <a:r>
              <a:rPr lang="en-IN" dirty="0">
                <a:solidFill>
                  <a:srgbClr val="279935"/>
                </a:solidFill>
              </a:rPr>
              <a:t>/* Thanks to the binding in the constructor function, the 'this' keyword now refers to the component object */ </a:t>
            </a:r>
            <a:r>
              <a:rPr lang="en-IN" dirty="0" smtClean="0"/>
              <a:t>}</a:t>
            </a:r>
            <a:endParaRPr lang="en-IN" dirty="0">
              <a:solidFill>
                <a:srgbClr val="660033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724400" y="1524000"/>
            <a:ext cx="42672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dirty="0" smtClean="0"/>
              <a:t>render()</a:t>
            </a:r>
            <a:endParaRPr lang="en-IN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dirty="0" smtClean="0"/>
              <a:t> </a:t>
            </a:r>
            <a:r>
              <a:rPr lang="en-IN" dirty="0">
                <a:solidFill>
                  <a:srgbClr val="3D2F63"/>
                </a:solidFill>
              </a:rPr>
              <a:t>{ return ( &lt;button </a:t>
            </a:r>
            <a:r>
              <a:rPr lang="en-IN" dirty="0" err="1">
                <a:solidFill>
                  <a:srgbClr val="3D2F63"/>
                </a:solidFill>
              </a:rPr>
              <a:t>onClick</a:t>
            </a:r>
            <a:r>
              <a:rPr lang="en-IN" dirty="0">
                <a:solidFill>
                  <a:srgbClr val="3D2F63"/>
                </a:solidFill>
              </a:rPr>
              <a:t>={</a:t>
            </a:r>
            <a:r>
              <a:rPr lang="en-IN" dirty="0" err="1">
                <a:solidFill>
                  <a:srgbClr val="3D2F63"/>
                </a:solidFill>
              </a:rPr>
              <a:t>this.shoot</a:t>
            </a:r>
            <a:r>
              <a:rPr lang="en-IN" dirty="0">
                <a:solidFill>
                  <a:srgbClr val="3D2F63"/>
                </a:solidFill>
              </a:rPr>
              <a:t>}&gt;Take the shot!&lt;/button&gt; ); } } </a:t>
            </a:r>
            <a:r>
              <a:rPr lang="en-IN" dirty="0" err="1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  <a:endParaRPr lang="en-IN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One-way Data 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006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It </a:t>
            </a:r>
            <a:r>
              <a:rPr lang="en-US" sz="2800" dirty="0">
                <a:solidFill>
                  <a:srgbClr val="002060"/>
                </a:solidFill>
              </a:rPr>
              <a:t>is because components are supposed to be immutable and the data within them cannot be changed. 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Flux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is a pattern that helps to keep your data unidirectional. 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This </a:t>
            </a:r>
            <a:r>
              <a:rPr lang="en-US" sz="2800" dirty="0">
                <a:solidFill>
                  <a:srgbClr val="002060"/>
                </a:solidFill>
              </a:rPr>
              <a:t>makes the application more flexible that leads to increase efficiency.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7A0875"/>
                </a:solidFill>
              </a:rPr>
              <a:t>Passing </a:t>
            </a:r>
            <a:r>
              <a:rPr lang="en-IN" dirty="0" smtClean="0">
                <a:solidFill>
                  <a:srgbClr val="7A0875"/>
                </a:solidFill>
              </a:rPr>
              <a:t>Arguments</a:t>
            </a:r>
            <a:endParaRPr lang="en-IN" dirty="0">
              <a:solidFill>
                <a:srgbClr val="7A087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6106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B5400B"/>
                </a:solidFill>
              </a:rPr>
              <a:t>If you want to send parameters into an event handler, you have two options:</a:t>
            </a:r>
            <a:endParaRPr lang="en-US" dirty="0">
              <a:solidFill>
                <a:srgbClr val="B5400B"/>
              </a:solidFill>
            </a:endParaRPr>
          </a:p>
          <a:p>
            <a:r>
              <a:rPr lang="en-US" dirty="0">
                <a:solidFill>
                  <a:srgbClr val="B5400B"/>
                </a:solidFill>
              </a:rPr>
              <a:t>1. Make an anonymous arrow function:</a:t>
            </a:r>
            <a:endParaRPr lang="en-US" dirty="0">
              <a:solidFill>
                <a:srgbClr val="B5400B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US" dirty="0" smtClean="0">
              <a:solidFill>
                <a:srgbClr val="B5400B"/>
              </a:solidFill>
            </a:endParaRPr>
          </a:p>
          <a:p>
            <a:pPr marL="36830" indent="0">
              <a:buNone/>
            </a:pPr>
            <a:r>
              <a:rPr lang="en-US" dirty="0">
                <a:solidFill>
                  <a:srgbClr val="000066"/>
                </a:solidFill>
              </a:rPr>
              <a:t>Example:</a:t>
            </a:r>
            <a:endParaRPr lang="en-US" dirty="0">
              <a:solidFill>
                <a:srgbClr val="000066"/>
              </a:solidFill>
            </a:endParaRPr>
          </a:p>
          <a:p>
            <a:r>
              <a:rPr lang="en-US" dirty="0"/>
              <a:t>Send "Goal" as a parameter to the shoot function, using arrow function:</a:t>
            </a:r>
            <a:endParaRPr lang="en-US" dirty="0"/>
          </a:p>
          <a:p>
            <a:pPr marL="36830" indent="0">
              <a:lnSpc>
                <a:spcPct val="150000"/>
              </a:lnSpc>
              <a:buNone/>
            </a:pPr>
            <a:endParaRPr lang="en-IN" dirty="0">
              <a:solidFill>
                <a:srgbClr val="B540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7A0875"/>
                </a:solidFill>
              </a:rPr>
              <a:t>Passing </a:t>
            </a:r>
            <a:r>
              <a:rPr lang="en-IN" dirty="0" smtClean="0">
                <a:solidFill>
                  <a:srgbClr val="7A0875"/>
                </a:solidFill>
              </a:rPr>
              <a:t>Arguments</a:t>
            </a:r>
            <a:endParaRPr lang="en-IN" dirty="0">
              <a:solidFill>
                <a:srgbClr val="7A087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6106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dirty="0" smtClean="0"/>
              <a:t>import </a:t>
            </a:r>
            <a:r>
              <a:rPr lang="en-IN" dirty="0"/>
              <a:t>React from 'react'; </a:t>
            </a:r>
            <a:endParaRPr lang="en-IN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dirty="0" smtClean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 </a:t>
            </a:r>
            <a:endParaRPr lang="en-IN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dirty="0" smtClean="0"/>
              <a:t>class </a:t>
            </a:r>
            <a:r>
              <a:rPr lang="en-IN" dirty="0"/>
              <a:t>Football extends </a:t>
            </a:r>
            <a:r>
              <a:rPr lang="en-IN" dirty="0" err="1" smtClean="0"/>
              <a:t>React.Component</a:t>
            </a:r>
            <a:endParaRPr lang="en-IN" dirty="0" smtClean="0"/>
          </a:p>
          <a:p>
            <a:pPr marL="3683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{ shoot = (a) =&gt; { alert(a); } render() { return ( &lt;button </a:t>
            </a:r>
            <a:r>
              <a:rPr lang="en-IN" dirty="0" err="1">
                <a:solidFill>
                  <a:srgbClr val="FF0000"/>
                </a:solidFill>
              </a:rPr>
              <a:t>onClick</a:t>
            </a:r>
            <a:r>
              <a:rPr lang="en-IN" dirty="0">
                <a:solidFill>
                  <a:srgbClr val="FF0000"/>
                </a:solidFill>
              </a:rPr>
              <a:t>={() =&gt; </a:t>
            </a:r>
            <a:r>
              <a:rPr lang="en-IN" dirty="0" err="1">
                <a:solidFill>
                  <a:srgbClr val="FF0000"/>
                </a:solidFill>
              </a:rPr>
              <a:t>this.shoot</a:t>
            </a:r>
            <a:r>
              <a:rPr lang="en-IN" dirty="0">
                <a:solidFill>
                  <a:srgbClr val="FF0000"/>
                </a:solidFill>
              </a:rPr>
              <a:t>("Goal")}&gt;Take the shot!&lt;/button&gt; ); } } </a:t>
            </a:r>
            <a:endParaRPr lang="en-IN" dirty="0" smtClean="0">
              <a:solidFill>
                <a:srgbClr val="FF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dirty="0" err="1" smtClean="0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  <a:endParaRPr lang="en-IN" dirty="0">
              <a:solidFill>
                <a:srgbClr val="B540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7A0875"/>
                </a:solidFill>
              </a:rPr>
              <a:t>Passing </a:t>
            </a:r>
            <a:r>
              <a:rPr lang="en-IN" dirty="0" smtClean="0">
                <a:solidFill>
                  <a:srgbClr val="7A0875"/>
                </a:solidFill>
              </a:rPr>
              <a:t>Arguments</a:t>
            </a:r>
            <a:endParaRPr lang="en-IN" dirty="0">
              <a:solidFill>
                <a:srgbClr val="7A087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6106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830" indent="0">
              <a:buNone/>
            </a:pPr>
            <a:r>
              <a:rPr lang="en-US" dirty="0"/>
              <a:t>Or:</a:t>
            </a:r>
            <a:endParaRPr lang="en-US" dirty="0"/>
          </a:p>
          <a:p>
            <a:pPr marL="36830" indent="0">
              <a:buNone/>
            </a:pPr>
            <a:r>
              <a:rPr lang="en-US" dirty="0"/>
              <a:t>2. Bind the event handler to this.</a:t>
            </a:r>
            <a:endParaRPr lang="en-US" dirty="0"/>
          </a:p>
          <a:p>
            <a:pPr marL="36830" indent="0">
              <a:buNone/>
            </a:pPr>
            <a:r>
              <a:rPr lang="en-US" dirty="0"/>
              <a:t>Note that the first argument has to be this</a:t>
            </a:r>
            <a:r>
              <a:rPr lang="en-US" dirty="0" smtClean="0"/>
              <a:t>.</a:t>
            </a:r>
            <a:endParaRPr lang="en-US" dirty="0" smtClean="0"/>
          </a:p>
          <a:p>
            <a:pPr marL="36830" indent="0">
              <a:buNone/>
            </a:pPr>
            <a:endParaRPr lang="en-US" dirty="0"/>
          </a:p>
          <a:p>
            <a:pPr marL="36830" indent="0">
              <a:buNone/>
            </a:pPr>
            <a:r>
              <a:rPr lang="en-US" b="1" dirty="0"/>
              <a:t>Note on the second example:</a:t>
            </a:r>
            <a:r>
              <a:rPr lang="en-US" dirty="0"/>
              <a:t> </a:t>
            </a:r>
            <a:r>
              <a:rPr lang="en-US" dirty="0">
                <a:solidFill>
                  <a:srgbClr val="3D2F63"/>
                </a:solidFill>
              </a:rPr>
              <a:t>If you send arguments without using the bind method, (</a:t>
            </a:r>
            <a:r>
              <a:rPr lang="en-US" dirty="0" err="1">
                <a:solidFill>
                  <a:srgbClr val="3D2F63"/>
                </a:solidFill>
              </a:rPr>
              <a:t>this.shoot</a:t>
            </a:r>
            <a:r>
              <a:rPr lang="en-US" dirty="0">
                <a:solidFill>
                  <a:srgbClr val="3D2F63"/>
                </a:solidFill>
              </a:rPr>
              <a:t>(this, "Goal") instead of </a:t>
            </a:r>
            <a:r>
              <a:rPr lang="en-US" dirty="0" err="1">
                <a:solidFill>
                  <a:srgbClr val="3D2F63"/>
                </a:solidFill>
              </a:rPr>
              <a:t>this.shoot.bind</a:t>
            </a:r>
            <a:r>
              <a:rPr lang="en-US" dirty="0">
                <a:solidFill>
                  <a:srgbClr val="3D2F63"/>
                </a:solidFill>
              </a:rPr>
              <a:t>(this, "Goal")), the shoot function will be executed when the page is loaded instead of waiting for the button to be clicked.</a:t>
            </a:r>
            <a:endParaRPr lang="en-US" dirty="0">
              <a:solidFill>
                <a:srgbClr val="3D2F6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IN" dirty="0">
              <a:solidFill>
                <a:srgbClr val="B540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7A0875"/>
                </a:solidFill>
              </a:rPr>
              <a:t>Passing </a:t>
            </a:r>
            <a:r>
              <a:rPr lang="en-IN" dirty="0" smtClean="0">
                <a:solidFill>
                  <a:srgbClr val="7A0875"/>
                </a:solidFill>
              </a:rPr>
              <a:t>Arguments</a:t>
            </a:r>
            <a:endParaRPr lang="en-IN" dirty="0">
              <a:solidFill>
                <a:srgbClr val="7A087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6106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830" indent="0">
              <a:buNone/>
            </a:pPr>
            <a:r>
              <a:rPr lang="en-IN" dirty="0"/>
              <a:t>Example:</a:t>
            </a:r>
            <a:endParaRPr lang="en-IN" dirty="0"/>
          </a:p>
          <a:p>
            <a:r>
              <a:rPr lang="en-IN" dirty="0"/>
              <a:t>Send "Goal" as a parameter to the shoot function:</a:t>
            </a:r>
            <a:endParaRPr lang="en-IN" dirty="0"/>
          </a:p>
          <a:p>
            <a:r>
              <a:rPr lang="en-IN" dirty="0"/>
              <a:t>class Football extends </a:t>
            </a:r>
            <a:r>
              <a:rPr lang="en-IN" dirty="0" err="1"/>
              <a:t>React.Component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{ </a:t>
            </a:r>
            <a:r>
              <a:rPr lang="en-IN" dirty="0"/>
              <a:t>shoot(a) { alert(a); } </a:t>
            </a:r>
            <a:endParaRPr lang="en-IN" dirty="0" smtClean="0"/>
          </a:p>
          <a:p>
            <a:r>
              <a:rPr lang="en-IN" dirty="0" smtClean="0"/>
              <a:t>render</a:t>
            </a:r>
            <a:r>
              <a:rPr lang="en-IN" dirty="0"/>
              <a:t>() </a:t>
            </a:r>
            <a:endParaRPr lang="en-IN" dirty="0" smtClean="0"/>
          </a:p>
          <a:p>
            <a:r>
              <a:rPr lang="en-IN" dirty="0" smtClean="0"/>
              <a:t>{ </a:t>
            </a:r>
            <a:r>
              <a:rPr lang="en-IN" dirty="0"/>
              <a:t>return ( &lt;button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this.shoot.bind</a:t>
            </a:r>
            <a:r>
              <a:rPr lang="en-IN" dirty="0"/>
              <a:t>(this, "Goal")}&gt;Take the shot!&lt;/button&gt; ); } } </a:t>
            </a:r>
            <a:r>
              <a:rPr lang="en-IN" dirty="0" err="1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  <a:endParaRPr lang="en-IN" dirty="0">
              <a:solidFill>
                <a:srgbClr val="B540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3D2F63"/>
                </a:solidFill>
              </a:rPr>
              <a:t>React Event Object</a:t>
            </a:r>
            <a:br>
              <a:rPr lang="en-IN" dirty="0">
                <a:solidFill>
                  <a:srgbClr val="3D2F63"/>
                </a:solidFill>
              </a:rPr>
            </a:br>
            <a:endParaRPr lang="en-IN" dirty="0">
              <a:solidFill>
                <a:srgbClr val="3D2F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6106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Event handlers have access to the React event that triggered the function.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dirty="0" smtClean="0"/>
              <a:t> </a:t>
            </a:r>
            <a:r>
              <a:rPr lang="en-US" dirty="0"/>
              <a:t>example the event is the "click" event. Notice that once again the syntax is different when using arrow functions or not.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With the arrow function you have to send the event argument manually:</a:t>
            </a:r>
            <a:endParaRPr lang="en-US" dirty="0"/>
          </a:p>
          <a:p>
            <a:pPr marL="36830" indent="0">
              <a:lnSpc>
                <a:spcPct val="150000"/>
              </a:lnSpc>
              <a:buNone/>
            </a:pPr>
            <a:endParaRPr lang="en-IN" dirty="0">
              <a:solidFill>
                <a:srgbClr val="B540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3D2F63"/>
                </a:solidFill>
              </a:rPr>
              <a:t>React Event Object</a:t>
            </a:r>
            <a:br>
              <a:rPr lang="en-IN" dirty="0">
                <a:solidFill>
                  <a:srgbClr val="3D2F63"/>
                </a:solidFill>
              </a:rPr>
            </a:br>
            <a:endParaRPr lang="en-IN" dirty="0">
              <a:solidFill>
                <a:srgbClr val="3D2F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6106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830" indent="0">
              <a:buNone/>
            </a:pPr>
            <a:r>
              <a:rPr lang="en-IN" dirty="0"/>
              <a:t>class Football extends </a:t>
            </a:r>
            <a:r>
              <a:rPr lang="en-IN" dirty="0" err="1"/>
              <a:t>React.Component</a:t>
            </a:r>
            <a:r>
              <a:rPr lang="en-IN" dirty="0"/>
              <a:t> </a:t>
            </a:r>
            <a:endParaRPr lang="en-IN" dirty="0" smtClean="0"/>
          </a:p>
          <a:p>
            <a:pPr marL="36830" indent="0">
              <a:buNone/>
            </a:pPr>
            <a:r>
              <a:rPr lang="en-IN" dirty="0" smtClean="0"/>
              <a:t>{ </a:t>
            </a:r>
            <a:r>
              <a:rPr lang="en-IN" dirty="0"/>
              <a:t>shoot = (a, b) =&gt; </a:t>
            </a:r>
            <a:endParaRPr lang="en-IN" dirty="0" smtClean="0"/>
          </a:p>
          <a:p>
            <a:pPr marL="36830" indent="0">
              <a:buNone/>
            </a:pPr>
            <a:r>
              <a:rPr lang="en-IN" dirty="0" smtClean="0"/>
              <a:t>{ </a:t>
            </a:r>
            <a:r>
              <a:rPr lang="en-IN" dirty="0"/>
              <a:t>alert(</a:t>
            </a:r>
            <a:r>
              <a:rPr lang="en-IN" dirty="0" err="1"/>
              <a:t>b.type</a:t>
            </a:r>
            <a:r>
              <a:rPr lang="en-IN" dirty="0"/>
              <a:t>); </a:t>
            </a:r>
            <a:endParaRPr lang="en-IN" dirty="0" smtClean="0"/>
          </a:p>
          <a:p>
            <a:pPr marL="36830" indent="0">
              <a:buNone/>
            </a:pPr>
            <a:r>
              <a:rPr lang="en-IN" dirty="0" smtClean="0">
                <a:solidFill>
                  <a:srgbClr val="279935"/>
                </a:solidFill>
              </a:rPr>
              <a:t>/* </a:t>
            </a:r>
            <a:r>
              <a:rPr lang="en-IN" dirty="0">
                <a:solidFill>
                  <a:srgbClr val="279935"/>
                </a:solidFill>
              </a:rPr>
              <a:t>'b' represents the React event that triggered the function, in this case the 'click' event */ </a:t>
            </a:r>
            <a:r>
              <a:rPr lang="en-IN" dirty="0"/>
              <a:t>} </a:t>
            </a:r>
            <a:endParaRPr lang="en-IN" dirty="0" smtClean="0"/>
          </a:p>
          <a:p>
            <a:pPr marL="36830" indent="0">
              <a:buNone/>
            </a:pP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render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() </a:t>
            </a:r>
            <a:endParaRPr lang="en-I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IN" dirty="0" smtClean="0"/>
              <a:t>{ </a:t>
            </a:r>
            <a:r>
              <a:rPr lang="en-IN" dirty="0"/>
              <a:t>return </a:t>
            </a:r>
            <a:endParaRPr lang="en-IN" dirty="0" smtClean="0"/>
          </a:p>
          <a:p>
            <a:pPr marL="36830" indent="0">
              <a:buNone/>
            </a:pPr>
            <a:r>
              <a:rPr lang="en-IN" dirty="0" smtClean="0"/>
              <a:t>( </a:t>
            </a:r>
            <a:r>
              <a:rPr lang="en-IN" dirty="0"/>
              <a:t>&lt;</a:t>
            </a:r>
            <a:r>
              <a:rPr lang="en-IN" dirty="0" smtClean="0"/>
              <a:t>button</a:t>
            </a:r>
            <a:endParaRPr lang="en-IN" dirty="0" smtClean="0"/>
          </a:p>
          <a:p>
            <a:pPr marL="36830" indent="0">
              <a:buNone/>
            </a:pPr>
            <a:r>
              <a:rPr lang="en-IN" dirty="0" smtClean="0"/>
              <a:t> </a:t>
            </a:r>
            <a:r>
              <a:rPr lang="en-IN" dirty="0" err="1"/>
              <a:t>onClick</a:t>
            </a:r>
            <a:r>
              <a:rPr lang="en-IN" dirty="0"/>
              <a:t>={(</a:t>
            </a:r>
            <a:r>
              <a:rPr lang="en-IN" dirty="0" err="1"/>
              <a:t>ev</a:t>
            </a:r>
            <a:r>
              <a:rPr lang="en-IN" dirty="0"/>
              <a:t>) =&gt; </a:t>
            </a:r>
            <a:r>
              <a:rPr lang="en-IN" dirty="0" err="1"/>
              <a:t>this.shoot</a:t>
            </a:r>
            <a:r>
              <a:rPr lang="en-IN" dirty="0"/>
              <a:t>("Goal", </a:t>
            </a:r>
            <a:r>
              <a:rPr lang="en-IN" dirty="0" err="1"/>
              <a:t>ev</a:t>
            </a:r>
            <a:r>
              <a:rPr lang="en-IN" dirty="0"/>
              <a:t>)}&gt;Take the shot!&lt;/button&gt; ); </a:t>
            </a:r>
            <a:r>
              <a:rPr lang="en-IN" dirty="0" smtClean="0"/>
              <a:t>}</a:t>
            </a:r>
            <a:endParaRPr lang="en-IN" dirty="0" smtClean="0"/>
          </a:p>
          <a:p>
            <a:pPr marL="36830" indent="0">
              <a:buNone/>
            </a:pPr>
            <a:r>
              <a:rPr lang="en-IN" dirty="0" smtClean="0"/>
              <a:t> </a:t>
            </a:r>
            <a:r>
              <a:rPr lang="en-IN" dirty="0"/>
              <a:t>} </a:t>
            </a:r>
            <a:endParaRPr lang="en-IN" dirty="0" smtClean="0"/>
          </a:p>
          <a:p>
            <a:pPr marL="36830" indent="0">
              <a:buNone/>
            </a:pPr>
            <a:endParaRPr lang="en-IN" dirty="0"/>
          </a:p>
          <a:p>
            <a:pPr marL="36830" indent="0">
              <a:buNone/>
            </a:pPr>
            <a:r>
              <a:rPr lang="en-IN" dirty="0" err="1" smtClean="0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  <a:endParaRPr lang="en-IN" dirty="0">
              <a:solidFill>
                <a:srgbClr val="B540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3D2F63"/>
                </a:solidFill>
              </a:rPr>
              <a:t>React Event Object</a:t>
            </a:r>
            <a:br>
              <a:rPr lang="en-IN" dirty="0">
                <a:solidFill>
                  <a:srgbClr val="3D2F63"/>
                </a:solidFill>
              </a:rPr>
            </a:br>
            <a:endParaRPr lang="en-IN" dirty="0">
              <a:solidFill>
                <a:srgbClr val="3D2F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6106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830" indent="0">
              <a:buNone/>
            </a:pPr>
            <a:r>
              <a:rPr lang="en-US" dirty="0"/>
              <a:t>Without arrow function, the React event object is sent automatically as the last argument when using the bind() method:</a:t>
            </a:r>
            <a:endParaRPr lang="en-IN" dirty="0">
              <a:solidFill>
                <a:srgbClr val="B540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3D2F63"/>
                </a:solidFill>
              </a:rPr>
              <a:t>React Event Object</a:t>
            </a:r>
            <a:br>
              <a:rPr lang="en-IN" dirty="0">
                <a:solidFill>
                  <a:srgbClr val="3D2F63"/>
                </a:solidFill>
              </a:rPr>
            </a:br>
            <a:endParaRPr lang="en-IN" dirty="0">
              <a:solidFill>
                <a:srgbClr val="3D2F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6106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With the bind() method, the event object is sent as the last argument:</a:t>
            </a:r>
            <a:endParaRPr lang="en-IN" dirty="0"/>
          </a:p>
          <a:p>
            <a:r>
              <a:rPr lang="en-IN" dirty="0"/>
              <a:t>class Football extends </a:t>
            </a:r>
            <a:r>
              <a:rPr lang="en-IN" dirty="0" err="1"/>
              <a:t>React.Component</a:t>
            </a:r>
            <a:r>
              <a:rPr lang="en-IN" dirty="0"/>
              <a:t> { shoot = (a, b) =&gt; { alert(</a:t>
            </a:r>
            <a:r>
              <a:rPr lang="en-IN" dirty="0" err="1"/>
              <a:t>b.type</a:t>
            </a:r>
            <a:r>
              <a:rPr lang="en-IN" dirty="0"/>
              <a:t>); /* 'b' represents the React event that triggered the function, in this case the 'click' event */ } render() { return ( &lt;button </a:t>
            </a:r>
            <a:r>
              <a:rPr lang="en-IN" dirty="0" err="1"/>
              <a:t>onClick</a:t>
            </a:r>
            <a:r>
              <a:rPr lang="en-IN" dirty="0"/>
              <a:t>={</a:t>
            </a:r>
            <a:r>
              <a:rPr lang="en-IN" dirty="0" err="1"/>
              <a:t>this.shoot.bind</a:t>
            </a:r>
            <a:r>
              <a:rPr lang="en-IN" dirty="0"/>
              <a:t>(this, "Goal")}&gt;Take the shot!&lt;/button&gt; ); } } </a:t>
            </a:r>
            <a:r>
              <a:rPr lang="en-IN" dirty="0" err="1"/>
              <a:t>ReactDOM.render</a:t>
            </a:r>
            <a:r>
              <a:rPr lang="en-IN" dirty="0"/>
              <a:t>(&lt;Football /&gt;, </a:t>
            </a:r>
            <a:r>
              <a:rPr lang="en-IN" dirty="0" err="1"/>
              <a:t>document.getElementById</a:t>
            </a:r>
            <a:r>
              <a:rPr lang="en-IN" dirty="0"/>
              <a:t>('root')); </a:t>
            </a:r>
            <a:endParaRPr lang="en-IN" dirty="0"/>
          </a:p>
          <a:p>
            <a:br>
              <a:rPr lang="en-IN" dirty="0"/>
            </a:br>
            <a:endParaRPr lang="en-IN" dirty="0">
              <a:solidFill>
                <a:srgbClr val="B5400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620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virtual DOM object is a representation of the original DOM object. </a:t>
            </a:r>
            <a:r>
              <a:rPr lang="en-US" sz="23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works like a one-way data binding. </a:t>
            </a:r>
            <a:endParaRPr lang="en-US" sz="23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 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modifications happen in the web application, the entire UI is re-rendered in virtual DOM representation. </a:t>
            </a:r>
            <a:endParaRPr lang="en-US" sz="2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checks the difference between 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DOM representation 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DOM. </a:t>
            </a:r>
            <a:endParaRPr lang="en-US" sz="23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done, the real DOM will update only the things that have actually changed. This makes the application faster, and there is no wastage of memory.</a:t>
            </a:r>
            <a:endParaRPr lang="en-IN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>
                <a:solidFill>
                  <a:srgbClr val="FF0000"/>
                </a:solidFill>
              </a:rPr>
              <a:t>R</a:t>
            </a:r>
            <a:r>
              <a:rPr lang="en-US" sz="2400" b="1" dirty="0" err="1" smtClean="0">
                <a:solidFill>
                  <a:srgbClr val="FF0000"/>
                </a:solidFill>
              </a:rPr>
              <a:t>eactJS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uses JSX file which makes the application simple and to code as well as understand.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We </a:t>
            </a:r>
            <a:r>
              <a:rPr lang="en-US" sz="2400" dirty="0">
                <a:solidFill>
                  <a:srgbClr val="002060"/>
                </a:solidFill>
              </a:rPr>
              <a:t>know that </a:t>
            </a:r>
            <a:r>
              <a:rPr lang="en-US" sz="2400" dirty="0" err="1">
                <a:solidFill>
                  <a:srgbClr val="002060"/>
                </a:solidFill>
              </a:rPr>
              <a:t>ReactJS</a:t>
            </a:r>
            <a:r>
              <a:rPr lang="en-US" sz="2400" dirty="0">
                <a:solidFill>
                  <a:srgbClr val="002060"/>
                </a:solidFill>
              </a:rPr>
              <a:t> is a component-based approach which makes the code reusable as your need.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This </a:t>
            </a:r>
            <a:r>
              <a:rPr lang="en-US" sz="2400" dirty="0">
                <a:solidFill>
                  <a:srgbClr val="002060"/>
                </a:solidFill>
              </a:rPr>
              <a:t>makes it simple to use and learn.</a:t>
            </a:r>
            <a:endParaRPr lang="en-IN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2060"/>
                </a:solidFill>
              </a:rPr>
              <a:t>ReactJS</a:t>
            </a:r>
            <a:r>
              <a:rPr lang="en-US" sz="2400" dirty="0">
                <a:solidFill>
                  <a:srgbClr val="002060"/>
                </a:solidFill>
              </a:rPr>
              <a:t> is known </a:t>
            </a:r>
            <a:r>
              <a:rPr lang="en-US" sz="2400" b="1" dirty="0">
                <a:solidFill>
                  <a:srgbClr val="7030A0"/>
                </a:solidFill>
              </a:rPr>
              <a:t>to be a great performer.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This </a:t>
            </a:r>
            <a:r>
              <a:rPr lang="en-US" sz="2400" dirty="0">
                <a:solidFill>
                  <a:srgbClr val="002060"/>
                </a:solidFill>
              </a:rPr>
              <a:t>feature makes it much better than other frameworks out there today.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reason behind this is that it manages a virtual DOM.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DOM is a cross-platform and programming API which deals with HTML, XML or XHTML. 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DOM </a:t>
            </a:r>
            <a:r>
              <a:rPr lang="en-US" sz="2400" dirty="0">
                <a:solidFill>
                  <a:srgbClr val="FF0000"/>
                </a:solidFill>
              </a:rPr>
              <a:t>exists entirely in memory.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Due </a:t>
            </a:r>
            <a:r>
              <a:rPr lang="en-US" sz="2400" dirty="0">
                <a:solidFill>
                  <a:srgbClr val="002060"/>
                </a:solidFill>
              </a:rPr>
              <a:t>to this, when we create a component, we did not write directly to the DOM.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Instead</a:t>
            </a:r>
            <a:r>
              <a:rPr lang="en-US" sz="2400" dirty="0">
                <a:solidFill>
                  <a:srgbClr val="002060"/>
                </a:solidFill>
              </a:rPr>
              <a:t>, we are writing virtual components that will turn into the DOM leading to smoother and faster performance.</a:t>
            </a:r>
            <a:endParaRPr lang="en-US" sz="2400" dirty="0">
              <a:solidFill>
                <a:srgbClr val="00206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IN" sz="2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React 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51054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C00000"/>
                </a:solidFill>
              </a:rPr>
              <a:t>ReactJS</a:t>
            </a:r>
            <a:r>
              <a:rPr lang="en-US" sz="1800" dirty="0">
                <a:solidFill>
                  <a:srgbClr val="C00000"/>
                </a:solidFill>
              </a:rPr>
              <a:t> uses virtual </a:t>
            </a:r>
            <a:r>
              <a:rPr lang="en-US" sz="1800" dirty="0" err="1">
                <a:solidFill>
                  <a:srgbClr val="C00000"/>
                </a:solidFill>
              </a:rPr>
              <a:t>dom</a:t>
            </a:r>
            <a:r>
              <a:rPr lang="en-US" sz="1800" dirty="0">
                <a:solidFill>
                  <a:srgbClr val="C00000"/>
                </a:solidFill>
              </a:rPr>
              <a:t> that makes use of </a:t>
            </a:r>
            <a:r>
              <a:rPr lang="en-US" sz="1800" b="1" dirty="0">
                <a:solidFill>
                  <a:srgbClr val="7030A0"/>
                </a:solidFill>
              </a:rPr>
              <a:t>in-memory data-structure cache</a:t>
            </a:r>
            <a:r>
              <a:rPr lang="en-US" sz="1800" dirty="0">
                <a:solidFill>
                  <a:srgbClr val="C00000"/>
                </a:solidFill>
              </a:rPr>
              <a:t>, and </a:t>
            </a:r>
            <a:r>
              <a:rPr lang="en-US" sz="1800" b="1" dirty="0">
                <a:solidFill>
                  <a:srgbClr val="002060"/>
                </a:solidFill>
              </a:rPr>
              <a:t>only the final changes are updated in browsers dom. </a:t>
            </a:r>
            <a:r>
              <a:rPr lang="en-US" sz="1800" dirty="0">
                <a:solidFill>
                  <a:srgbClr val="C00000"/>
                </a:solidFill>
              </a:rPr>
              <a:t>This makes the </a:t>
            </a:r>
            <a:r>
              <a:rPr lang="en-US" sz="1800" b="1" dirty="0">
                <a:solidFill>
                  <a:srgbClr val="7030A0"/>
                </a:solidFill>
              </a:rPr>
              <a:t>app faster.</a:t>
            </a:r>
            <a:endParaRPr lang="en-US" sz="1800" b="1" dirty="0">
              <a:solidFill>
                <a:srgbClr val="7030A0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1800" dirty="0">
                <a:solidFill>
                  <a:srgbClr val="C00000"/>
                </a:solidFill>
              </a:rPr>
              <a:t>You can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create components </a:t>
            </a:r>
            <a:r>
              <a:rPr lang="en-US" sz="1800" dirty="0">
                <a:solidFill>
                  <a:srgbClr val="C00000"/>
                </a:solidFill>
              </a:rPr>
              <a:t>of your choice by using the react component feature. The components can be reused and also helpful in code maintenance.</a:t>
            </a:r>
            <a:endParaRPr lang="en-US" sz="1800" dirty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C00000"/>
                </a:solidFill>
              </a:rPr>
              <a:t>Reactjs</a:t>
            </a:r>
            <a:r>
              <a:rPr lang="en-US" sz="1800" dirty="0">
                <a:solidFill>
                  <a:srgbClr val="C00000"/>
                </a:solidFill>
              </a:rPr>
              <a:t> is an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open-source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library</a:t>
            </a:r>
            <a:r>
              <a:rPr lang="en-US" sz="1800" dirty="0">
                <a:solidFill>
                  <a:srgbClr val="C00000"/>
                </a:solidFill>
              </a:rPr>
              <a:t>, so it is easy to start with.</a:t>
            </a:r>
            <a:endParaRPr lang="en-US" sz="1800" dirty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C00000"/>
                </a:solidFill>
              </a:rPr>
              <a:t>ReactJS</a:t>
            </a:r>
            <a:r>
              <a:rPr lang="en-US" sz="1800" dirty="0">
                <a:solidFill>
                  <a:srgbClr val="C00000"/>
                </a:solidFill>
              </a:rPr>
              <a:t> has become very popular in a short span and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maintained by Facebook </a:t>
            </a:r>
            <a:r>
              <a:rPr lang="en-US" sz="1800" dirty="0">
                <a:solidFill>
                  <a:srgbClr val="C00000"/>
                </a:solidFill>
              </a:rPr>
              <a:t>and </a:t>
            </a:r>
            <a:r>
              <a:rPr lang="en-US" sz="1800" dirty="0" err="1">
                <a:solidFill>
                  <a:srgbClr val="C00000"/>
                </a:solidFill>
              </a:rPr>
              <a:t>Instagram</a:t>
            </a:r>
            <a:r>
              <a:rPr lang="en-US" sz="1800" dirty="0">
                <a:solidFill>
                  <a:srgbClr val="C00000"/>
                </a:solidFill>
              </a:rPr>
              <a:t>. </a:t>
            </a:r>
            <a:r>
              <a:rPr lang="en-US" sz="1800" b="1" dirty="0">
                <a:solidFill>
                  <a:srgbClr val="FF0000"/>
                </a:solidFill>
              </a:rPr>
              <a:t>It is used by many famous companies like Apple, Netflix, etc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endParaRPr lang="en-US" sz="1800" dirty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1800" dirty="0">
                <a:solidFill>
                  <a:srgbClr val="C00000"/>
                </a:solidFill>
              </a:rPr>
              <a:t>Facebook maintains </a:t>
            </a:r>
            <a:r>
              <a:rPr lang="en-US" sz="1800" dirty="0" err="1">
                <a:solidFill>
                  <a:srgbClr val="C00000"/>
                </a:solidFill>
              </a:rPr>
              <a:t>ReactJS</a:t>
            </a:r>
            <a:r>
              <a:rPr lang="en-US" sz="1800" dirty="0">
                <a:solidFill>
                  <a:srgbClr val="C00000"/>
                </a:solidFill>
              </a:rPr>
              <a:t>, the library, so it is well maintained and kept updated.</a:t>
            </a:r>
            <a:endParaRPr lang="en-US" sz="1800" dirty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endParaRPr lang="en-IN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6600" dirty="0" smtClean="0"/>
              <a:t> ES6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51054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C00000"/>
                </a:solidFill>
                <a:cs typeface="Aparajita" pitchFamily="18" charset="0"/>
              </a:rPr>
              <a:t>ES6 </a:t>
            </a:r>
            <a:r>
              <a:rPr lang="en-US" sz="2400" b="1" dirty="0" smtClean="0">
                <a:solidFill>
                  <a:srgbClr val="C00000"/>
                </a:solidFill>
                <a:cs typeface="Aparajita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cs typeface="Aparajita" pitchFamily="18" charset="0"/>
              </a:rPr>
              <a:t>stands </a:t>
            </a:r>
            <a:r>
              <a:rPr lang="en-US" sz="2400" dirty="0">
                <a:solidFill>
                  <a:srgbClr val="002060"/>
                </a:solidFill>
                <a:cs typeface="Aparajita" pitchFamily="18" charset="0"/>
              </a:rPr>
              <a:t>for </a:t>
            </a:r>
            <a:r>
              <a:rPr lang="en-US" sz="2400" b="1" dirty="0" err="1">
                <a:solidFill>
                  <a:srgbClr val="7030A0"/>
                </a:solidFill>
                <a:cs typeface="Aparajita" pitchFamily="18" charset="0"/>
              </a:rPr>
              <a:t>ECMAScript</a:t>
            </a:r>
            <a:r>
              <a:rPr lang="en-US" sz="2400" b="1" dirty="0">
                <a:solidFill>
                  <a:srgbClr val="7030A0"/>
                </a:solidFill>
                <a:cs typeface="Aparajita" pitchFamily="18" charset="0"/>
              </a:rPr>
              <a:t> 6.</a:t>
            </a:r>
            <a:endParaRPr lang="en-US" sz="2400" b="1" dirty="0">
              <a:solidFill>
                <a:srgbClr val="7030A0"/>
              </a:solidFill>
              <a:cs typeface="Aparajit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err="1">
                <a:solidFill>
                  <a:srgbClr val="7030A0"/>
                </a:solidFill>
                <a:cs typeface="Aparajita" pitchFamily="18" charset="0"/>
              </a:rPr>
              <a:t>ECMAScript</a:t>
            </a:r>
            <a:r>
              <a:rPr lang="en-US" sz="2400" dirty="0">
                <a:solidFill>
                  <a:srgbClr val="002060"/>
                </a:solidFill>
                <a:cs typeface="Aparajita" pitchFamily="18" charset="0"/>
              </a:rPr>
              <a:t> was created to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cs typeface="Aparajita" pitchFamily="18" charset="0"/>
              </a:rPr>
              <a:t>standardize JavaScript</a:t>
            </a:r>
            <a:r>
              <a:rPr lang="en-US" sz="2400" dirty="0">
                <a:solidFill>
                  <a:srgbClr val="002060"/>
                </a:solidFill>
                <a:cs typeface="Aparajita" pitchFamily="18" charset="0"/>
              </a:rPr>
              <a:t>, and ES6 is the 6th version of </a:t>
            </a:r>
            <a:r>
              <a:rPr lang="en-US" sz="2400" dirty="0" err="1">
                <a:solidFill>
                  <a:srgbClr val="002060"/>
                </a:solidFill>
                <a:cs typeface="Aparajita" pitchFamily="18" charset="0"/>
              </a:rPr>
              <a:t>ECMAScript</a:t>
            </a:r>
            <a:r>
              <a:rPr lang="en-US" sz="2400" dirty="0">
                <a:solidFill>
                  <a:srgbClr val="002060"/>
                </a:solidFill>
                <a:cs typeface="Aparajita" pitchFamily="18" charset="0"/>
              </a:rPr>
              <a:t>, it was published in</a:t>
            </a:r>
            <a:r>
              <a:rPr lang="en-US" sz="2400" b="1" dirty="0">
                <a:solidFill>
                  <a:srgbClr val="FF0000"/>
                </a:solidFill>
                <a:cs typeface="Aparajita" pitchFamily="18" charset="0"/>
              </a:rPr>
              <a:t> 2015</a:t>
            </a:r>
            <a:r>
              <a:rPr lang="en-US" sz="2400" dirty="0">
                <a:solidFill>
                  <a:srgbClr val="002060"/>
                </a:solidFill>
                <a:cs typeface="Aparajita" pitchFamily="18" charset="0"/>
              </a:rPr>
              <a:t>, and is also known </a:t>
            </a:r>
            <a:r>
              <a:rPr lang="en-US" sz="2400" dirty="0" smtClean="0">
                <a:solidFill>
                  <a:srgbClr val="002060"/>
                </a:solidFill>
                <a:cs typeface="Aparajita" pitchFamily="18" charset="0"/>
              </a:rPr>
              <a:t>as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cs typeface="Aparajita" pitchFamily="18" charset="0"/>
              </a:rPr>
              <a:t>ECMAScript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cs typeface="Aparajita" pitchFamily="18" charset="0"/>
              </a:rPr>
              <a:t> 2015</a:t>
            </a:r>
            <a:r>
              <a:rPr lang="en-US" sz="2000" dirty="0" smtClean="0">
                <a:solidFill>
                  <a:srgbClr val="002060"/>
                </a:solidFill>
                <a:cs typeface="Aparajita" pitchFamily="18" charset="0"/>
              </a:rPr>
              <a:t>.</a:t>
            </a:r>
            <a:endParaRPr lang="en-US" sz="2000" dirty="0">
              <a:solidFill>
                <a:srgbClr val="002060"/>
              </a:solidFill>
              <a:cs typeface="Aparajit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ES6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is a new version of JavaScript that adds some nice syntactical and functional additions.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cs typeface="Aparajita" pitchFamily="18" charset="0"/>
              </a:rPr>
            </a:br>
            <a:endParaRPr lang="en-IN" sz="2400" dirty="0">
              <a:solidFill>
                <a:schemeClr val="bg1">
                  <a:lumMod val="50000"/>
                </a:schemeClr>
              </a:solidFill>
              <a:cs typeface="Aparajit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6600" dirty="0" smtClean="0"/>
              <a:t> ES6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51054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C00000"/>
                </a:solidFill>
                <a:cs typeface="Aparajita" pitchFamily="18" charset="0"/>
              </a:rPr>
              <a:t>ES6 </a:t>
            </a:r>
            <a:r>
              <a:rPr lang="en-US" sz="2400" b="1" dirty="0" smtClean="0">
                <a:solidFill>
                  <a:srgbClr val="C00000"/>
                </a:solidFill>
                <a:cs typeface="Aparajita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cs typeface="Aparajita" pitchFamily="18" charset="0"/>
              </a:rPr>
              <a:t>stands </a:t>
            </a:r>
            <a:r>
              <a:rPr lang="en-US" sz="2400" dirty="0">
                <a:solidFill>
                  <a:srgbClr val="002060"/>
                </a:solidFill>
                <a:cs typeface="Aparajita" pitchFamily="18" charset="0"/>
              </a:rPr>
              <a:t>for </a:t>
            </a:r>
            <a:r>
              <a:rPr lang="en-US" sz="2400" b="1" dirty="0" err="1">
                <a:solidFill>
                  <a:srgbClr val="7030A0"/>
                </a:solidFill>
                <a:cs typeface="Aparajita" pitchFamily="18" charset="0"/>
              </a:rPr>
              <a:t>ECMAScript</a:t>
            </a:r>
            <a:r>
              <a:rPr lang="en-US" sz="2400" b="1" dirty="0">
                <a:solidFill>
                  <a:srgbClr val="7030A0"/>
                </a:solidFill>
                <a:cs typeface="Aparajita" pitchFamily="18" charset="0"/>
              </a:rPr>
              <a:t> 6.</a:t>
            </a:r>
            <a:endParaRPr lang="en-US" sz="2400" b="1" dirty="0">
              <a:solidFill>
                <a:srgbClr val="7030A0"/>
              </a:solidFill>
              <a:cs typeface="Aparajit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err="1">
                <a:solidFill>
                  <a:srgbClr val="7030A0"/>
                </a:solidFill>
                <a:cs typeface="Aparajita" pitchFamily="18" charset="0"/>
              </a:rPr>
              <a:t>ECMAScript</a:t>
            </a:r>
            <a:r>
              <a:rPr lang="en-US" sz="2400" dirty="0">
                <a:solidFill>
                  <a:srgbClr val="002060"/>
                </a:solidFill>
                <a:cs typeface="Aparajita" pitchFamily="18" charset="0"/>
              </a:rPr>
              <a:t> was created to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cs typeface="Aparajita" pitchFamily="18" charset="0"/>
              </a:rPr>
              <a:t>standardize JavaScript</a:t>
            </a:r>
            <a:r>
              <a:rPr lang="en-US" sz="2400" dirty="0">
                <a:solidFill>
                  <a:srgbClr val="002060"/>
                </a:solidFill>
                <a:cs typeface="Aparajita" pitchFamily="18" charset="0"/>
              </a:rPr>
              <a:t>, and ES6 is the 6th version of </a:t>
            </a:r>
            <a:r>
              <a:rPr lang="en-US" sz="2400" dirty="0" err="1">
                <a:solidFill>
                  <a:srgbClr val="002060"/>
                </a:solidFill>
                <a:cs typeface="Aparajita" pitchFamily="18" charset="0"/>
              </a:rPr>
              <a:t>ECMAScript</a:t>
            </a:r>
            <a:r>
              <a:rPr lang="en-US" sz="2400" dirty="0">
                <a:solidFill>
                  <a:srgbClr val="002060"/>
                </a:solidFill>
                <a:cs typeface="Aparajita" pitchFamily="18" charset="0"/>
              </a:rPr>
              <a:t>, it was published in</a:t>
            </a:r>
            <a:r>
              <a:rPr lang="en-US" sz="2400" b="1" dirty="0">
                <a:solidFill>
                  <a:srgbClr val="FF0000"/>
                </a:solidFill>
                <a:cs typeface="Aparajita" pitchFamily="18" charset="0"/>
              </a:rPr>
              <a:t> 2015</a:t>
            </a:r>
            <a:r>
              <a:rPr lang="en-US" sz="2400" dirty="0">
                <a:solidFill>
                  <a:srgbClr val="002060"/>
                </a:solidFill>
                <a:cs typeface="Aparajita" pitchFamily="18" charset="0"/>
              </a:rPr>
              <a:t>, and is also known </a:t>
            </a:r>
            <a:r>
              <a:rPr lang="en-US" sz="2400" dirty="0" smtClean="0">
                <a:solidFill>
                  <a:srgbClr val="002060"/>
                </a:solidFill>
                <a:cs typeface="Aparajita" pitchFamily="18" charset="0"/>
              </a:rPr>
              <a:t>as </a:t>
            </a:r>
            <a:r>
              <a:rPr lang="en-US" sz="2400" b="1" dirty="0" err="1" smtClean="0">
                <a:solidFill>
                  <a:schemeClr val="accent4">
                    <a:lumMod val="50000"/>
                  </a:schemeClr>
                </a:solidFill>
                <a:cs typeface="Aparajita" pitchFamily="18" charset="0"/>
              </a:rPr>
              <a:t>ECMAScript</a:t>
            </a:r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cs typeface="Aparajita" pitchFamily="18" charset="0"/>
              </a:rPr>
              <a:t> 2015</a:t>
            </a:r>
            <a:r>
              <a:rPr lang="en-US" sz="2000" dirty="0" smtClean="0">
                <a:solidFill>
                  <a:srgbClr val="002060"/>
                </a:solidFill>
                <a:cs typeface="Aparajita" pitchFamily="18" charset="0"/>
              </a:rPr>
              <a:t>.</a:t>
            </a:r>
            <a:endParaRPr lang="en-US" sz="2000" dirty="0">
              <a:solidFill>
                <a:srgbClr val="002060"/>
              </a:solidFill>
              <a:cs typeface="Aparajita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ES6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is a new version of JavaScript that adds some nice syntactical and functional additions. 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cs typeface="Aparajita" pitchFamily="18" charset="0"/>
              </a:rPr>
            </a:br>
            <a:endParaRPr lang="en-IN" sz="2400" dirty="0">
              <a:solidFill>
                <a:schemeClr val="bg1">
                  <a:lumMod val="50000"/>
                </a:schemeClr>
              </a:solidFill>
              <a:cs typeface="Aparajit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685800"/>
            <a:ext cx="6324600" cy="1981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 smtClean="0"/>
              <a:t>Module 1:</a:t>
            </a:r>
            <a:endParaRPr lang="en-IN" sz="9600" dirty="0"/>
          </a:p>
        </p:txBody>
      </p:sp>
      <p:sp>
        <p:nvSpPr>
          <p:cNvPr id="3" name="Rounded Rectangle 2"/>
          <p:cNvSpPr/>
          <p:nvPr/>
        </p:nvSpPr>
        <p:spPr>
          <a:xfrm>
            <a:off x="990600" y="3276600"/>
            <a:ext cx="6781800" cy="175260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 smtClean="0">
                <a:solidFill>
                  <a:srgbClr val="C00000"/>
                </a:solidFill>
              </a:rPr>
              <a:t>Introduction</a:t>
            </a:r>
            <a:endParaRPr lang="en-IN" sz="9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6600" dirty="0"/>
              <a:t>F</a:t>
            </a:r>
            <a:r>
              <a:rPr lang="en-IN" sz="6600" dirty="0" smtClean="0"/>
              <a:t>eatures in ES6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15400" cy="51054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494030" indent="-457200">
              <a:buFont typeface="+mj-lt"/>
              <a:buAutoNum type="arabicPeriod"/>
            </a:pPr>
            <a:endParaRPr lang="en-US" sz="3200" dirty="0" smtClean="0">
              <a:solidFill>
                <a:srgbClr val="C00000"/>
              </a:solidFill>
            </a:endParaRPr>
          </a:p>
          <a:p>
            <a:pPr marL="494030" indent="-457200">
              <a:buFont typeface="+mj-lt"/>
              <a:buAutoNum type="arabicPeriod"/>
            </a:pPr>
            <a:r>
              <a:rPr lang="en-US" sz="3200" dirty="0" err="1" smtClean="0">
                <a:solidFill>
                  <a:srgbClr val="C00000"/>
                </a:solidFill>
              </a:rPr>
              <a:t>const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and let</a:t>
            </a:r>
            <a:endParaRPr lang="en-US" sz="3200" dirty="0">
              <a:solidFill>
                <a:srgbClr val="C00000"/>
              </a:solidFill>
            </a:endParaRPr>
          </a:p>
          <a:p>
            <a:pPr marL="494030" indent="-45720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Arrow Functions</a:t>
            </a:r>
            <a:endParaRPr lang="en-US" sz="3200" dirty="0">
              <a:solidFill>
                <a:srgbClr val="C00000"/>
              </a:solidFill>
            </a:endParaRPr>
          </a:p>
          <a:p>
            <a:pPr marL="494030" indent="-457200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Classes</a:t>
            </a:r>
            <a:endParaRPr lang="en-US" sz="3200" dirty="0">
              <a:solidFill>
                <a:srgbClr val="C00000"/>
              </a:solidFill>
            </a:endParaRPr>
          </a:p>
          <a:p>
            <a:pPr marL="49403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C00000"/>
                </a:solidFill>
              </a:rPr>
              <a:t>Import </a:t>
            </a:r>
            <a:r>
              <a:rPr lang="en-US" sz="3200" dirty="0">
                <a:solidFill>
                  <a:srgbClr val="C00000"/>
                </a:solidFill>
              </a:rPr>
              <a:t>and Export</a:t>
            </a:r>
            <a:endParaRPr lang="en-US" sz="3200" dirty="0">
              <a:solidFill>
                <a:srgbClr val="C00000"/>
              </a:solidFill>
            </a:endParaRPr>
          </a:p>
          <a:p>
            <a:pPr marL="494030" indent="-457200">
              <a:lnSpc>
                <a:spcPct val="200000"/>
              </a:lnSpc>
              <a:buFont typeface="+mj-lt"/>
              <a:buAutoNum type="arabicPeriod"/>
            </a:pPr>
            <a:endParaRPr lang="en-IN" sz="3200" dirty="0">
              <a:solidFill>
                <a:srgbClr val="C00000"/>
              </a:solidFill>
              <a:cs typeface="Aparajit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let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Before ES6, we used the keyword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”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 declare variables.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ES6 afterward,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has gained </a:t>
            </a:r>
            <a:r>
              <a:rPr lang="en-US" sz="2400" b="1" dirty="0">
                <a:solidFill>
                  <a:srgbClr val="7030A0"/>
                </a:solidFill>
              </a:rPr>
              <a:t>two new keywords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to declare variables. let and const.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</a:rPr>
              <a:t>So </a:t>
            </a:r>
            <a:r>
              <a:rPr lang="en-US" sz="2400" dirty="0">
                <a:solidFill>
                  <a:srgbClr val="C00000"/>
                </a:solidFill>
              </a:rPr>
              <a:t>what is the </a:t>
            </a:r>
            <a:r>
              <a:rPr lang="en-US" sz="2400" dirty="0" smtClean="0">
                <a:solidFill>
                  <a:srgbClr val="C00000"/>
                </a:solidFill>
              </a:rPr>
              <a:t>difference </a:t>
            </a:r>
            <a:r>
              <a:rPr lang="en-US" sz="2400" dirty="0">
                <a:solidFill>
                  <a:srgbClr val="C00000"/>
                </a:solidFill>
              </a:rPr>
              <a:t>between “</a:t>
            </a:r>
            <a:r>
              <a:rPr lang="en-US" sz="2400" dirty="0" err="1">
                <a:solidFill>
                  <a:srgbClr val="C00000"/>
                </a:solidFill>
              </a:rPr>
              <a:t>var</a:t>
            </a:r>
            <a:r>
              <a:rPr lang="en-US" sz="2400" dirty="0">
                <a:solidFill>
                  <a:srgbClr val="C00000"/>
                </a:solidFill>
              </a:rPr>
              <a:t>” and “let and </a:t>
            </a:r>
            <a:r>
              <a:rPr lang="en-US" sz="2400" dirty="0" err="1">
                <a:solidFill>
                  <a:srgbClr val="C00000"/>
                </a:solidFill>
              </a:rPr>
              <a:t>const</a:t>
            </a:r>
            <a:r>
              <a:rPr lang="en-US" sz="2400" dirty="0" smtClean="0">
                <a:solidFill>
                  <a:srgbClr val="C00000"/>
                </a:solidFill>
              </a:rPr>
              <a:t>”?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</a:rPr>
              <a:t>Variables declared using </a:t>
            </a:r>
            <a:r>
              <a:rPr lang="en-US" sz="2400" dirty="0">
                <a:solidFill>
                  <a:srgbClr val="FF0000"/>
                </a:solidFill>
              </a:rPr>
              <a:t>let </a:t>
            </a:r>
            <a:r>
              <a:rPr lang="en-US" sz="2400" dirty="0">
                <a:solidFill>
                  <a:srgbClr val="7030A0"/>
                </a:solidFill>
              </a:rPr>
              <a:t>and 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exists only in the scope which defined that variable. 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</a:rPr>
              <a:t>If </a:t>
            </a:r>
            <a:r>
              <a:rPr lang="en-US" sz="2400" dirty="0">
                <a:solidFill>
                  <a:srgbClr val="7030A0"/>
                </a:solidFill>
              </a:rPr>
              <a:t>you want to </a:t>
            </a:r>
            <a:r>
              <a:rPr lang="en-US" sz="2400" b="1" dirty="0">
                <a:solidFill>
                  <a:srgbClr val="002060"/>
                </a:solidFill>
              </a:rPr>
              <a:t>override</a:t>
            </a:r>
            <a:r>
              <a:rPr lang="en-US" sz="2400" dirty="0">
                <a:solidFill>
                  <a:srgbClr val="7030A0"/>
                </a:solidFill>
              </a:rPr>
              <a:t> the value assigned to a variable you should use “let” and if the </a:t>
            </a:r>
            <a:r>
              <a:rPr lang="en-US" sz="2400" b="1" dirty="0">
                <a:solidFill>
                  <a:srgbClr val="002060"/>
                </a:solidFill>
              </a:rPr>
              <a:t>reference</a:t>
            </a:r>
            <a:r>
              <a:rPr lang="en-US" sz="2400" dirty="0">
                <a:solidFill>
                  <a:srgbClr val="7030A0"/>
                </a:solidFill>
              </a:rPr>
              <a:t> of the variable will not be changed you can use “</a:t>
            </a:r>
            <a:r>
              <a:rPr lang="en-US" sz="2400" dirty="0" err="1">
                <a:solidFill>
                  <a:srgbClr val="7030A0"/>
                </a:solidFill>
              </a:rPr>
              <a:t>const</a:t>
            </a:r>
            <a:r>
              <a:rPr lang="en-US" sz="2400" dirty="0">
                <a:solidFill>
                  <a:srgbClr val="7030A0"/>
                </a:solidFill>
              </a:rPr>
              <a:t>”.</a:t>
            </a:r>
            <a:endParaRPr lang="en-IN" sz="2400" dirty="0">
              <a:solidFill>
                <a:srgbClr val="7030A0"/>
              </a:solidFill>
              <a:cs typeface="Aparajit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let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b="1" dirty="0" err="1">
                <a:solidFill>
                  <a:srgbClr val="7030A0"/>
                </a:solidFill>
              </a:rPr>
              <a:t>const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is</a:t>
            </a:r>
            <a:r>
              <a:rPr lang="en-US" sz="20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002060"/>
                </a:solidFill>
              </a:rPr>
              <a:t>a signal that the variable won't be reassigned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endParaRPr lang="en-US" sz="2000" dirty="0" smtClean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7030A0"/>
                </a:solidFill>
              </a:rPr>
              <a:t>l</a:t>
            </a:r>
            <a:r>
              <a:rPr lang="en-US" sz="2800" b="1" dirty="0" smtClean="0">
                <a:solidFill>
                  <a:srgbClr val="7030A0"/>
                </a:solidFill>
              </a:rPr>
              <a:t>et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is a </a:t>
            </a:r>
            <a:r>
              <a:rPr lang="en-US" sz="2400" b="1" dirty="0">
                <a:solidFill>
                  <a:srgbClr val="002060"/>
                </a:solidFill>
              </a:rPr>
              <a:t>signal that the variable may be reassigned.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7030A0"/>
                </a:solidFill>
              </a:rPr>
              <a:t>Additional </a:t>
            </a:r>
            <a:r>
              <a:rPr lang="en-US" sz="2800" b="1" dirty="0">
                <a:solidFill>
                  <a:srgbClr val="7030A0"/>
                </a:solidFill>
              </a:rPr>
              <a:t>things to ponder: </a:t>
            </a:r>
            <a:r>
              <a:rPr lang="en-US" sz="2400" b="1" dirty="0">
                <a:solidFill>
                  <a:srgbClr val="FF0000"/>
                </a:solidFill>
              </a:rPr>
              <a:t>Use </a:t>
            </a:r>
            <a:r>
              <a:rPr lang="en-US" sz="2400" b="1" dirty="0" err="1">
                <a:solidFill>
                  <a:srgbClr val="FF0000"/>
                </a:solidFill>
              </a:rPr>
              <a:t>const</a:t>
            </a:r>
            <a:r>
              <a:rPr lang="en-US" sz="2400" b="1" dirty="0">
                <a:solidFill>
                  <a:srgbClr val="FF0000"/>
                </a:solidFill>
              </a:rPr>
              <a:t> by default.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C00000"/>
                </a:solidFill>
              </a:rPr>
              <a:t>Use </a:t>
            </a:r>
            <a:r>
              <a:rPr lang="en-US" sz="3200" dirty="0">
                <a:solidFill>
                  <a:srgbClr val="C00000"/>
                </a:solidFill>
              </a:rPr>
              <a:t>let only if rebinding is needed</a:t>
            </a:r>
            <a:endParaRPr lang="en-IN" sz="3200" dirty="0">
              <a:solidFill>
                <a:srgbClr val="C00000"/>
              </a:solidFill>
              <a:cs typeface="Aparajit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953000"/>
            <a:ext cx="8153400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002060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5105400"/>
            <a:ext cx="861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Consider this variable declaration</a:t>
            </a:r>
            <a:r>
              <a:rPr lang="en-US" sz="2800" b="1" dirty="0" smtClean="0">
                <a:solidFill>
                  <a:srgbClr val="7030A0"/>
                </a:solidFill>
              </a:rPr>
              <a:t>: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</a:rPr>
              <a:t>const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 element = &lt;h1&gt;Hello, world!&lt;/h1&gt;;</a:t>
            </a:r>
            <a:endParaRPr lang="en-US" sz="32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36830" indent="0">
              <a:lnSpc>
                <a:spcPct val="200000"/>
              </a:lnSpc>
              <a:buNone/>
            </a:pPr>
            <a:endParaRPr lang="en-IN" sz="3200" dirty="0">
              <a:solidFill>
                <a:srgbClr val="C00000"/>
              </a:solidFill>
              <a:cs typeface="Aparajit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8153400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002060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381" y="1415845"/>
            <a:ext cx="861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Syntax: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let name1 [= value1] [, name2 [= value2]] [, ...,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nameN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[=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valueN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];</a:t>
            </a:r>
            <a:endParaRPr lang="en-IN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86868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2060"/>
                </a:solidFill>
              </a:rPr>
              <a:t>Before ES6 syntax, functions were written in </a:t>
            </a:r>
            <a:r>
              <a:rPr lang="en-US" sz="3200" dirty="0" err="1">
                <a:solidFill>
                  <a:srgbClr val="002060"/>
                </a:solidFill>
              </a:rPr>
              <a:t>javaScript</a:t>
            </a:r>
            <a:r>
              <a:rPr lang="en-US" sz="3200" dirty="0">
                <a:solidFill>
                  <a:srgbClr val="002060"/>
                </a:solidFill>
              </a:rPr>
              <a:t> using “function” keyword </a:t>
            </a:r>
            <a:endParaRPr lang="en-IN" sz="3200" dirty="0">
              <a:solidFill>
                <a:srgbClr val="002060"/>
              </a:solidFill>
              <a:cs typeface="Aparajit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3200400"/>
            <a:ext cx="7924800" cy="2743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14400" y="35052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f</a:t>
            </a:r>
            <a:r>
              <a:rPr lang="en-US" sz="3600" dirty="0" smtClean="0">
                <a:solidFill>
                  <a:srgbClr val="C00000"/>
                </a:solidFill>
              </a:rPr>
              <a:t>unction </a:t>
            </a:r>
            <a:r>
              <a:rPr lang="en-US" sz="3600" dirty="0" err="1" smtClean="0">
                <a:solidFill>
                  <a:srgbClr val="FF0000"/>
                </a:solidFill>
              </a:rPr>
              <a:t>myFun</a:t>
            </a:r>
            <a:r>
              <a:rPr lang="en-US" sz="3600" dirty="0" smtClean="0">
                <a:solidFill>
                  <a:srgbClr val="C00000"/>
                </a:solidFill>
              </a:rPr>
              <a:t>(param1,param2)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{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>
                <a:solidFill>
                  <a:srgbClr val="C00000"/>
                </a:solidFill>
              </a:rPr>
              <a:t>	</a:t>
            </a:r>
            <a:r>
              <a:rPr lang="en-US" sz="3600" dirty="0" smtClean="0">
                <a:solidFill>
                  <a:srgbClr val="C00000"/>
                </a:solidFill>
              </a:rPr>
              <a:t>return ( </a:t>
            </a:r>
            <a:r>
              <a:rPr lang="en-US" sz="3600" dirty="0" smtClean="0">
                <a:solidFill>
                  <a:srgbClr val="7030A0"/>
                </a:solidFill>
              </a:rPr>
              <a:t>param1 + param2</a:t>
            </a:r>
            <a:r>
              <a:rPr lang="en-US" sz="3600" dirty="0" smtClean="0">
                <a:solidFill>
                  <a:srgbClr val="C00000"/>
                </a:solidFill>
              </a:rPr>
              <a:t>);</a:t>
            </a:r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>
                <a:solidFill>
                  <a:srgbClr val="C00000"/>
                </a:solidFill>
              </a:rPr>
              <a:t>}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2060"/>
                </a:solidFill>
              </a:rPr>
              <a:t>But in ES6, this code can be written like this</a:t>
            </a:r>
            <a:endParaRPr lang="en-IN" sz="3200" dirty="0">
              <a:solidFill>
                <a:srgbClr val="002060"/>
              </a:solidFill>
              <a:cs typeface="Aparajit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81200"/>
            <a:ext cx="8004748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4800" b="1" dirty="0" smtClean="0"/>
              <a:t>Classes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Class is a new concept that is introduced in ES6.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You </a:t>
            </a:r>
            <a:r>
              <a:rPr lang="en-US" sz="2400" dirty="0">
                <a:solidFill>
                  <a:srgbClr val="002060"/>
                </a:solidFill>
              </a:rPr>
              <a:t>can </a:t>
            </a:r>
            <a:r>
              <a:rPr lang="en-US" sz="2400" b="1" dirty="0">
                <a:solidFill>
                  <a:srgbClr val="FF0000"/>
                </a:solidFill>
              </a:rPr>
              <a:t>add a constructor </a:t>
            </a:r>
            <a:r>
              <a:rPr lang="en-US" sz="2400" dirty="0">
                <a:solidFill>
                  <a:srgbClr val="002060"/>
                </a:solidFill>
              </a:rPr>
              <a:t>in class to initialize some attributes within the class (Same as in Java).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Whenever </a:t>
            </a:r>
            <a:r>
              <a:rPr lang="en-US" sz="2400" dirty="0">
                <a:solidFill>
                  <a:srgbClr val="002060"/>
                </a:solidFill>
              </a:rPr>
              <a:t>you instantiate a new object from the class, the constructor gets called.</a:t>
            </a:r>
            <a:endParaRPr lang="en-IN" sz="2400" dirty="0">
              <a:solidFill>
                <a:srgbClr val="002060"/>
              </a:solidFill>
              <a:cs typeface="Aparajit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5334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4400" b="1" dirty="0" smtClean="0"/>
              <a:t>Classes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762000"/>
            <a:ext cx="6105525" cy="5798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 Export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</a:rPr>
              <a:t>In JavaScript ES6, you can </a:t>
            </a:r>
            <a:r>
              <a:rPr lang="en-US" sz="2400" b="1" dirty="0">
                <a:solidFill>
                  <a:srgbClr val="7030A0"/>
                </a:solidFill>
              </a:rPr>
              <a:t>import</a:t>
            </a:r>
            <a:r>
              <a:rPr lang="en-US" sz="2400" dirty="0">
                <a:solidFill>
                  <a:srgbClr val="7030A0"/>
                </a:solidFill>
              </a:rPr>
              <a:t> and </a:t>
            </a:r>
            <a:r>
              <a:rPr lang="en-US" sz="2400" b="1" dirty="0">
                <a:solidFill>
                  <a:srgbClr val="7030A0"/>
                </a:solidFill>
              </a:rPr>
              <a:t>export</a:t>
            </a:r>
            <a:r>
              <a:rPr lang="en-US" sz="2400" dirty="0">
                <a:solidFill>
                  <a:srgbClr val="7030A0"/>
                </a:solidFill>
              </a:rPr>
              <a:t> functionalities from modules. 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</a:rPr>
              <a:t>These </a:t>
            </a:r>
            <a:r>
              <a:rPr lang="en-US" sz="2400" dirty="0">
                <a:solidFill>
                  <a:srgbClr val="7030A0"/>
                </a:solidFill>
              </a:rPr>
              <a:t>can be functions, classes, components, constants, essentially anything you can assign to a variable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</a:rPr>
              <a:t>You can export members one by one, by adding </a:t>
            </a:r>
            <a:r>
              <a:rPr lang="en-US" sz="2400" b="1" dirty="0">
                <a:solidFill>
                  <a:srgbClr val="FF0000"/>
                </a:solidFill>
              </a:rPr>
              <a:t>“export” </a:t>
            </a:r>
            <a:r>
              <a:rPr lang="en-US" sz="2400" dirty="0">
                <a:solidFill>
                  <a:srgbClr val="7030A0"/>
                </a:solidFill>
              </a:rPr>
              <a:t>keyword before each member or you can export all the members at the same time as a group.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</a:rPr>
              <a:t>You can define a default export with the </a:t>
            </a:r>
            <a:r>
              <a:rPr lang="en-US" sz="2400" b="1" dirty="0">
                <a:solidFill>
                  <a:srgbClr val="FF0000"/>
                </a:solidFill>
              </a:rPr>
              <a:t>“default” </a:t>
            </a:r>
            <a:r>
              <a:rPr lang="en-US" sz="2400" dirty="0">
                <a:solidFill>
                  <a:srgbClr val="7030A0"/>
                </a:solidFill>
              </a:rPr>
              <a:t>keyword as well.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7030A0"/>
              </a:solidFill>
              <a:cs typeface="Aparajit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105400"/>
          </a:xfrm>
          <a:solidFill>
            <a:schemeClr val="tx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was first 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by Jordan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software engineer working for 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Facebook.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allows developers to 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large web applications that can change data, without reloading the page. 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purpose of 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to be fast, scalable, and simple. It works only on user interfaces in the application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React is a popular open-source JavaScript library that performs data viewing with the help of HTML.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36830" indent="0">
              <a:lnSpc>
                <a:spcPct val="170000"/>
              </a:lnSpc>
              <a:buNone/>
            </a:pP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595421" cy="6224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 Export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36830" indent="0">
              <a:lnSpc>
                <a:spcPct val="200000"/>
              </a:lnSpc>
              <a:buNone/>
            </a:pPr>
            <a:r>
              <a:rPr lang="en-US" sz="3600" dirty="0">
                <a:solidFill>
                  <a:srgbClr val="C00000"/>
                </a:solidFill>
              </a:rPr>
              <a:t>You can import those members as </a:t>
            </a:r>
            <a:r>
              <a:rPr lang="en-US" sz="3600" dirty="0" smtClean="0">
                <a:solidFill>
                  <a:srgbClr val="C00000"/>
                </a:solidFill>
              </a:rPr>
              <a:t>follows:</a:t>
            </a:r>
            <a:endParaRPr lang="en-US" sz="36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002060"/>
                </a:solidFill>
              </a:rPr>
              <a:t>import {</a:t>
            </a:r>
            <a:r>
              <a:rPr lang="en-US" sz="3600" dirty="0" err="1">
                <a:solidFill>
                  <a:srgbClr val="002060"/>
                </a:solidFill>
              </a:rPr>
              <a:t>myNumbers,myFunc</a:t>
            </a:r>
            <a:r>
              <a:rPr lang="en-US" sz="3600" dirty="0">
                <a:solidFill>
                  <a:srgbClr val="002060"/>
                </a:solidFill>
              </a:rPr>
              <a:t>} , </a:t>
            </a:r>
            <a:r>
              <a:rPr lang="en-US" sz="3600" dirty="0" err="1">
                <a:solidFill>
                  <a:srgbClr val="002060"/>
                </a:solidFill>
              </a:rPr>
              <a:t>myStr</a:t>
            </a:r>
            <a:r>
              <a:rPr lang="en-US" sz="3600" dirty="0">
                <a:solidFill>
                  <a:srgbClr val="002060"/>
                </a:solidFill>
              </a:rPr>
              <a:t> from 'app.js';</a:t>
            </a:r>
            <a:endParaRPr lang="en-IN" sz="3600" dirty="0">
              <a:solidFill>
                <a:srgbClr val="002060"/>
              </a:solidFill>
              <a:cs typeface="Aparajit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IN" sz="3600" b="1" dirty="0">
                <a:solidFill>
                  <a:srgbClr val="002060"/>
                </a:solidFill>
              </a:rPr>
              <a:t>render</a:t>
            </a:r>
            <a:r>
              <a:rPr lang="en-IN" sz="3600" b="1" dirty="0" smtClean="0">
                <a:solidFill>
                  <a:srgbClr val="002060"/>
                </a:solidFill>
              </a:rPr>
              <a:t>() :</a:t>
            </a:r>
            <a:endParaRPr lang="en-IN" sz="3600" b="1" dirty="0">
              <a:solidFill>
                <a:srgbClr val="002060"/>
              </a:solidFill>
            </a:endParaRPr>
          </a:p>
          <a:p>
            <a:pPr marL="36830" indent="0">
              <a:buNone/>
            </a:pPr>
            <a:endParaRPr lang="en-IN" sz="3600" dirty="0">
              <a:solidFill>
                <a:srgbClr val="002060"/>
              </a:solidFill>
              <a:cs typeface="Aparajit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32155"/>
            <a:ext cx="8610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>
                <a:solidFill>
                  <a:schemeClr val="tx1"/>
                </a:solidFill>
              </a:rPr>
              <a:t>ReactDOM.render</a:t>
            </a:r>
            <a:r>
              <a:rPr lang="en-IN" sz="2800" dirty="0">
                <a:solidFill>
                  <a:schemeClr val="tx1"/>
                </a:solidFill>
              </a:rPr>
              <a:t>(element, container[, </a:t>
            </a:r>
            <a:r>
              <a:rPr lang="en-IN" sz="2800" dirty="0" err="1">
                <a:solidFill>
                  <a:schemeClr val="tx1"/>
                </a:solidFill>
              </a:rPr>
              <a:t>callback</a:t>
            </a:r>
            <a:r>
              <a:rPr lang="en-IN" sz="2800" dirty="0">
                <a:solidFill>
                  <a:schemeClr val="tx1"/>
                </a:solidFill>
              </a:rPr>
              <a:t>])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4384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Render a React element into the </a:t>
            </a:r>
            <a:r>
              <a:rPr lang="en-US" sz="2000" b="1" dirty="0">
                <a:solidFill>
                  <a:srgbClr val="FF0000"/>
                </a:solidFill>
              </a:rPr>
              <a:t>DOM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in the supplied container and return a </a:t>
            </a:r>
            <a:r>
              <a:rPr lang="en-US" sz="2000" b="1" dirty="0">
                <a:solidFill>
                  <a:srgbClr val="7030A0"/>
                </a:solidFill>
              </a:rPr>
              <a:t>reference to the component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(or returns null for stateless components).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If the React element was previously rendered into container, this will perform an update on it and </a:t>
            </a:r>
            <a:r>
              <a:rPr lang="en-US" sz="2000" b="1" dirty="0">
                <a:solidFill>
                  <a:srgbClr val="FF0000"/>
                </a:solidFill>
              </a:rPr>
              <a:t>only mutate the DOM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as necessary to reflect the latest React element.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If the </a:t>
            </a:r>
            <a:r>
              <a:rPr lang="en-US" sz="2000" b="1" dirty="0">
                <a:solidFill>
                  <a:srgbClr val="002060"/>
                </a:solidFill>
              </a:rPr>
              <a:t>optional callback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is provided, it will be executed after the component is rendered or updated.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7030A0"/>
                </a:solidFill>
              </a:rPr>
              <a:t>ReactDOM.render</a:t>
            </a:r>
            <a:r>
              <a:rPr lang="en-US" sz="2400" dirty="0">
                <a:solidFill>
                  <a:srgbClr val="7030A0"/>
                </a:solidFill>
              </a:rPr>
              <a:t>() </a:t>
            </a:r>
            <a:r>
              <a:rPr lang="en-US" sz="2400" dirty="0">
                <a:solidFill>
                  <a:srgbClr val="FF0000"/>
                </a:solidFill>
              </a:rPr>
              <a:t>controls the contents of the container node you pass in.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Any </a:t>
            </a:r>
            <a:r>
              <a:rPr lang="en-US" sz="2400" dirty="0">
                <a:solidFill>
                  <a:srgbClr val="7030A0"/>
                </a:solidFill>
              </a:rPr>
              <a:t>existing DOM elements inside are</a:t>
            </a:r>
            <a:r>
              <a:rPr lang="en-US" sz="2400" b="1" dirty="0">
                <a:solidFill>
                  <a:srgbClr val="C00000"/>
                </a:solidFill>
              </a:rPr>
              <a:t> replaced </a:t>
            </a:r>
            <a:r>
              <a:rPr lang="en-US" sz="2400" dirty="0">
                <a:solidFill>
                  <a:srgbClr val="7030A0"/>
                </a:solidFill>
              </a:rPr>
              <a:t>when first called. Later calls use </a:t>
            </a:r>
            <a:r>
              <a:rPr lang="en-US" sz="2400" dirty="0" err="1">
                <a:solidFill>
                  <a:srgbClr val="7030A0"/>
                </a:solidFill>
              </a:rPr>
              <a:t>React’s</a:t>
            </a:r>
            <a:r>
              <a:rPr lang="en-US" sz="2400" dirty="0">
                <a:solidFill>
                  <a:srgbClr val="7030A0"/>
                </a:solidFill>
              </a:rPr>
              <a:t> DOM diffing algorithm for efficient updates.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7030A0"/>
                </a:solidFill>
              </a:rPr>
              <a:t>ReactDOM.render</a:t>
            </a:r>
            <a:r>
              <a:rPr lang="en-US" sz="2400" dirty="0">
                <a:solidFill>
                  <a:srgbClr val="7030A0"/>
                </a:solidFill>
              </a:rPr>
              <a:t>() </a:t>
            </a:r>
            <a:r>
              <a:rPr lang="en-US" sz="2400" b="1" dirty="0">
                <a:solidFill>
                  <a:srgbClr val="C00000"/>
                </a:solidFill>
              </a:rPr>
              <a:t>does not modify the container node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(only modifies the children of the container). 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7030A0"/>
                </a:solidFill>
              </a:rPr>
              <a:t>It </a:t>
            </a:r>
            <a:r>
              <a:rPr lang="en-US" sz="2400" dirty="0">
                <a:solidFill>
                  <a:srgbClr val="7030A0"/>
                </a:solidFill>
              </a:rPr>
              <a:t>may be possible to </a:t>
            </a:r>
            <a:r>
              <a:rPr lang="en-US" sz="2400" b="1" dirty="0">
                <a:solidFill>
                  <a:srgbClr val="0070C0"/>
                </a:solidFill>
              </a:rPr>
              <a:t>insert a component </a:t>
            </a:r>
            <a:r>
              <a:rPr lang="en-US" sz="2400" dirty="0">
                <a:solidFill>
                  <a:srgbClr val="7030A0"/>
                </a:solidFill>
              </a:rPr>
              <a:t>to an existing DOM node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without</a:t>
            </a:r>
            <a:r>
              <a:rPr lang="en-US" sz="2400" dirty="0">
                <a:solidFill>
                  <a:srgbClr val="7030A0"/>
                </a:solidFill>
              </a:rPr>
              <a:t> overwriting the existing children.</a:t>
            </a:r>
            <a:endParaRPr lang="en-US" sz="2400" dirty="0">
              <a:solidFill>
                <a:srgbClr val="7030A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IN" sz="2400" dirty="0">
              <a:solidFill>
                <a:srgbClr val="7030A0"/>
              </a:solidFill>
              <a:cs typeface="Aparajit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62600"/>
          </a:xfr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7030A0"/>
                </a:solidFill>
              </a:rPr>
              <a:t>ReactDOM.render</a:t>
            </a:r>
            <a:r>
              <a:rPr lang="en-US" sz="2400" dirty="0">
                <a:solidFill>
                  <a:srgbClr val="7030A0"/>
                </a:solidFill>
              </a:rPr>
              <a:t>() </a:t>
            </a:r>
            <a:r>
              <a:rPr lang="en-US" sz="2400" dirty="0">
                <a:solidFill>
                  <a:srgbClr val="FF0000"/>
                </a:solidFill>
              </a:rPr>
              <a:t>currently returns a reference to the root </a:t>
            </a:r>
            <a:r>
              <a:rPr lang="en-US" sz="2400" dirty="0" err="1">
                <a:solidFill>
                  <a:srgbClr val="FF0000"/>
                </a:solidFill>
              </a:rPr>
              <a:t>ReactComponent</a:t>
            </a:r>
            <a:r>
              <a:rPr lang="en-US" sz="2400" dirty="0">
                <a:solidFill>
                  <a:srgbClr val="FF0000"/>
                </a:solidFill>
              </a:rPr>
              <a:t> instance.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</a:rPr>
              <a:t>However</a:t>
            </a:r>
            <a:r>
              <a:rPr lang="en-US" sz="2400" dirty="0">
                <a:solidFill>
                  <a:srgbClr val="7030A0"/>
                </a:solidFill>
              </a:rPr>
              <a:t>, using this return value is legacy and should be avoided because future versions of React may render components asynchronously in some cases. 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</a:rPr>
              <a:t>If </a:t>
            </a:r>
            <a:r>
              <a:rPr lang="en-US" sz="2400" dirty="0">
                <a:solidFill>
                  <a:srgbClr val="7030A0"/>
                </a:solidFill>
              </a:rPr>
              <a:t>you need a reference to the </a:t>
            </a:r>
            <a:r>
              <a:rPr lang="en-US" sz="2400" b="1" dirty="0">
                <a:solidFill>
                  <a:srgbClr val="002060"/>
                </a:solidFill>
              </a:rPr>
              <a:t>root </a:t>
            </a:r>
            <a:r>
              <a:rPr lang="en-US" sz="2400" b="1" dirty="0" err="1">
                <a:solidFill>
                  <a:srgbClr val="002060"/>
                </a:solidFill>
              </a:rPr>
              <a:t>ReactComponent</a:t>
            </a:r>
            <a:r>
              <a:rPr lang="en-US" sz="2400" b="1" dirty="0">
                <a:solidFill>
                  <a:srgbClr val="002060"/>
                </a:solidFill>
              </a:rPr>
              <a:t> instance</a:t>
            </a:r>
            <a:r>
              <a:rPr lang="en-US" sz="2400" dirty="0">
                <a:solidFill>
                  <a:srgbClr val="7030A0"/>
                </a:solidFill>
              </a:rPr>
              <a:t>, the preferred solution is to attach a </a:t>
            </a:r>
            <a:r>
              <a:rPr lang="en-US" sz="2400" dirty="0">
                <a:solidFill>
                  <a:srgbClr val="FF0000"/>
                </a:solidFill>
              </a:rPr>
              <a:t>callback ref </a:t>
            </a:r>
            <a:r>
              <a:rPr lang="en-US" sz="2400" dirty="0">
                <a:solidFill>
                  <a:srgbClr val="7030A0"/>
                </a:solidFill>
              </a:rPr>
              <a:t>to the root element.</a:t>
            </a:r>
            <a:endParaRPr lang="en-IN" sz="2400" dirty="0">
              <a:solidFill>
                <a:srgbClr val="7030A0"/>
              </a:solidFill>
              <a:cs typeface="Aparajit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685800"/>
            <a:ext cx="6324600" cy="1981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 smtClean="0"/>
              <a:t>Module 1:</a:t>
            </a:r>
            <a:endParaRPr lang="en-IN" sz="9600" dirty="0"/>
          </a:p>
        </p:txBody>
      </p:sp>
      <p:sp>
        <p:nvSpPr>
          <p:cNvPr id="3" name="Rounded Rectangle 2"/>
          <p:cNvSpPr/>
          <p:nvPr/>
        </p:nvSpPr>
        <p:spPr>
          <a:xfrm>
            <a:off x="990600" y="3276600"/>
            <a:ext cx="6781800" cy="274320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Arial Rounded MT Bold" pitchFamily="34" charset="0"/>
              </a:rPr>
              <a:t>Outline concepts that are the building blocks of </a:t>
            </a:r>
            <a:r>
              <a:rPr lang="en-US" sz="4800" dirty="0" smtClean="0">
                <a:solidFill>
                  <a:srgbClr val="C00000"/>
                </a:solidFill>
                <a:latin typeface="Arial Rounded MT Bold" pitchFamily="34" charset="0"/>
              </a:rPr>
              <a:t>React</a:t>
            </a:r>
            <a:endParaRPr lang="en-IN" sz="48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779780" indent="-742950">
              <a:buFont typeface="+mj-lt"/>
              <a:buAutoNum type="arabicPeriod"/>
            </a:pPr>
            <a:endParaRPr lang="en-US" sz="3600" b="1" dirty="0" smtClean="0">
              <a:solidFill>
                <a:srgbClr val="7030A0"/>
              </a:solidFill>
            </a:endParaRPr>
          </a:p>
          <a:p>
            <a:pPr marL="779780" indent="-742950">
              <a:buFont typeface="+mj-lt"/>
              <a:buAutoNum type="arabicPeriod"/>
            </a:pPr>
            <a:endParaRPr lang="en-US" sz="3600" b="1" dirty="0">
              <a:solidFill>
                <a:srgbClr val="7030A0"/>
              </a:solidFill>
            </a:endParaRPr>
          </a:p>
          <a:p>
            <a:pPr marL="77978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7030A0"/>
                </a:solidFill>
              </a:rPr>
              <a:t>JSX</a:t>
            </a:r>
            <a:endParaRPr lang="en-US" sz="3600" b="1" dirty="0">
              <a:solidFill>
                <a:srgbClr val="7030A0"/>
              </a:solidFill>
            </a:endParaRPr>
          </a:p>
          <a:p>
            <a:pPr marL="779780" indent="-742950">
              <a:buFont typeface="+mj-lt"/>
              <a:buAutoNum type="arabicPeriod"/>
            </a:pPr>
            <a:r>
              <a:rPr lang="en-US" sz="3600" b="1" dirty="0">
                <a:solidFill>
                  <a:srgbClr val="7030A0"/>
                </a:solidFill>
              </a:rPr>
              <a:t>Components</a:t>
            </a:r>
            <a:endParaRPr lang="en-US" sz="3600" b="1" dirty="0">
              <a:solidFill>
                <a:srgbClr val="7030A0"/>
              </a:solidFill>
            </a:endParaRPr>
          </a:p>
          <a:p>
            <a:pPr marL="779780" indent="-742950">
              <a:buFont typeface="+mj-lt"/>
              <a:buAutoNum type="arabicPeriod"/>
            </a:pPr>
            <a:r>
              <a:rPr lang="en-US" sz="3600" b="1" dirty="0">
                <a:solidFill>
                  <a:srgbClr val="7030A0"/>
                </a:solidFill>
              </a:rPr>
              <a:t>State and props</a:t>
            </a:r>
            <a:endParaRPr lang="en-US" sz="3600" b="1" dirty="0">
              <a:solidFill>
                <a:srgbClr val="7030A0"/>
              </a:solidFill>
            </a:endParaRPr>
          </a:p>
          <a:p>
            <a:pPr marL="779780" indent="-742950">
              <a:buFont typeface="+mj-lt"/>
              <a:buAutoNum type="arabicPeriod"/>
            </a:pPr>
            <a:r>
              <a:rPr lang="en-US" sz="3600" b="1" dirty="0">
                <a:solidFill>
                  <a:srgbClr val="7030A0"/>
                </a:solidFill>
              </a:rPr>
              <a:t>Conditional rendering</a:t>
            </a:r>
            <a:endParaRPr lang="en-US" sz="3600" b="1" dirty="0">
              <a:solidFill>
                <a:srgbClr val="7030A0"/>
              </a:solidFill>
            </a:endParaRPr>
          </a:p>
          <a:p>
            <a:pPr marL="779780" indent="-742950">
              <a:lnSpc>
                <a:spcPct val="150000"/>
              </a:lnSpc>
              <a:buFont typeface="+mj-lt"/>
              <a:buAutoNum type="arabicPeriod"/>
            </a:pPr>
            <a:endParaRPr lang="en-US" sz="36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</a:rPr>
              <a:t>R</a:t>
            </a:r>
            <a:r>
              <a:rPr lang="en-US" sz="2400" b="1" dirty="0" smtClean="0">
                <a:solidFill>
                  <a:srgbClr val="C00000"/>
                </a:solidFill>
              </a:rPr>
              <a:t>emember </a:t>
            </a:r>
            <a:r>
              <a:rPr lang="en-US" sz="2400" b="1" dirty="0">
                <a:solidFill>
                  <a:srgbClr val="C00000"/>
                </a:solidFill>
              </a:rPr>
              <a:t>that everything in react is JS (JavaScript) even if doesn't look like it</a:t>
            </a:r>
            <a:r>
              <a:rPr lang="en-US" sz="2400" b="1" dirty="0" smtClean="0">
                <a:solidFill>
                  <a:srgbClr val="C00000"/>
                </a:solidFill>
              </a:rPr>
              <a:t>!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67818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 err="1">
                <a:solidFill>
                  <a:srgbClr val="002060"/>
                </a:solidFill>
              </a:rPr>
              <a:t>var</a:t>
            </a:r>
            <a:r>
              <a:rPr lang="en-IN" sz="3600" dirty="0">
                <a:solidFill>
                  <a:srgbClr val="002060"/>
                </a:solidFill>
              </a:rPr>
              <a:t> </a:t>
            </a:r>
            <a:r>
              <a:rPr lang="en-IN" sz="3600" dirty="0" err="1" smtClean="0">
                <a:solidFill>
                  <a:srgbClr val="002060"/>
                </a:solidFill>
              </a:rPr>
              <a:t>jsx_element</a:t>
            </a:r>
            <a:r>
              <a:rPr lang="en-IN" sz="3600" dirty="0" smtClean="0">
                <a:solidFill>
                  <a:srgbClr val="002060"/>
                </a:solidFill>
              </a:rPr>
              <a:t> </a:t>
            </a:r>
            <a:r>
              <a:rPr lang="en-IN" sz="3600" dirty="0">
                <a:solidFill>
                  <a:srgbClr val="002060"/>
                </a:solidFill>
              </a:rPr>
              <a:t>= &lt;h1&gt;hi!&lt;/h1&gt;;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311013"/>
            <a:ext cx="815340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The variable declaration above, </a:t>
            </a:r>
            <a:r>
              <a:rPr lang="en-US" sz="2400" b="1" dirty="0">
                <a:solidFill>
                  <a:srgbClr val="FF0000"/>
                </a:solidFill>
              </a:rPr>
              <a:t>doesn't look either like HTML nor like JS, right?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That is because JSX is used, which is a syntax extension to JS, and in the end it all compiles to JS code using Babel (compiler for next-gen JS). 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Therefore, we can use any JS expressions such as variables, getting object properties or even calling functions within</a:t>
            </a:r>
            <a:r>
              <a:rPr lang="en-US" sz="2400" b="1" dirty="0">
                <a:solidFill>
                  <a:srgbClr val="7030A0"/>
                </a:solidFill>
              </a:rPr>
              <a:t> JSX code by </a:t>
            </a:r>
            <a:r>
              <a:rPr lang="en-US" sz="2400" b="1" dirty="0" smtClean="0">
                <a:solidFill>
                  <a:srgbClr val="7030A0"/>
                </a:solidFill>
              </a:rPr>
              <a:t>enclosing </a:t>
            </a:r>
            <a:r>
              <a:rPr lang="en-US" sz="2400" b="1" dirty="0">
                <a:solidFill>
                  <a:srgbClr val="7030A0"/>
                </a:solidFill>
              </a:rPr>
              <a:t>it in curly braces </a:t>
            </a:r>
            <a:r>
              <a:rPr lang="en-US" sz="2400" b="1" dirty="0" smtClean="0">
                <a:solidFill>
                  <a:srgbClr val="7030A0"/>
                </a:solidFill>
              </a:rPr>
              <a:t>'{}'.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address = </a:t>
            </a:r>
            <a:r>
              <a:rPr lang="en-IN" sz="2400" dirty="0">
                <a:solidFill>
                  <a:srgbClr val="C00000"/>
                </a:solidFill>
              </a:rPr>
              <a:t>{ street: 'oxford street', number: 14, postcode: '3344' city : 'London' country: 'England' } </a:t>
            </a:r>
            <a:endParaRPr lang="en-IN" sz="2400" dirty="0" smtClean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err="1" smtClean="0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bg1">
                    <a:lumMod val="50000"/>
                  </a:schemeClr>
                </a:solidFill>
              </a:rPr>
              <a:t>getAddress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rgbClr val="7030A0"/>
                </a:solidFill>
              </a:rPr>
              <a:t>(</a:t>
            </a:r>
            <a:endParaRPr lang="en-IN" sz="2800" b="1" dirty="0" smtClean="0">
              <a:solidFill>
                <a:srgbClr val="7030A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{</a:t>
            </a:r>
            <a:r>
              <a:rPr lang="en-IN" sz="2400" dirty="0">
                <a:solidFill>
                  <a:srgbClr val="C00000"/>
                </a:solidFill>
              </a:rPr>
              <a:t>street, number}) { return street + ' ' + number; } </a:t>
            </a:r>
            <a:endParaRPr lang="en-IN" sz="2400" dirty="0" smtClean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err="1" smtClean="0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bg1">
                    <a:lumMod val="50000"/>
                  </a:schemeClr>
                </a:solidFill>
              </a:rPr>
              <a:t>jsx_element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IN" sz="2400" dirty="0">
                <a:solidFill>
                  <a:srgbClr val="C00000"/>
                </a:solidFill>
              </a:rPr>
              <a:t>&lt;div&gt; &lt;h1&gt;{</a:t>
            </a:r>
            <a:r>
              <a:rPr lang="en-IN" sz="2400" dirty="0" err="1">
                <a:solidFill>
                  <a:srgbClr val="C00000"/>
                </a:solidFill>
              </a:rPr>
              <a:t>getAddress</a:t>
            </a:r>
            <a:r>
              <a:rPr lang="en-IN" sz="2400" dirty="0">
                <a:solidFill>
                  <a:srgbClr val="C00000"/>
                </a:solidFill>
              </a:rPr>
              <a:t>(address)}&lt;/h1&gt; &lt;/div&gt;; </a:t>
            </a:r>
            <a:endParaRPr lang="en-IN" sz="2400" dirty="0" smtClean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err="1" smtClean="0">
                <a:solidFill>
                  <a:schemeClr val="bg1">
                    <a:lumMod val="50000"/>
                  </a:schemeClr>
                </a:solidFill>
              </a:rPr>
              <a:t>ReactDOM.render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( </a:t>
            </a:r>
            <a:r>
              <a:rPr lang="en-IN" sz="2400" dirty="0" err="1" smtClean="0">
                <a:solidFill>
                  <a:srgbClr val="C00000"/>
                </a:solidFill>
              </a:rPr>
              <a:t>jsx_element,document.getElementById</a:t>
            </a:r>
            <a:r>
              <a:rPr lang="en-IN" sz="2400" dirty="0">
                <a:solidFill>
                  <a:srgbClr val="C00000"/>
                </a:solidFill>
              </a:rPr>
              <a:t>('root') 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105400"/>
          </a:xfrm>
          <a:solidFill>
            <a:schemeClr val="tx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It </a:t>
            </a:r>
            <a:r>
              <a:rPr lang="en-US" sz="2400" dirty="0">
                <a:solidFill>
                  <a:srgbClr val="002060"/>
                </a:solidFill>
              </a:rPr>
              <a:t>is also known as </a:t>
            </a:r>
            <a:r>
              <a:rPr lang="en-US" sz="2400" dirty="0" err="1">
                <a:solidFill>
                  <a:srgbClr val="FF0000"/>
                </a:solidFill>
              </a:rPr>
              <a:t>ReactJS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dirty="0">
                <a:solidFill>
                  <a:srgbClr val="FF0000"/>
                </a:solidFill>
              </a:rPr>
              <a:t>React.js</a:t>
            </a:r>
            <a:r>
              <a:rPr lang="en-US" sz="2400" dirty="0">
                <a:solidFill>
                  <a:srgbClr val="002060"/>
                </a:solidFill>
              </a:rPr>
              <a:t>, so don’t get confused if you read different notation in different places.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As </a:t>
            </a:r>
            <a:r>
              <a:rPr lang="en-US" sz="2400" dirty="0">
                <a:solidFill>
                  <a:srgbClr val="002060"/>
                </a:solidFill>
              </a:rPr>
              <a:t>it is developed by in Facebook, it is also popularly known as </a:t>
            </a:r>
            <a:r>
              <a:rPr lang="en-US" sz="2400" dirty="0">
                <a:solidFill>
                  <a:srgbClr val="FF0000"/>
                </a:solidFill>
              </a:rPr>
              <a:t>“Facebook React.js.”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Currently</a:t>
            </a:r>
            <a:r>
              <a:rPr lang="en-US" sz="2400" dirty="0">
                <a:solidFill>
                  <a:srgbClr val="002060"/>
                </a:solidFill>
              </a:rPr>
              <a:t>, it is maintained by the likes of </a:t>
            </a:r>
            <a:r>
              <a:rPr lang="en-US" sz="2400" dirty="0" err="1">
                <a:solidFill>
                  <a:srgbClr val="002060"/>
                </a:solidFill>
              </a:rPr>
              <a:t>Instagram</a:t>
            </a:r>
            <a:r>
              <a:rPr lang="en-US" sz="2400" dirty="0">
                <a:solidFill>
                  <a:srgbClr val="002060"/>
                </a:solidFill>
              </a:rPr>
              <a:t>, Facebook and community developers that are interested in the library.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</a:rPr>
              <a:t>A </a:t>
            </a:r>
            <a:r>
              <a:rPr lang="en-US" sz="2400" b="1" dirty="0">
                <a:solidFill>
                  <a:srgbClr val="7030A0"/>
                </a:solidFill>
              </a:rPr>
              <a:t>Component</a:t>
            </a:r>
            <a:r>
              <a:rPr lang="en-US" sz="2400" dirty="0">
                <a:solidFill>
                  <a:srgbClr val="7030A0"/>
                </a:solidFill>
              </a:rPr>
              <a:t> is </a:t>
            </a:r>
            <a:r>
              <a:rPr lang="en-US" sz="2400" dirty="0">
                <a:solidFill>
                  <a:srgbClr val="C00000"/>
                </a:solidFill>
              </a:rPr>
              <a:t>one of the core building blocks of React. 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</a:rPr>
              <a:t>In </a:t>
            </a:r>
            <a:r>
              <a:rPr lang="en-US" sz="2400" dirty="0">
                <a:solidFill>
                  <a:srgbClr val="7030A0"/>
                </a:solidFill>
              </a:rPr>
              <a:t>other words, we can say that every application you will develop in React will be made up of pieces called </a:t>
            </a:r>
            <a:r>
              <a:rPr lang="en-US" sz="2400" dirty="0">
                <a:solidFill>
                  <a:srgbClr val="FF0000"/>
                </a:solidFill>
              </a:rPr>
              <a:t>components.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</a:rPr>
              <a:t>Components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make the task of building UIs much easier.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7030A0"/>
                </a:solidFill>
              </a:rPr>
              <a:t>You </a:t>
            </a:r>
            <a:r>
              <a:rPr lang="en-US" sz="2400" dirty="0">
                <a:solidFill>
                  <a:srgbClr val="7030A0"/>
                </a:solidFill>
              </a:rPr>
              <a:t>can see a UI broken down into multiple individual pieces called components and work on them independently and merge them all in a parent component which will be your final UI. 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Components are independent and reusable bits of code. 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They </a:t>
            </a:r>
            <a:r>
              <a:rPr lang="en-US" sz="2400" dirty="0">
                <a:solidFill>
                  <a:srgbClr val="C00000"/>
                </a:solidFill>
              </a:rPr>
              <a:t>serve the same purpose as </a:t>
            </a:r>
            <a:r>
              <a:rPr lang="en-US" sz="2400" dirty="0">
                <a:solidFill>
                  <a:srgbClr val="7030A0"/>
                </a:solidFill>
              </a:rPr>
              <a:t>JavaScript functions</a:t>
            </a:r>
            <a:r>
              <a:rPr lang="en-US" sz="2400" dirty="0">
                <a:solidFill>
                  <a:srgbClr val="C00000"/>
                </a:solidFill>
              </a:rPr>
              <a:t>, but work in isolation and return HTML via a render() function.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Components come in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two </a:t>
            </a:r>
            <a:r>
              <a:rPr lang="en-US" sz="2400" dirty="0">
                <a:solidFill>
                  <a:srgbClr val="C00000"/>
                </a:solidFill>
              </a:rPr>
              <a:t>types, </a:t>
            </a:r>
            <a:r>
              <a:rPr lang="en-US" sz="2400" dirty="0">
                <a:solidFill>
                  <a:srgbClr val="002060"/>
                </a:solidFill>
              </a:rPr>
              <a:t>Class components </a:t>
            </a:r>
            <a:r>
              <a:rPr lang="en-US" sz="2400" dirty="0">
                <a:solidFill>
                  <a:srgbClr val="C00000"/>
                </a:solidFill>
              </a:rPr>
              <a:t>and </a:t>
            </a:r>
            <a:r>
              <a:rPr lang="en-US" sz="2400" dirty="0">
                <a:solidFill>
                  <a:srgbClr val="002060"/>
                </a:solidFill>
              </a:rPr>
              <a:t>Function components</a:t>
            </a:r>
            <a:endParaRPr lang="en-US" sz="2400" dirty="0">
              <a:solidFill>
                <a:srgbClr val="00206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Life Cycle of a </a:t>
            </a:r>
            <a:r>
              <a:rPr lang="en-US" sz="4800" b="1" dirty="0" smtClean="0"/>
              <a:t>Component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 component life cycle is divided into Initialization, Mounting, Update, and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UnMounting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stages.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Here is a detail explanation about each Component.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 component in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reactjs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has the following stages :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Initialization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: This is the first stage of the component life cycle.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Here it will have the default props and the state at the initial level.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Life Cycle of a </a:t>
            </a:r>
            <a:r>
              <a:rPr lang="en-US" sz="4800" b="1" dirty="0" smtClean="0"/>
              <a:t>Component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Mounting</a:t>
            </a:r>
            <a:r>
              <a:rPr lang="en-US" sz="2400" dirty="0">
                <a:solidFill>
                  <a:srgbClr val="002060"/>
                </a:solidFill>
              </a:rPr>
              <a:t>: In this phase, the Component is rendered inside the dom. We having exposure to following methods in the mounting state.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2060"/>
                </a:solidFill>
              </a:rPr>
              <a:t>componentDidMount</a:t>
            </a:r>
            <a:r>
              <a:rPr lang="en-US" sz="2400" dirty="0">
                <a:solidFill>
                  <a:srgbClr val="002060"/>
                </a:solidFill>
              </a:rPr>
              <a:t>(): This is also called when the Component is just added to the dom.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render(): You have this method for all the components created. It returns the Html node.</a:t>
            </a:r>
            <a:endParaRPr lang="en-US" sz="2400" dirty="0">
              <a:solidFill>
                <a:srgbClr val="00206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Life Cycle of a </a:t>
            </a:r>
            <a:r>
              <a:rPr lang="en-US" sz="4800" b="1" dirty="0" smtClean="0"/>
              <a:t>Component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Update</a:t>
            </a:r>
            <a:r>
              <a:rPr lang="en-US" sz="2400" dirty="0">
                <a:solidFill>
                  <a:srgbClr val="002060"/>
                </a:solidFill>
              </a:rPr>
              <a:t>: In this state, the </a:t>
            </a:r>
            <a:r>
              <a:rPr lang="en-US" sz="2400" dirty="0" err="1">
                <a:solidFill>
                  <a:srgbClr val="002060"/>
                </a:solidFill>
              </a:rPr>
              <a:t>dom</a:t>
            </a:r>
            <a:r>
              <a:rPr lang="en-US" sz="2400" dirty="0">
                <a:solidFill>
                  <a:srgbClr val="002060"/>
                </a:solidFill>
              </a:rPr>
              <a:t> is interacted by a user and updated. For example, you enter something in the textbox, so the state properties are updated.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Following are the methods available in update state: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2060"/>
                </a:solidFill>
              </a:rPr>
              <a:t>shouldComponentUpdate</a:t>
            </a:r>
            <a:r>
              <a:rPr lang="en-US" sz="2400" dirty="0">
                <a:solidFill>
                  <a:srgbClr val="002060"/>
                </a:solidFill>
              </a:rPr>
              <a:t>() : called when the component is updated.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2060"/>
                </a:solidFill>
              </a:rPr>
              <a:t>componentDidUpdate</a:t>
            </a:r>
            <a:r>
              <a:rPr lang="en-US" sz="2400" dirty="0">
                <a:solidFill>
                  <a:srgbClr val="002060"/>
                </a:solidFill>
              </a:rPr>
              <a:t>()</a:t>
            </a:r>
            <a:r>
              <a:rPr lang="en-US" sz="2400" b="1" dirty="0">
                <a:solidFill>
                  <a:srgbClr val="002060"/>
                </a:solidFill>
              </a:rPr>
              <a:t> </a:t>
            </a:r>
            <a:r>
              <a:rPr lang="en-US" sz="2400" dirty="0">
                <a:solidFill>
                  <a:srgbClr val="002060"/>
                </a:solidFill>
              </a:rPr>
              <a:t>: after the component is updated.</a:t>
            </a:r>
            <a:endParaRPr lang="en-US" sz="2400" dirty="0">
              <a:solidFill>
                <a:srgbClr val="00206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Life Cycle of a </a:t>
            </a:r>
            <a:r>
              <a:rPr lang="en-US" sz="4800" b="1" dirty="0" smtClean="0"/>
              <a:t>Component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002060"/>
                </a:solidFill>
              </a:rPr>
              <a:t>UnMounting</a:t>
            </a:r>
            <a:r>
              <a:rPr lang="en-US" sz="2400" b="1" dirty="0">
                <a:solidFill>
                  <a:srgbClr val="002060"/>
                </a:solidFill>
              </a:rPr>
              <a:t>: </a:t>
            </a:r>
            <a:r>
              <a:rPr lang="en-US" sz="2400" dirty="0">
                <a:solidFill>
                  <a:srgbClr val="002060"/>
                </a:solidFill>
              </a:rPr>
              <a:t>this state comes into the picture when the Component is not required or removed.</a:t>
            </a:r>
            <a:endParaRPr lang="en-US" sz="2400" dirty="0">
              <a:solidFill>
                <a:srgbClr val="00206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Following are the methods available in </a:t>
            </a:r>
            <a:r>
              <a:rPr lang="en-US" sz="2400" dirty="0" err="1">
                <a:solidFill>
                  <a:srgbClr val="C00000"/>
                </a:solidFill>
              </a:rPr>
              <a:t>unmount</a:t>
            </a:r>
            <a:r>
              <a:rPr lang="en-US" sz="2400" dirty="0">
                <a:solidFill>
                  <a:srgbClr val="C00000"/>
                </a:solidFill>
              </a:rPr>
              <a:t> state: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Component </a:t>
            </a:r>
            <a:r>
              <a:rPr lang="en-US" sz="2400" dirty="0" err="1">
                <a:solidFill>
                  <a:srgbClr val="002060"/>
                </a:solidFill>
              </a:rPr>
              <a:t>willUnmount</a:t>
            </a:r>
            <a:r>
              <a:rPr lang="en-US" sz="2400" dirty="0">
                <a:solidFill>
                  <a:srgbClr val="002060"/>
                </a:solidFill>
              </a:rPr>
              <a:t>(): called when the Component is removed or destroyed.</a:t>
            </a:r>
            <a:endParaRPr lang="en-US" sz="2400" dirty="0">
              <a:solidFill>
                <a:srgbClr val="00206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800" dirty="0"/>
              <a:t>Create a Class </a:t>
            </a:r>
            <a:r>
              <a:rPr lang="en-IN" sz="4800" dirty="0" smtClean="0"/>
              <a:t>Component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When creating a React component, the component's name must start with an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upper case letter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The component has to include the </a:t>
            </a:r>
            <a:r>
              <a:rPr lang="en-US" sz="2400" b="1" dirty="0">
                <a:solidFill>
                  <a:srgbClr val="7030A0"/>
                </a:solidFill>
              </a:rPr>
              <a:t>extends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7030A0"/>
                </a:solidFill>
              </a:rPr>
              <a:t>React.Component</a:t>
            </a:r>
            <a:r>
              <a:rPr lang="en-US" sz="2400" b="1" dirty="0">
                <a:solidFill>
                  <a:srgbClr val="7030A0"/>
                </a:solidFill>
              </a:rPr>
              <a:t> </a:t>
            </a:r>
            <a:r>
              <a:rPr lang="en-US" sz="2400" dirty="0">
                <a:solidFill>
                  <a:srgbClr val="C00000"/>
                </a:solidFill>
              </a:rPr>
              <a:t>statement, this statement creates an inheritance to </a:t>
            </a:r>
            <a:r>
              <a:rPr lang="en-US" sz="2400" dirty="0" err="1">
                <a:solidFill>
                  <a:srgbClr val="C00000"/>
                </a:solidFill>
              </a:rPr>
              <a:t>React.Component</a:t>
            </a:r>
            <a:r>
              <a:rPr lang="en-US" sz="2400" dirty="0">
                <a:solidFill>
                  <a:srgbClr val="C00000"/>
                </a:solidFill>
              </a:rPr>
              <a:t>, and gives your component access to </a:t>
            </a:r>
            <a:r>
              <a:rPr lang="en-US" sz="2400" dirty="0" err="1">
                <a:solidFill>
                  <a:srgbClr val="C00000"/>
                </a:solidFill>
              </a:rPr>
              <a:t>React.Component's</a:t>
            </a:r>
            <a:r>
              <a:rPr lang="en-US" sz="2400" dirty="0">
                <a:solidFill>
                  <a:srgbClr val="C00000"/>
                </a:solidFill>
              </a:rPr>
              <a:t> functions.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The component also requires a </a:t>
            </a:r>
            <a:r>
              <a:rPr lang="en-US" sz="2400" b="1" dirty="0">
                <a:solidFill>
                  <a:srgbClr val="7030A0"/>
                </a:solidFill>
              </a:rPr>
              <a:t>render() </a:t>
            </a:r>
            <a:r>
              <a:rPr lang="en-US" sz="2400" dirty="0">
                <a:solidFill>
                  <a:srgbClr val="C00000"/>
                </a:solidFill>
              </a:rPr>
              <a:t>method, this method returns HTML.</a:t>
            </a: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800" dirty="0"/>
              <a:t>Create a Class </a:t>
            </a:r>
            <a:r>
              <a:rPr lang="en-IN" sz="4800" dirty="0" smtClean="0"/>
              <a:t>Component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Example</a:t>
            </a:r>
            <a:endParaRPr lang="en-US" sz="2800" b="1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Create a Class component called </a:t>
            </a:r>
            <a:r>
              <a:rPr lang="en-US" sz="2400" dirty="0" smtClean="0">
                <a:solidFill>
                  <a:srgbClr val="002060"/>
                </a:solidFill>
              </a:rPr>
              <a:t>Color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3683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class </a:t>
            </a:r>
            <a:r>
              <a:rPr lang="en-US" sz="2400" dirty="0" smtClean="0">
                <a:solidFill>
                  <a:srgbClr val="C00000"/>
                </a:solidFill>
              </a:rPr>
              <a:t>Color </a:t>
            </a:r>
            <a:r>
              <a:rPr lang="en-US" sz="2400" dirty="0">
                <a:solidFill>
                  <a:srgbClr val="C00000"/>
                </a:solidFill>
              </a:rPr>
              <a:t>extends </a:t>
            </a:r>
            <a:r>
              <a:rPr lang="en-US" sz="2400" dirty="0" err="1">
                <a:solidFill>
                  <a:srgbClr val="C00000"/>
                </a:solidFill>
              </a:rPr>
              <a:t>React.Component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{         </a:t>
            </a:r>
            <a:r>
              <a:rPr lang="en-US" sz="2400" dirty="0">
                <a:solidFill>
                  <a:srgbClr val="C00000"/>
                </a:solidFill>
              </a:rPr>
              <a:t>render()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         { </a:t>
            </a:r>
            <a:r>
              <a:rPr lang="en-US" sz="2400" dirty="0">
                <a:solidFill>
                  <a:srgbClr val="C00000"/>
                </a:solidFill>
              </a:rPr>
              <a:t>return &lt;</a:t>
            </a:r>
            <a:r>
              <a:rPr lang="en-US" sz="2400" dirty="0" smtClean="0">
                <a:solidFill>
                  <a:srgbClr val="C00000"/>
                </a:solidFill>
              </a:rPr>
              <a:t>h2&gt;Blue!&lt;/</a:t>
            </a:r>
            <a:r>
              <a:rPr lang="en-US" sz="2400" dirty="0">
                <a:solidFill>
                  <a:srgbClr val="C00000"/>
                </a:solidFill>
              </a:rPr>
              <a:t>h2&gt;; }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}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800" dirty="0"/>
              <a:t>Create a Class </a:t>
            </a:r>
            <a:r>
              <a:rPr lang="en-IN" sz="4800" dirty="0" smtClean="0"/>
              <a:t>Component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Now your React application has a component called </a:t>
            </a:r>
            <a:r>
              <a:rPr lang="en-US" sz="2400" dirty="0" smtClean="0">
                <a:solidFill>
                  <a:srgbClr val="C00000"/>
                </a:solidFill>
              </a:rPr>
              <a:t>Color</a:t>
            </a:r>
            <a:r>
              <a:rPr lang="en-US" sz="2400" dirty="0">
                <a:solidFill>
                  <a:srgbClr val="C00000"/>
                </a:solidFill>
              </a:rPr>
              <a:t>, which returns a &lt;h2&gt; element.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To use this component in your application, use similar syntax as normal HTML: &lt;</a:t>
            </a:r>
            <a:r>
              <a:rPr lang="en-US" sz="2400" dirty="0" smtClean="0">
                <a:solidFill>
                  <a:srgbClr val="C00000"/>
                </a:solidFill>
              </a:rPr>
              <a:t>Color </a:t>
            </a:r>
            <a:r>
              <a:rPr lang="en-US" sz="2400" dirty="0">
                <a:solidFill>
                  <a:srgbClr val="C00000"/>
                </a:solidFill>
              </a:rPr>
              <a:t>/&gt;</a:t>
            </a: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7030A0"/>
                </a:solidFill>
              </a:rPr>
              <a:t>Example</a:t>
            </a:r>
            <a:endParaRPr lang="en-US" sz="2400" b="1" dirty="0">
              <a:solidFill>
                <a:srgbClr val="7030A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Display the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Color component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the "root" element: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C00000"/>
                </a:solidFill>
              </a:rPr>
              <a:t>ReactDOM.render</a:t>
            </a:r>
            <a:r>
              <a:rPr lang="en-US" sz="2400" dirty="0">
                <a:solidFill>
                  <a:srgbClr val="C00000"/>
                </a:solidFill>
              </a:rPr>
              <a:t>(&lt;</a:t>
            </a:r>
            <a:r>
              <a:rPr lang="en-US" sz="2400" dirty="0" smtClean="0">
                <a:solidFill>
                  <a:srgbClr val="C00000"/>
                </a:solidFill>
              </a:rPr>
              <a:t>Color/&gt;,</a:t>
            </a:r>
            <a:r>
              <a:rPr lang="en-US" sz="2400" dirty="0" err="1" smtClean="0">
                <a:solidFill>
                  <a:srgbClr val="C00000"/>
                </a:solidFill>
              </a:rPr>
              <a:t>document.getElementById</a:t>
            </a:r>
            <a:r>
              <a:rPr lang="en-US" sz="2400" dirty="0">
                <a:solidFill>
                  <a:srgbClr val="C00000"/>
                </a:solidFill>
              </a:rPr>
              <a:t>('root'));</a:t>
            </a: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dirty="0"/>
              <a:t>Create a Function </a:t>
            </a:r>
            <a:r>
              <a:rPr lang="en-IN" sz="4400" dirty="0" smtClean="0"/>
              <a:t>Component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A Function component also returns HTML, and behaves pretty much the same way as a Class component, but Class components have some </a:t>
            </a:r>
            <a:r>
              <a:rPr lang="en-US" sz="2400" dirty="0" smtClean="0">
                <a:solidFill>
                  <a:srgbClr val="C00000"/>
                </a:solidFill>
              </a:rPr>
              <a:t>additions.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3683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Example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Create a Function component called </a:t>
            </a:r>
            <a:r>
              <a:rPr lang="en-US" sz="2400" dirty="0" smtClean="0">
                <a:solidFill>
                  <a:srgbClr val="002060"/>
                </a:solidFill>
              </a:rPr>
              <a:t>Color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3683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function </a:t>
            </a:r>
            <a:r>
              <a:rPr lang="en-US" sz="2400" dirty="0" smtClean="0">
                <a:solidFill>
                  <a:srgbClr val="FF0000"/>
                </a:solidFill>
              </a:rPr>
              <a:t>Color()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683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{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683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 </a:t>
            </a:r>
            <a:r>
              <a:rPr lang="en-US" sz="2400" dirty="0">
                <a:solidFill>
                  <a:srgbClr val="FF0000"/>
                </a:solidFill>
              </a:rPr>
              <a:t>return &lt;</a:t>
            </a:r>
            <a:r>
              <a:rPr lang="en-US" sz="2400" dirty="0" smtClean="0">
                <a:solidFill>
                  <a:srgbClr val="FF0000"/>
                </a:solidFill>
              </a:rPr>
              <a:t>h2&gt;Blue!&lt;/h2&gt;;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3683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105400"/>
          </a:xfrm>
          <a:solidFill>
            <a:schemeClr val="tx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React is a new technology when compared with other technologies in the market.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It </a:t>
            </a:r>
            <a:r>
              <a:rPr lang="en-US" sz="2400" dirty="0">
                <a:solidFill>
                  <a:srgbClr val="002060"/>
                </a:solidFill>
              </a:rPr>
              <a:t>came into existence in </a:t>
            </a:r>
            <a:r>
              <a:rPr lang="en-US" sz="2400" b="1" dirty="0">
                <a:solidFill>
                  <a:srgbClr val="C00000"/>
                </a:solidFill>
              </a:rPr>
              <a:t>2011</a:t>
            </a:r>
            <a:r>
              <a:rPr lang="en-US" sz="2400" dirty="0">
                <a:solidFill>
                  <a:srgbClr val="002060"/>
                </a:solidFill>
              </a:rPr>
              <a:t>, when </a:t>
            </a:r>
            <a:r>
              <a:rPr lang="en-US" sz="2400" b="1" dirty="0">
                <a:solidFill>
                  <a:srgbClr val="7030A0"/>
                </a:solidFill>
              </a:rPr>
              <a:t>Jordan </a:t>
            </a:r>
            <a:r>
              <a:rPr lang="en-US" sz="2400" b="1" dirty="0" err="1">
                <a:solidFill>
                  <a:srgbClr val="7030A0"/>
                </a:solidFill>
              </a:rPr>
              <a:t>Walke</a:t>
            </a:r>
            <a:r>
              <a:rPr lang="en-US" sz="2400" dirty="0">
                <a:solidFill>
                  <a:srgbClr val="002060"/>
                </a:solidFill>
              </a:rPr>
              <a:t>, a software engineer at Facebook created the library.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React </a:t>
            </a:r>
            <a:r>
              <a:rPr lang="en-US" sz="2400" dirty="0">
                <a:solidFill>
                  <a:srgbClr val="002060"/>
                </a:solidFill>
              </a:rPr>
              <a:t>is influenced by the likes of XHP which is a simple HTML component framework for PHP.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first use case of React was in Facebook’s newsfeed in 2011. Later on, it is picked up by </a:t>
            </a:r>
            <a:r>
              <a:rPr lang="en-US" sz="2400" dirty="0" err="1">
                <a:solidFill>
                  <a:srgbClr val="002060"/>
                </a:solidFill>
              </a:rPr>
              <a:t>Instagram</a:t>
            </a:r>
            <a:r>
              <a:rPr lang="en-US" sz="2400" dirty="0">
                <a:solidFill>
                  <a:srgbClr val="002060"/>
                </a:solidFill>
              </a:rPr>
              <a:t> to use it in their system. 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dirty="0"/>
              <a:t>Create a Function </a:t>
            </a:r>
            <a:r>
              <a:rPr lang="en-IN" sz="4400" dirty="0" smtClean="0"/>
              <a:t>Component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lnSpc>
                <a:spcPct val="200000"/>
              </a:lnSpc>
              <a:buNone/>
            </a:pPr>
            <a:r>
              <a:rPr lang="en-US" sz="2800" dirty="0">
                <a:solidFill>
                  <a:srgbClr val="C00000"/>
                </a:solidFill>
              </a:rPr>
              <a:t>Display the </a:t>
            </a:r>
            <a:r>
              <a:rPr lang="en-US" sz="2800" dirty="0" smtClean="0">
                <a:solidFill>
                  <a:srgbClr val="C00000"/>
                </a:solidFill>
              </a:rPr>
              <a:t>Color</a:t>
            </a:r>
            <a:r>
              <a:rPr lang="en-US" sz="2800" dirty="0">
                <a:solidFill>
                  <a:srgbClr val="C00000"/>
                </a:solidFill>
              </a:rPr>
              <a:t> component in the "root" element:</a:t>
            </a:r>
            <a:endParaRPr lang="en-US" sz="2800" dirty="0">
              <a:solidFill>
                <a:srgbClr val="C00000"/>
              </a:solidFill>
            </a:endParaRPr>
          </a:p>
          <a:p>
            <a:pPr marL="36830" indent="0">
              <a:lnSpc>
                <a:spcPct val="200000"/>
              </a:lnSpc>
              <a:buNone/>
            </a:pPr>
            <a:r>
              <a:rPr lang="en-US" sz="2400" b="1" dirty="0" err="1">
                <a:solidFill>
                  <a:srgbClr val="002060"/>
                </a:solidFill>
              </a:rPr>
              <a:t>ReactDOM.render</a:t>
            </a:r>
            <a:r>
              <a:rPr lang="en-US" sz="2400" b="1" dirty="0">
                <a:solidFill>
                  <a:srgbClr val="002060"/>
                </a:solidFill>
              </a:rPr>
              <a:t>(&lt;</a:t>
            </a:r>
            <a:r>
              <a:rPr lang="en-US" sz="2400" b="1" dirty="0" smtClean="0">
                <a:solidFill>
                  <a:srgbClr val="002060"/>
                </a:solidFill>
              </a:rPr>
              <a:t>Color /&gt;, </a:t>
            </a:r>
            <a:r>
              <a:rPr lang="en-US" sz="2400" b="1" dirty="0" err="1" smtClean="0">
                <a:solidFill>
                  <a:srgbClr val="002060"/>
                </a:solidFill>
              </a:rPr>
              <a:t>document.getElementById</a:t>
            </a:r>
            <a:r>
              <a:rPr lang="en-US" sz="2400" b="1" dirty="0">
                <a:solidFill>
                  <a:srgbClr val="002060"/>
                </a:solidFill>
              </a:rPr>
              <a:t>('root'));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dirty="0"/>
              <a:t>Component </a:t>
            </a:r>
            <a:r>
              <a:rPr lang="en-IN" sz="4400" dirty="0" smtClean="0"/>
              <a:t>Constructor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2060"/>
                </a:solidFill>
              </a:rPr>
              <a:t>If there is a constructor() </a:t>
            </a:r>
            <a:r>
              <a:rPr lang="en-US" sz="2400" dirty="0">
                <a:solidFill>
                  <a:srgbClr val="C00000"/>
                </a:solidFill>
              </a:rPr>
              <a:t>function in your component, this function will be called when the component gets initiated.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2060"/>
                </a:solidFill>
              </a:rPr>
              <a:t>The constructor function is where you initiate the component's properties.</a:t>
            </a:r>
            <a:endParaRPr lang="en-US" sz="24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002060"/>
                </a:solidFill>
              </a:rPr>
              <a:t>In React, component properties should be kept in an object called state.</a:t>
            </a:r>
            <a:endParaRPr lang="en-US" sz="2400" dirty="0">
              <a:solidFill>
                <a:srgbClr val="002060"/>
              </a:solidFill>
            </a:endParaRPr>
          </a:p>
          <a:p>
            <a:pPr marL="36830" indent="0">
              <a:lnSpc>
                <a:spcPct val="200000"/>
              </a:lnSpc>
              <a:buNone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dirty="0"/>
              <a:t>Component </a:t>
            </a:r>
            <a:r>
              <a:rPr lang="en-IN" sz="4400" dirty="0" smtClean="0"/>
              <a:t>Constructor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constructor function is also</a:t>
            </a:r>
            <a:r>
              <a:rPr lang="en-US" sz="2400" dirty="0">
                <a:solidFill>
                  <a:srgbClr val="C00000"/>
                </a:solidFill>
              </a:rPr>
              <a:t> where you honor the inheritance of the parent component by including the super() statement, </a:t>
            </a:r>
            <a:endParaRPr lang="en-US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which </a:t>
            </a:r>
            <a:r>
              <a:rPr lang="en-US" sz="2400" dirty="0">
                <a:solidFill>
                  <a:srgbClr val="002060"/>
                </a:solidFill>
              </a:rPr>
              <a:t>executes the parent component's constructor function, and </a:t>
            </a:r>
            <a:r>
              <a:rPr lang="en-US" sz="2400" dirty="0">
                <a:solidFill>
                  <a:srgbClr val="C00000"/>
                </a:solidFill>
              </a:rPr>
              <a:t>your component has access to all the functions of the parent component (</a:t>
            </a:r>
            <a:r>
              <a:rPr lang="en-US" sz="2400" dirty="0" err="1">
                <a:solidFill>
                  <a:srgbClr val="C00000"/>
                </a:solidFill>
              </a:rPr>
              <a:t>React.Component</a:t>
            </a:r>
            <a:r>
              <a:rPr lang="en-US" sz="2400" dirty="0">
                <a:solidFill>
                  <a:srgbClr val="C00000"/>
                </a:solidFill>
              </a:rPr>
              <a:t>).</a:t>
            </a: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dirty="0"/>
              <a:t>Component </a:t>
            </a:r>
            <a:r>
              <a:rPr lang="en-IN" sz="4400" dirty="0" smtClean="0"/>
              <a:t>Constructor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Create a constructor function in the Car component, and add a color property: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class Car extends </a:t>
            </a:r>
            <a:r>
              <a:rPr lang="en-US" sz="2800" dirty="0" err="1">
                <a:solidFill>
                  <a:srgbClr val="C00000"/>
                </a:solidFill>
              </a:rPr>
              <a:t>React.Component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{ </a:t>
            </a:r>
            <a:r>
              <a:rPr lang="en-US" sz="2800" dirty="0">
                <a:solidFill>
                  <a:srgbClr val="C00000"/>
                </a:solidFill>
              </a:rPr>
              <a:t>constructor()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    { </a:t>
            </a:r>
            <a:r>
              <a:rPr lang="en-US" sz="2800" dirty="0">
                <a:solidFill>
                  <a:srgbClr val="C00000"/>
                </a:solidFill>
              </a:rPr>
              <a:t>super(); </a:t>
            </a:r>
            <a:r>
              <a:rPr lang="en-US" sz="2800" dirty="0" err="1">
                <a:solidFill>
                  <a:srgbClr val="C00000"/>
                </a:solidFill>
              </a:rPr>
              <a:t>this.state</a:t>
            </a:r>
            <a:r>
              <a:rPr lang="en-US" sz="2800" dirty="0">
                <a:solidFill>
                  <a:srgbClr val="C00000"/>
                </a:solidFill>
              </a:rPr>
              <a:t> = {color: "red"};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}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render</a:t>
            </a:r>
            <a:r>
              <a:rPr lang="en-US" sz="2800" dirty="0">
                <a:solidFill>
                  <a:srgbClr val="C00000"/>
                </a:solidFill>
              </a:rPr>
              <a:t>() 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{ </a:t>
            </a:r>
            <a:r>
              <a:rPr lang="en-US" sz="2800" dirty="0">
                <a:solidFill>
                  <a:srgbClr val="C00000"/>
                </a:solidFill>
              </a:rPr>
              <a:t>return &lt;h2&gt;I am a Car!&lt;/h2&gt;; } } </a:t>
            </a:r>
            <a:endParaRPr lang="en-US" sz="28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br>
              <a:rPr lang="en-US" sz="2800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 are 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 passed into React components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Props are passed to components via HTML attributes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 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which stores the value of attributes of a tag and work similar to the HTML attributes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gives a way to pass data from one component to other components. 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similar to function arguments. 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passed to the component in the same way as arguments passed in a function.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Props to Function Component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Here is an example of passing props to a function component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IN" sz="2400" dirty="0" smtClean="0">
              <a:solidFill>
                <a:srgbClr val="00206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import </a:t>
            </a:r>
            <a:r>
              <a:rPr lang="en-IN" sz="2400" dirty="0">
                <a:solidFill>
                  <a:srgbClr val="002060"/>
                </a:solidFill>
              </a:rPr>
              <a:t>React from 'react'; </a:t>
            </a:r>
            <a:endParaRPr lang="en-IN" sz="2400" dirty="0" smtClean="0">
              <a:solidFill>
                <a:srgbClr val="00206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import </a:t>
            </a:r>
            <a:r>
              <a:rPr lang="en-IN" sz="2400" dirty="0" err="1">
                <a:solidFill>
                  <a:srgbClr val="002060"/>
                </a:solidFill>
              </a:rPr>
              <a:t>ReactDOM</a:t>
            </a:r>
            <a:r>
              <a:rPr lang="en-IN" sz="2400" dirty="0">
                <a:solidFill>
                  <a:srgbClr val="002060"/>
                </a:solidFill>
              </a:rPr>
              <a:t> from 'react-</a:t>
            </a:r>
            <a:r>
              <a:rPr lang="en-IN" sz="2400" dirty="0" err="1">
                <a:solidFill>
                  <a:srgbClr val="002060"/>
                </a:solidFill>
              </a:rPr>
              <a:t>dom</a:t>
            </a:r>
            <a:r>
              <a:rPr lang="en-IN" sz="2400" dirty="0">
                <a:solidFill>
                  <a:srgbClr val="002060"/>
                </a:solidFill>
              </a:rPr>
              <a:t>'; function Hello(props) { return &lt;h1&gt;{props.msg}&lt;/h1&gt;; </a:t>
            </a:r>
            <a:r>
              <a:rPr lang="en-IN" sz="2400" dirty="0" smtClean="0">
                <a:solidFill>
                  <a:srgbClr val="002060"/>
                </a:solidFill>
              </a:rPr>
              <a:t>}</a:t>
            </a:r>
            <a:endParaRPr lang="en-IN" sz="2400" dirty="0" smtClean="0">
              <a:solidFill>
                <a:srgbClr val="00206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 </a:t>
            </a:r>
            <a:r>
              <a:rPr lang="en-IN" sz="2400" dirty="0" err="1">
                <a:solidFill>
                  <a:srgbClr val="002060"/>
                </a:solidFill>
              </a:rPr>
              <a:t>const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 err="1">
                <a:solidFill>
                  <a:srgbClr val="002060"/>
                </a:solidFill>
              </a:rPr>
              <a:t>Hello_comp</a:t>
            </a:r>
            <a:r>
              <a:rPr lang="en-IN" sz="2400" dirty="0">
                <a:solidFill>
                  <a:srgbClr val="002060"/>
                </a:solidFill>
              </a:rPr>
              <a:t> = &lt;Hello </a:t>
            </a:r>
            <a:r>
              <a:rPr lang="en-IN" sz="2400" dirty="0" err="1">
                <a:solidFill>
                  <a:srgbClr val="002060"/>
                </a:solidFill>
              </a:rPr>
              <a:t>msg</a:t>
            </a:r>
            <a:r>
              <a:rPr lang="en-IN" sz="2400" dirty="0">
                <a:solidFill>
                  <a:srgbClr val="002060"/>
                </a:solidFill>
              </a:rPr>
              <a:t>="Hello</a:t>
            </a:r>
            <a:r>
              <a:rPr lang="en-IN" sz="2400" dirty="0" smtClean="0">
                <a:solidFill>
                  <a:srgbClr val="002060"/>
                </a:solidFill>
              </a:rPr>
              <a:t>,!" </a:t>
            </a:r>
            <a:r>
              <a:rPr lang="en-IN" sz="2400" dirty="0">
                <a:solidFill>
                  <a:srgbClr val="002060"/>
                </a:solidFill>
              </a:rPr>
              <a:t>/&gt;; </a:t>
            </a:r>
            <a:endParaRPr lang="en-IN" sz="2400" dirty="0" smtClean="0">
              <a:solidFill>
                <a:srgbClr val="00206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export </a:t>
            </a:r>
            <a:r>
              <a:rPr lang="en-IN" sz="2400" dirty="0">
                <a:solidFill>
                  <a:srgbClr val="002060"/>
                </a:solidFill>
              </a:rPr>
              <a:t>default </a:t>
            </a:r>
            <a:r>
              <a:rPr lang="en-IN" sz="2400" dirty="0" err="1">
                <a:solidFill>
                  <a:srgbClr val="002060"/>
                </a:solidFill>
              </a:rPr>
              <a:t>Hello_comp</a:t>
            </a:r>
            <a:r>
              <a:rPr lang="en-IN" sz="2400" dirty="0">
                <a:solidFill>
                  <a:srgbClr val="002060"/>
                </a:solidFill>
              </a:rPr>
              <a:t>;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1981200"/>
            <a:ext cx="5105400" cy="182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7030A0"/>
                </a:solidFill>
              </a:rPr>
              <a:t>we have added </a:t>
            </a:r>
            <a:r>
              <a:rPr lang="en-US" b="1" dirty="0" err="1">
                <a:solidFill>
                  <a:srgbClr val="7030A0"/>
                </a:solidFill>
              </a:rPr>
              <a:t>msg</a:t>
            </a:r>
            <a:r>
              <a:rPr lang="en-US" b="1" dirty="0">
                <a:solidFill>
                  <a:srgbClr val="7030A0"/>
                </a:solidFill>
              </a:rPr>
              <a:t> </a:t>
            </a:r>
            <a:r>
              <a:rPr lang="en-US" dirty="0">
                <a:solidFill>
                  <a:srgbClr val="7030A0"/>
                </a:solidFill>
              </a:rPr>
              <a:t>attribute to &lt;Hello /&gt; Component. </a:t>
            </a:r>
            <a:endParaRPr lang="en-US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7030A0"/>
                </a:solidFill>
              </a:rPr>
              <a:t>The </a:t>
            </a:r>
            <a:r>
              <a:rPr lang="en-US" dirty="0">
                <a:solidFill>
                  <a:srgbClr val="7030A0"/>
                </a:solidFill>
              </a:rPr>
              <a:t>same can be accessed as </a:t>
            </a:r>
            <a:r>
              <a:rPr lang="en-US" b="1" dirty="0">
                <a:solidFill>
                  <a:srgbClr val="7030A0"/>
                </a:solidFill>
              </a:rPr>
              <a:t>props </a:t>
            </a:r>
            <a:r>
              <a:rPr lang="en-US" dirty="0">
                <a:solidFill>
                  <a:srgbClr val="7030A0"/>
                </a:solidFill>
              </a:rPr>
              <a:t>inside Hello function, which is an object that will have the </a:t>
            </a:r>
            <a:r>
              <a:rPr lang="en-US" b="1" dirty="0" err="1">
                <a:solidFill>
                  <a:srgbClr val="7030A0"/>
                </a:solidFill>
              </a:rPr>
              <a:t>msg</a:t>
            </a:r>
            <a:r>
              <a:rPr lang="en-US" b="1" dirty="0">
                <a:solidFill>
                  <a:srgbClr val="7030A0"/>
                </a:solidFill>
              </a:rPr>
              <a:t> </a:t>
            </a:r>
            <a:r>
              <a:rPr lang="en-US" dirty="0">
                <a:solidFill>
                  <a:srgbClr val="7030A0"/>
                </a:solidFill>
              </a:rPr>
              <a:t>attribute details, and the same is used as an expression.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US" sz="2600" dirty="0">
                <a:solidFill>
                  <a:srgbClr val="7030A0"/>
                </a:solidFill>
              </a:rPr>
              <a:t>The component receives the argument as a props object</a:t>
            </a:r>
            <a:endParaRPr lang="en-US" sz="2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6697" y="1959077"/>
            <a:ext cx="7467600" cy="3352800"/>
          </a:xfrm>
          <a:prstGeom prst="rect">
            <a:avLst/>
          </a:prstGeom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29597" y="2204316"/>
            <a:ext cx="678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import React from 'react';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import </a:t>
            </a:r>
            <a:r>
              <a:rPr lang="en-IN" b="1" dirty="0" err="1">
                <a:solidFill>
                  <a:srgbClr val="0070C0"/>
                </a:solidFill>
              </a:rPr>
              <a:t>ReactDOM</a:t>
            </a:r>
            <a:r>
              <a:rPr lang="en-IN" b="1" dirty="0">
                <a:solidFill>
                  <a:srgbClr val="0070C0"/>
                </a:solidFill>
              </a:rPr>
              <a:t> from 'react-</a:t>
            </a:r>
            <a:r>
              <a:rPr lang="en-IN" b="1" dirty="0" err="1">
                <a:solidFill>
                  <a:srgbClr val="0070C0"/>
                </a:solidFill>
              </a:rPr>
              <a:t>dom</a:t>
            </a:r>
            <a:r>
              <a:rPr lang="en-IN" b="1" dirty="0">
                <a:solidFill>
                  <a:srgbClr val="0070C0"/>
                </a:solidFill>
              </a:rPr>
              <a:t>';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class </a:t>
            </a:r>
            <a:r>
              <a:rPr lang="en-IN" dirty="0" err="1">
                <a:solidFill>
                  <a:srgbClr val="002060"/>
                </a:solidFill>
              </a:rPr>
              <a:t>Color</a:t>
            </a:r>
            <a:r>
              <a:rPr lang="en-IN" dirty="0">
                <a:solidFill>
                  <a:srgbClr val="002060"/>
                </a:solidFill>
              </a:rPr>
              <a:t> extends </a:t>
            </a:r>
            <a:r>
              <a:rPr lang="en-IN" dirty="0" err="1">
                <a:solidFill>
                  <a:srgbClr val="002060"/>
                </a:solidFill>
              </a:rPr>
              <a:t>React.Component</a:t>
            </a:r>
            <a:r>
              <a:rPr lang="en-IN" dirty="0">
                <a:solidFill>
                  <a:srgbClr val="002060"/>
                </a:solidFill>
              </a:rPr>
              <a:t> {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  render() {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    return &lt;h2&gt;I am a {</a:t>
            </a:r>
            <a:r>
              <a:rPr lang="en-IN" dirty="0" smtClean="0">
                <a:solidFill>
                  <a:srgbClr val="002060"/>
                </a:solidFill>
              </a:rPr>
              <a:t>this.props.msg}!&lt;/</a:t>
            </a:r>
            <a:r>
              <a:rPr lang="en-IN" dirty="0">
                <a:solidFill>
                  <a:srgbClr val="002060"/>
                </a:solidFill>
              </a:rPr>
              <a:t>h2&gt;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  }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}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 err="1">
                <a:solidFill>
                  <a:srgbClr val="002060"/>
                </a:solidFill>
              </a:rPr>
              <a:t>const</a:t>
            </a:r>
            <a:r>
              <a:rPr lang="en-IN" dirty="0">
                <a:solidFill>
                  <a:srgbClr val="002060"/>
                </a:solidFill>
              </a:rPr>
              <a:t> var1 = &lt;</a:t>
            </a:r>
            <a:r>
              <a:rPr lang="en-IN" dirty="0" err="1">
                <a:solidFill>
                  <a:srgbClr val="002060"/>
                </a:solidFill>
              </a:rPr>
              <a:t>Color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msg</a:t>
            </a:r>
            <a:r>
              <a:rPr lang="en-IN" dirty="0" smtClean="0">
                <a:solidFill>
                  <a:srgbClr val="002060"/>
                </a:solidFill>
              </a:rPr>
              <a:t>="</a:t>
            </a:r>
            <a:r>
              <a:rPr lang="en-IN" dirty="0">
                <a:solidFill>
                  <a:srgbClr val="002060"/>
                </a:solidFill>
              </a:rPr>
              <a:t>Green" </a:t>
            </a:r>
            <a:r>
              <a:rPr lang="en-IN" dirty="0" smtClean="0">
                <a:solidFill>
                  <a:srgbClr val="002060"/>
                </a:solidFill>
              </a:rPr>
              <a:t>/&gt;;</a:t>
            </a:r>
            <a:endParaRPr lang="en-IN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err="1">
                <a:solidFill>
                  <a:srgbClr val="002060"/>
                </a:solidFill>
              </a:rPr>
              <a:t>ReactDOM.render</a:t>
            </a:r>
            <a:r>
              <a:rPr lang="en-IN" dirty="0">
                <a:solidFill>
                  <a:srgbClr val="002060"/>
                </a:solidFill>
              </a:rPr>
              <a:t>(var1, </a:t>
            </a:r>
            <a:r>
              <a:rPr lang="en-IN" dirty="0" err="1">
                <a:solidFill>
                  <a:srgbClr val="002060"/>
                </a:solidFill>
              </a:rPr>
              <a:t>document.getElementById</a:t>
            </a:r>
            <a:r>
              <a:rPr lang="en-IN" dirty="0">
                <a:solidFill>
                  <a:srgbClr val="002060"/>
                </a:solidFill>
              </a:rPr>
              <a:t>('ex2'));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 of props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959077"/>
            <a:ext cx="3048001" cy="335280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ParentComponent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Component {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render()</a:t>
            </a:r>
            <a:r>
              <a:rPr lang="en-US" dirty="0">
                <a:solidFill>
                  <a:srgbClr val="C00000"/>
                </a:solidFill>
              </a:rPr>
              <a:t>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return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&lt;h1&gt;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I'm the parent component.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&lt;</a:t>
            </a:r>
            <a:r>
              <a:rPr lang="en-US" b="1" dirty="0" err="1">
                <a:solidFill>
                  <a:srgbClr val="C00000"/>
                </a:solidFill>
              </a:rPr>
              <a:t>ChildComponent</a:t>
            </a:r>
            <a:r>
              <a:rPr lang="en-US" b="1" dirty="0">
                <a:solidFill>
                  <a:srgbClr val="C00000"/>
                </a:solidFill>
              </a:rPr>
              <a:t> /&gt;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&lt;/h1&gt;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);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}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76601" y="1241626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Firstly, define an attribute and its value(data)</a:t>
            </a: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Then pass it to child component(s) by using Props</a:t>
            </a: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Finally, render the Props Data</a:t>
            </a: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3200400"/>
            <a:ext cx="45720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rgbClr val="002060"/>
                </a:solidFill>
              </a:rPr>
              <a:t>const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ChildComponent</a:t>
            </a:r>
            <a:r>
              <a:rPr lang="en-US" sz="2000" dirty="0">
                <a:solidFill>
                  <a:srgbClr val="002060"/>
                </a:solidFill>
              </a:rPr>
              <a:t> = () =&gt;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{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return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&lt;p&gt;</a:t>
            </a:r>
            <a:r>
              <a:rPr lang="en-US" sz="2000" dirty="0">
                <a:solidFill>
                  <a:srgbClr val="002060"/>
                </a:solidFill>
              </a:rPr>
              <a:t>I'm the 1st child!</a:t>
            </a:r>
            <a:r>
              <a:rPr lang="en-US" sz="2000" b="1" dirty="0">
                <a:solidFill>
                  <a:srgbClr val="002060"/>
                </a:solidFill>
              </a:rPr>
              <a:t>&lt;/p&gt;</a:t>
            </a:r>
            <a:r>
              <a:rPr lang="en-US" sz="2000" dirty="0">
                <a:solidFill>
                  <a:srgbClr val="002060"/>
                </a:solidFill>
              </a:rPr>
              <a:t>;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};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4495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//index.js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Color extends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render() {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&lt;h2&gt;I am a {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this.props.color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}!&lt;/h2&gt;;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render() {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4648200" y="1263445"/>
            <a:ext cx="4495800" cy="5257800"/>
          </a:xfrm>
          <a:prstGeom prst="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buFont typeface="Wingdings 2"/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(</a:t>
            </a:r>
            <a:endParaRPr lang="en-US" sz="2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Font typeface="Wingdings 2"/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&lt;div&gt;</a:t>
            </a:r>
            <a:endParaRPr lang="en-US" sz="2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Font typeface="Wingdings 2"/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&lt;h1&gt;What is your </a:t>
            </a:r>
            <a:r>
              <a:rPr lang="en-US" sz="2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color?&lt;/h1&gt;</a:t>
            </a:r>
            <a:endParaRPr lang="en-US" sz="2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Font typeface="Wingdings 2"/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&lt;Color color="red"/&gt;</a:t>
            </a:r>
            <a:endParaRPr lang="en-US" sz="2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Font typeface="Wingdings 2"/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  <a:endParaRPr lang="en-US" sz="2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Font typeface="Wingdings 2"/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US" sz="2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Font typeface="Wingdings 2"/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Font typeface="Wingdings 2"/>
              <a:buNone/>
            </a:pP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Font typeface="Wingdings 2"/>
              <a:buNone/>
            </a:pPr>
            <a:endParaRPr lang="en-US" sz="2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Font typeface="Wingdings 2"/>
              <a:buNone/>
            </a:pP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ReactDOM.render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/&gt;, 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('ex2'));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I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105400"/>
          </a:xfrm>
          <a:solidFill>
            <a:schemeClr val="tx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With </a:t>
            </a:r>
            <a:r>
              <a:rPr lang="en-US" sz="2400" dirty="0">
                <a:solidFill>
                  <a:srgbClr val="002060"/>
                </a:solidFill>
              </a:rPr>
              <a:t>time, React grew, and Facebook decided to make it open source in May 2013 at </a:t>
            </a:r>
            <a:r>
              <a:rPr lang="en-US" sz="2400" dirty="0" err="1">
                <a:solidFill>
                  <a:srgbClr val="002060"/>
                </a:solidFill>
              </a:rPr>
              <a:t>JSConf</a:t>
            </a:r>
            <a:r>
              <a:rPr lang="en-US" sz="2400" dirty="0">
                <a:solidFill>
                  <a:srgbClr val="002060"/>
                </a:solidFill>
              </a:rPr>
              <a:t> US.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dirty="0">
                <a:solidFill>
                  <a:srgbClr val="002060"/>
                </a:solidFill>
              </a:rPr>
              <a:t>2015 </a:t>
            </a:r>
            <a:r>
              <a:rPr lang="en-US" sz="2400" dirty="0" err="1">
                <a:solidFill>
                  <a:srgbClr val="002060"/>
                </a:solidFill>
              </a:rPr>
              <a:t>JSConf</a:t>
            </a:r>
            <a:r>
              <a:rPr lang="en-US" sz="2400" dirty="0">
                <a:solidFill>
                  <a:srgbClr val="002060"/>
                </a:solidFill>
              </a:rPr>
              <a:t>, React Native was announced which enabled easy development with </a:t>
            </a:r>
            <a:r>
              <a:rPr lang="en-US" sz="2400" u="sng" dirty="0">
                <a:solidFill>
                  <a:srgbClr val="002060"/>
                </a:solidFill>
              </a:rPr>
              <a:t>Android</a:t>
            </a:r>
            <a:r>
              <a:rPr lang="en-US" sz="2400" dirty="0">
                <a:solidFill>
                  <a:srgbClr val="002060"/>
                </a:solidFill>
              </a:rPr>
              <a:t> and </a:t>
            </a:r>
            <a:r>
              <a:rPr lang="en-US" sz="2400" u="sng" dirty="0" err="1">
                <a:solidFill>
                  <a:srgbClr val="7030A0"/>
                </a:solidFill>
                <a:hlinkClick r:id="rId1"/>
              </a:rPr>
              <a:t>iOS</a:t>
            </a:r>
            <a:r>
              <a:rPr lang="en-US" sz="2400" u="sng" dirty="0">
                <a:solidFill>
                  <a:srgbClr val="7030A0"/>
                </a:solidFill>
                <a:hlinkClick r:id="rId1"/>
              </a:rPr>
              <a:t> </a:t>
            </a:r>
            <a:r>
              <a:rPr lang="en-US" sz="2400" u="sng" dirty="0" err="1">
                <a:solidFill>
                  <a:srgbClr val="7030A0"/>
                </a:solidFill>
                <a:hlinkClick r:id="rId1"/>
              </a:rPr>
              <a:t>deveopment</a:t>
            </a:r>
            <a:r>
              <a:rPr lang="en-US" sz="2400" dirty="0">
                <a:solidFill>
                  <a:srgbClr val="7030A0"/>
                </a:solidFill>
              </a:rPr>
              <a:t>. 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dirty="0">
                <a:solidFill>
                  <a:srgbClr val="002060"/>
                </a:solidFill>
              </a:rPr>
              <a:t>the same year, </a:t>
            </a:r>
            <a:r>
              <a:rPr lang="en-US" sz="2400" b="1" dirty="0">
                <a:solidFill>
                  <a:srgbClr val="FF0000"/>
                </a:solidFill>
              </a:rPr>
              <a:t>React Native </a:t>
            </a:r>
            <a:r>
              <a:rPr lang="en-US" sz="2400" dirty="0">
                <a:solidFill>
                  <a:srgbClr val="002060"/>
                </a:solidFill>
              </a:rPr>
              <a:t>was open-sourced to help it grow.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" y="1600200"/>
            <a:ext cx="4495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//index.js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React from 'react';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'react-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Color extends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render() {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&lt;h2&gt;I am a {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this.props.color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}!&lt;/h2&gt;;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4648200" y="1595284"/>
            <a:ext cx="4495800" cy="5257800"/>
          </a:xfrm>
          <a:prstGeom prst="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render() {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"Green";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(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&lt;div&gt;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&lt;h1&gt;What is your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color?&lt;/h1&gt;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&lt;Car color={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ReactDOM.render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/&gt;,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(‘ex3'));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Font typeface="Wingdings 2"/>
              <a:buNone/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610600" cy="604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Create a variable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name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cname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"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and send it to the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Color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component: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" y="1600200"/>
            <a:ext cx="4495800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React from 'react';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'react-</a:t>
            </a:r>
            <a:r>
              <a:rPr lang="en-US" sz="2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Color extends </a:t>
            </a:r>
            <a:r>
              <a:rPr lang="en-US" sz="22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render() {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&lt;h2&gt;I am a {</a:t>
            </a:r>
            <a:r>
              <a:rPr lang="en-US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this.props.color.shade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}!&lt;/h2&gt;;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sz="22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sz="2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4648200" y="1595284"/>
            <a:ext cx="4495800" cy="5257800"/>
          </a:xfrm>
          <a:prstGeom prst="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render() {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colorinfo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{name: "Green", shade: "dark"};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(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&lt;div&gt;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&lt;h1&gt;What is your 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color?&lt;/h1&gt;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color={</a:t>
            </a:r>
            <a:r>
              <a:rPr lang="en-US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colorinfo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/&gt;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&lt;/div&gt;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ReactDOM.render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sz="2000" b="1" dirty="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/&gt;, </a:t>
            </a:r>
            <a:r>
              <a:rPr lang="en-US" sz="2000" b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('ex4'));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610600" cy="604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 if it was an object</a:t>
            </a:r>
            <a:endParaRPr lang="en-IN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" y="1905000"/>
            <a:ext cx="8755626" cy="46482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If your component has a </a:t>
            </a:r>
            <a:r>
              <a:rPr lang="en-US" sz="2600" dirty="0">
                <a:solidFill>
                  <a:srgbClr val="7A0875"/>
                </a:solidFill>
              </a:rPr>
              <a:t>constructor function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,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the props should always be passed to the constructor and 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also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to the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React.Component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 via the </a:t>
            </a:r>
            <a:r>
              <a:rPr lang="en-US" sz="2600" b="1" dirty="0" smtClean="0">
                <a:solidFill>
                  <a:srgbClr val="FF0000"/>
                </a:solidFill>
              </a:rPr>
              <a:t>super()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method.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610600" cy="604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Props in the </a:t>
            </a:r>
            <a:r>
              <a:rPr lang="en-IN" sz="3200" dirty="0" smtClean="0">
                <a:solidFill>
                  <a:schemeClr val="accent5">
                    <a:lumMod val="75000"/>
                  </a:schemeClr>
                </a:solidFill>
              </a:rPr>
              <a:t>Constructor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" y="1905000"/>
            <a:ext cx="8755626" cy="47244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6830" indent="0">
              <a:buNone/>
            </a:pP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Color extends 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React.Component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constructor(props) {</a:t>
            </a:r>
            <a:endParaRPr lang="en-US" sz="2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super(props);</a:t>
            </a:r>
            <a:endParaRPr lang="en-US" sz="2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6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render() {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&lt;h2&gt;I am a {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this.props.shade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}!&lt;/h2&gt;;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>
              <a:buNone/>
            </a:pP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ReactDOM.render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(&lt;Color shade="dark"/&gt;, </a:t>
            </a:r>
            <a:r>
              <a:rPr lang="en-US" sz="2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('ex3'));</a:t>
            </a:r>
            <a:endParaRPr lang="en-US" sz="2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610600" cy="604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Props in the </a:t>
            </a:r>
            <a:r>
              <a:rPr lang="en-IN" sz="3200" dirty="0" smtClean="0">
                <a:solidFill>
                  <a:schemeClr val="accent5">
                    <a:lumMod val="75000"/>
                  </a:schemeClr>
                </a:solidFill>
              </a:rPr>
              <a:t>Constructor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755626" cy="16764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Note:</a:t>
            </a:r>
            <a:r>
              <a:rPr lang="en-US" sz="2800" dirty="0">
                <a:solidFill>
                  <a:srgbClr val="002060"/>
                </a:solidFill>
              </a:rPr>
              <a:t> React Props are read-only! You will get an error if you try to change their value.</a:t>
            </a:r>
            <a:endParaRPr lang="en-US" sz="2800" dirty="0">
              <a:solidFill>
                <a:srgbClr val="002060"/>
              </a:solidFill>
            </a:endParaRPr>
          </a:p>
          <a:p>
            <a:br>
              <a:rPr lang="en-US" sz="2800" dirty="0">
                <a:solidFill>
                  <a:srgbClr val="002060"/>
                </a:solidFill>
              </a:rPr>
            </a:br>
            <a:endParaRPr lang="en-US" sz="26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55626" cy="4495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The state is an instance of React Component Class can be defined as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an </a:t>
            </a:r>
            <a:r>
              <a:rPr lang="en-US" sz="2400" dirty="0">
                <a:solidFill>
                  <a:srgbClr val="002060"/>
                </a:solidFill>
              </a:rPr>
              <a:t>object of a set of </a:t>
            </a:r>
            <a:r>
              <a:rPr lang="en-US" sz="2400" b="1" dirty="0">
                <a:solidFill>
                  <a:srgbClr val="002060"/>
                </a:solidFill>
              </a:rPr>
              <a:t>observable</a:t>
            </a:r>
            <a:r>
              <a:rPr lang="en-US" sz="2400" dirty="0">
                <a:solidFill>
                  <a:srgbClr val="002060"/>
                </a:solidFill>
              </a:rPr>
              <a:t> properties that control the behavior of the component.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dirty="0">
                <a:solidFill>
                  <a:srgbClr val="002060"/>
                </a:solidFill>
              </a:rPr>
              <a:t>other words, the State of a component is </a:t>
            </a:r>
            <a:r>
              <a:rPr lang="en-US" sz="2400" dirty="0">
                <a:solidFill>
                  <a:srgbClr val="C00000"/>
                </a:solidFill>
              </a:rPr>
              <a:t>an object that holds some information that may change over the lifetime of the component.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Props &amp; State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55626" cy="50292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Props are immutable i.e. once set the props cannot be changed, while </a:t>
            </a:r>
            <a:endParaRPr lang="en-US" sz="2400" dirty="0" smtClean="0">
              <a:solidFill>
                <a:srgbClr val="00206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State </a:t>
            </a:r>
            <a:r>
              <a:rPr lang="en-US" sz="2400" dirty="0">
                <a:solidFill>
                  <a:srgbClr val="C00000"/>
                </a:solidFill>
              </a:rPr>
              <a:t>is an observable object that is to be used to hold data that may change over time and to control the behavior after each change.</a:t>
            </a:r>
            <a:endParaRPr lang="en-US" sz="2400" dirty="0">
              <a:solidFill>
                <a:srgbClr val="C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States can only be used in Class Components </a:t>
            </a:r>
            <a:r>
              <a:rPr lang="en-US" sz="2400" dirty="0">
                <a:solidFill>
                  <a:srgbClr val="C00000"/>
                </a:solidFill>
              </a:rPr>
              <a:t>while Props don’t have this limitation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Props &amp; State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55626" cy="52578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While </a:t>
            </a:r>
            <a:r>
              <a:rPr lang="en-US" sz="2400" dirty="0">
                <a:solidFill>
                  <a:srgbClr val="002060"/>
                </a:solidFill>
              </a:rPr>
              <a:t>Props are set by the parent component, State is generally updated by event handlers. </a:t>
            </a:r>
            <a:endParaRPr lang="en-US" sz="2400" dirty="0">
              <a:solidFill>
                <a:srgbClr val="00206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solidFill>
                  <a:srgbClr val="7A0875"/>
                </a:solidFill>
              </a:rPr>
              <a:t>For </a:t>
            </a:r>
            <a:r>
              <a:rPr lang="en-US" sz="2400" dirty="0">
                <a:solidFill>
                  <a:srgbClr val="7A0875"/>
                </a:solidFill>
              </a:rPr>
              <a:t>example, let us consider the toggle the theme of the </a:t>
            </a:r>
            <a:r>
              <a:rPr lang="en-US" sz="2400" dirty="0" smtClean="0">
                <a:solidFill>
                  <a:srgbClr val="7A0875"/>
                </a:solidFill>
              </a:rPr>
              <a:t>webpage</a:t>
            </a:r>
            <a:r>
              <a:rPr lang="en-US" sz="2400" dirty="0">
                <a:solidFill>
                  <a:srgbClr val="7A0875"/>
                </a:solidFill>
              </a:rPr>
              <a:t>. </a:t>
            </a:r>
            <a:endParaRPr lang="en-US" sz="2400" dirty="0">
              <a:solidFill>
                <a:srgbClr val="00206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It </a:t>
            </a:r>
            <a:r>
              <a:rPr lang="en-US" sz="2400" dirty="0">
                <a:solidFill>
                  <a:srgbClr val="002060"/>
                </a:solidFill>
              </a:rPr>
              <a:t>can be implemented using State where the probable values of the State can be either light or dark and upon selection, the IDE changes its color. 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Props &amp; State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96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7800"/>
            <a:ext cx="4237039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State should never be updated explicitly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19201"/>
            <a:ext cx="8686800" cy="397031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Arial Rounded MT Bold" pitchFamily="34" charset="0"/>
              </a:rPr>
              <a:t> React uses an observable object as </a:t>
            </a:r>
            <a:r>
              <a:rPr lang="en-US" sz="2400" dirty="0">
                <a:solidFill>
                  <a:srgbClr val="7030A0"/>
                </a:solidFill>
                <a:latin typeface="Arial Rounded MT Bold" pitchFamily="34" charset="0"/>
              </a:rPr>
              <a:t>the state that observes what changes are made to the state and helps the component behave accordingly. </a:t>
            </a:r>
            <a:endParaRPr lang="en-US" sz="2400" dirty="0">
              <a:solidFill>
                <a:srgbClr val="C00000"/>
              </a:solidFill>
              <a:latin typeface="Arial Rounded MT Bold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  <a:latin typeface="Arial Rounded MT Bold" pitchFamily="34" charset="0"/>
              </a:rPr>
              <a:t>For </a:t>
            </a:r>
            <a:r>
              <a:rPr lang="en-US" sz="2400" dirty="0">
                <a:solidFill>
                  <a:srgbClr val="C00000"/>
                </a:solidFill>
                <a:latin typeface="Arial Rounded MT Bold" pitchFamily="34" charset="0"/>
              </a:rPr>
              <a:t>example, if we update the state of any component like the following the webpage will not re-render itself </a:t>
            </a:r>
            <a:endParaRPr lang="en-US" sz="2400" dirty="0">
              <a:solidFill>
                <a:srgbClr val="002060"/>
              </a:solidFill>
              <a:latin typeface="Arial Rounded MT Bold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  <a:latin typeface="Arial Rounded MT Bold" pitchFamily="34" charset="0"/>
              </a:rPr>
              <a:t>because 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React State will not be able to detect the changes made. </a:t>
            </a:r>
            <a:endParaRPr lang="en-IN" sz="24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5334000"/>
            <a:ext cx="85344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err="1">
                <a:solidFill>
                  <a:schemeClr val="bg1">
                    <a:lumMod val="50000"/>
                  </a:schemeClr>
                </a:solidFill>
              </a:rPr>
              <a:t>this.state.attribute</a:t>
            </a:r>
            <a:r>
              <a:rPr lang="en-IN" sz="4400" dirty="0">
                <a:solidFill>
                  <a:schemeClr val="bg1">
                    <a:lumMod val="50000"/>
                  </a:schemeClr>
                </a:solidFill>
              </a:rPr>
              <a:t> = "new-value";</a:t>
            </a:r>
            <a:endParaRPr lang="en-IN" sz="4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React JS ?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105400"/>
          </a:xfrm>
          <a:solidFill>
            <a:schemeClr val="tx1"/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solidFill>
                  <a:srgbClr val="002060"/>
                </a:solidFill>
              </a:rPr>
              <a:t>ReactJS</a:t>
            </a:r>
            <a:r>
              <a:rPr lang="en-US" sz="2400" dirty="0" smtClean="0">
                <a:solidFill>
                  <a:srgbClr val="002060"/>
                </a:solidFill>
              </a:rPr>
              <a:t> is an </a:t>
            </a:r>
            <a:r>
              <a:rPr lang="en-US" sz="2400" dirty="0" smtClean="0">
                <a:solidFill>
                  <a:srgbClr val="FF0000"/>
                </a:solidFill>
              </a:rPr>
              <a:t>open-source front-end JavaScript library </a:t>
            </a:r>
            <a:r>
              <a:rPr lang="en-US" sz="2400" dirty="0" smtClean="0">
                <a:solidFill>
                  <a:srgbClr val="002060"/>
                </a:solidFill>
              </a:rPr>
              <a:t>for building user interfaces. 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solidFill>
                  <a:srgbClr val="002060"/>
                </a:solidFill>
              </a:rPr>
              <a:t>ReactJS</a:t>
            </a:r>
            <a:r>
              <a:rPr lang="en-US" sz="2400" dirty="0" smtClean="0">
                <a:solidFill>
                  <a:srgbClr val="002060"/>
                </a:solidFill>
              </a:rPr>
              <a:t> is maintained by</a:t>
            </a:r>
            <a:r>
              <a:rPr lang="en-US" sz="2400" dirty="0" smtClean="0">
                <a:solidFill>
                  <a:srgbClr val="FF0000"/>
                </a:solidFill>
              </a:rPr>
              <a:t> Facebook </a:t>
            </a:r>
            <a:r>
              <a:rPr lang="en-US" sz="2400" dirty="0" smtClean="0">
                <a:solidFill>
                  <a:srgbClr val="002060"/>
                </a:solidFill>
              </a:rPr>
              <a:t>and a community of individual developers and companies. 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It is widely used as a base in building </a:t>
            </a:r>
            <a:r>
              <a:rPr lang="en-US" sz="2400" dirty="0" smtClean="0">
                <a:solidFill>
                  <a:srgbClr val="FF0000"/>
                </a:solidFill>
              </a:rPr>
              <a:t>single-page websites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mobile applications.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It is very easy to use, and </a:t>
            </a:r>
            <a:r>
              <a:rPr lang="en-US" sz="2400" dirty="0" smtClean="0">
                <a:solidFill>
                  <a:srgbClr val="FF0000"/>
                </a:solidFill>
              </a:rPr>
              <a:t>it allows users to create reusable UI components.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State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19201"/>
            <a:ext cx="8686800" cy="5078313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Specify the state object in the constructor method: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class </a:t>
            </a:r>
            <a:r>
              <a:rPr lang="en-US" sz="2400" dirty="0" smtClean="0"/>
              <a:t>Color </a:t>
            </a:r>
            <a:r>
              <a:rPr lang="en-US" sz="2400" dirty="0"/>
              <a:t>extends </a:t>
            </a:r>
            <a:r>
              <a:rPr lang="en-US" sz="2400" dirty="0" err="1"/>
              <a:t>React.Component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{ </a:t>
            </a:r>
            <a:r>
              <a:rPr lang="en-US" sz="2400" b="1" dirty="0">
                <a:solidFill>
                  <a:srgbClr val="7030A0"/>
                </a:solidFill>
              </a:rPr>
              <a:t>constructor(props)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   {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super(props</a:t>
            </a:r>
            <a:r>
              <a:rPr lang="en-US" sz="2400" dirty="0"/>
              <a:t>); </a:t>
            </a:r>
            <a:r>
              <a:rPr lang="en-US" sz="2400" dirty="0" err="1"/>
              <a:t>this.state</a:t>
            </a:r>
            <a:r>
              <a:rPr lang="en-US" sz="2400" dirty="0"/>
              <a:t> = </a:t>
            </a:r>
            <a:r>
              <a:rPr lang="en-US" sz="2400" dirty="0" smtClean="0"/>
              <a:t>{color: “Red"};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   }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render()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rgbClr val="002060"/>
                </a:solidFill>
              </a:rPr>
              <a:t>{ return ( &lt;div&gt; &lt;h1&gt;My </a:t>
            </a:r>
            <a:r>
              <a:rPr lang="en-US" sz="2400" dirty="0" smtClean="0">
                <a:solidFill>
                  <a:srgbClr val="002060"/>
                </a:solidFill>
              </a:rPr>
              <a:t>Color&lt;/</a:t>
            </a:r>
            <a:r>
              <a:rPr lang="en-US" sz="2400" dirty="0">
                <a:solidFill>
                  <a:srgbClr val="002060"/>
                </a:solidFill>
              </a:rPr>
              <a:t>h1&gt; &lt;/div&gt; ); }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}</a:t>
            </a:r>
            <a:endParaRPr lang="en-IN" sz="24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State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19201"/>
            <a:ext cx="8686800" cy="526297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class </a:t>
            </a:r>
            <a:r>
              <a:rPr lang="en-IN" sz="2400" dirty="0" err="1" smtClean="0"/>
              <a:t>Color</a:t>
            </a:r>
            <a:r>
              <a:rPr lang="en-IN" sz="2400" dirty="0" smtClean="0"/>
              <a:t> </a:t>
            </a:r>
            <a:r>
              <a:rPr lang="en-IN" sz="2400" dirty="0"/>
              <a:t>extends </a:t>
            </a:r>
            <a:r>
              <a:rPr lang="en-IN" sz="2400" dirty="0" err="1"/>
              <a:t>React.Component</a:t>
            </a:r>
            <a:r>
              <a:rPr lang="en-IN" sz="2400" dirty="0"/>
              <a:t> </a:t>
            </a:r>
            <a:endParaRPr lang="en-IN" sz="2400" dirty="0" smtClean="0"/>
          </a:p>
          <a:p>
            <a:r>
              <a:rPr lang="en-IN" sz="2400" dirty="0" smtClean="0"/>
              <a:t>{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       </a:t>
            </a:r>
            <a:r>
              <a:rPr lang="en-IN" sz="2400" dirty="0" smtClean="0">
                <a:solidFill>
                  <a:srgbClr val="7030A0"/>
                </a:solidFill>
              </a:rPr>
              <a:t>constructor(props</a:t>
            </a:r>
            <a:r>
              <a:rPr lang="en-IN" sz="2400" dirty="0">
                <a:solidFill>
                  <a:srgbClr val="7030A0"/>
                </a:solidFill>
              </a:rPr>
              <a:t>) </a:t>
            </a:r>
            <a:endParaRPr lang="en-IN" sz="2400" dirty="0" smtClean="0">
              <a:solidFill>
                <a:srgbClr val="7030A0"/>
              </a:solidFill>
            </a:endParaRP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</a:rPr>
              <a:t>           {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super(props);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</a:rPr>
              <a:t>             </a:t>
            </a:r>
            <a:r>
              <a:rPr lang="en-IN" sz="2400" dirty="0" err="1" smtClean="0">
                <a:solidFill>
                  <a:schemeClr val="bg1">
                    <a:lumMod val="50000"/>
                  </a:schemeClr>
                </a:solidFill>
              </a:rPr>
              <a:t>this.state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IN" sz="2400" dirty="0" err="1" smtClean="0">
                <a:solidFill>
                  <a:schemeClr val="bg1">
                    <a:lumMod val="50000"/>
                  </a:schemeClr>
                </a:solidFill>
              </a:rPr>
              <a:t>color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: “Green", shade: “dark", theme: “toggle", number: #0000 };</a:t>
            </a:r>
            <a:endParaRPr lang="en-I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}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IN" sz="2400" dirty="0"/>
          </a:p>
          <a:p>
            <a:r>
              <a:rPr lang="en-IN" sz="2400" dirty="0" smtClean="0"/>
              <a:t>render</a:t>
            </a:r>
            <a:r>
              <a:rPr lang="en-IN" sz="2400" dirty="0"/>
              <a:t>()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>
                <a:solidFill>
                  <a:srgbClr val="C00000"/>
                </a:solidFill>
              </a:rPr>
              <a:t>{ </a:t>
            </a:r>
            <a:r>
              <a:rPr lang="en-IN" sz="2400" dirty="0">
                <a:solidFill>
                  <a:srgbClr val="C00000"/>
                </a:solidFill>
              </a:rPr>
              <a:t>return ( &lt;div&gt; &lt;h1&gt;My </a:t>
            </a:r>
            <a:r>
              <a:rPr lang="en-IN" sz="2400" dirty="0" err="1" smtClean="0">
                <a:solidFill>
                  <a:srgbClr val="C00000"/>
                </a:solidFill>
              </a:rPr>
              <a:t>Color</a:t>
            </a:r>
            <a:r>
              <a:rPr lang="en-IN" sz="2400" dirty="0">
                <a:solidFill>
                  <a:srgbClr val="C00000"/>
                </a:solidFill>
              </a:rPr>
              <a:t>&lt;/h1&gt; &lt;/div&gt; ); } </a:t>
            </a:r>
            <a:endParaRPr lang="en-IN" sz="2400" dirty="0" smtClean="0">
              <a:solidFill>
                <a:srgbClr val="C00000"/>
              </a:solidFill>
            </a:endParaRPr>
          </a:p>
          <a:p>
            <a:endParaRPr lang="en-IN" sz="2400" dirty="0"/>
          </a:p>
          <a:p>
            <a:r>
              <a:rPr lang="en-IN" sz="2400" dirty="0" smtClean="0"/>
              <a:t>}</a:t>
            </a:r>
            <a:endParaRPr lang="en-IN" sz="24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State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219201"/>
            <a:ext cx="8686800" cy="200054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Using the state Object</a:t>
            </a:r>
            <a:endParaRPr lang="en-US" sz="28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400" dirty="0"/>
              <a:t>Refer to the state object anywhere in the component by using </a:t>
            </a:r>
            <a:r>
              <a:rPr lang="en-US" sz="2400" dirty="0" smtClean="0"/>
              <a:t>the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 </a:t>
            </a:r>
            <a:r>
              <a:rPr lang="en-US" sz="2400" dirty="0" err="1">
                <a:solidFill>
                  <a:srgbClr val="C00000"/>
                </a:solidFill>
              </a:rPr>
              <a:t>this.state.</a:t>
            </a:r>
            <a:r>
              <a:rPr lang="en-US" sz="2400" i="1" dirty="0" err="1">
                <a:solidFill>
                  <a:srgbClr val="C00000"/>
                </a:solidFill>
              </a:rPr>
              <a:t>propertyname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State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361" y="1619311"/>
            <a:ext cx="4267200" cy="421653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class </a:t>
            </a:r>
            <a:r>
              <a:rPr lang="en-IN" sz="2800" dirty="0" err="1" smtClean="0">
                <a:solidFill>
                  <a:schemeClr val="accent5">
                    <a:lumMod val="50000"/>
                  </a:schemeClr>
                </a:solidFill>
              </a:rPr>
              <a:t>Color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extends </a:t>
            </a:r>
            <a:r>
              <a:rPr lang="en-IN" sz="2800" dirty="0" err="1">
                <a:solidFill>
                  <a:schemeClr val="accent5">
                    <a:lumMod val="50000"/>
                  </a:schemeClr>
                </a:solidFill>
              </a:rPr>
              <a:t>React.Component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sz="2800" b="1" dirty="0" smtClean="0">
                <a:solidFill>
                  <a:srgbClr val="000066"/>
                </a:solidFill>
              </a:rPr>
              <a:t>{ </a:t>
            </a:r>
            <a:endParaRPr lang="en-IN" sz="2800" b="1" dirty="0" smtClean="0">
              <a:solidFill>
                <a:srgbClr val="000066"/>
              </a:solidFill>
            </a:endParaRPr>
          </a:p>
          <a:p>
            <a:r>
              <a:rPr lang="en-IN" sz="2800" dirty="0" smtClean="0"/>
              <a:t>     constructor(props</a:t>
            </a:r>
            <a:r>
              <a:rPr lang="en-IN" sz="2800" dirty="0"/>
              <a:t>) </a:t>
            </a:r>
            <a:endParaRPr lang="en-IN" sz="2800" dirty="0" smtClean="0"/>
          </a:p>
          <a:p>
            <a:r>
              <a:rPr lang="en-IN" sz="2800" dirty="0" smtClean="0"/>
              <a:t>     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{ </a:t>
            </a:r>
            <a:r>
              <a:rPr lang="en-IN" sz="2800" dirty="0"/>
              <a:t>super(props); </a:t>
            </a:r>
            <a:endParaRPr lang="en-IN" sz="2800" dirty="0" smtClean="0"/>
          </a:p>
          <a:p>
            <a:r>
              <a:rPr lang="en-IN" sz="2800" dirty="0" smtClean="0">
                <a:solidFill>
                  <a:srgbClr val="7A0875"/>
                </a:solidFill>
              </a:rPr>
              <a:t>      </a:t>
            </a:r>
            <a:r>
              <a:rPr lang="en-IN" sz="2800" dirty="0" err="1" smtClean="0">
                <a:solidFill>
                  <a:srgbClr val="7A0875"/>
                </a:solidFill>
              </a:rPr>
              <a:t>this.state</a:t>
            </a:r>
            <a:r>
              <a:rPr lang="en-IN" sz="2800" dirty="0" smtClean="0">
                <a:solidFill>
                  <a:srgbClr val="7A0875"/>
                </a:solidFill>
              </a:rPr>
              <a:t> </a:t>
            </a:r>
            <a:r>
              <a:rPr lang="en-IN" sz="2800" dirty="0">
                <a:solidFill>
                  <a:srgbClr val="7A0875"/>
                </a:solidFill>
              </a:rPr>
              <a:t>= </a:t>
            </a:r>
            <a:endParaRPr lang="en-IN" sz="2800" dirty="0" smtClean="0">
              <a:solidFill>
                <a:srgbClr val="7A0875"/>
              </a:solidFill>
            </a:endParaRPr>
          </a:p>
          <a:p>
            <a:r>
              <a:rPr lang="en-IN" sz="2400" dirty="0" smtClean="0">
                <a:solidFill>
                  <a:srgbClr val="7A0875"/>
                </a:solidFill>
              </a:rPr>
              <a:t>        { </a:t>
            </a:r>
            <a:endParaRPr lang="en-IN" sz="2400" dirty="0" smtClean="0">
              <a:solidFill>
                <a:srgbClr val="7A0875"/>
              </a:solidFill>
            </a:endParaRPr>
          </a:p>
          <a:p>
            <a:r>
              <a:rPr lang="en-IN" sz="2400" dirty="0">
                <a:solidFill>
                  <a:srgbClr val="7A0875"/>
                </a:solidFill>
              </a:rPr>
              <a:t> </a:t>
            </a:r>
            <a:r>
              <a:rPr lang="en-IN" sz="2400" dirty="0" smtClean="0">
                <a:solidFill>
                  <a:srgbClr val="7A0875"/>
                </a:solidFill>
              </a:rPr>
              <a:t>          </a:t>
            </a:r>
            <a:r>
              <a:rPr lang="en-IN" sz="2400" dirty="0" err="1">
                <a:solidFill>
                  <a:srgbClr val="7A0875"/>
                </a:solidFill>
              </a:rPr>
              <a:t>c</a:t>
            </a:r>
            <a:r>
              <a:rPr lang="en-IN" sz="2400" dirty="0" err="1" smtClean="0">
                <a:solidFill>
                  <a:srgbClr val="7A0875"/>
                </a:solidFill>
              </a:rPr>
              <a:t>olor</a:t>
            </a:r>
            <a:r>
              <a:rPr lang="en-IN" sz="2400" dirty="0" smtClean="0">
                <a:solidFill>
                  <a:srgbClr val="7A0875"/>
                </a:solidFill>
              </a:rPr>
              <a:t>: "</a:t>
            </a:r>
            <a:r>
              <a:rPr lang="en-IN" sz="2400" dirty="0">
                <a:solidFill>
                  <a:srgbClr val="7A0875"/>
                </a:solidFill>
              </a:rPr>
              <a:t>red", </a:t>
            </a:r>
            <a:r>
              <a:rPr lang="en-IN" sz="2400" dirty="0" smtClean="0">
                <a:solidFill>
                  <a:srgbClr val="7A0875"/>
                </a:solidFill>
              </a:rPr>
              <a:t>shade:</a:t>
            </a:r>
            <a:r>
              <a:rPr lang="en-IN" sz="2400" dirty="0">
                <a:solidFill>
                  <a:srgbClr val="7A0875"/>
                </a:solidFill>
              </a:rPr>
              <a:t> </a:t>
            </a:r>
            <a:r>
              <a:rPr lang="en-IN" sz="2400" dirty="0" smtClean="0">
                <a:solidFill>
                  <a:srgbClr val="7A0875"/>
                </a:solidFill>
              </a:rPr>
              <a:t>“dark"}; </a:t>
            </a:r>
            <a:endParaRPr lang="en-IN" sz="2400" dirty="0">
              <a:solidFill>
                <a:srgbClr val="7A0875"/>
              </a:solidFill>
            </a:endParaRPr>
          </a:p>
          <a:p>
            <a:r>
              <a:rPr lang="en-IN" sz="2400" dirty="0" smtClean="0">
                <a:solidFill>
                  <a:srgbClr val="7A0875"/>
                </a:solidFill>
              </a:rPr>
              <a:t>      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7587" y="1619311"/>
            <a:ext cx="4562168" cy="4247317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 smtClean="0"/>
              <a:t>render() </a:t>
            </a:r>
            <a:endParaRPr lang="en-IN" sz="2800" dirty="0" smtClean="0"/>
          </a:p>
          <a:p>
            <a:r>
              <a:rPr lang="en-IN" sz="2400" dirty="0" smtClean="0">
                <a:solidFill>
                  <a:srgbClr val="C00000"/>
                </a:solidFill>
              </a:rPr>
              <a:t>{ return </a:t>
            </a:r>
            <a:endParaRPr lang="en-IN" sz="2400" dirty="0" smtClean="0">
              <a:solidFill>
                <a:srgbClr val="C00000"/>
              </a:solidFill>
            </a:endParaRPr>
          </a:p>
          <a:p>
            <a:r>
              <a:rPr lang="en-IN" sz="2400" dirty="0" smtClean="0">
                <a:solidFill>
                  <a:srgbClr val="C00000"/>
                </a:solidFill>
              </a:rPr>
              <a:t>( &lt;div&gt; </a:t>
            </a:r>
            <a:endParaRPr lang="en-IN" sz="2400" dirty="0" smtClean="0">
              <a:solidFill>
                <a:srgbClr val="279935"/>
              </a:solidFill>
            </a:endParaRPr>
          </a:p>
          <a:p>
            <a:r>
              <a:rPr lang="en-IN" sz="2400" dirty="0" smtClean="0">
                <a:solidFill>
                  <a:srgbClr val="279935"/>
                </a:solidFill>
              </a:rPr>
              <a:t>&lt;p&gt; It is a </a:t>
            </a:r>
            <a:r>
              <a:rPr lang="en-IN" sz="2400" dirty="0" smtClean="0">
                <a:solidFill>
                  <a:srgbClr val="0303BD"/>
                </a:solidFill>
              </a:rPr>
              <a:t>{</a:t>
            </a:r>
            <a:r>
              <a:rPr lang="en-IN" sz="2400" dirty="0" err="1" smtClean="0">
                <a:solidFill>
                  <a:srgbClr val="0303BD"/>
                </a:solidFill>
              </a:rPr>
              <a:t>this.state.color</a:t>
            </a:r>
            <a:r>
              <a:rPr lang="en-IN" sz="2400" dirty="0" smtClean="0">
                <a:solidFill>
                  <a:srgbClr val="0303BD"/>
                </a:solidFill>
              </a:rPr>
              <a:t>} </a:t>
            </a:r>
            <a:r>
              <a:rPr lang="en-IN" sz="2400" dirty="0" smtClean="0">
                <a:solidFill>
                  <a:srgbClr val="279935"/>
                </a:solidFill>
              </a:rPr>
              <a:t>from </a:t>
            </a:r>
            <a:r>
              <a:rPr lang="en-IN" sz="2400" dirty="0" smtClean="0">
                <a:solidFill>
                  <a:srgbClr val="B5400B"/>
                </a:solidFill>
              </a:rPr>
              <a:t>{</a:t>
            </a:r>
            <a:r>
              <a:rPr lang="en-IN" sz="2400" dirty="0" err="1" smtClean="0">
                <a:solidFill>
                  <a:srgbClr val="B5400B"/>
                </a:solidFill>
              </a:rPr>
              <a:t>this.state.shade</a:t>
            </a:r>
            <a:r>
              <a:rPr lang="en-IN" sz="2400" dirty="0" smtClean="0">
                <a:solidFill>
                  <a:srgbClr val="B5400B"/>
                </a:solidFill>
              </a:rPr>
              <a:t>}. </a:t>
            </a:r>
            <a:r>
              <a:rPr lang="en-IN" sz="2400" dirty="0" smtClean="0">
                <a:solidFill>
                  <a:srgbClr val="279935"/>
                </a:solidFill>
              </a:rPr>
              <a:t>&lt;/p&gt; </a:t>
            </a:r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dirty="0" smtClean="0">
                <a:solidFill>
                  <a:srgbClr val="C00000"/>
                </a:solidFill>
              </a:rPr>
              <a:t>&lt;/div&gt; ); } </a:t>
            </a:r>
            <a:endParaRPr lang="en-IN" sz="2400" dirty="0" smtClean="0">
              <a:solidFill>
                <a:srgbClr val="C00000"/>
              </a:solidFill>
            </a:endParaRPr>
          </a:p>
          <a:p>
            <a:r>
              <a:rPr lang="en-IN" sz="2800" b="1" dirty="0" smtClean="0">
                <a:solidFill>
                  <a:srgbClr val="000066"/>
                </a:solidFill>
              </a:rPr>
              <a:t>}</a:t>
            </a:r>
            <a:endParaRPr lang="en-IN" sz="2800" b="1" dirty="0" smtClean="0">
              <a:solidFill>
                <a:srgbClr val="000066"/>
              </a:solidFill>
            </a:endParaRPr>
          </a:p>
          <a:p>
            <a:br>
              <a:rPr lang="en-IN" sz="2800" dirty="0"/>
            </a:br>
            <a:r>
              <a:rPr lang="en-IN" sz="2200" b="1" dirty="0" err="1">
                <a:solidFill>
                  <a:srgbClr val="336600"/>
                </a:solidFill>
              </a:rPr>
              <a:t>ReactDOM.render</a:t>
            </a:r>
            <a:r>
              <a:rPr lang="en-IN" sz="2200" b="1" dirty="0">
                <a:solidFill>
                  <a:srgbClr val="336600"/>
                </a:solidFill>
              </a:rPr>
              <a:t>(&lt;</a:t>
            </a:r>
            <a:r>
              <a:rPr lang="en-IN" sz="2200" b="1" dirty="0" err="1" smtClean="0">
                <a:solidFill>
                  <a:srgbClr val="336600"/>
                </a:solidFill>
              </a:rPr>
              <a:t>Color</a:t>
            </a:r>
            <a:r>
              <a:rPr lang="en-IN" sz="2200" b="1" dirty="0" smtClean="0">
                <a:solidFill>
                  <a:srgbClr val="336600"/>
                </a:solidFill>
              </a:rPr>
              <a:t> </a:t>
            </a:r>
            <a:r>
              <a:rPr lang="en-IN" sz="2200" b="1" dirty="0">
                <a:solidFill>
                  <a:srgbClr val="336600"/>
                </a:solidFill>
              </a:rPr>
              <a:t>/&gt;, </a:t>
            </a:r>
            <a:r>
              <a:rPr lang="en-IN" sz="2200" b="1" dirty="0" err="1">
                <a:solidFill>
                  <a:srgbClr val="336600"/>
                </a:solidFill>
              </a:rPr>
              <a:t>document.getElementById</a:t>
            </a:r>
            <a:r>
              <a:rPr lang="en-IN" sz="2200" b="1" dirty="0">
                <a:solidFill>
                  <a:srgbClr val="336600"/>
                </a:solidFill>
              </a:rPr>
              <a:t>('root')); </a:t>
            </a:r>
            <a:endParaRPr lang="en-US" sz="2200" b="1" dirty="0" smtClean="0">
              <a:solidFill>
                <a:srgbClr val="33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9974" y="1071486"/>
            <a:ext cx="5867400" cy="46166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0066"/>
                </a:solidFill>
              </a:rPr>
              <a:t>Using the state </a:t>
            </a:r>
            <a:r>
              <a:rPr lang="en-IN" sz="2400" dirty="0" smtClean="0">
                <a:solidFill>
                  <a:srgbClr val="000066"/>
                </a:solidFill>
              </a:rPr>
              <a:t>Object</a:t>
            </a:r>
            <a:endParaRPr lang="en-IN" sz="24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8382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State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880920"/>
            <a:ext cx="8534400" cy="3910279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9974" y="1071486"/>
            <a:ext cx="5867400" cy="46166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0066"/>
                </a:solidFill>
              </a:rPr>
              <a:t>Changing the state </a:t>
            </a:r>
            <a:r>
              <a:rPr lang="en-IN" sz="2400" dirty="0" smtClean="0">
                <a:solidFill>
                  <a:srgbClr val="000066"/>
                </a:solidFill>
              </a:rPr>
              <a:t>Object</a:t>
            </a:r>
            <a:endParaRPr lang="en-IN" sz="2400" dirty="0">
              <a:solidFill>
                <a:srgbClr val="0000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206" y="20574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D2F63"/>
                </a:solidFill>
                <a:latin typeface="Calibri" panose="020F0502020204030204" charset="0"/>
                <a:cs typeface="Calibri" panose="020F0502020204030204" charset="0"/>
              </a:rPr>
              <a:t>To change a value in the state object, use the </a:t>
            </a:r>
            <a:r>
              <a:rPr lang="en-US" sz="2800" dirty="0" err="1">
                <a:solidFill>
                  <a:srgbClr val="3D2F63"/>
                </a:solidFill>
                <a:latin typeface="Calibri" panose="020F0502020204030204" charset="0"/>
                <a:cs typeface="Calibri" panose="020F0502020204030204" charset="0"/>
              </a:rPr>
              <a:t>this.setState</a:t>
            </a:r>
            <a:r>
              <a:rPr lang="en-US" sz="2800" dirty="0">
                <a:solidFill>
                  <a:srgbClr val="3D2F63"/>
                </a:solidFill>
                <a:latin typeface="Calibri" panose="020F0502020204030204" charset="0"/>
                <a:cs typeface="Calibri" panose="020F0502020204030204" charset="0"/>
              </a:rPr>
              <a:t>() method.</a:t>
            </a:r>
            <a:endParaRPr lang="en-US" sz="2800" dirty="0">
              <a:solidFill>
                <a:srgbClr val="3D2F63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D2F63"/>
                </a:solidFill>
                <a:latin typeface="Calibri" panose="020F0502020204030204" charset="0"/>
                <a:cs typeface="Calibri" panose="020F0502020204030204" charset="0"/>
              </a:rPr>
              <a:t>When a value in the state object changes, the component will re-render, meaning that the output will change according to the new value(s).</a:t>
            </a:r>
            <a:endParaRPr lang="en-US" sz="2800" dirty="0">
              <a:solidFill>
                <a:srgbClr val="3D2F63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50000"/>
              </a:lnSpc>
            </a:pPr>
            <a:endParaRPr lang="en-IN" sz="2800" dirty="0">
              <a:solidFill>
                <a:srgbClr val="3D2F63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19665"/>
            <a:ext cx="8382000" cy="5334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State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604675"/>
            <a:ext cx="5867400" cy="461665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0066"/>
                </a:solidFill>
              </a:rPr>
              <a:t>Changing the state </a:t>
            </a:r>
            <a:r>
              <a:rPr lang="en-IN" sz="2400" dirty="0" smtClean="0">
                <a:solidFill>
                  <a:srgbClr val="000066"/>
                </a:solidFill>
              </a:rPr>
              <a:t>Object</a:t>
            </a:r>
            <a:endParaRPr lang="en-IN" sz="2400" dirty="0">
              <a:solidFill>
                <a:srgbClr val="00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219200"/>
            <a:ext cx="4287479" cy="518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0" y="1302822"/>
            <a:ext cx="4287478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class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Color </a:t>
            </a:r>
            <a:r>
              <a:rPr lang="en-US" sz="2000" dirty="0">
                <a:solidFill>
                  <a:srgbClr val="7A0875"/>
                </a:solidFill>
              </a:rPr>
              <a:t>extends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</a:rPr>
              <a:t>React.Component</a:t>
            </a:r>
            <a:r>
              <a:rPr lang="en-US" sz="2000" dirty="0">
                <a:solidFill>
                  <a:srgbClr val="7A0875"/>
                </a:solidFill>
              </a:rPr>
              <a:t> </a:t>
            </a:r>
            <a:endParaRPr lang="en-US" sz="2000" dirty="0" smtClean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7A0875"/>
                </a:solidFill>
              </a:rPr>
              <a:t>{ </a:t>
            </a:r>
            <a:endParaRPr lang="en-US" sz="2000" dirty="0" smtClean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7A0875"/>
                </a:solidFill>
              </a:rPr>
              <a:t>     constructor(props)</a:t>
            </a:r>
            <a:endParaRPr lang="en-US" sz="2000" dirty="0" smtClean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7A0875"/>
                </a:solidFill>
              </a:rPr>
              <a:t>    { </a:t>
            </a:r>
            <a:endParaRPr lang="en-US" sz="2000" dirty="0" smtClean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A0875"/>
                </a:solidFill>
              </a:rPr>
              <a:t> </a:t>
            </a:r>
            <a:r>
              <a:rPr lang="en-US" sz="2000" dirty="0" smtClean="0">
                <a:solidFill>
                  <a:srgbClr val="7A0875"/>
                </a:solidFill>
              </a:rPr>
              <a:t>        </a:t>
            </a:r>
            <a:r>
              <a:rPr lang="en-US" sz="2000" b="1" dirty="0" smtClean="0">
                <a:solidFill>
                  <a:srgbClr val="C00000"/>
                </a:solidFill>
              </a:rPr>
              <a:t>super(props);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A0875"/>
                </a:solidFill>
              </a:rPr>
              <a:t> </a:t>
            </a:r>
            <a:r>
              <a:rPr lang="en-US" sz="2000" dirty="0" smtClean="0">
                <a:solidFill>
                  <a:srgbClr val="7A0875"/>
                </a:solidFill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this.state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{ color: “red", shade: “dark"};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7A0875"/>
                </a:solidFill>
              </a:rPr>
              <a:t> </a:t>
            </a:r>
            <a:r>
              <a:rPr lang="en-US" sz="2000" dirty="0" smtClean="0">
                <a:solidFill>
                  <a:srgbClr val="7A0875"/>
                </a:solidFill>
              </a:rPr>
              <a:t>   }</a:t>
            </a:r>
            <a:endParaRPr lang="en-US" sz="2000" dirty="0" smtClean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</a:rPr>
              <a:t>changeColor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</a:rPr>
              <a:t>= () =&gt; { </a:t>
            </a:r>
            <a:r>
              <a:rPr lang="en-IN" sz="2000" dirty="0" err="1">
                <a:solidFill>
                  <a:schemeClr val="accent5">
                    <a:lumMod val="50000"/>
                  </a:schemeClr>
                </a:solidFill>
              </a:rPr>
              <a:t>this.setState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</a:rPr>
              <a:t>({</a:t>
            </a:r>
            <a:r>
              <a:rPr lang="en-IN" sz="2000" dirty="0" err="1">
                <a:solidFill>
                  <a:schemeClr val="accent5">
                    <a:lumMod val="50000"/>
                  </a:schemeClr>
                </a:solidFill>
              </a:rPr>
              <a:t>color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</a:rPr>
              <a:t>: "blue"}); }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1302822"/>
            <a:ext cx="4343400" cy="5424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100" dirty="0">
                <a:solidFill>
                  <a:srgbClr val="000066"/>
                </a:solidFill>
              </a:rPr>
              <a:t>render() </a:t>
            </a:r>
            <a:endParaRPr lang="en-IN" sz="2100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100" dirty="0" smtClean="0">
                <a:solidFill>
                  <a:srgbClr val="000066"/>
                </a:solidFill>
              </a:rPr>
              <a:t>{</a:t>
            </a:r>
            <a:endParaRPr lang="en-IN" sz="2100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100" dirty="0">
                <a:solidFill>
                  <a:srgbClr val="000066"/>
                </a:solidFill>
              </a:rPr>
              <a:t> </a:t>
            </a:r>
            <a:r>
              <a:rPr lang="en-IN" sz="2100" dirty="0" smtClean="0">
                <a:solidFill>
                  <a:srgbClr val="000066"/>
                </a:solidFill>
              </a:rPr>
              <a:t>    </a:t>
            </a:r>
            <a:r>
              <a:rPr lang="en-IN" sz="2100" b="1" dirty="0" smtClean="0">
                <a:solidFill>
                  <a:srgbClr val="000066"/>
                </a:solidFill>
              </a:rPr>
              <a:t> </a:t>
            </a:r>
            <a:r>
              <a:rPr lang="en-IN" sz="2100" b="1" dirty="0">
                <a:solidFill>
                  <a:srgbClr val="000066"/>
                </a:solidFill>
              </a:rPr>
              <a:t>return </a:t>
            </a:r>
            <a:r>
              <a:rPr lang="en-IN" sz="2100" dirty="0">
                <a:solidFill>
                  <a:srgbClr val="000066"/>
                </a:solidFill>
              </a:rPr>
              <a:t>( &lt;div&gt; </a:t>
            </a:r>
            <a:endParaRPr lang="en-IN" sz="2100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100" dirty="0" smtClean="0">
                <a:solidFill>
                  <a:srgbClr val="660033"/>
                </a:solidFill>
              </a:rPr>
              <a:t>&lt;</a:t>
            </a:r>
            <a:r>
              <a:rPr lang="en-IN" sz="2100" dirty="0">
                <a:solidFill>
                  <a:srgbClr val="660033"/>
                </a:solidFill>
              </a:rPr>
              <a:t>p&gt; It is a {</a:t>
            </a:r>
            <a:r>
              <a:rPr lang="en-IN" sz="2100" dirty="0" err="1">
                <a:solidFill>
                  <a:srgbClr val="660033"/>
                </a:solidFill>
              </a:rPr>
              <a:t>this.state.color</a:t>
            </a:r>
            <a:r>
              <a:rPr lang="en-IN" sz="2100" dirty="0">
                <a:solidFill>
                  <a:srgbClr val="660033"/>
                </a:solidFill>
              </a:rPr>
              <a:t>} </a:t>
            </a:r>
            <a:r>
              <a:rPr lang="en-IN" sz="2100" dirty="0" smtClean="0">
                <a:solidFill>
                  <a:srgbClr val="660033"/>
                </a:solidFill>
              </a:rPr>
              <a:t>from </a:t>
            </a:r>
            <a:r>
              <a:rPr lang="en-IN" sz="2100" dirty="0">
                <a:solidFill>
                  <a:srgbClr val="660033"/>
                </a:solidFill>
              </a:rPr>
              <a:t>{</a:t>
            </a:r>
            <a:r>
              <a:rPr lang="en-IN" sz="2100" dirty="0" err="1" smtClean="0">
                <a:solidFill>
                  <a:srgbClr val="660033"/>
                </a:solidFill>
              </a:rPr>
              <a:t>this.state.shade</a:t>
            </a:r>
            <a:r>
              <a:rPr lang="en-IN" sz="2100" dirty="0" smtClean="0">
                <a:solidFill>
                  <a:srgbClr val="660033"/>
                </a:solidFill>
              </a:rPr>
              <a:t>}. </a:t>
            </a:r>
            <a:r>
              <a:rPr lang="en-IN" sz="2100" dirty="0">
                <a:solidFill>
                  <a:srgbClr val="660033"/>
                </a:solidFill>
              </a:rPr>
              <a:t>&lt;/p&gt; </a:t>
            </a:r>
            <a:endParaRPr lang="en-IN" sz="2100" dirty="0" smtClean="0">
              <a:solidFill>
                <a:srgbClr val="660033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100" dirty="0" smtClean="0">
                <a:solidFill>
                  <a:srgbClr val="0303BD"/>
                </a:solidFill>
              </a:rPr>
              <a:t>&lt;</a:t>
            </a:r>
            <a:r>
              <a:rPr lang="en-IN" sz="2100" dirty="0">
                <a:solidFill>
                  <a:srgbClr val="0303BD"/>
                </a:solidFill>
              </a:rPr>
              <a:t>button type="button" </a:t>
            </a:r>
            <a:r>
              <a:rPr lang="en-IN" sz="2100" dirty="0" err="1">
                <a:solidFill>
                  <a:srgbClr val="0303BD"/>
                </a:solidFill>
              </a:rPr>
              <a:t>onClick</a:t>
            </a:r>
            <a:r>
              <a:rPr lang="en-IN" sz="2100" dirty="0">
                <a:solidFill>
                  <a:srgbClr val="336600"/>
                </a:solidFill>
              </a:rPr>
              <a:t>={</a:t>
            </a:r>
            <a:r>
              <a:rPr lang="en-IN" sz="2100" dirty="0" err="1">
                <a:solidFill>
                  <a:srgbClr val="336600"/>
                </a:solidFill>
              </a:rPr>
              <a:t>this.changeColor</a:t>
            </a:r>
            <a:r>
              <a:rPr lang="en-IN" sz="2100" dirty="0">
                <a:solidFill>
                  <a:srgbClr val="336600"/>
                </a:solidFill>
              </a:rPr>
              <a:t>} </a:t>
            </a:r>
            <a:r>
              <a:rPr lang="en-IN" sz="2100" dirty="0" smtClean="0">
                <a:solidFill>
                  <a:srgbClr val="0303BD"/>
                </a:solidFill>
              </a:rPr>
              <a:t>&gt;</a:t>
            </a:r>
            <a:endParaRPr lang="en-IN" sz="2100" dirty="0" smtClean="0">
              <a:solidFill>
                <a:srgbClr val="0303BD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100" b="1" dirty="0" smtClean="0">
                <a:solidFill>
                  <a:srgbClr val="B30D9B"/>
                </a:solidFill>
              </a:rPr>
              <a:t>Change </a:t>
            </a:r>
            <a:r>
              <a:rPr lang="en-IN" sz="2100" b="1" dirty="0" err="1">
                <a:solidFill>
                  <a:srgbClr val="B30D9B"/>
                </a:solidFill>
              </a:rPr>
              <a:t>color</a:t>
            </a:r>
            <a:r>
              <a:rPr lang="en-IN" sz="2100" dirty="0">
                <a:solidFill>
                  <a:srgbClr val="0303BD"/>
                </a:solidFill>
              </a:rPr>
              <a:t>&lt;/button&gt; </a:t>
            </a:r>
            <a:r>
              <a:rPr lang="en-IN" sz="2100" dirty="0">
                <a:solidFill>
                  <a:srgbClr val="000066"/>
                </a:solidFill>
              </a:rPr>
              <a:t>&lt;/div&gt; </a:t>
            </a:r>
            <a:r>
              <a:rPr lang="en-IN" sz="2100" dirty="0" smtClean="0">
                <a:solidFill>
                  <a:srgbClr val="000066"/>
                </a:solidFill>
              </a:rPr>
              <a:t>);</a:t>
            </a:r>
            <a:endParaRPr lang="en-IN" sz="2100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100" dirty="0" smtClean="0">
                <a:solidFill>
                  <a:srgbClr val="000066"/>
                </a:solidFill>
              </a:rPr>
              <a:t> </a:t>
            </a:r>
            <a:r>
              <a:rPr lang="en-IN" sz="2100" dirty="0">
                <a:solidFill>
                  <a:srgbClr val="000066"/>
                </a:solidFill>
              </a:rPr>
              <a:t>} </a:t>
            </a:r>
            <a:endParaRPr lang="en-IN" sz="2100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100" dirty="0" smtClean="0">
                <a:solidFill>
                  <a:srgbClr val="000066"/>
                </a:solidFill>
              </a:rPr>
              <a:t>} </a:t>
            </a:r>
            <a:r>
              <a:rPr lang="en-IN" sz="2100" dirty="0" err="1">
                <a:solidFill>
                  <a:srgbClr val="000066"/>
                </a:solidFill>
              </a:rPr>
              <a:t>ReactDOM.render</a:t>
            </a:r>
            <a:r>
              <a:rPr lang="en-IN" sz="2100" dirty="0">
                <a:solidFill>
                  <a:srgbClr val="000066"/>
                </a:solidFill>
              </a:rPr>
              <a:t>(&lt;</a:t>
            </a:r>
            <a:r>
              <a:rPr lang="en-IN" sz="2100" dirty="0" err="1" smtClean="0">
                <a:solidFill>
                  <a:srgbClr val="000066"/>
                </a:solidFill>
              </a:rPr>
              <a:t>Color</a:t>
            </a:r>
            <a:r>
              <a:rPr lang="en-IN" sz="2100" dirty="0" smtClean="0">
                <a:solidFill>
                  <a:srgbClr val="000066"/>
                </a:solidFill>
              </a:rPr>
              <a:t> </a:t>
            </a:r>
            <a:r>
              <a:rPr lang="en-IN" sz="2100" dirty="0">
                <a:solidFill>
                  <a:srgbClr val="000066"/>
                </a:solidFill>
              </a:rPr>
              <a:t>/&gt;, </a:t>
            </a:r>
            <a:r>
              <a:rPr lang="en-IN" sz="2100" dirty="0" err="1">
                <a:solidFill>
                  <a:srgbClr val="000066"/>
                </a:solidFill>
              </a:rPr>
              <a:t>document.getElementById</a:t>
            </a:r>
            <a:r>
              <a:rPr lang="en-IN" sz="2100" dirty="0">
                <a:solidFill>
                  <a:srgbClr val="000066"/>
                </a:solidFill>
              </a:rPr>
              <a:t>('root'));</a:t>
            </a:r>
            <a:endParaRPr lang="en-IN" sz="21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1143000"/>
            <a:ext cx="6781800" cy="4801314"/>
          </a:xfrm>
          <a:prstGeom prst="rect">
            <a:avLst/>
          </a:prstGeom>
          <a:solidFill>
            <a:srgbClr val="F7F7F7"/>
          </a:solidFill>
          <a:ln w="57150">
            <a:solidFill>
              <a:schemeClr val="bg2">
                <a:lumMod val="75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anose="020B0604020202020204" pitchFamily="34" charset="0"/>
              </a:rPr>
              <a:t>The component is used in index.js as follows: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  <a:cs typeface="Arial" panose="020B0604020202020204" pitchFamily="34" charset="0"/>
              </a:rPr>
              <a:t>index.js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import React from 'react'; import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ReactDOM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 from 'react-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dom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'; import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Hello_comp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 from './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test.jsx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';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ReactDOM.render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(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Hello_comp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document.getElementById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Monaco"/>
                <a:cs typeface="Arial" panose="020B0604020202020204" pitchFamily="34" charset="0"/>
              </a:rPr>
              <a:t>('root') );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639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4000" dirty="0">
                <a:solidFill>
                  <a:schemeClr val="bg1">
                    <a:lumMod val="50000"/>
                  </a:schemeClr>
                </a:solidFill>
              </a:rPr>
              <a:t>Create a Class </a:t>
            </a:r>
            <a:r>
              <a:rPr lang="en-IN" sz="4000" dirty="0" smtClean="0">
                <a:solidFill>
                  <a:schemeClr val="bg1">
                    <a:lumMod val="50000"/>
                  </a:schemeClr>
                </a:solidFill>
              </a:rPr>
              <a:t>Component</a:t>
            </a:r>
            <a:endParaRPr lang="en-IN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486400" cy="5334000"/>
          </a:xfrm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36830" indent="0">
              <a:lnSpc>
                <a:spcPct val="120000"/>
              </a:lnSpc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IN" dirty="0">
                <a:solidFill>
                  <a:srgbClr val="7030A0"/>
                </a:solidFill>
              </a:rPr>
              <a:t>import React from 'react';</a:t>
            </a:r>
            <a:endParaRPr lang="en-IN" dirty="0">
              <a:solidFill>
                <a:srgbClr val="7030A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IN" dirty="0">
                <a:solidFill>
                  <a:srgbClr val="7030A0"/>
                </a:solidFill>
              </a:rPr>
              <a:t>import </a:t>
            </a:r>
            <a:r>
              <a:rPr lang="en-IN" dirty="0" err="1">
                <a:solidFill>
                  <a:srgbClr val="7030A0"/>
                </a:solidFill>
              </a:rPr>
              <a:t>ReactDOM</a:t>
            </a:r>
            <a:r>
              <a:rPr lang="en-IN" dirty="0">
                <a:solidFill>
                  <a:srgbClr val="7030A0"/>
                </a:solidFill>
              </a:rPr>
              <a:t> from 'react-</a:t>
            </a:r>
            <a:r>
              <a:rPr lang="en-IN" dirty="0" err="1">
                <a:solidFill>
                  <a:srgbClr val="7030A0"/>
                </a:solidFill>
              </a:rPr>
              <a:t>dom</a:t>
            </a:r>
            <a:r>
              <a:rPr lang="en-IN" dirty="0">
                <a:solidFill>
                  <a:srgbClr val="7030A0"/>
                </a:solidFill>
              </a:rPr>
              <a:t>';</a:t>
            </a:r>
            <a:endParaRPr lang="en-IN" dirty="0">
              <a:solidFill>
                <a:srgbClr val="7030A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IN" sz="2900" b="1" dirty="0">
                <a:solidFill>
                  <a:schemeClr val="bg1">
                    <a:lumMod val="50000"/>
                  </a:schemeClr>
                </a:solidFill>
              </a:rPr>
              <a:t>class Test extends </a:t>
            </a:r>
            <a:r>
              <a:rPr lang="en-IN" sz="2900" b="1" dirty="0" err="1">
                <a:solidFill>
                  <a:schemeClr val="bg1">
                    <a:lumMod val="50000"/>
                  </a:schemeClr>
                </a:solidFill>
              </a:rPr>
              <a:t>React.Component</a:t>
            </a:r>
            <a:r>
              <a:rPr lang="en-IN" sz="2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rgbClr val="C00000"/>
                </a:solidFill>
              </a:rPr>
              <a:t>{</a:t>
            </a:r>
            <a:endParaRPr lang="en-IN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IN" dirty="0">
                <a:solidFill>
                  <a:srgbClr val="C00000"/>
                </a:solidFill>
              </a:rPr>
              <a:t>  render() {</a:t>
            </a:r>
            <a:endParaRPr lang="en-IN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IN" dirty="0">
                <a:solidFill>
                  <a:srgbClr val="C00000"/>
                </a:solidFill>
              </a:rPr>
              <a:t>    </a:t>
            </a:r>
            <a:r>
              <a:rPr lang="en-IN" dirty="0">
                <a:solidFill>
                  <a:srgbClr val="002060"/>
                </a:solidFill>
              </a:rPr>
              <a:t>return &lt;p&gt;Welcome To My Windows&lt;/p&gt;;</a:t>
            </a:r>
            <a:endParaRPr lang="en-IN" dirty="0">
              <a:solidFill>
                <a:srgbClr val="00206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IN" dirty="0">
                <a:solidFill>
                  <a:srgbClr val="C00000"/>
                </a:solidFill>
              </a:rPr>
              <a:t>  </a:t>
            </a:r>
            <a:r>
              <a:rPr lang="en-IN" dirty="0" smtClean="0">
                <a:solidFill>
                  <a:srgbClr val="C00000"/>
                </a:solidFill>
              </a:rPr>
              <a:t>		}</a:t>
            </a:r>
            <a:endParaRPr lang="en-IN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IN" dirty="0" smtClean="0">
                <a:solidFill>
                  <a:srgbClr val="C00000"/>
                </a:solidFill>
              </a:rPr>
              <a:t>}</a:t>
            </a:r>
            <a:endParaRPr lang="en-IN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IN" dirty="0" err="1">
                <a:solidFill>
                  <a:srgbClr val="C00000"/>
                </a:solidFill>
              </a:rPr>
              <a:t>ReactDOM.render</a:t>
            </a:r>
            <a:r>
              <a:rPr lang="en-IN" dirty="0">
                <a:solidFill>
                  <a:srgbClr val="C00000"/>
                </a:solidFill>
              </a:rPr>
              <a:t>(&lt;</a:t>
            </a:r>
            <a:r>
              <a:rPr lang="en-IN" dirty="0">
                <a:solidFill>
                  <a:srgbClr val="002060"/>
                </a:solidFill>
              </a:rPr>
              <a:t>Test/&gt;, </a:t>
            </a:r>
            <a:r>
              <a:rPr lang="en-IN" dirty="0" err="1">
                <a:solidFill>
                  <a:srgbClr val="002060"/>
                </a:solidFill>
              </a:rPr>
              <a:t>document.getElementById</a:t>
            </a:r>
            <a:r>
              <a:rPr lang="en-IN" dirty="0">
                <a:solidFill>
                  <a:srgbClr val="002060"/>
                </a:solidFill>
              </a:rPr>
              <a:t>('ex2')</a:t>
            </a:r>
            <a:r>
              <a:rPr lang="en-IN" dirty="0">
                <a:solidFill>
                  <a:srgbClr val="C00000"/>
                </a:solidFill>
              </a:rPr>
              <a:t>)</a:t>
            </a:r>
            <a:r>
              <a:rPr lang="en-IN" dirty="0">
                <a:solidFill>
                  <a:srgbClr val="002060"/>
                </a:solidFill>
              </a:rPr>
              <a:t>;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5638800" y="914400"/>
            <a:ext cx="3200400" cy="5334000"/>
          </a:xfrm>
          <a:prstGeom prst="rect">
            <a:avLst/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 fontScale="62500" lnSpcReduction="20000"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&lt;html&gt;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&lt;head&gt;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  &lt;meta charset="utf-8" /&gt;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  &lt;meta name="viewport"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    content="width=device-width, initial-scale=1" /&gt;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  &lt;title&gt;React App&lt;/title&gt;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&lt;/head&gt;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&lt;body&gt;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  &lt;div id</a:t>
            </a:r>
            <a:r>
              <a:rPr lang="en-US" dirty="0" smtClean="0">
                <a:solidFill>
                  <a:srgbClr val="C00000"/>
                </a:solidFill>
              </a:rPr>
              <a:t>=“ex2"&gt;&lt;/</a:t>
            </a:r>
            <a:r>
              <a:rPr lang="en-US" dirty="0">
                <a:solidFill>
                  <a:srgbClr val="C00000"/>
                </a:solidFill>
              </a:rPr>
              <a:t>div&gt;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  &lt;/body&gt;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lnSpc>
                <a:spcPct val="12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&lt;/html&gt;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914400"/>
            <a:ext cx="25146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Index.js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865239"/>
            <a:ext cx="22098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Index.html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Create a Function 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Component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114800" cy="5059363"/>
          </a:xfr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36830" indent="0">
              <a:buNone/>
            </a:pPr>
            <a:endParaRPr lang="en-IN" sz="20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 smtClean="0">
                <a:solidFill>
                  <a:srgbClr val="7030A0"/>
                </a:solidFill>
              </a:rPr>
              <a:t>import </a:t>
            </a:r>
            <a:r>
              <a:rPr lang="en-IN" sz="2000" dirty="0">
                <a:solidFill>
                  <a:srgbClr val="7030A0"/>
                </a:solidFill>
              </a:rPr>
              <a:t>React from 'react';</a:t>
            </a:r>
            <a:endParaRPr lang="en-IN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IN" sz="2000" dirty="0">
                <a:solidFill>
                  <a:srgbClr val="7030A0"/>
                </a:solidFill>
              </a:rPr>
              <a:t>import </a:t>
            </a:r>
            <a:r>
              <a:rPr lang="en-IN" sz="2000" dirty="0" err="1">
                <a:solidFill>
                  <a:srgbClr val="7030A0"/>
                </a:solidFill>
              </a:rPr>
              <a:t>ReactDOM</a:t>
            </a:r>
            <a:r>
              <a:rPr lang="en-IN" sz="2000" dirty="0">
                <a:solidFill>
                  <a:srgbClr val="7030A0"/>
                </a:solidFill>
              </a:rPr>
              <a:t> from 'react-</a:t>
            </a:r>
            <a:r>
              <a:rPr lang="en-IN" sz="2000" dirty="0" err="1">
                <a:solidFill>
                  <a:srgbClr val="7030A0"/>
                </a:solidFill>
              </a:rPr>
              <a:t>dom</a:t>
            </a:r>
            <a:r>
              <a:rPr lang="en-IN" sz="2000" dirty="0">
                <a:solidFill>
                  <a:srgbClr val="7030A0"/>
                </a:solidFill>
              </a:rPr>
              <a:t>';</a:t>
            </a:r>
            <a:endParaRPr lang="en-IN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function Test</a:t>
            </a:r>
            <a:r>
              <a:rPr lang="en-IN" sz="2000" dirty="0" smtClean="0">
                <a:solidFill>
                  <a:srgbClr val="C00000"/>
                </a:solidFill>
              </a:rPr>
              <a:t>()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 </a:t>
            </a:r>
            <a:r>
              <a:rPr lang="en-IN" sz="2000" dirty="0">
                <a:solidFill>
                  <a:srgbClr val="C00000"/>
                </a:solidFill>
              </a:rPr>
              <a:t>{</a:t>
            </a: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  return &lt;h4&gt;Welcome to my window&lt;/h4&gt;;</a:t>
            </a: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}</a:t>
            </a: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 err="1">
                <a:solidFill>
                  <a:srgbClr val="C00000"/>
                </a:solidFill>
              </a:rPr>
              <a:t>ReactDOM.render</a:t>
            </a:r>
            <a:r>
              <a:rPr lang="en-IN" sz="2000" dirty="0" smtClean="0">
                <a:solidFill>
                  <a:srgbClr val="C00000"/>
                </a:solidFill>
              </a:rPr>
              <a:t>(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&lt;</a:t>
            </a:r>
            <a:r>
              <a:rPr lang="en-IN" sz="2000" b="1" dirty="0">
                <a:solidFill>
                  <a:srgbClr val="002060"/>
                </a:solidFill>
              </a:rPr>
              <a:t>Test /&gt;, </a:t>
            </a:r>
            <a:r>
              <a:rPr lang="en-IN" sz="2000" b="1" dirty="0" err="1">
                <a:solidFill>
                  <a:srgbClr val="002060"/>
                </a:solidFill>
              </a:rPr>
              <a:t>document.getElementById</a:t>
            </a:r>
            <a:r>
              <a:rPr lang="en-IN" sz="2000" b="1" dirty="0">
                <a:solidFill>
                  <a:srgbClr val="002060"/>
                </a:solidFill>
              </a:rPr>
              <a:t>('ex3</a:t>
            </a:r>
            <a:r>
              <a:rPr lang="en-IN" sz="2000" b="1" dirty="0" smtClean="0">
                <a:solidFill>
                  <a:srgbClr val="002060"/>
                </a:solidFill>
              </a:rPr>
              <a:t>')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marL="3683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);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066800"/>
            <a:ext cx="4191000" cy="5059363"/>
          </a:xfr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&lt;html&gt;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&lt;head&gt;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&lt;meta charset="utf-8" /&gt;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&lt;meta name="viewport"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  content="width=device-width, initial-scale=1" /&gt;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&lt;title&gt;React App&lt;/title&gt;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&lt;/head&gt;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&lt;body&gt;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&lt;div id="ex3"&gt;&lt;/div&gt;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&lt;/body&gt;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&lt;/html&gt;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1143000"/>
            <a:ext cx="25146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Index.js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143000"/>
            <a:ext cx="25146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Index.html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696200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rgbClr val="002060"/>
                </a:solidFill>
              </a:rPr>
              <a:t>Create </a:t>
            </a:r>
            <a:r>
              <a:rPr lang="en-IN" sz="3600" dirty="0" smtClean="0">
                <a:solidFill>
                  <a:srgbClr val="002060"/>
                </a:solidFill>
              </a:rPr>
              <a:t>a </a:t>
            </a:r>
            <a:r>
              <a:rPr lang="en-IN" sz="3600" dirty="0">
                <a:solidFill>
                  <a:srgbClr val="002060"/>
                </a:solidFill>
              </a:rPr>
              <a:t>Component </a:t>
            </a:r>
            <a:r>
              <a:rPr lang="en-IN" sz="3600" dirty="0" smtClean="0">
                <a:solidFill>
                  <a:srgbClr val="002060"/>
                </a:solidFill>
              </a:rPr>
              <a:t>Constructor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572000" cy="5486400"/>
          </a:xfr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683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import React from 'react';</a:t>
            </a: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import </a:t>
            </a:r>
            <a:r>
              <a:rPr lang="en-IN" sz="2000" dirty="0" err="1">
                <a:solidFill>
                  <a:srgbClr val="C00000"/>
                </a:solidFill>
              </a:rPr>
              <a:t>ReactDOM</a:t>
            </a:r>
            <a:r>
              <a:rPr lang="en-IN" sz="2000" dirty="0">
                <a:solidFill>
                  <a:srgbClr val="C00000"/>
                </a:solidFill>
              </a:rPr>
              <a:t> from 'react-</a:t>
            </a:r>
            <a:r>
              <a:rPr lang="en-IN" sz="2000" dirty="0" err="1">
                <a:solidFill>
                  <a:srgbClr val="C00000"/>
                </a:solidFill>
              </a:rPr>
              <a:t>dom</a:t>
            </a:r>
            <a:r>
              <a:rPr lang="en-IN" sz="2000" dirty="0">
                <a:solidFill>
                  <a:srgbClr val="C00000"/>
                </a:solidFill>
              </a:rPr>
              <a:t>';</a:t>
            </a: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class Test extends </a:t>
            </a:r>
            <a:r>
              <a:rPr lang="en-IN" sz="2000" dirty="0" err="1">
                <a:solidFill>
                  <a:srgbClr val="C00000"/>
                </a:solidFill>
              </a:rPr>
              <a:t>React.Component</a:t>
            </a:r>
            <a:r>
              <a:rPr lang="en-IN" sz="2000" dirty="0">
                <a:solidFill>
                  <a:srgbClr val="C00000"/>
                </a:solidFill>
              </a:rPr>
              <a:t> {</a:t>
            </a: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  constructor() {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    super();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</a:rPr>
              <a:t>this.state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 = {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</a:rPr>
              <a:t>color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: "green"};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  }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  render() {</a:t>
            </a: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   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return &lt;h2&gt;Welcome to my window&lt;/h2&gt;;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  }</a:t>
            </a: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}</a:t>
            </a: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000" dirty="0" err="1">
                <a:solidFill>
                  <a:srgbClr val="C00000"/>
                </a:solidFill>
              </a:rPr>
              <a:t>ReactDOM.render</a:t>
            </a:r>
            <a:r>
              <a:rPr lang="en-IN" sz="2000" dirty="0">
                <a:solidFill>
                  <a:srgbClr val="C00000"/>
                </a:solidFill>
              </a:rPr>
              <a:t>(&lt;Test /&gt;, </a:t>
            </a:r>
            <a:r>
              <a:rPr lang="en-IN" sz="2000" dirty="0" err="1">
                <a:solidFill>
                  <a:srgbClr val="C00000"/>
                </a:solidFill>
              </a:rPr>
              <a:t>document.getElementById</a:t>
            </a:r>
            <a:r>
              <a:rPr lang="en-IN" sz="2000" dirty="0">
                <a:solidFill>
                  <a:srgbClr val="C00000"/>
                </a:solidFill>
              </a:rPr>
              <a:t>('ex3'));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3657600" cy="5059363"/>
          </a:xfr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&lt;html&gt;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&lt;head&gt;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&lt;meta charset="utf-8" /&gt;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&lt;meta name="viewport"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  content="width=device-width, initial-scale=1" /&gt;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&lt;title&gt;React App&lt;/title&gt;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&lt;/head&gt;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&lt;body&gt;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  &lt;div id="ex3"&gt;&lt;/div&gt;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  &lt;/body&gt;</a:t>
            </a:r>
            <a:endParaRPr lang="en-US" sz="20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&lt;/html&gt;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990600"/>
            <a:ext cx="1600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Index.js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143000"/>
            <a:ext cx="25146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Index.html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838200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React JS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295400"/>
            <a:ext cx="8915400" cy="51054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219200" y="1597742"/>
            <a:ext cx="2514600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smtClean="0"/>
              <a:t>JSX</a:t>
            </a:r>
            <a:endParaRPr lang="en-IN" sz="6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105400" y="1750142"/>
            <a:ext cx="3124200" cy="8382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/>
              <a:t>Components</a:t>
            </a:r>
            <a:endParaRPr lang="en-IN" sz="3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971800"/>
            <a:ext cx="5334000" cy="990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One-way Data </a:t>
            </a:r>
            <a:r>
              <a:rPr lang="en-IN" sz="3600" dirty="0" smtClean="0"/>
              <a:t>Binding</a:t>
            </a:r>
            <a:endParaRPr lang="en-IN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5842819" y="2932471"/>
            <a:ext cx="31242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Virtual </a:t>
            </a:r>
            <a:r>
              <a:rPr lang="en-IN" sz="3600" dirty="0" smtClean="0"/>
              <a:t>DOM</a:t>
            </a:r>
            <a:endParaRPr lang="en-IN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452284" y="4478594"/>
            <a:ext cx="3810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/>
              <a:t>Performance</a:t>
            </a:r>
            <a:endParaRPr lang="en-IN" sz="4800" dirty="0"/>
          </a:p>
        </p:txBody>
      </p:sp>
      <p:sp>
        <p:nvSpPr>
          <p:cNvPr id="10" name="Rounded Rectangle 9"/>
          <p:cNvSpPr/>
          <p:nvPr/>
        </p:nvSpPr>
        <p:spPr>
          <a:xfrm>
            <a:off x="4865738" y="4478594"/>
            <a:ext cx="3603523" cy="9906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 smtClean="0"/>
              <a:t>Simplicity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696200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</a:rPr>
              <a:t>Props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572000" cy="5486400"/>
          </a:xfr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83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import React from 'react';</a:t>
            </a: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import </a:t>
            </a:r>
            <a:r>
              <a:rPr lang="en-US" sz="2400" dirty="0" err="1">
                <a:solidFill>
                  <a:srgbClr val="C00000"/>
                </a:solidFill>
              </a:rPr>
              <a:t>ReactDOM</a:t>
            </a:r>
            <a:r>
              <a:rPr lang="en-US" sz="2400" dirty="0">
                <a:solidFill>
                  <a:srgbClr val="C00000"/>
                </a:solidFill>
              </a:rPr>
              <a:t> from 'react-</a:t>
            </a:r>
            <a:r>
              <a:rPr lang="en-US" sz="2400" dirty="0" err="1">
                <a:solidFill>
                  <a:srgbClr val="C00000"/>
                </a:solidFill>
              </a:rPr>
              <a:t>dom</a:t>
            </a:r>
            <a:r>
              <a:rPr lang="en-US" sz="2400" dirty="0">
                <a:solidFill>
                  <a:srgbClr val="C00000"/>
                </a:solidFill>
              </a:rPr>
              <a:t>';</a:t>
            </a: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class Test extends </a:t>
            </a:r>
            <a:r>
              <a:rPr lang="en-US" sz="2400" dirty="0" err="1">
                <a:solidFill>
                  <a:srgbClr val="C00000"/>
                </a:solidFill>
              </a:rPr>
              <a:t>React.Component</a:t>
            </a:r>
            <a:r>
              <a:rPr lang="en-US" sz="2400" dirty="0">
                <a:solidFill>
                  <a:srgbClr val="C00000"/>
                </a:solidFill>
              </a:rPr>
              <a:t> {</a:t>
            </a: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render() {</a:t>
            </a: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en-US" sz="2400" dirty="0">
                <a:solidFill>
                  <a:srgbClr val="7030A0"/>
                </a:solidFill>
              </a:rPr>
              <a:t>return &lt;h3&gt;Welcome To My Window&lt;/h3&gt;;</a:t>
            </a:r>
            <a:endParaRPr lang="en-US" sz="2400" dirty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}</a:t>
            </a: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}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ReactDOM.render</a:t>
            </a:r>
            <a:r>
              <a:rPr lang="en-US" sz="2400" dirty="0">
                <a:solidFill>
                  <a:srgbClr val="002060"/>
                </a:solidFill>
              </a:rPr>
              <a:t>(&lt;Test color="black"/&gt;, </a:t>
            </a:r>
            <a:r>
              <a:rPr lang="en-US" sz="2400" dirty="0" err="1">
                <a:solidFill>
                  <a:srgbClr val="002060"/>
                </a:solidFill>
              </a:rPr>
              <a:t>document.getElementById</a:t>
            </a:r>
            <a:r>
              <a:rPr lang="en-US" sz="2400" dirty="0">
                <a:solidFill>
                  <a:srgbClr val="002060"/>
                </a:solidFill>
              </a:rPr>
              <a:t>('ex3'));</a:t>
            </a:r>
            <a:endParaRPr lang="en-US" sz="2400" dirty="0">
              <a:solidFill>
                <a:srgbClr val="002060"/>
              </a:solidFill>
            </a:endParaRPr>
          </a:p>
          <a:p>
            <a:pPr marL="3683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3657600" cy="5059363"/>
          </a:xfr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&lt;html&gt;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&lt;head&gt;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&lt;meta charset="utf-8" /&gt;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&lt;meta name="viewport"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  content="width=device-width, initial-scale=1" /&gt;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&lt;title&gt;React App&lt;/title&gt;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&lt;/head&gt;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&lt;body&gt;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&lt;div id="ex3"&gt;&lt;/div&gt;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&lt;/body&gt;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&lt;/html&gt;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990600"/>
            <a:ext cx="1600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Index.js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143000"/>
            <a:ext cx="25146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Index.html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05800" cy="639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002060"/>
                </a:solidFill>
              </a:rPr>
              <a:t>Components in components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071" y="1056968"/>
            <a:ext cx="4572000" cy="5486400"/>
          </a:xfr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36830" indent="0">
              <a:buNone/>
            </a:pPr>
            <a:endParaRPr lang="en-IN" sz="2400" dirty="0" smtClean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import </a:t>
            </a:r>
            <a:r>
              <a:rPr lang="en-IN" sz="2400" dirty="0">
                <a:solidFill>
                  <a:srgbClr val="C00000"/>
                </a:solidFill>
              </a:rPr>
              <a:t>React from 'react';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import </a:t>
            </a:r>
            <a:r>
              <a:rPr lang="en-IN" sz="2400" dirty="0" err="1">
                <a:solidFill>
                  <a:srgbClr val="C00000"/>
                </a:solidFill>
              </a:rPr>
              <a:t>ReactDOM</a:t>
            </a:r>
            <a:r>
              <a:rPr lang="en-IN" sz="2400" dirty="0">
                <a:solidFill>
                  <a:srgbClr val="C00000"/>
                </a:solidFill>
              </a:rPr>
              <a:t> from 'react-</a:t>
            </a:r>
            <a:r>
              <a:rPr lang="en-IN" sz="2400" dirty="0" err="1">
                <a:solidFill>
                  <a:srgbClr val="C00000"/>
                </a:solidFill>
              </a:rPr>
              <a:t>dom</a:t>
            </a:r>
            <a:r>
              <a:rPr lang="en-IN" sz="2400" dirty="0">
                <a:solidFill>
                  <a:srgbClr val="C00000"/>
                </a:solidFill>
              </a:rPr>
              <a:t>';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class Test extends </a:t>
            </a:r>
            <a:r>
              <a:rPr lang="en-IN" sz="2400" dirty="0" err="1">
                <a:solidFill>
                  <a:srgbClr val="C00000"/>
                </a:solidFill>
              </a:rPr>
              <a:t>React.Component</a:t>
            </a:r>
            <a:r>
              <a:rPr lang="en-IN" sz="2400" dirty="0">
                <a:solidFill>
                  <a:srgbClr val="C00000"/>
                </a:solidFill>
              </a:rPr>
              <a:t> {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  render() {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    return &lt;h3&gt;Welcome to my window&lt;/h3&gt;;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  }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}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class </a:t>
            </a:r>
            <a:r>
              <a:rPr lang="en-IN" sz="2400" dirty="0" err="1">
                <a:solidFill>
                  <a:srgbClr val="C00000"/>
                </a:solidFill>
              </a:rPr>
              <a:t>Kil</a:t>
            </a:r>
            <a:r>
              <a:rPr lang="en-IN" sz="2400" dirty="0">
                <a:solidFill>
                  <a:srgbClr val="C00000"/>
                </a:solidFill>
              </a:rPr>
              <a:t> extends </a:t>
            </a:r>
            <a:r>
              <a:rPr lang="en-IN" sz="2400" dirty="0" err="1">
                <a:solidFill>
                  <a:srgbClr val="C00000"/>
                </a:solidFill>
              </a:rPr>
              <a:t>React.Component</a:t>
            </a:r>
            <a:r>
              <a:rPr lang="en-IN" sz="2400" dirty="0">
                <a:solidFill>
                  <a:srgbClr val="C00000"/>
                </a:solidFill>
              </a:rPr>
              <a:t> {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  render() {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    return (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b="1" dirty="0">
                <a:solidFill>
                  <a:srgbClr val="002060"/>
                </a:solidFill>
              </a:rPr>
              <a:t>      &lt;div&gt;</a:t>
            </a:r>
            <a:endParaRPr lang="en-IN" sz="2400" b="1" dirty="0">
              <a:solidFill>
                <a:srgbClr val="002060"/>
              </a:solidFill>
            </a:endParaRPr>
          </a:p>
          <a:p>
            <a:pPr marL="36830" indent="0">
              <a:buNone/>
            </a:pPr>
            <a:r>
              <a:rPr lang="en-IN" sz="2400" b="1" dirty="0">
                <a:solidFill>
                  <a:srgbClr val="002060"/>
                </a:solidFill>
              </a:rPr>
              <a:t>      &lt;h4&gt;Browse&lt;/h4&gt;</a:t>
            </a:r>
            <a:endParaRPr lang="en-IN" sz="2400" b="1" dirty="0">
              <a:solidFill>
                <a:srgbClr val="002060"/>
              </a:solidFill>
            </a:endParaRPr>
          </a:p>
          <a:p>
            <a:pPr marL="36830" indent="0">
              <a:buNone/>
            </a:pPr>
            <a:r>
              <a:rPr lang="en-IN" sz="2400" b="1" dirty="0">
                <a:solidFill>
                  <a:srgbClr val="002060"/>
                </a:solidFill>
              </a:rPr>
              <a:t>      &lt;Test /&gt;</a:t>
            </a:r>
            <a:endParaRPr lang="en-IN" sz="2400" b="1" dirty="0">
              <a:solidFill>
                <a:srgbClr val="002060"/>
              </a:solidFill>
            </a:endParaRPr>
          </a:p>
          <a:p>
            <a:pPr marL="36830" indent="0">
              <a:buNone/>
            </a:pPr>
            <a:r>
              <a:rPr lang="en-IN" sz="2400" b="1" dirty="0">
                <a:solidFill>
                  <a:srgbClr val="002060"/>
                </a:solidFill>
              </a:rPr>
              <a:t>      &lt;/div&gt;</a:t>
            </a:r>
            <a:endParaRPr lang="en-IN" sz="2400" b="1" dirty="0">
              <a:solidFill>
                <a:srgbClr val="00206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    );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  }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}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sz="2400" dirty="0" err="1">
                <a:solidFill>
                  <a:srgbClr val="C00000"/>
                </a:solidFill>
              </a:rPr>
              <a:t>ReactDOM.render</a:t>
            </a:r>
            <a:r>
              <a:rPr lang="en-IN" sz="2400" dirty="0" smtClean="0">
                <a:solidFill>
                  <a:srgbClr val="C00000"/>
                </a:solidFill>
              </a:rPr>
              <a:t>(&lt;</a:t>
            </a:r>
            <a:r>
              <a:rPr lang="en-IN" sz="2400" dirty="0" err="1" smtClean="0">
                <a:solidFill>
                  <a:srgbClr val="C00000"/>
                </a:solidFill>
              </a:rPr>
              <a:t>Kil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rgbClr val="C00000"/>
                </a:solidFill>
              </a:rPr>
              <a:t>/&gt;, </a:t>
            </a:r>
            <a:r>
              <a:rPr lang="en-IN" sz="2400" dirty="0" err="1">
                <a:solidFill>
                  <a:srgbClr val="C00000"/>
                </a:solidFill>
              </a:rPr>
              <a:t>document.getElementById</a:t>
            </a:r>
            <a:r>
              <a:rPr lang="en-IN" sz="2400" dirty="0">
                <a:solidFill>
                  <a:srgbClr val="C00000"/>
                </a:solidFill>
              </a:rPr>
              <a:t>('ex2'));</a:t>
            </a:r>
            <a:endParaRPr lang="en-IN" sz="24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066800"/>
            <a:ext cx="3657600" cy="5059363"/>
          </a:xfr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&lt;html&gt;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&lt;head&gt;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&lt;meta charset="utf-8" /&gt;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&lt;meta name="viewport"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  content="width=device-width, initial-scale=1" /&gt;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&lt;title&gt;React App&lt;/title&gt;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&lt;/head&gt;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&lt;body&gt;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  &lt;div id="ex2"&gt;&lt;/div&gt;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  &lt;/body&gt;</a:t>
            </a:r>
            <a:endParaRPr lang="en-US" sz="2000" dirty="0" smtClean="0">
              <a:solidFill>
                <a:srgbClr val="7030A0"/>
              </a:solidFill>
            </a:endParaRPr>
          </a:p>
          <a:p>
            <a:pPr marL="36830" indent="0">
              <a:buNone/>
            </a:pPr>
            <a:r>
              <a:rPr lang="en-US" sz="2000" dirty="0" smtClean="0">
                <a:solidFill>
                  <a:srgbClr val="7030A0"/>
                </a:solidFill>
              </a:rPr>
              <a:t>&lt;/html&gt;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3252" y="1160206"/>
            <a:ext cx="1600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Index.js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1143000"/>
            <a:ext cx="2362200" cy="322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Index.html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09600"/>
            <a:ext cx="8229600" cy="54014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500" dirty="0" smtClean="0">
                <a:solidFill>
                  <a:srgbClr val="000066"/>
                </a:solidFill>
              </a:rPr>
              <a:t>Life Cycle Of React Component </a:t>
            </a:r>
            <a:endParaRPr lang="en-IN" sz="115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Life cycle of Components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05400"/>
          </a:xfrm>
          <a:ln w="38100"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Initialization: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400" dirty="0">
                <a:solidFill>
                  <a:srgbClr val="C00000"/>
                </a:solidFill>
              </a:rPr>
              <a:t>This is the stage where the component is constructed with the given Props and default state. This is done in the constructor of a Component Class.</a:t>
            </a:r>
            <a:endParaRPr lang="en-US" sz="2400" dirty="0">
              <a:solidFill>
                <a:srgbClr val="C00000"/>
              </a:solidFill>
            </a:endParaRPr>
          </a:p>
          <a:p>
            <a:pPr fontAlgn="base">
              <a:lnSpc>
                <a:spcPct val="120000"/>
              </a:lnSpc>
            </a:pPr>
            <a:r>
              <a:rPr lang="en-US" sz="2400" b="1" dirty="0">
                <a:solidFill>
                  <a:srgbClr val="000066"/>
                </a:solidFill>
              </a:rPr>
              <a:t>Mounting: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400" dirty="0">
                <a:solidFill>
                  <a:srgbClr val="B30D9B"/>
                </a:solidFill>
              </a:rPr>
              <a:t>Mounting is the stage of rendering the JSX returned by the render method itself.</a:t>
            </a:r>
            <a:endParaRPr lang="en-US" sz="2400" dirty="0">
              <a:solidFill>
                <a:srgbClr val="B30D9B"/>
              </a:solidFill>
            </a:endParaRPr>
          </a:p>
          <a:p>
            <a:pPr fontAlgn="base">
              <a:lnSpc>
                <a:spcPct val="12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Updating: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400" dirty="0">
                <a:solidFill>
                  <a:srgbClr val="C00000"/>
                </a:solidFill>
              </a:rPr>
              <a:t>Updating is the stage when the state of a component is updated and the application is repainted.</a:t>
            </a:r>
            <a:endParaRPr lang="en-US" sz="2400" dirty="0">
              <a:solidFill>
                <a:srgbClr val="C00000"/>
              </a:solidFill>
            </a:endParaRPr>
          </a:p>
          <a:p>
            <a:pPr fontAlgn="base">
              <a:lnSpc>
                <a:spcPct val="120000"/>
              </a:lnSpc>
            </a:pPr>
            <a:r>
              <a:rPr lang="en-US" sz="2400" b="1" dirty="0" err="1">
                <a:solidFill>
                  <a:srgbClr val="000066"/>
                </a:solidFill>
              </a:rPr>
              <a:t>Unmounting</a:t>
            </a:r>
            <a:r>
              <a:rPr lang="en-US" sz="2400" b="1" dirty="0">
                <a:solidFill>
                  <a:srgbClr val="000066"/>
                </a:solidFill>
              </a:rPr>
              <a:t>: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sz="2400" dirty="0">
                <a:solidFill>
                  <a:srgbClr val="B30D9B"/>
                </a:solidFill>
              </a:rPr>
              <a:t>As the name suggests </a:t>
            </a:r>
            <a:r>
              <a:rPr lang="en-US" sz="2400" dirty="0" err="1">
                <a:solidFill>
                  <a:srgbClr val="B30D9B"/>
                </a:solidFill>
              </a:rPr>
              <a:t>Unmounting</a:t>
            </a:r>
            <a:r>
              <a:rPr lang="en-US" sz="2400" dirty="0">
                <a:solidFill>
                  <a:srgbClr val="B30D9B"/>
                </a:solidFill>
              </a:rPr>
              <a:t> is the final step of the component lifecycle where the component is removed from the page.</a:t>
            </a:r>
            <a:endParaRPr lang="en-US" sz="2400" dirty="0">
              <a:solidFill>
                <a:srgbClr val="B30D9B"/>
              </a:solidFill>
            </a:endParaRPr>
          </a:p>
          <a:p>
            <a:pPr>
              <a:lnSpc>
                <a:spcPct val="120000"/>
              </a:lnSpc>
            </a:pP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000066"/>
                </a:solidFill>
              </a:rPr>
              <a:t>Initialization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543800" cy="4525963"/>
          </a:xfrm>
          <a:solidFill>
            <a:schemeClr val="bg2">
              <a:lumMod val="20000"/>
              <a:lumOff val="80000"/>
            </a:schemeClr>
          </a:solidFill>
          <a:ln>
            <a:solidFill>
              <a:srgbClr val="7A0875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36830" indent="0" fontAlgn="base">
              <a:buNone/>
            </a:pPr>
            <a:r>
              <a:rPr lang="en-US" dirty="0">
                <a:solidFill>
                  <a:srgbClr val="C00000"/>
                </a:solidFill>
              </a:rPr>
              <a:t>class Clock extends </a:t>
            </a:r>
            <a:r>
              <a:rPr lang="en-US" dirty="0" err="1">
                <a:solidFill>
                  <a:srgbClr val="C00000"/>
                </a:solidFill>
              </a:rPr>
              <a:t>React.Component</a:t>
            </a:r>
            <a:r>
              <a:rPr lang="en-US" dirty="0">
                <a:solidFill>
                  <a:srgbClr val="C00000"/>
                </a:solidFill>
              </a:rPr>
              <a:t> {</a:t>
            </a:r>
            <a:endParaRPr lang="en-US" dirty="0">
              <a:solidFill>
                <a:srgbClr val="C00000"/>
              </a:solidFill>
            </a:endParaRPr>
          </a:p>
          <a:p>
            <a:pPr marL="36830" indent="0" fontAlgn="base">
              <a:buNone/>
            </a:pPr>
            <a:r>
              <a:rPr lang="en-US" dirty="0">
                <a:solidFill>
                  <a:srgbClr val="C00000"/>
                </a:solidFill>
              </a:rPr>
              <a:t>    constructor(props)</a:t>
            </a:r>
            <a:endParaRPr lang="en-US" dirty="0">
              <a:solidFill>
                <a:srgbClr val="C00000"/>
              </a:solidFill>
            </a:endParaRPr>
          </a:p>
          <a:p>
            <a:pPr marL="36830" indent="0" fontAlgn="base">
              <a:buNone/>
            </a:pPr>
            <a:r>
              <a:rPr lang="en-US" dirty="0">
                <a:solidFill>
                  <a:srgbClr val="C00000"/>
                </a:solidFill>
              </a:rPr>
              <a:t>    </a:t>
            </a:r>
            <a:r>
              <a:rPr lang="en-US" dirty="0">
                <a:solidFill>
                  <a:srgbClr val="0303BD"/>
                </a:solidFill>
              </a:rPr>
              <a:t>{</a:t>
            </a:r>
            <a:endParaRPr lang="en-US" dirty="0">
              <a:solidFill>
                <a:srgbClr val="0303BD"/>
              </a:solidFill>
            </a:endParaRPr>
          </a:p>
          <a:p>
            <a:pPr marL="36830" indent="0" fontAlgn="base">
              <a:buNone/>
            </a:pPr>
            <a:r>
              <a:rPr lang="en-US" dirty="0">
                <a:solidFill>
                  <a:srgbClr val="0303BD"/>
                </a:solidFill>
              </a:rPr>
              <a:t>        // Calling the constructor of</a:t>
            </a:r>
            <a:endParaRPr lang="en-US" dirty="0">
              <a:solidFill>
                <a:srgbClr val="0303BD"/>
              </a:solidFill>
            </a:endParaRPr>
          </a:p>
          <a:p>
            <a:pPr marL="36830" indent="0" fontAlgn="base">
              <a:buNone/>
            </a:pPr>
            <a:r>
              <a:rPr lang="en-US" dirty="0">
                <a:solidFill>
                  <a:srgbClr val="0303BD"/>
                </a:solidFill>
              </a:rPr>
              <a:t>        // Parent Class </a:t>
            </a:r>
            <a:r>
              <a:rPr lang="en-US" dirty="0" err="1">
                <a:solidFill>
                  <a:srgbClr val="0303BD"/>
                </a:solidFill>
              </a:rPr>
              <a:t>React.Component</a:t>
            </a:r>
            <a:endParaRPr lang="en-US" dirty="0">
              <a:solidFill>
                <a:srgbClr val="0303BD"/>
              </a:solidFill>
            </a:endParaRPr>
          </a:p>
          <a:p>
            <a:pPr marL="36830" indent="0" fontAlgn="base">
              <a:buNone/>
            </a:pPr>
            <a:r>
              <a:rPr lang="en-US" dirty="0">
                <a:solidFill>
                  <a:srgbClr val="0303BD"/>
                </a:solidFill>
              </a:rPr>
              <a:t>        </a:t>
            </a:r>
            <a:r>
              <a:rPr lang="en-US" b="1" dirty="0">
                <a:solidFill>
                  <a:srgbClr val="336600"/>
                </a:solidFill>
              </a:rPr>
              <a:t>super(props);</a:t>
            </a:r>
            <a:endParaRPr lang="en-US" b="1" dirty="0">
              <a:solidFill>
                <a:srgbClr val="336600"/>
              </a:solidFill>
            </a:endParaRPr>
          </a:p>
          <a:p>
            <a:pPr marL="36830" indent="0" fontAlgn="base">
              <a:buNone/>
            </a:pPr>
            <a:r>
              <a:rPr lang="en-US" dirty="0">
                <a:solidFill>
                  <a:srgbClr val="0303BD"/>
                </a:solidFill>
              </a:rPr>
              <a:t>         </a:t>
            </a:r>
            <a:endParaRPr lang="en-US" dirty="0">
              <a:solidFill>
                <a:srgbClr val="0303BD"/>
              </a:solidFill>
            </a:endParaRPr>
          </a:p>
          <a:p>
            <a:pPr marL="36830" indent="0" fontAlgn="base">
              <a:buNone/>
            </a:pPr>
            <a:r>
              <a:rPr lang="en-US" dirty="0">
                <a:solidFill>
                  <a:srgbClr val="0303BD"/>
                </a:solidFill>
              </a:rPr>
              <a:t>        // Setting the initial state</a:t>
            </a:r>
            <a:endParaRPr lang="en-US" dirty="0">
              <a:solidFill>
                <a:srgbClr val="0303BD"/>
              </a:solidFill>
            </a:endParaRPr>
          </a:p>
          <a:p>
            <a:pPr marL="36830" indent="0" fontAlgn="base">
              <a:buNone/>
            </a:pPr>
            <a:r>
              <a:rPr lang="en-US" dirty="0">
                <a:solidFill>
                  <a:srgbClr val="0303BD"/>
                </a:solidFill>
              </a:rPr>
              <a:t>        </a:t>
            </a:r>
            <a:r>
              <a:rPr lang="en-US" b="1" dirty="0" err="1">
                <a:solidFill>
                  <a:srgbClr val="336600"/>
                </a:solidFill>
              </a:rPr>
              <a:t>this.state</a:t>
            </a:r>
            <a:r>
              <a:rPr lang="en-US" b="1" dirty="0">
                <a:solidFill>
                  <a:srgbClr val="336600"/>
                </a:solidFill>
              </a:rPr>
              <a:t> = { date : new Date() };</a:t>
            </a:r>
            <a:endParaRPr lang="en-US" b="1" dirty="0">
              <a:solidFill>
                <a:srgbClr val="336600"/>
              </a:solidFill>
            </a:endParaRPr>
          </a:p>
          <a:p>
            <a:pPr marL="36830" indent="0" fontAlgn="base">
              <a:buNone/>
            </a:pPr>
            <a:r>
              <a:rPr lang="en-US" dirty="0">
                <a:solidFill>
                  <a:srgbClr val="0303BD"/>
                </a:solidFill>
              </a:rPr>
              <a:t>    }</a:t>
            </a:r>
            <a:endParaRPr lang="en-US" dirty="0">
              <a:solidFill>
                <a:srgbClr val="0303BD"/>
              </a:solidFill>
            </a:endParaRPr>
          </a:p>
          <a:p>
            <a:pPr marL="36830" indent="0" fontAlgn="base">
              <a:buNone/>
            </a:pPr>
            <a:r>
              <a:rPr lang="en-US" dirty="0">
                <a:solidFill>
                  <a:srgbClr val="C00000"/>
                </a:solidFill>
              </a:rPr>
              <a:t>}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1905000"/>
            <a:ext cx="29718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In this phase, the developer has to define the props and initial state of the component this is generally done in the constructor of the component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467600" cy="868362"/>
          </a:xfr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000066"/>
                </a:solidFill>
              </a:rPr>
              <a:t>Mounting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Mounting</a:t>
            </a:r>
            <a:r>
              <a:rPr lang="en-US" sz="2400" dirty="0">
                <a:solidFill>
                  <a:srgbClr val="0303BD"/>
                </a:solidFill>
              </a:rPr>
              <a:t> is the phase of the component lifecycle when the initialization of the component is completed and </a:t>
            </a:r>
            <a:endParaRPr lang="en-US" sz="2400" dirty="0" smtClean="0">
              <a:solidFill>
                <a:srgbClr val="0303BD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303BD"/>
                </a:solidFill>
              </a:rPr>
              <a:t>the </a:t>
            </a:r>
            <a:r>
              <a:rPr lang="en-US" sz="2400" dirty="0">
                <a:solidFill>
                  <a:srgbClr val="0303BD"/>
                </a:solidFill>
              </a:rPr>
              <a:t>component is </a:t>
            </a:r>
            <a:r>
              <a:rPr lang="en-US" sz="2400" b="1" dirty="0">
                <a:solidFill>
                  <a:srgbClr val="336600"/>
                </a:solidFill>
              </a:rPr>
              <a:t>mounted</a:t>
            </a:r>
            <a:r>
              <a:rPr lang="en-US" sz="2400" dirty="0">
                <a:solidFill>
                  <a:srgbClr val="0303BD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on the DOM </a:t>
            </a:r>
            <a:r>
              <a:rPr lang="en-US" sz="2400" dirty="0">
                <a:solidFill>
                  <a:srgbClr val="0303BD"/>
                </a:solidFill>
              </a:rPr>
              <a:t>and </a:t>
            </a:r>
            <a:r>
              <a:rPr lang="en-US" sz="2400" b="1" dirty="0">
                <a:solidFill>
                  <a:srgbClr val="7030A0"/>
                </a:solidFill>
              </a:rPr>
              <a:t>rendered</a:t>
            </a:r>
            <a:r>
              <a:rPr lang="en-US" sz="2400" dirty="0">
                <a:solidFill>
                  <a:srgbClr val="0303BD"/>
                </a:solidFill>
              </a:rPr>
              <a:t> for the first time on the webpage. </a:t>
            </a:r>
            <a:endParaRPr lang="en-US" sz="2400" dirty="0" smtClean="0">
              <a:solidFill>
                <a:srgbClr val="0303BD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303BD"/>
                </a:solidFill>
              </a:rPr>
              <a:t>Now </a:t>
            </a:r>
            <a:r>
              <a:rPr lang="en-US" sz="2400" dirty="0">
                <a:solidFill>
                  <a:srgbClr val="0303BD"/>
                </a:solidFill>
              </a:rPr>
              <a:t>React follows a default procedure in the Naming Conventions of these predefined functions </a:t>
            </a:r>
            <a:endParaRPr lang="en-US" sz="2400" dirty="0" smtClean="0">
              <a:solidFill>
                <a:srgbClr val="0303BD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303BD"/>
                </a:solidFill>
              </a:rPr>
              <a:t>where </a:t>
            </a:r>
            <a:r>
              <a:rPr lang="en-US" sz="2400" dirty="0">
                <a:solidFill>
                  <a:srgbClr val="0303BD"/>
                </a:solidFill>
              </a:rPr>
              <a:t>the functions containing </a:t>
            </a:r>
            <a:r>
              <a:rPr lang="en-US" sz="2400" b="1" dirty="0">
                <a:solidFill>
                  <a:srgbClr val="7A0875"/>
                </a:solidFill>
              </a:rPr>
              <a:t>“Will” </a:t>
            </a:r>
            <a:r>
              <a:rPr lang="en-US" sz="2400" dirty="0">
                <a:solidFill>
                  <a:srgbClr val="0303BD"/>
                </a:solidFill>
              </a:rPr>
              <a:t>represents</a:t>
            </a:r>
            <a:r>
              <a:rPr lang="en-US" sz="2400" dirty="0">
                <a:solidFill>
                  <a:srgbClr val="FF0000"/>
                </a:solidFill>
              </a:rPr>
              <a:t> before some specific phase </a:t>
            </a:r>
            <a:r>
              <a:rPr lang="en-US" sz="2400" dirty="0">
                <a:solidFill>
                  <a:srgbClr val="0303BD"/>
                </a:solidFill>
              </a:rPr>
              <a:t>and </a:t>
            </a:r>
            <a:r>
              <a:rPr lang="en-US" sz="2400" b="1" dirty="0">
                <a:solidFill>
                  <a:srgbClr val="7A0875"/>
                </a:solidFill>
              </a:rPr>
              <a:t>“Did” </a:t>
            </a:r>
            <a:r>
              <a:rPr lang="en-US" sz="2400" dirty="0">
                <a:solidFill>
                  <a:srgbClr val="0303BD"/>
                </a:solidFill>
              </a:rPr>
              <a:t>represents </a:t>
            </a:r>
            <a:r>
              <a:rPr lang="en-US" sz="2400" dirty="0">
                <a:solidFill>
                  <a:srgbClr val="FF0000"/>
                </a:solidFill>
              </a:rPr>
              <a:t>after the completion of that phase</a:t>
            </a:r>
            <a:r>
              <a:rPr lang="en-US" sz="2400" dirty="0">
                <a:solidFill>
                  <a:srgbClr val="0303BD"/>
                </a:solidFill>
              </a:rPr>
              <a:t>. </a:t>
            </a:r>
            <a:endParaRPr lang="en-IN" sz="2400" dirty="0">
              <a:solidFill>
                <a:srgbClr val="0303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467600" cy="868362"/>
          </a:xfr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>
                <a:solidFill>
                  <a:srgbClr val="000066"/>
                </a:solidFill>
              </a:rPr>
              <a:t>Mounting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25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830" indent="0">
              <a:buNone/>
            </a:pPr>
            <a:endParaRPr lang="en-US" sz="2400" dirty="0" smtClean="0">
              <a:solidFill>
                <a:srgbClr val="B30D9B"/>
              </a:solidFill>
            </a:endParaRPr>
          </a:p>
          <a:p>
            <a:pPr marL="36830" indent="0">
              <a:buNone/>
            </a:pPr>
            <a:r>
              <a:rPr lang="en-US" sz="2400" dirty="0" smtClean="0">
                <a:solidFill>
                  <a:srgbClr val="B30D9B"/>
                </a:solidFill>
              </a:rPr>
              <a:t>React </a:t>
            </a:r>
            <a:r>
              <a:rPr lang="en-US" sz="2400" dirty="0">
                <a:solidFill>
                  <a:srgbClr val="B30D9B"/>
                </a:solidFill>
              </a:rPr>
              <a:t>has four built-in methods that gets called, in this order, when mounting a component:</a:t>
            </a:r>
            <a:endParaRPr lang="en-US" sz="2400" dirty="0">
              <a:solidFill>
                <a:srgbClr val="B30D9B"/>
              </a:solidFill>
            </a:endParaRPr>
          </a:p>
          <a:p>
            <a:pPr marL="49403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constructor()</a:t>
            </a:r>
            <a:endParaRPr lang="en-US" sz="2400" dirty="0">
              <a:solidFill>
                <a:srgbClr val="C00000"/>
              </a:solidFill>
            </a:endParaRPr>
          </a:p>
          <a:p>
            <a:pPr marL="49403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C00000"/>
                </a:solidFill>
              </a:rPr>
              <a:t>getDerivedStateFromProps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  <a:endParaRPr lang="en-US" sz="2400" dirty="0">
              <a:solidFill>
                <a:srgbClr val="C00000"/>
              </a:solidFill>
            </a:endParaRPr>
          </a:p>
          <a:p>
            <a:pPr marL="49403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render()</a:t>
            </a:r>
            <a:endParaRPr lang="en-US" sz="2400" dirty="0">
              <a:solidFill>
                <a:srgbClr val="C00000"/>
              </a:solidFill>
            </a:endParaRPr>
          </a:p>
          <a:p>
            <a:pPr marL="49403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C00000"/>
                </a:solidFill>
              </a:rPr>
              <a:t>componentDidMount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IN" sz="2400" dirty="0" smtClean="0">
              <a:solidFill>
                <a:srgbClr val="0303BD"/>
              </a:solidFill>
            </a:endParaRPr>
          </a:p>
          <a:p>
            <a:r>
              <a:rPr lang="en-US" sz="2400" dirty="0">
                <a:solidFill>
                  <a:srgbClr val="0303BD"/>
                </a:solidFill>
              </a:rPr>
              <a:t>The render() method is required and will always be called, the others are optional and will be called if you define them</a:t>
            </a:r>
            <a:r>
              <a:rPr lang="en-US" sz="2400" dirty="0" smtClean="0">
                <a:solidFill>
                  <a:srgbClr val="0303BD"/>
                </a:solidFill>
              </a:rPr>
              <a:t>.</a:t>
            </a:r>
            <a:endParaRPr lang="en-IN" sz="2400" dirty="0">
              <a:solidFill>
                <a:srgbClr val="0303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6397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3D2F63"/>
                </a:solidFill>
              </a:rPr>
              <a:t>Constructor</a:t>
            </a:r>
            <a:endParaRPr lang="en-IN" dirty="0">
              <a:solidFill>
                <a:srgbClr val="3D2F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The constructor() method is </a:t>
            </a:r>
            <a:r>
              <a:rPr lang="en-US" sz="2400" dirty="0">
                <a:solidFill>
                  <a:srgbClr val="002060"/>
                </a:solidFill>
              </a:rPr>
              <a:t>called </a:t>
            </a:r>
            <a:r>
              <a:rPr lang="en-US" sz="2400" dirty="0">
                <a:solidFill>
                  <a:srgbClr val="C00000"/>
                </a:solidFill>
              </a:rPr>
              <a:t>before anything else, when the component is initiated, and it is the natural place to set up the initial state and other initial values.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The constructor() method is called </a:t>
            </a:r>
            <a:r>
              <a:rPr lang="en-US" sz="2400" dirty="0">
                <a:solidFill>
                  <a:srgbClr val="7030A0"/>
                </a:solidFill>
              </a:rPr>
              <a:t>with the props, as arguments, and you should always start by calling the super(props) before anything else, 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this </a:t>
            </a:r>
            <a:r>
              <a:rPr lang="en-US" sz="2400" dirty="0">
                <a:solidFill>
                  <a:srgbClr val="0303BD"/>
                </a:solidFill>
              </a:rPr>
              <a:t>will initiate the parent's constructor method </a:t>
            </a:r>
            <a:r>
              <a:rPr lang="en-US" sz="2400" dirty="0">
                <a:solidFill>
                  <a:srgbClr val="C00000"/>
                </a:solidFill>
              </a:rPr>
              <a:t>and allows the component to inherit methods from its parent (</a:t>
            </a:r>
            <a:r>
              <a:rPr lang="en-US" sz="2400" dirty="0" err="1">
                <a:solidFill>
                  <a:srgbClr val="C00000"/>
                </a:solidFill>
              </a:rPr>
              <a:t>React.Component</a:t>
            </a:r>
            <a:r>
              <a:rPr lang="en-US" sz="2400" dirty="0">
                <a:solidFill>
                  <a:srgbClr val="C00000"/>
                </a:solidFill>
              </a:rPr>
              <a:t>).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6397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3D2F63"/>
                </a:solidFill>
                <a:latin typeface="+mn-lt"/>
              </a:rPr>
              <a:t>Constructor</a:t>
            </a:r>
            <a:endParaRPr lang="en-IN" dirty="0">
              <a:solidFill>
                <a:srgbClr val="3D2F63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660033"/>
                </a:solidFill>
              </a:rPr>
              <a:t>class Header extends </a:t>
            </a:r>
            <a:r>
              <a:rPr lang="en-IN" sz="2400" dirty="0" err="1">
                <a:solidFill>
                  <a:srgbClr val="660033"/>
                </a:solidFill>
              </a:rPr>
              <a:t>React.Component</a:t>
            </a:r>
            <a:r>
              <a:rPr lang="en-IN" sz="2400" dirty="0">
                <a:solidFill>
                  <a:srgbClr val="660033"/>
                </a:solidFill>
              </a:rPr>
              <a:t> </a:t>
            </a:r>
            <a:endParaRPr lang="en-IN" sz="2400" dirty="0" smtClean="0">
              <a:solidFill>
                <a:srgbClr val="66003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660033"/>
                </a:solidFill>
              </a:rPr>
              <a:t>{ </a:t>
            </a:r>
            <a:endParaRPr lang="en-IN" sz="2400" dirty="0" smtClean="0">
              <a:solidFill>
                <a:srgbClr val="66003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660033"/>
                </a:solidFill>
              </a:rPr>
              <a:t>	</a:t>
            </a:r>
            <a:r>
              <a:rPr lang="en-IN" sz="2400" dirty="0" smtClean="0">
                <a:solidFill>
                  <a:srgbClr val="660033"/>
                </a:solidFill>
              </a:rPr>
              <a:t>constructor(props</a:t>
            </a:r>
            <a:r>
              <a:rPr lang="en-IN" sz="2400" dirty="0">
                <a:solidFill>
                  <a:srgbClr val="660033"/>
                </a:solidFill>
              </a:rPr>
              <a:t>) </a:t>
            </a:r>
            <a:endParaRPr lang="en-IN" sz="2400" dirty="0" smtClean="0">
              <a:solidFill>
                <a:srgbClr val="66003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660033"/>
                </a:solidFill>
              </a:rPr>
              <a:t>	</a:t>
            </a:r>
            <a:r>
              <a:rPr lang="en-IN" sz="2400" dirty="0" smtClean="0">
                <a:solidFill>
                  <a:srgbClr val="7030A0"/>
                </a:solidFill>
              </a:rPr>
              <a:t>{ </a:t>
            </a:r>
            <a:r>
              <a:rPr lang="en-IN" sz="2400" dirty="0">
                <a:solidFill>
                  <a:srgbClr val="7030A0"/>
                </a:solidFill>
              </a:rPr>
              <a:t>super(props); </a:t>
            </a:r>
            <a:r>
              <a:rPr lang="en-IN" sz="2400" dirty="0" err="1">
                <a:solidFill>
                  <a:srgbClr val="7030A0"/>
                </a:solidFill>
              </a:rPr>
              <a:t>this.state</a:t>
            </a:r>
            <a:r>
              <a:rPr lang="en-IN" sz="2400" dirty="0">
                <a:solidFill>
                  <a:srgbClr val="7030A0"/>
                </a:solidFill>
              </a:rPr>
              <a:t> = {</a:t>
            </a:r>
            <a:r>
              <a:rPr lang="en-IN" sz="2400" dirty="0" err="1">
                <a:solidFill>
                  <a:srgbClr val="7030A0"/>
                </a:solidFill>
              </a:rPr>
              <a:t>favoritecolor</a:t>
            </a:r>
            <a:r>
              <a:rPr lang="en-IN" sz="2400" dirty="0">
                <a:solidFill>
                  <a:srgbClr val="7030A0"/>
                </a:solidFill>
              </a:rPr>
              <a:t>: "red"}; } </a:t>
            </a:r>
            <a:r>
              <a:rPr lang="en-IN" sz="2400" dirty="0">
                <a:solidFill>
                  <a:srgbClr val="660033"/>
                </a:solidFill>
              </a:rPr>
              <a:t>render() </a:t>
            </a:r>
            <a:endParaRPr lang="en-IN" sz="2400" dirty="0" smtClean="0">
              <a:solidFill>
                <a:srgbClr val="66003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660033"/>
                </a:solidFill>
              </a:rPr>
              <a:t>	</a:t>
            </a:r>
            <a:r>
              <a:rPr lang="en-IN" sz="2400" dirty="0" smtClean="0">
                <a:solidFill>
                  <a:srgbClr val="FF0000"/>
                </a:solidFill>
              </a:rPr>
              <a:t>{ </a:t>
            </a:r>
            <a:r>
              <a:rPr lang="en-IN" sz="2400" dirty="0">
                <a:solidFill>
                  <a:srgbClr val="FF0000"/>
                </a:solidFill>
              </a:rPr>
              <a:t>return ( &lt;h1&gt;My </a:t>
            </a:r>
            <a:r>
              <a:rPr lang="en-IN" sz="2400" dirty="0" err="1">
                <a:solidFill>
                  <a:srgbClr val="FF0000"/>
                </a:solidFill>
              </a:rPr>
              <a:t>Favorite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 err="1">
                <a:solidFill>
                  <a:srgbClr val="FF0000"/>
                </a:solidFill>
              </a:rPr>
              <a:t>Color</a:t>
            </a:r>
            <a:r>
              <a:rPr lang="en-IN" sz="2400" dirty="0">
                <a:solidFill>
                  <a:srgbClr val="FF0000"/>
                </a:solidFill>
              </a:rPr>
              <a:t> is </a:t>
            </a:r>
            <a:r>
              <a:rPr lang="en-IN" sz="2400" dirty="0" smtClean="0">
                <a:solidFill>
                  <a:srgbClr val="FF0000"/>
                </a:solidFill>
              </a:rPr>
              <a:t>	{</a:t>
            </a:r>
            <a:r>
              <a:rPr lang="en-IN" sz="2400" dirty="0" err="1">
                <a:solidFill>
                  <a:srgbClr val="FF0000"/>
                </a:solidFill>
              </a:rPr>
              <a:t>this.state.favoritecolor</a:t>
            </a:r>
            <a:r>
              <a:rPr lang="en-IN" sz="2400" dirty="0">
                <a:solidFill>
                  <a:srgbClr val="FF0000"/>
                </a:solidFill>
              </a:rPr>
              <a:t>}&lt;/h1&gt; ); } 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400" dirty="0" smtClean="0">
                <a:solidFill>
                  <a:srgbClr val="660033"/>
                </a:solidFill>
              </a:rPr>
              <a:t>} </a:t>
            </a:r>
            <a:endParaRPr lang="en-IN" sz="2400" dirty="0" smtClean="0">
              <a:solidFill>
                <a:srgbClr val="66003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b="1" dirty="0" err="1" smtClean="0">
                <a:solidFill>
                  <a:srgbClr val="336600"/>
                </a:solidFill>
              </a:rPr>
              <a:t>ReactDOM.render</a:t>
            </a:r>
            <a:r>
              <a:rPr lang="en-IN" sz="2000" b="1" dirty="0" smtClean="0">
                <a:solidFill>
                  <a:srgbClr val="336600"/>
                </a:solidFill>
              </a:rPr>
              <a:t>(&lt;Header /&gt;, </a:t>
            </a:r>
            <a:r>
              <a:rPr lang="en-IN" sz="2000" b="1" dirty="0" err="1" smtClean="0">
                <a:solidFill>
                  <a:srgbClr val="336600"/>
                </a:solidFill>
              </a:rPr>
              <a:t>document.getElementById</a:t>
            </a:r>
            <a:r>
              <a:rPr lang="en-IN" sz="2000" b="1" dirty="0" smtClean="0">
                <a:solidFill>
                  <a:srgbClr val="336600"/>
                </a:solidFill>
              </a:rPr>
              <a:t>('root'));</a:t>
            </a:r>
            <a:endParaRPr lang="en-IN" sz="2000" b="1" dirty="0">
              <a:solidFill>
                <a:srgbClr val="33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6397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>
                <a:solidFill>
                  <a:srgbClr val="000066"/>
                </a:solidFill>
                <a:latin typeface="+mn-lt"/>
              </a:rPr>
              <a:t>getDerivedStateFromProps</a:t>
            </a:r>
            <a:endParaRPr lang="en-IN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The </a:t>
            </a:r>
            <a:r>
              <a:rPr lang="en-US" sz="2400" dirty="0" err="1">
                <a:solidFill>
                  <a:srgbClr val="C00000"/>
                </a:solidFill>
              </a:rPr>
              <a:t>getDerivedStateFromProps</a:t>
            </a:r>
            <a:r>
              <a:rPr lang="en-US" sz="2400" dirty="0">
                <a:solidFill>
                  <a:srgbClr val="C00000"/>
                </a:solidFill>
              </a:rPr>
              <a:t>() method is called</a:t>
            </a:r>
            <a:r>
              <a:rPr lang="en-US" sz="2400" dirty="0">
                <a:solidFill>
                  <a:srgbClr val="7A0875"/>
                </a:solidFill>
              </a:rPr>
              <a:t> right before rendering the element(s) in the DOM.</a:t>
            </a:r>
            <a:endParaRPr lang="en-US" sz="2400" dirty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This is the natural place to set the state object based on the initial props.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It takes state as an </a:t>
            </a:r>
            <a:r>
              <a:rPr lang="en-US" sz="2400" dirty="0">
                <a:solidFill>
                  <a:srgbClr val="336600"/>
                </a:solidFill>
              </a:rPr>
              <a:t>argument</a:t>
            </a:r>
            <a:r>
              <a:rPr lang="en-US" sz="2400" dirty="0">
                <a:solidFill>
                  <a:srgbClr val="C00000"/>
                </a:solidFill>
              </a:rPr>
              <a:t>, and returns an object with changes to the state.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The </a:t>
            </a:r>
            <a:r>
              <a:rPr lang="en-US" sz="2400" dirty="0" smtClean="0">
                <a:solidFill>
                  <a:srgbClr val="C00000"/>
                </a:solidFill>
              </a:rPr>
              <a:t>example(next slide)   </a:t>
            </a:r>
            <a:r>
              <a:rPr lang="en-US" sz="2400" dirty="0">
                <a:solidFill>
                  <a:srgbClr val="C00000"/>
                </a:solidFill>
              </a:rPr>
              <a:t>starts with the favorite color being "red", but the </a:t>
            </a:r>
            <a:r>
              <a:rPr lang="en-US" sz="2400" dirty="0" err="1">
                <a:solidFill>
                  <a:srgbClr val="C00000"/>
                </a:solidFill>
              </a:rPr>
              <a:t>getDerivedStateFromProps</a:t>
            </a:r>
            <a:r>
              <a:rPr lang="en-US" sz="2400" dirty="0">
                <a:solidFill>
                  <a:srgbClr val="C00000"/>
                </a:solidFill>
              </a:rPr>
              <a:t>() method updates the favorite color based on the </a:t>
            </a:r>
            <a:r>
              <a:rPr lang="en-US" sz="2400" dirty="0" err="1">
                <a:solidFill>
                  <a:srgbClr val="C00000"/>
                </a:solidFill>
              </a:rPr>
              <a:t>favcol</a:t>
            </a:r>
            <a:r>
              <a:rPr lang="en-US" sz="2400" dirty="0">
                <a:solidFill>
                  <a:srgbClr val="C00000"/>
                </a:solidFill>
              </a:rPr>
              <a:t> attribute:</a:t>
            </a:r>
            <a:endParaRPr lang="en-US" sz="2400" dirty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n-IN" sz="8000" b="1" dirty="0" smtClean="0"/>
              <a:t>JSX</a:t>
            </a:r>
            <a:endParaRPr lang="en-IN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00600"/>
          </a:xfrm>
          <a:solidFill>
            <a:schemeClr val="tx1"/>
          </a:solidFill>
          <a:ln w="28575">
            <a:solidFill>
              <a:srgbClr val="C00000"/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stands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XML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a JavaScript syntax extension. 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XML or HTML like syntax used by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syntax is processed into JavaScript calls of React Framework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extends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ES6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HTML like text can co-exist with JavaScript react code. </a:t>
            </a:r>
            <a:endParaRPr lang="en-US" sz="24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necessary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JSX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it is recommended to use in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6397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>
                <a:solidFill>
                  <a:srgbClr val="000066"/>
                </a:solidFill>
                <a:latin typeface="+mn-lt"/>
              </a:rPr>
              <a:t>getDerivedStateFromProps</a:t>
            </a:r>
            <a:endParaRPr lang="en-IN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43434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36830" indent="0">
              <a:buNone/>
            </a:pPr>
            <a:r>
              <a:rPr lang="en-IN" sz="2400" dirty="0"/>
              <a:t>class Header extends </a:t>
            </a:r>
            <a:r>
              <a:rPr lang="en-IN" sz="2400" dirty="0" err="1" smtClean="0"/>
              <a:t>React.Component</a:t>
            </a:r>
            <a:endParaRPr lang="en-IN" sz="2400" dirty="0" smtClean="0"/>
          </a:p>
          <a:p>
            <a:pPr marL="3683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{ </a:t>
            </a:r>
            <a:endParaRPr lang="en-IN" sz="2400" dirty="0" smtClean="0"/>
          </a:p>
          <a:p>
            <a:pPr marL="3683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constructor(props</a:t>
            </a:r>
            <a:r>
              <a:rPr lang="en-IN" sz="2400" dirty="0"/>
              <a:t>) </a:t>
            </a:r>
            <a:endParaRPr lang="en-IN" sz="2400" dirty="0" smtClean="0"/>
          </a:p>
          <a:p>
            <a:pPr marL="36830" indent="0">
              <a:buNone/>
            </a:pPr>
            <a:r>
              <a:rPr lang="en-IN" sz="2400" dirty="0" smtClean="0"/>
              <a:t>         { </a:t>
            </a:r>
            <a:r>
              <a:rPr lang="en-IN" sz="2400" dirty="0"/>
              <a:t>super(props</a:t>
            </a:r>
            <a:r>
              <a:rPr lang="en-IN" sz="2400" dirty="0" smtClean="0"/>
              <a:t>);</a:t>
            </a:r>
            <a:endParaRPr lang="en-IN" sz="2400" dirty="0" smtClean="0"/>
          </a:p>
          <a:p>
            <a:pPr marL="36830" indent="0">
              <a:buNone/>
            </a:pPr>
            <a:r>
              <a:rPr lang="en-IN" sz="2400" dirty="0" smtClean="0"/>
              <a:t> </a:t>
            </a:r>
            <a:r>
              <a:rPr lang="en-IN" sz="2400" dirty="0" err="1">
                <a:solidFill>
                  <a:srgbClr val="660033"/>
                </a:solidFill>
              </a:rPr>
              <a:t>this.state</a:t>
            </a:r>
            <a:r>
              <a:rPr lang="en-IN" sz="2400" dirty="0">
                <a:solidFill>
                  <a:srgbClr val="660033"/>
                </a:solidFill>
              </a:rPr>
              <a:t> = {</a:t>
            </a:r>
            <a:r>
              <a:rPr lang="en-IN" sz="2400" dirty="0" err="1">
                <a:solidFill>
                  <a:srgbClr val="660033"/>
                </a:solidFill>
              </a:rPr>
              <a:t>favoritecolor</a:t>
            </a:r>
            <a:r>
              <a:rPr lang="en-IN" sz="2400" dirty="0">
                <a:solidFill>
                  <a:srgbClr val="660033"/>
                </a:solidFill>
              </a:rPr>
              <a:t>: "red</a:t>
            </a:r>
            <a:r>
              <a:rPr lang="en-IN" sz="2400" dirty="0" smtClean="0">
                <a:solidFill>
                  <a:srgbClr val="660033"/>
                </a:solidFill>
              </a:rPr>
              <a:t>"};</a:t>
            </a:r>
            <a:endParaRPr lang="en-IN" sz="2400" dirty="0" smtClean="0">
              <a:solidFill>
                <a:srgbClr val="660033"/>
              </a:solidFill>
            </a:endParaRPr>
          </a:p>
          <a:p>
            <a:pPr marL="3683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} </a:t>
            </a:r>
            <a:endParaRPr lang="en-IN" sz="2400" dirty="0" smtClean="0"/>
          </a:p>
          <a:p>
            <a:pPr marL="36830" indent="0">
              <a:buNone/>
            </a:pPr>
            <a:r>
              <a:rPr lang="en-IN" sz="2400" dirty="0" smtClean="0">
                <a:solidFill>
                  <a:srgbClr val="0303BD"/>
                </a:solidFill>
              </a:rPr>
              <a:t>static </a:t>
            </a:r>
            <a:r>
              <a:rPr lang="en-IN" sz="2400" dirty="0" err="1" smtClean="0">
                <a:solidFill>
                  <a:srgbClr val="0303BD"/>
                </a:solidFill>
              </a:rPr>
              <a:t>getDerivedStateFromProps</a:t>
            </a:r>
            <a:endParaRPr lang="en-IN" sz="2400" dirty="0" smtClean="0">
              <a:solidFill>
                <a:srgbClr val="0303BD"/>
              </a:solidFill>
            </a:endParaRPr>
          </a:p>
          <a:p>
            <a:pPr marL="36830" indent="0">
              <a:buNone/>
            </a:pPr>
            <a:r>
              <a:rPr lang="en-IN" sz="2400" dirty="0" smtClean="0">
                <a:solidFill>
                  <a:srgbClr val="0303BD"/>
                </a:solidFill>
              </a:rPr>
              <a:t>(</a:t>
            </a:r>
            <a:r>
              <a:rPr lang="en-IN" sz="2400" dirty="0">
                <a:solidFill>
                  <a:srgbClr val="0303BD"/>
                </a:solidFill>
              </a:rPr>
              <a:t>props, state) </a:t>
            </a:r>
            <a:r>
              <a:rPr lang="en-IN" sz="2400" dirty="0" smtClean="0"/>
              <a:t>{</a:t>
            </a:r>
            <a:endParaRPr lang="en-IN" sz="2400" dirty="0" smtClean="0"/>
          </a:p>
          <a:p>
            <a:pPr marL="36830" indent="0">
              <a:buNone/>
            </a:pPr>
            <a:r>
              <a:rPr lang="en-IN" sz="2400" dirty="0" smtClean="0"/>
              <a:t> </a:t>
            </a:r>
            <a:r>
              <a:rPr lang="en-IN" sz="2400" dirty="0">
                <a:solidFill>
                  <a:srgbClr val="FF0000"/>
                </a:solidFill>
              </a:rPr>
              <a:t>return {</a:t>
            </a:r>
            <a:r>
              <a:rPr lang="en-IN" sz="2400" dirty="0" err="1">
                <a:solidFill>
                  <a:srgbClr val="FF0000"/>
                </a:solidFill>
              </a:rPr>
              <a:t>favoritecolor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 err="1">
                <a:solidFill>
                  <a:srgbClr val="FF0000"/>
                </a:solidFill>
              </a:rPr>
              <a:t>props.favcol</a:t>
            </a:r>
            <a:r>
              <a:rPr lang="en-IN" sz="2400" dirty="0">
                <a:solidFill>
                  <a:srgbClr val="FF0000"/>
                </a:solidFill>
              </a:rPr>
              <a:t> }; 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36830" indent="0">
              <a:buNone/>
            </a:pPr>
            <a:r>
              <a:rPr lang="en-IN" sz="2400" dirty="0" smtClean="0"/>
              <a:t>}</a:t>
            </a:r>
            <a:br>
              <a:rPr lang="en-IN" sz="2400" dirty="0"/>
            </a:b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675238" y="914400"/>
            <a:ext cx="4316361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50000"/>
              </a:lnSpc>
              <a:buFont typeface="Wingdings 2"/>
              <a:buNone/>
            </a:pPr>
            <a:r>
              <a:rPr lang="en-IN" sz="2200" dirty="0" smtClean="0"/>
              <a:t>render() </a:t>
            </a:r>
            <a:endParaRPr lang="en-IN" sz="2200" dirty="0" smtClean="0"/>
          </a:p>
          <a:p>
            <a:pPr marL="36830" indent="0">
              <a:lnSpc>
                <a:spcPct val="150000"/>
              </a:lnSpc>
              <a:buFont typeface="Wingdings 2"/>
              <a:buNone/>
            </a:pPr>
            <a:r>
              <a:rPr lang="en-IN" sz="2200" dirty="0" smtClean="0"/>
              <a:t>{ return ( &lt;h1&gt;My </a:t>
            </a:r>
            <a:r>
              <a:rPr lang="en-IN" sz="2200" dirty="0" err="1" smtClean="0"/>
              <a:t>Favorite</a:t>
            </a:r>
            <a:r>
              <a:rPr lang="en-IN" sz="2200" dirty="0" smtClean="0"/>
              <a:t> </a:t>
            </a:r>
            <a:r>
              <a:rPr lang="en-IN" sz="2200" dirty="0" err="1" smtClean="0"/>
              <a:t>Color</a:t>
            </a:r>
            <a:r>
              <a:rPr lang="en-IN" sz="2200" dirty="0" smtClean="0"/>
              <a:t> is </a:t>
            </a:r>
            <a:r>
              <a:rPr lang="en-IN" sz="2200" dirty="0" smtClean="0">
                <a:solidFill>
                  <a:srgbClr val="3D2F63"/>
                </a:solidFill>
              </a:rPr>
              <a:t>{</a:t>
            </a:r>
            <a:r>
              <a:rPr lang="en-IN" sz="2200" dirty="0" err="1" smtClean="0">
                <a:solidFill>
                  <a:srgbClr val="3D2F63"/>
                </a:solidFill>
              </a:rPr>
              <a:t>this.state.favoritecolor</a:t>
            </a:r>
            <a:r>
              <a:rPr lang="en-IN" sz="2200" dirty="0" smtClean="0">
                <a:solidFill>
                  <a:srgbClr val="3D2F63"/>
                </a:solidFill>
              </a:rPr>
              <a:t>}&lt;/</a:t>
            </a:r>
            <a:r>
              <a:rPr lang="en-IN" sz="2200" dirty="0" smtClean="0"/>
              <a:t>h1&gt; ); } </a:t>
            </a:r>
            <a:endParaRPr lang="en-IN" sz="2200" dirty="0" smtClean="0"/>
          </a:p>
          <a:p>
            <a:pPr marL="36830" indent="0">
              <a:lnSpc>
                <a:spcPct val="150000"/>
              </a:lnSpc>
              <a:buFont typeface="Wingdings 2"/>
              <a:buNone/>
            </a:pPr>
            <a:r>
              <a:rPr lang="en-IN" sz="2200" dirty="0" smtClean="0"/>
              <a:t>} </a:t>
            </a:r>
            <a:endParaRPr lang="en-IN" sz="2200" dirty="0"/>
          </a:p>
          <a:p>
            <a:pPr marL="36830" indent="0">
              <a:lnSpc>
                <a:spcPct val="150000"/>
              </a:lnSpc>
              <a:buFont typeface="Wingdings 2"/>
              <a:buNone/>
            </a:pPr>
            <a:r>
              <a:rPr lang="en-IN" sz="2200" dirty="0" err="1" smtClean="0"/>
              <a:t>ReactDOM.render</a:t>
            </a:r>
            <a:r>
              <a:rPr lang="en-IN" sz="2200" dirty="0" smtClean="0"/>
              <a:t>(&lt;Header </a:t>
            </a:r>
            <a:r>
              <a:rPr lang="en-IN" sz="2200" dirty="0" err="1" smtClean="0"/>
              <a:t>favcol</a:t>
            </a:r>
            <a:r>
              <a:rPr lang="en-IN" sz="2200" dirty="0" smtClean="0"/>
              <a:t>="yellow"/&gt;, </a:t>
            </a:r>
            <a:r>
              <a:rPr lang="en-IN" sz="2200" dirty="0" err="1" smtClean="0"/>
              <a:t>document.getElementById</a:t>
            </a:r>
            <a:r>
              <a:rPr lang="en-IN" sz="2200" dirty="0" smtClean="0"/>
              <a:t>('root'));</a:t>
            </a:r>
            <a:endParaRPr lang="en-IN" sz="2200" dirty="0" smtClean="0"/>
          </a:p>
          <a:p>
            <a:pPr marL="36830" indent="0">
              <a:lnSpc>
                <a:spcPct val="150000"/>
              </a:lnSpc>
              <a:buFont typeface="Wingdings 2"/>
              <a:buNone/>
            </a:pPr>
            <a:br>
              <a:rPr lang="en-IN" sz="2200" dirty="0" smtClean="0"/>
            </a:br>
            <a:endParaRPr lang="en-IN" sz="2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16"/>
            <a:ext cx="8610600" cy="604684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  <a:latin typeface="+mn-lt"/>
              </a:rPr>
              <a:t>render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867400"/>
          </a:xfr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A0875"/>
                </a:solidFill>
              </a:rPr>
              <a:t>The render() method is required, and is the method that actually outputs the HTML to the DOM.</a:t>
            </a:r>
            <a:endParaRPr lang="en-US" dirty="0">
              <a:solidFill>
                <a:srgbClr val="7A0875"/>
              </a:solidFill>
            </a:endParaRPr>
          </a:p>
          <a:p>
            <a:pPr marL="36830" indent="0">
              <a:buNone/>
            </a:pPr>
            <a:r>
              <a:rPr lang="en-US" dirty="0">
                <a:solidFill>
                  <a:srgbClr val="3D2F63"/>
                </a:solidFill>
              </a:rPr>
              <a:t>Example:</a:t>
            </a:r>
            <a:endParaRPr lang="en-US" dirty="0">
              <a:solidFill>
                <a:srgbClr val="3D2F63"/>
              </a:solidFill>
            </a:endParaRPr>
          </a:p>
          <a:p>
            <a:pPr marL="36830" indent="0">
              <a:buNone/>
            </a:pPr>
            <a:r>
              <a:rPr lang="en-US" dirty="0">
                <a:solidFill>
                  <a:srgbClr val="0303BD"/>
                </a:solidFill>
              </a:rPr>
              <a:t>A simple component with a simple render() method:</a:t>
            </a:r>
            <a:endParaRPr lang="en-US" dirty="0">
              <a:solidFill>
                <a:srgbClr val="0303BD"/>
              </a:solidFill>
            </a:endParaRPr>
          </a:p>
          <a:p>
            <a:pPr marL="36830" indent="0">
              <a:buNone/>
            </a:pPr>
            <a:r>
              <a:rPr lang="en-US" dirty="0"/>
              <a:t>class Header extends </a:t>
            </a:r>
            <a:r>
              <a:rPr lang="en-US" dirty="0" err="1"/>
              <a:t>React.Component</a:t>
            </a:r>
            <a:r>
              <a:rPr lang="en-US" dirty="0"/>
              <a:t> </a:t>
            </a:r>
            <a:endParaRPr lang="en-US" dirty="0" smtClean="0"/>
          </a:p>
          <a:p>
            <a:pPr marL="3683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US" dirty="0" smtClean="0"/>
              <a:t> </a:t>
            </a:r>
            <a:r>
              <a:rPr lang="en-US" dirty="0"/>
              <a:t>render() </a:t>
            </a:r>
            <a:endParaRPr lang="en-US" dirty="0"/>
          </a:p>
          <a:p>
            <a:pPr marL="3683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{ </a:t>
            </a:r>
            <a:r>
              <a:rPr lang="en-US" dirty="0">
                <a:solidFill>
                  <a:srgbClr val="FF0000"/>
                </a:solidFill>
              </a:rPr>
              <a:t>return ( &lt;h1&gt;This is the content of the Header component&lt;/h1&gt; ); } </a:t>
            </a:r>
            <a:endParaRPr lang="en-US" dirty="0" smtClean="0">
              <a:solidFill>
                <a:srgbClr val="FF0000"/>
              </a:solidFill>
            </a:endParaRPr>
          </a:p>
          <a:p>
            <a:pPr marL="36830" indent="0"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US" dirty="0" smtClean="0"/>
              <a:t> </a:t>
            </a:r>
            <a:r>
              <a:rPr lang="en-US" dirty="0" err="1"/>
              <a:t>ReactDOM.render</a:t>
            </a:r>
            <a:r>
              <a:rPr lang="en-US" dirty="0"/>
              <a:t>(&lt;Header /&gt;, </a:t>
            </a:r>
            <a:r>
              <a:rPr lang="en-US" dirty="0" err="1"/>
              <a:t>document.getElementById</a:t>
            </a:r>
            <a:r>
              <a:rPr lang="en-US" dirty="0"/>
              <a:t>('root')); 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16"/>
            <a:ext cx="8610600" cy="604684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componentDidMount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867400"/>
          </a:xfr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rgbClr val="B30D9B"/>
                </a:solidFill>
              </a:rPr>
              <a:t> </a:t>
            </a:r>
            <a:r>
              <a:rPr lang="en-US" dirty="0" err="1">
                <a:solidFill>
                  <a:srgbClr val="B30D9B"/>
                </a:solidFill>
              </a:rPr>
              <a:t>componentDidMount</a:t>
            </a:r>
            <a:r>
              <a:rPr lang="en-US" dirty="0">
                <a:solidFill>
                  <a:srgbClr val="B30D9B"/>
                </a:solidFill>
              </a:rPr>
              <a:t>()</a:t>
            </a:r>
            <a:r>
              <a:rPr lang="en-US" dirty="0">
                <a:solidFill>
                  <a:srgbClr val="C00000"/>
                </a:solidFill>
              </a:rPr>
              <a:t> method is called after the component is rendered.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This is where you run statements that requires that the component is already placed in the DOM.</a:t>
            </a:r>
            <a:endParaRPr lang="en-US" dirty="0">
              <a:solidFill>
                <a:srgbClr val="C00000"/>
              </a:solidFill>
            </a:endParaRPr>
          </a:p>
          <a:p>
            <a:pPr marL="36830" indent="0">
              <a:buNone/>
            </a:pPr>
            <a:r>
              <a:rPr lang="en-IN" dirty="0" smtClean="0">
                <a:solidFill>
                  <a:srgbClr val="000066"/>
                </a:solidFill>
              </a:rPr>
              <a:t>Example (next slide)</a:t>
            </a:r>
            <a:endParaRPr lang="en-IN" dirty="0" smtClean="0">
              <a:solidFill>
                <a:srgbClr val="000066"/>
              </a:solidFill>
            </a:endParaRPr>
          </a:p>
          <a:p>
            <a:pPr marL="36830" indent="0">
              <a:buNone/>
            </a:pPr>
            <a:r>
              <a:rPr lang="en-IN" dirty="0" smtClean="0"/>
              <a:t>At </a:t>
            </a:r>
            <a:r>
              <a:rPr lang="en-IN" dirty="0"/>
              <a:t>first my </a:t>
            </a:r>
            <a:r>
              <a:rPr lang="en-IN" dirty="0" err="1"/>
              <a:t>favorite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is red, but give me a second, and it is yellow instead:</a:t>
            </a:r>
            <a:br>
              <a:rPr lang="en-IN" dirty="0"/>
            </a:br>
            <a:endParaRPr lang="en-I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16"/>
            <a:ext cx="8610600" cy="604684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componentDidMount</a:t>
            </a:r>
            <a:endParaRPr lang="en-IN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4343400" cy="5867400"/>
          </a:xfr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36830" indent="0">
              <a:buNone/>
            </a:pPr>
            <a:r>
              <a:rPr lang="en-IN" dirty="0"/>
              <a:t>class Header extends </a:t>
            </a:r>
            <a:r>
              <a:rPr lang="en-IN" dirty="0" err="1" smtClean="0"/>
              <a:t>React.Component</a:t>
            </a:r>
            <a:endParaRPr lang="en-IN" dirty="0" smtClean="0"/>
          </a:p>
          <a:p>
            <a:pPr marL="36830" indent="0">
              <a:buNone/>
            </a:pPr>
            <a:r>
              <a:rPr lang="en-IN" dirty="0" smtClean="0"/>
              <a:t> </a:t>
            </a:r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{ </a:t>
            </a:r>
            <a:endParaRPr lang="en-IN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IN" dirty="0"/>
              <a:t>	</a:t>
            </a:r>
            <a:r>
              <a:rPr lang="en-IN" dirty="0" smtClean="0"/>
              <a:t>constructor(props</a:t>
            </a:r>
            <a:r>
              <a:rPr lang="en-IN" dirty="0"/>
              <a:t>) { super(props); </a:t>
            </a:r>
            <a:endParaRPr lang="en-IN" dirty="0" smtClean="0"/>
          </a:p>
          <a:p>
            <a:pPr marL="36830" indent="0">
              <a:buNone/>
            </a:pPr>
            <a:r>
              <a:rPr lang="en-IN" dirty="0" err="1" smtClean="0">
                <a:solidFill>
                  <a:srgbClr val="000066"/>
                </a:solidFill>
              </a:rPr>
              <a:t>this.state</a:t>
            </a:r>
            <a:r>
              <a:rPr lang="en-IN" dirty="0" smtClean="0">
                <a:solidFill>
                  <a:srgbClr val="000066"/>
                </a:solidFill>
              </a:rPr>
              <a:t> </a:t>
            </a:r>
            <a:r>
              <a:rPr lang="en-IN" dirty="0">
                <a:solidFill>
                  <a:srgbClr val="000066"/>
                </a:solidFill>
              </a:rPr>
              <a:t>= {</a:t>
            </a:r>
            <a:r>
              <a:rPr lang="en-IN" dirty="0" err="1">
                <a:solidFill>
                  <a:srgbClr val="000066"/>
                </a:solidFill>
              </a:rPr>
              <a:t>favoritecolor</a:t>
            </a:r>
            <a:r>
              <a:rPr lang="en-IN" dirty="0">
                <a:solidFill>
                  <a:srgbClr val="000066"/>
                </a:solidFill>
              </a:rPr>
              <a:t>: "red"}; </a:t>
            </a:r>
            <a:r>
              <a:rPr lang="en-IN" dirty="0"/>
              <a:t>}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componentDidMount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() 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{ 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830" indent="0">
              <a:buNone/>
            </a:pPr>
            <a:r>
              <a:rPr lang="en-IN" dirty="0" err="1" smtClean="0">
                <a:solidFill>
                  <a:srgbClr val="0303BD"/>
                </a:solidFill>
              </a:rPr>
              <a:t>setTimeout</a:t>
            </a:r>
            <a:r>
              <a:rPr lang="en-IN" dirty="0">
                <a:solidFill>
                  <a:srgbClr val="0303BD"/>
                </a:solidFill>
              </a:rPr>
              <a:t>(() =&gt; { </a:t>
            </a:r>
            <a:r>
              <a:rPr lang="en-IN" dirty="0" err="1">
                <a:solidFill>
                  <a:srgbClr val="FF0000"/>
                </a:solidFill>
              </a:rPr>
              <a:t>this.setState</a:t>
            </a:r>
            <a:r>
              <a:rPr lang="en-IN" dirty="0">
                <a:solidFill>
                  <a:srgbClr val="FF0000"/>
                </a:solidFill>
              </a:rPr>
              <a:t>({</a:t>
            </a:r>
            <a:r>
              <a:rPr lang="en-IN" dirty="0" err="1">
                <a:solidFill>
                  <a:srgbClr val="FF0000"/>
                </a:solidFill>
              </a:rPr>
              <a:t>favoritecolor</a:t>
            </a:r>
            <a:r>
              <a:rPr lang="en-IN" dirty="0">
                <a:solidFill>
                  <a:srgbClr val="FF0000"/>
                </a:solidFill>
              </a:rPr>
              <a:t>: "yellow"})</a:t>
            </a:r>
            <a:r>
              <a:rPr lang="en-IN" dirty="0">
                <a:solidFill>
                  <a:srgbClr val="0303BD"/>
                </a:solidFill>
              </a:rPr>
              <a:t> }, 1000) </a:t>
            </a:r>
            <a:endParaRPr lang="en-IN" dirty="0" smtClean="0">
              <a:solidFill>
                <a:srgbClr val="0303BD"/>
              </a:solidFill>
            </a:endParaRPr>
          </a:p>
          <a:p>
            <a:pPr marL="36830" indent="0">
              <a:buNone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724400" y="762000"/>
            <a:ext cx="4267200" cy="5867400"/>
          </a:xfrm>
          <a:prstGeom prst="rect">
            <a:avLst/>
          </a:prstGeom>
          <a:ln w="28575" cap="flat" cmpd="sng" algn="ctr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buFont typeface="Wingdings 2"/>
              <a:buNone/>
            </a:pPr>
            <a:r>
              <a:rPr lang="en-IN" dirty="0" smtClean="0"/>
              <a:t>render() </a:t>
            </a:r>
            <a:endParaRPr lang="en-IN" dirty="0" smtClean="0"/>
          </a:p>
          <a:p>
            <a:pPr marL="36830" indent="0">
              <a:buFont typeface="Wingdings 2"/>
              <a:buNone/>
            </a:pPr>
            <a:r>
              <a:rPr lang="en-IN" dirty="0" smtClean="0">
                <a:solidFill>
                  <a:srgbClr val="7A0875"/>
                </a:solidFill>
              </a:rPr>
              <a:t>{ </a:t>
            </a:r>
            <a:endParaRPr lang="en-IN" dirty="0" smtClean="0">
              <a:solidFill>
                <a:srgbClr val="7A0875"/>
              </a:solidFill>
            </a:endParaRPr>
          </a:p>
          <a:p>
            <a:pPr marL="36830" indent="0">
              <a:buFont typeface="Wingdings 2"/>
              <a:buNone/>
            </a:pPr>
            <a:r>
              <a:rPr lang="en-IN" dirty="0">
                <a:solidFill>
                  <a:srgbClr val="7A0875"/>
                </a:solidFill>
              </a:rPr>
              <a:t>	</a:t>
            </a:r>
            <a:r>
              <a:rPr lang="en-IN" dirty="0" smtClean="0">
                <a:solidFill>
                  <a:srgbClr val="7A0875"/>
                </a:solidFill>
              </a:rPr>
              <a:t>return ( &lt;h1&gt;My </a:t>
            </a:r>
            <a:r>
              <a:rPr lang="en-IN" dirty="0" err="1" smtClean="0">
                <a:solidFill>
                  <a:srgbClr val="7A0875"/>
                </a:solidFill>
              </a:rPr>
              <a:t>Favorite</a:t>
            </a:r>
            <a:r>
              <a:rPr lang="en-IN" dirty="0" smtClean="0">
                <a:solidFill>
                  <a:srgbClr val="7A0875"/>
                </a:solidFill>
              </a:rPr>
              <a:t> </a:t>
            </a:r>
            <a:r>
              <a:rPr lang="en-IN" dirty="0" err="1" smtClean="0">
                <a:solidFill>
                  <a:srgbClr val="7A0875"/>
                </a:solidFill>
              </a:rPr>
              <a:t>Color</a:t>
            </a:r>
            <a:r>
              <a:rPr lang="en-IN" dirty="0" smtClean="0">
                <a:solidFill>
                  <a:srgbClr val="7A0875"/>
                </a:solidFill>
              </a:rPr>
              <a:t> is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this.state.favoritecolor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I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6830" indent="0">
              <a:buFont typeface="Wingdings 2"/>
              <a:buNone/>
            </a:pPr>
            <a:r>
              <a:rPr lang="en-IN" dirty="0" smtClean="0">
                <a:solidFill>
                  <a:srgbClr val="7A0875"/>
                </a:solidFill>
              </a:rPr>
              <a:t>&lt;/h1&gt; ); } </a:t>
            </a:r>
            <a:endParaRPr lang="en-IN" dirty="0" smtClean="0">
              <a:solidFill>
                <a:srgbClr val="7A0875"/>
              </a:solidFill>
            </a:endParaRPr>
          </a:p>
          <a:p>
            <a:pPr marL="36830" indent="0">
              <a:buFont typeface="Wingdings 2"/>
              <a:buNone/>
            </a:pPr>
            <a:r>
              <a:rPr lang="en-IN" b="1" dirty="0" smtClean="0">
                <a:solidFill>
                  <a:schemeClr val="bg1">
                    <a:lumMod val="50000"/>
                  </a:schemeClr>
                </a:solidFill>
              </a:rPr>
              <a:t>} </a:t>
            </a:r>
            <a:r>
              <a:rPr lang="en-IN" dirty="0" err="1" smtClean="0"/>
              <a:t>ReactDOM.render</a:t>
            </a:r>
            <a:r>
              <a:rPr lang="en-IN" dirty="0" smtClean="0"/>
              <a:t>(&lt;Header /&gt;, </a:t>
            </a:r>
            <a:r>
              <a:rPr lang="en-IN" dirty="0" err="1" smtClean="0"/>
              <a:t>document.getElementById</a:t>
            </a:r>
            <a:r>
              <a:rPr lang="en-IN" dirty="0" smtClean="0"/>
              <a:t>('root'));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990600"/>
          </a:xfr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Updating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</a:rPr>
              <a:t>The next phase in the lifecycle is when a component is </a:t>
            </a:r>
            <a:r>
              <a:rPr lang="en-US" sz="2200" i="1" dirty="0">
                <a:solidFill>
                  <a:srgbClr val="C00000"/>
                </a:solidFill>
              </a:rPr>
              <a:t>updated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</a:rPr>
              <a:t>A component is updated whenever there is a change in the component's state or props.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660033"/>
                </a:solidFill>
              </a:rPr>
              <a:t>React has five built-in methods that gets called, in this order, when a component is updated:</a:t>
            </a:r>
            <a:endParaRPr lang="en-US" sz="2200" dirty="0">
              <a:solidFill>
                <a:srgbClr val="66003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rgbClr val="0303BD"/>
                </a:solidFill>
              </a:rPr>
              <a:t>getDerivedStateFromProps</a:t>
            </a:r>
            <a:r>
              <a:rPr lang="en-US" sz="2200" dirty="0">
                <a:solidFill>
                  <a:srgbClr val="0303BD"/>
                </a:solidFill>
              </a:rPr>
              <a:t>()</a:t>
            </a:r>
            <a:endParaRPr lang="en-US" sz="2200" dirty="0">
              <a:solidFill>
                <a:srgbClr val="0303BD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rgbClr val="0303BD"/>
                </a:solidFill>
              </a:rPr>
              <a:t>shouldComponentUpdate</a:t>
            </a:r>
            <a:r>
              <a:rPr lang="en-US" sz="2200" dirty="0">
                <a:solidFill>
                  <a:srgbClr val="0303BD"/>
                </a:solidFill>
              </a:rPr>
              <a:t>()</a:t>
            </a:r>
            <a:endParaRPr lang="en-US" sz="2200" dirty="0">
              <a:solidFill>
                <a:srgbClr val="0303BD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303BD"/>
                </a:solidFill>
              </a:rPr>
              <a:t>render()</a:t>
            </a:r>
            <a:endParaRPr lang="en-US" sz="2200" dirty="0">
              <a:solidFill>
                <a:srgbClr val="0303BD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rgbClr val="0303BD"/>
                </a:solidFill>
              </a:rPr>
              <a:t>getSnapshotBeforeUpdate</a:t>
            </a:r>
            <a:r>
              <a:rPr lang="en-US" sz="2200" dirty="0">
                <a:solidFill>
                  <a:srgbClr val="0303BD"/>
                </a:solidFill>
              </a:rPr>
              <a:t>()</a:t>
            </a:r>
            <a:endParaRPr lang="en-US" sz="2200" dirty="0">
              <a:solidFill>
                <a:srgbClr val="0303BD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rgbClr val="0303BD"/>
                </a:solidFill>
              </a:rPr>
              <a:t>componentDidUpdate</a:t>
            </a:r>
            <a:r>
              <a:rPr lang="en-US" sz="2200" dirty="0" smtClean="0">
                <a:solidFill>
                  <a:srgbClr val="0303BD"/>
                </a:solidFill>
              </a:rPr>
              <a:t>()</a:t>
            </a:r>
            <a:endParaRPr lang="en-US" sz="2200" dirty="0" smtClean="0">
              <a:solidFill>
                <a:srgbClr val="0303BD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200" dirty="0">
              <a:solidFill>
                <a:srgbClr val="0303BD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C00000"/>
                </a:solidFill>
              </a:rPr>
              <a:t>The render() method is required and will always be called, the others are optional and will be called if you define them.</a:t>
            </a:r>
            <a:endParaRPr lang="en-US" sz="2200" dirty="0">
              <a:solidFill>
                <a:srgbClr val="C00000"/>
              </a:solidFill>
            </a:endParaRPr>
          </a:p>
          <a:p>
            <a:pPr marL="36830" indent="0">
              <a:buNone/>
            </a:pPr>
            <a:endParaRPr lang="en-IN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990600"/>
          </a:xfr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dirty="0" err="1" smtClean="0">
                <a:solidFill>
                  <a:srgbClr val="002060"/>
                </a:solidFill>
              </a:rPr>
              <a:t>getDerivedStateFromProps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D2F63"/>
                </a:solidFill>
              </a:rPr>
              <a:t>Also at </a:t>
            </a:r>
            <a:r>
              <a:rPr lang="en-US" sz="2200" i="1" dirty="0">
                <a:solidFill>
                  <a:srgbClr val="3D2F63"/>
                </a:solidFill>
              </a:rPr>
              <a:t>updates</a:t>
            </a:r>
            <a:r>
              <a:rPr lang="en-US" sz="2200" dirty="0">
                <a:solidFill>
                  <a:srgbClr val="3D2F63"/>
                </a:solidFill>
              </a:rPr>
              <a:t> the </a:t>
            </a:r>
            <a:r>
              <a:rPr lang="en-US" sz="2200" dirty="0" err="1">
                <a:solidFill>
                  <a:srgbClr val="3D2F63"/>
                </a:solidFill>
              </a:rPr>
              <a:t>getDerivedStateFromProps</a:t>
            </a:r>
            <a:r>
              <a:rPr lang="en-US" sz="2200" dirty="0">
                <a:solidFill>
                  <a:srgbClr val="3D2F63"/>
                </a:solidFill>
              </a:rPr>
              <a:t> method is called. </a:t>
            </a:r>
            <a:r>
              <a:rPr lang="en-US" sz="2200" dirty="0">
                <a:solidFill>
                  <a:srgbClr val="7A0875"/>
                </a:solidFill>
              </a:rPr>
              <a:t>This is the first method that is called when a component gets updated.</a:t>
            </a:r>
            <a:endParaRPr lang="en-US" sz="2200" dirty="0">
              <a:solidFill>
                <a:srgbClr val="7A0875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D2F63"/>
                </a:solidFill>
              </a:rPr>
              <a:t>This is still the natural place to set the state object based on the initial props.</a:t>
            </a:r>
            <a:endParaRPr lang="en-US" sz="2200" dirty="0">
              <a:solidFill>
                <a:srgbClr val="3D2F63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The example </a:t>
            </a:r>
            <a:r>
              <a:rPr lang="en-US" sz="2200" dirty="0" smtClean="0">
                <a:solidFill>
                  <a:srgbClr val="C00000"/>
                </a:solidFill>
              </a:rPr>
              <a:t>(next slide) has </a:t>
            </a:r>
            <a:r>
              <a:rPr lang="en-US" sz="2200" dirty="0">
                <a:solidFill>
                  <a:srgbClr val="C00000"/>
                </a:solidFill>
              </a:rPr>
              <a:t>a button that changes the favorite color to blue, but since the </a:t>
            </a:r>
            <a:r>
              <a:rPr lang="en-US" sz="2200" dirty="0" err="1">
                <a:solidFill>
                  <a:srgbClr val="C00000"/>
                </a:solidFill>
              </a:rPr>
              <a:t>getDerivedStateFromProps</a:t>
            </a:r>
            <a:r>
              <a:rPr lang="en-US" sz="2200" dirty="0">
                <a:solidFill>
                  <a:srgbClr val="C00000"/>
                </a:solidFill>
              </a:rPr>
              <a:t>() method is called, which updates the state with the color from the </a:t>
            </a:r>
            <a:r>
              <a:rPr lang="en-US" sz="2200" dirty="0" err="1">
                <a:solidFill>
                  <a:srgbClr val="C00000"/>
                </a:solidFill>
              </a:rPr>
              <a:t>favcol</a:t>
            </a:r>
            <a:r>
              <a:rPr lang="en-US" sz="2200" dirty="0">
                <a:solidFill>
                  <a:srgbClr val="C00000"/>
                </a:solidFill>
              </a:rPr>
              <a:t> attribute, the favorite color is still rendered as yellow</a:t>
            </a:r>
            <a:endParaRPr lang="en-IN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990600"/>
          </a:xfr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dirty="0" err="1" smtClean="0">
                <a:solidFill>
                  <a:srgbClr val="002060"/>
                </a:solidFill>
              </a:rPr>
              <a:t>getDerivedStateFromProps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9" y="1143000"/>
            <a:ext cx="4800600" cy="548640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sz="2100" dirty="0">
                <a:solidFill>
                  <a:srgbClr val="C00000"/>
                </a:solidFill>
              </a:rPr>
              <a:t>class Header extends </a:t>
            </a:r>
            <a:r>
              <a:rPr lang="en-IN" sz="2100" dirty="0" err="1">
                <a:solidFill>
                  <a:srgbClr val="C00000"/>
                </a:solidFill>
              </a:rPr>
              <a:t>React.Component</a:t>
            </a:r>
            <a:r>
              <a:rPr lang="en-IN" sz="2100" dirty="0">
                <a:solidFill>
                  <a:srgbClr val="C00000"/>
                </a:solidFill>
              </a:rPr>
              <a:t> { constructor(props) { </a:t>
            </a:r>
            <a:endParaRPr lang="en-IN" sz="2100" dirty="0" smtClean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 smtClean="0">
                <a:solidFill>
                  <a:srgbClr val="C00000"/>
                </a:solidFill>
              </a:rPr>
              <a:t>super(props</a:t>
            </a:r>
            <a:r>
              <a:rPr lang="en-IN" sz="2100" dirty="0">
                <a:solidFill>
                  <a:srgbClr val="C00000"/>
                </a:solidFill>
              </a:rPr>
              <a:t>); </a:t>
            </a:r>
            <a:endParaRPr lang="en-IN" sz="2100" dirty="0" smtClean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100" dirty="0" err="1" smtClean="0">
                <a:solidFill>
                  <a:srgbClr val="C00000"/>
                </a:solidFill>
              </a:rPr>
              <a:t>this.state</a:t>
            </a:r>
            <a:r>
              <a:rPr lang="en-IN" sz="2100" dirty="0" smtClean="0">
                <a:solidFill>
                  <a:srgbClr val="C00000"/>
                </a:solidFill>
              </a:rPr>
              <a:t> </a:t>
            </a:r>
            <a:r>
              <a:rPr lang="en-IN" sz="2100" dirty="0">
                <a:solidFill>
                  <a:srgbClr val="C00000"/>
                </a:solidFill>
              </a:rPr>
              <a:t>= {</a:t>
            </a:r>
            <a:r>
              <a:rPr lang="en-IN" sz="2100" dirty="0" err="1">
                <a:solidFill>
                  <a:srgbClr val="C00000"/>
                </a:solidFill>
              </a:rPr>
              <a:t>favoritecolor</a:t>
            </a:r>
            <a:r>
              <a:rPr lang="en-IN" sz="2100" dirty="0">
                <a:solidFill>
                  <a:srgbClr val="C00000"/>
                </a:solidFill>
              </a:rPr>
              <a:t>: "red"}; } </a:t>
            </a:r>
            <a:r>
              <a:rPr lang="en-IN" sz="2100" dirty="0" smtClean="0">
                <a:solidFill>
                  <a:srgbClr val="C00000"/>
                </a:solidFill>
              </a:rPr>
              <a:t>static </a:t>
            </a:r>
            <a:r>
              <a:rPr lang="en-IN" sz="2100" dirty="0" err="1" smtClean="0">
                <a:solidFill>
                  <a:srgbClr val="C00000"/>
                </a:solidFill>
              </a:rPr>
              <a:t>getDerivedStateFromProps</a:t>
            </a:r>
            <a:r>
              <a:rPr lang="en-IN" sz="2100" dirty="0" smtClean="0">
                <a:solidFill>
                  <a:srgbClr val="C00000"/>
                </a:solidFill>
              </a:rPr>
              <a:t>(props</a:t>
            </a:r>
            <a:r>
              <a:rPr lang="en-IN" sz="2100" dirty="0">
                <a:solidFill>
                  <a:srgbClr val="C00000"/>
                </a:solidFill>
              </a:rPr>
              <a:t>, state) </a:t>
            </a:r>
            <a:endParaRPr lang="en-IN" sz="2100" dirty="0" smtClean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100" dirty="0" smtClean="0">
                <a:solidFill>
                  <a:srgbClr val="C00000"/>
                </a:solidFill>
              </a:rPr>
              <a:t>{ </a:t>
            </a:r>
            <a:r>
              <a:rPr lang="en-IN" sz="2100" dirty="0">
                <a:solidFill>
                  <a:srgbClr val="C00000"/>
                </a:solidFill>
              </a:rPr>
              <a:t>return {</a:t>
            </a:r>
            <a:r>
              <a:rPr lang="en-IN" sz="2100" dirty="0" err="1">
                <a:solidFill>
                  <a:srgbClr val="C00000"/>
                </a:solidFill>
              </a:rPr>
              <a:t>favoritecolor</a:t>
            </a:r>
            <a:r>
              <a:rPr lang="en-IN" sz="2100" dirty="0">
                <a:solidFill>
                  <a:srgbClr val="C00000"/>
                </a:solidFill>
              </a:rPr>
              <a:t>: </a:t>
            </a:r>
            <a:r>
              <a:rPr lang="en-IN" sz="2100" dirty="0" err="1">
                <a:solidFill>
                  <a:srgbClr val="C00000"/>
                </a:solidFill>
              </a:rPr>
              <a:t>props.favcol</a:t>
            </a:r>
            <a:r>
              <a:rPr lang="en-IN" sz="2100" dirty="0">
                <a:solidFill>
                  <a:srgbClr val="C00000"/>
                </a:solidFill>
              </a:rPr>
              <a:t> }; } </a:t>
            </a:r>
            <a:r>
              <a:rPr lang="en-IN" sz="2100" dirty="0" err="1">
                <a:solidFill>
                  <a:srgbClr val="C00000"/>
                </a:solidFill>
              </a:rPr>
              <a:t>changeColor</a:t>
            </a:r>
            <a:r>
              <a:rPr lang="en-IN" sz="2100" dirty="0">
                <a:solidFill>
                  <a:srgbClr val="C00000"/>
                </a:solidFill>
              </a:rPr>
              <a:t> = () =&gt; { </a:t>
            </a:r>
            <a:r>
              <a:rPr lang="en-IN" sz="2100" dirty="0" err="1">
                <a:solidFill>
                  <a:srgbClr val="C00000"/>
                </a:solidFill>
              </a:rPr>
              <a:t>this.setState</a:t>
            </a:r>
            <a:r>
              <a:rPr lang="en-IN" sz="2100" dirty="0">
                <a:solidFill>
                  <a:srgbClr val="C00000"/>
                </a:solidFill>
              </a:rPr>
              <a:t>({</a:t>
            </a:r>
            <a:r>
              <a:rPr lang="en-IN" sz="2100" dirty="0" err="1">
                <a:solidFill>
                  <a:srgbClr val="C00000"/>
                </a:solidFill>
              </a:rPr>
              <a:t>favoritecolor</a:t>
            </a:r>
            <a:r>
              <a:rPr lang="en-IN" sz="2100" dirty="0">
                <a:solidFill>
                  <a:srgbClr val="C00000"/>
                </a:solidFill>
              </a:rPr>
              <a:t>: "blue"}); </a:t>
            </a:r>
            <a:r>
              <a:rPr lang="en-IN" sz="2100" dirty="0" smtClean="0">
                <a:solidFill>
                  <a:srgbClr val="C00000"/>
                </a:solidFill>
              </a:rPr>
              <a:t>}</a:t>
            </a:r>
            <a:endParaRPr lang="en-IN" sz="2100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953000" y="1143000"/>
            <a:ext cx="4191000" cy="54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50000"/>
              </a:lnSpc>
              <a:buFont typeface="Wingdings 2"/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render()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Font typeface="Wingdings 2"/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 { return ( &lt;div&gt; &lt;h1&gt;My </a:t>
            </a:r>
            <a:r>
              <a:rPr lang="en-IN" sz="2000" dirty="0" err="1" smtClean="0">
                <a:solidFill>
                  <a:srgbClr val="C00000"/>
                </a:solidFill>
              </a:rPr>
              <a:t>Favorite</a:t>
            </a:r>
            <a:r>
              <a:rPr lang="en-IN" sz="2000" dirty="0" smtClean="0">
                <a:solidFill>
                  <a:srgbClr val="C00000"/>
                </a:solidFill>
              </a:rPr>
              <a:t> </a:t>
            </a:r>
            <a:r>
              <a:rPr lang="en-IN" sz="2000" dirty="0" err="1" smtClean="0">
                <a:solidFill>
                  <a:srgbClr val="C00000"/>
                </a:solidFill>
              </a:rPr>
              <a:t>Color</a:t>
            </a:r>
            <a:r>
              <a:rPr lang="en-IN" sz="2000" dirty="0" smtClean="0">
                <a:solidFill>
                  <a:srgbClr val="C00000"/>
                </a:solidFill>
              </a:rPr>
              <a:t> is </a:t>
            </a:r>
            <a:r>
              <a:rPr lang="en-IN" sz="2000" dirty="0" smtClean="0">
                <a:solidFill>
                  <a:srgbClr val="B30D9B"/>
                </a:solidFill>
              </a:rPr>
              <a:t>{</a:t>
            </a:r>
            <a:r>
              <a:rPr lang="en-IN" sz="2000" dirty="0" err="1" smtClean="0">
                <a:solidFill>
                  <a:srgbClr val="B30D9B"/>
                </a:solidFill>
              </a:rPr>
              <a:t>this.state.favoritecolor</a:t>
            </a:r>
            <a:r>
              <a:rPr lang="en-IN" sz="2000" dirty="0" smtClean="0">
                <a:solidFill>
                  <a:srgbClr val="C00000"/>
                </a:solidFill>
              </a:rPr>
              <a:t>}&lt;/h1&gt; &lt;button type="button" </a:t>
            </a:r>
            <a:r>
              <a:rPr lang="en-IN" sz="2000" dirty="0" err="1" smtClean="0">
                <a:solidFill>
                  <a:srgbClr val="C00000"/>
                </a:solidFill>
              </a:rPr>
              <a:t>onClick</a:t>
            </a:r>
            <a:r>
              <a:rPr lang="en-IN" sz="2000" dirty="0" smtClean="0">
                <a:solidFill>
                  <a:srgbClr val="C00000"/>
                </a:solidFill>
              </a:rPr>
              <a:t>={</a:t>
            </a:r>
            <a:r>
              <a:rPr lang="en-IN" sz="2000" dirty="0" err="1" smtClean="0">
                <a:solidFill>
                  <a:srgbClr val="C00000"/>
                </a:solidFill>
              </a:rPr>
              <a:t>this.changeColor</a:t>
            </a:r>
            <a:r>
              <a:rPr lang="en-IN" sz="2000" dirty="0" smtClean="0">
                <a:solidFill>
                  <a:srgbClr val="C00000"/>
                </a:solidFill>
              </a:rPr>
              <a:t>}&gt;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L="36830" indent="0">
              <a:lnSpc>
                <a:spcPct val="150000"/>
              </a:lnSpc>
              <a:buFont typeface="Wingdings 2"/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Change </a:t>
            </a:r>
            <a:r>
              <a:rPr lang="en-IN" sz="2000" dirty="0" err="1" smtClean="0">
                <a:solidFill>
                  <a:srgbClr val="C00000"/>
                </a:solidFill>
              </a:rPr>
              <a:t>color</a:t>
            </a:r>
            <a:r>
              <a:rPr lang="en-IN" sz="2000" dirty="0" smtClean="0">
                <a:solidFill>
                  <a:srgbClr val="C00000"/>
                </a:solidFill>
              </a:rPr>
              <a:t>&lt;/button&gt; &lt;/div&gt; ); } } </a:t>
            </a:r>
            <a:r>
              <a:rPr lang="en-IN" sz="2000" dirty="0" err="1" smtClean="0">
                <a:solidFill>
                  <a:srgbClr val="C00000"/>
                </a:solidFill>
              </a:rPr>
              <a:t>ReactDOM.render</a:t>
            </a:r>
            <a:r>
              <a:rPr lang="en-IN" sz="2000" dirty="0" smtClean="0">
                <a:solidFill>
                  <a:srgbClr val="C00000"/>
                </a:solidFill>
              </a:rPr>
              <a:t>(&lt;Header </a:t>
            </a:r>
            <a:r>
              <a:rPr lang="en-IN" sz="2000" dirty="0" err="1" smtClean="0">
                <a:solidFill>
                  <a:srgbClr val="C00000"/>
                </a:solidFill>
              </a:rPr>
              <a:t>favcol</a:t>
            </a:r>
            <a:r>
              <a:rPr lang="en-IN" sz="2000" dirty="0" smtClean="0">
                <a:solidFill>
                  <a:srgbClr val="C00000"/>
                </a:solidFill>
              </a:rPr>
              <a:t>="yellow"/&gt;, </a:t>
            </a:r>
            <a:r>
              <a:rPr lang="en-IN" sz="2000" dirty="0" err="1" smtClean="0">
                <a:solidFill>
                  <a:srgbClr val="C00000"/>
                </a:solidFill>
              </a:rPr>
              <a:t>document.getElementById</a:t>
            </a:r>
            <a:r>
              <a:rPr lang="en-IN" sz="2000" dirty="0" smtClean="0">
                <a:solidFill>
                  <a:srgbClr val="C00000"/>
                </a:solidFill>
              </a:rPr>
              <a:t>('root'));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990600"/>
          </a:xfr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dirty="0" err="1" smtClean="0">
                <a:solidFill>
                  <a:srgbClr val="002060"/>
                </a:solidFill>
              </a:rPr>
              <a:t>getDerivedStateFromProps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303BD"/>
                </a:solidFill>
              </a:rPr>
              <a:t>This </a:t>
            </a:r>
            <a:r>
              <a:rPr lang="en-US" sz="2400" dirty="0">
                <a:solidFill>
                  <a:srgbClr val="0303BD"/>
                </a:solidFill>
              </a:rPr>
              <a:t>example has a button that changes the favorite color to blue, but since the </a:t>
            </a:r>
            <a:r>
              <a:rPr lang="en-US" sz="2400" dirty="0" err="1">
                <a:solidFill>
                  <a:srgbClr val="0303BD"/>
                </a:solidFill>
              </a:rPr>
              <a:t>getDerivedStateFromProps</a:t>
            </a:r>
            <a:r>
              <a:rPr lang="en-US" sz="2400" dirty="0">
                <a:solidFill>
                  <a:srgbClr val="0303BD"/>
                </a:solidFill>
              </a:rPr>
              <a:t>() method is called, </a:t>
            </a:r>
            <a:endParaRPr lang="en-US" sz="2400" dirty="0" smtClean="0">
              <a:solidFill>
                <a:srgbClr val="0303BD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303BD"/>
                </a:solidFill>
              </a:rPr>
              <a:t>the </a:t>
            </a:r>
            <a:r>
              <a:rPr lang="en-US" sz="2400" dirty="0">
                <a:solidFill>
                  <a:srgbClr val="0303BD"/>
                </a:solidFill>
              </a:rPr>
              <a:t>favorite color is still rendered as yellow (because the method updates the state with the color from the </a:t>
            </a:r>
            <a:r>
              <a:rPr lang="en-US" sz="2400" dirty="0" err="1">
                <a:solidFill>
                  <a:srgbClr val="0303BD"/>
                </a:solidFill>
              </a:rPr>
              <a:t>favcol</a:t>
            </a:r>
            <a:r>
              <a:rPr lang="en-US" sz="2400" dirty="0">
                <a:solidFill>
                  <a:srgbClr val="0303BD"/>
                </a:solidFill>
              </a:rPr>
              <a:t> attribute). */</a:t>
            </a:r>
            <a:endParaRPr lang="en-IN" sz="2200" dirty="0">
              <a:solidFill>
                <a:srgbClr val="0303B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334000"/>
          </a:xfr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In the </a:t>
            </a:r>
            <a:r>
              <a:rPr lang="en-US" sz="2400" dirty="0" err="1">
                <a:solidFill>
                  <a:srgbClr val="C00000"/>
                </a:solidFill>
              </a:rPr>
              <a:t>shouldComponentUpdate</a:t>
            </a:r>
            <a:r>
              <a:rPr lang="en-US" sz="2400" dirty="0">
                <a:solidFill>
                  <a:srgbClr val="C00000"/>
                </a:solidFill>
              </a:rPr>
              <a:t>() method you can return a Boolean value that specifies whether React should continue with the rendering or not.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</a:rPr>
              <a:t>The default value is true.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660033"/>
                </a:solidFill>
              </a:rPr>
              <a:t>The example </a:t>
            </a:r>
            <a:r>
              <a:rPr lang="en-US" sz="2400" dirty="0" smtClean="0">
                <a:solidFill>
                  <a:srgbClr val="660033"/>
                </a:solidFill>
              </a:rPr>
              <a:t>next slide </a:t>
            </a:r>
            <a:r>
              <a:rPr lang="en-US" sz="2400" dirty="0">
                <a:solidFill>
                  <a:srgbClr val="660033"/>
                </a:solidFill>
              </a:rPr>
              <a:t>shows what happens when the </a:t>
            </a:r>
            <a:r>
              <a:rPr lang="en-US" sz="2400" dirty="0" err="1">
                <a:solidFill>
                  <a:srgbClr val="660033"/>
                </a:solidFill>
              </a:rPr>
              <a:t>shouldComponentUpdate</a:t>
            </a:r>
            <a:r>
              <a:rPr lang="en-US" sz="2400" dirty="0">
                <a:solidFill>
                  <a:srgbClr val="660033"/>
                </a:solidFill>
              </a:rPr>
              <a:t>() method returns </a:t>
            </a:r>
            <a:r>
              <a:rPr lang="en-US" sz="2800" b="1" u="sng" dirty="0">
                <a:solidFill>
                  <a:srgbClr val="B30D9B"/>
                </a:solidFill>
              </a:rPr>
              <a:t>false</a:t>
            </a:r>
            <a:r>
              <a:rPr lang="en-US" sz="2400" dirty="0">
                <a:solidFill>
                  <a:srgbClr val="660033"/>
                </a:solidFill>
              </a:rPr>
              <a:t>:</a:t>
            </a:r>
            <a:endParaRPr lang="en-US" sz="2400" dirty="0">
              <a:solidFill>
                <a:srgbClr val="660033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C00000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533400" y="191729"/>
            <a:ext cx="8305800" cy="990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err="1" smtClean="0">
                <a:solidFill>
                  <a:srgbClr val="000066"/>
                </a:solidFill>
              </a:rPr>
              <a:t>shouldComponentUpdate</a:t>
            </a:r>
            <a:endParaRPr lang="en-IN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990600"/>
          </a:xfrm>
          <a:solidFill>
            <a:schemeClr val="bg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dirty="0" err="1" smtClean="0">
                <a:solidFill>
                  <a:srgbClr val="000066"/>
                </a:solidFill>
              </a:rPr>
              <a:t>shouldComponentUpdate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9" y="1143000"/>
            <a:ext cx="48006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830" indent="0">
              <a:lnSpc>
                <a:spcPct val="150000"/>
              </a:lnSpc>
              <a:buNone/>
            </a:pPr>
            <a:r>
              <a:rPr lang="en-IN" sz="2200" dirty="0">
                <a:solidFill>
                  <a:srgbClr val="0303BD"/>
                </a:solidFill>
              </a:rPr>
              <a:t>class Header extends </a:t>
            </a:r>
            <a:r>
              <a:rPr lang="en-IN" sz="2200" dirty="0" err="1">
                <a:solidFill>
                  <a:srgbClr val="0303BD"/>
                </a:solidFill>
              </a:rPr>
              <a:t>React.Component</a:t>
            </a:r>
            <a:r>
              <a:rPr lang="en-IN" sz="2200" dirty="0">
                <a:solidFill>
                  <a:srgbClr val="0303BD"/>
                </a:solidFill>
              </a:rPr>
              <a:t> </a:t>
            </a:r>
            <a:r>
              <a:rPr lang="en-IN" sz="2200" b="1" dirty="0">
                <a:solidFill>
                  <a:srgbClr val="7A0875"/>
                </a:solidFill>
              </a:rPr>
              <a:t>{ </a:t>
            </a:r>
            <a:r>
              <a:rPr lang="en-IN" sz="2200" dirty="0">
                <a:solidFill>
                  <a:srgbClr val="0303BD"/>
                </a:solidFill>
              </a:rPr>
              <a:t>constructor(props) </a:t>
            </a:r>
            <a:endParaRPr lang="en-IN" sz="2200" dirty="0" smtClean="0">
              <a:solidFill>
                <a:srgbClr val="0303BD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200" dirty="0" smtClean="0">
                <a:solidFill>
                  <a:srgbClr val="660033"/>
                </a:solidFill>
              </a:rPr>
              <a:t>{ </a:t>
            </a:r>
            <a:r>
              <a:rPr lang="en-IN" sz="2200" dirty="0">
                <a:solidFill>
                  <a:srgbClr val="660033"/>
                </a:solidFill>
              </a:rPr>
              <a:t>super(props); </a:t>
            </a:r>
            <a:r>
              <a:rPr lang="en-IN" sz="2200" dirty="0" err="1">
                <a:solidFill>
                  <a:srgbClr val="660033"/>
                </a:solidFill>
              </a:rPr>
              <a:t>this.state</a:t>
            </a:r>
            <a:r>
              <a:rPr lang="en-IN" sz="2200" dirty="0">
                <a:solidFill>
                  <a:srgbClr val="660033"/>
                </a:solidFill>
              </a:rPr>
              <a:t> = {</a:t>
            </a:r>
            <a:r>
              <a:rPr lang="en-IN" sz="2200" dirty="0" err="1">
                <a:solidFill>
                  <a:srgbClr val="660033"/>
                </a:solidFill>
              </a:rPr>
              <a:t>favoritecolor</a:t>
            </a:r>
            <a:r>
              <a:rPr lang="en-IN" sz="2200" dirty="0">
                <a:solidFill>
                  <a:srgbClr val="660033"/>
                </a:solidFill>
              </a:rPr>
              <a:t>: "red"}; } </a:t>
            </a:r>
            <a:r>
              <a:rPr lang="en-IN" sz="2200" dirty="0" err="1">
                <a:solidFill>
                  <a:srgbClr val="0303BD"/>
                </a:solidFill>
              </a:rPr>
              <a:t>shouldComponentUpdate</a:t>
            </a:r>
            <a:r>
              <a:rPr lang="en-IN" sz="2200" dirty="0">
                <a:solidFill>
                  <a:srgbClr val="0303BD"/>
                </a:solidFill>
              </a:rPr>
              <a:t>() </a:t>
            </a:r>
            <a:endParaRPr lang="en-IN" sz="2200" dirty="0" smtClean="0">
              <a:solidFill>
                <a:srgbClr val="0303BD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200" b="1" dirty="0" smtClean="0">
                <a:solidFill>
                  <a:srgbClr val="336600"/>
                </a:solidFill>
              </a:rPr>
              <a:t>{ </a:t>
            </a:r>
            <a:r>
              <a:rPr lang="en-IN" sz="2200" b="1" dirty="0">
                <a:solidFill>
                  <a:srgbClr val="336600"/>
                </a:solidFill>
              </a:rPr>
              <a:t>return false; } </a:t>
            </a:r>
            <a:endParaRPr lang="en-IN" sz="2200" b="1" dirty="0" smtClean="0">
              <a:solidFill>
                <a:srgbClr val="336600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200" dirty="0" err="1" smtClean="0">
                <a:solidFill>
                  <a:srgbClr val="FF0000"/>
                </a:solidFill>
              </a:rPr>
              <a:t>changeColor</a:t>
            </a:r>
            <a:r>
              <a:rPr lang="en-IN" sz="2200" dirty="0" smtClean="0">
                <a:solidFill>
                  <a:srgbClr val="FF0000"/>
                </a:solidFill>
              </a:rPr>
              <a:t> </a:t>
            </a:r>
            <a:r>
              <a:rPr lang="en-IN" sz="2200" dirty="0">
                <a:solidFill>
                  <a:srgbClr val="FF0000"/>
                </a:solidFill>
              </a:rPr>
              <a:t>= () =&gt; { </a:t>
            </a:r>
            <a:r>
              <a:rPr lang="en-IN" sz="2200" dirty="0" err="1">
                <a:solidFill>
                  <a:srgbClr val="FF0000"/>
                </a:solidFill>
              </a:rPr>
              <a:t>this.setState</a:t>
            </a:r>
            <a:r>
              <a:rPr lang="en-IN" sz="2200" dirty="0">
                <a:solidFill>
                  <a:srgbClr val="FF0000"/>
                </a:solidFill>
              </a:rPr>
              <a:t>({</a:t>
            </a:r>
            <a:r>
              <a:rPr lang="en-IN" sz="2200" dirty="0" err="1">
                <a:solidFill>
                  <a:srgbClr val="FF0000"/>
                </a:solidFill>
              </a:rPr>
              <a:t>favoritecolor</a:t>
            </a:r>
            <a:r>
              <a:rPr lang="en-IN" sz="2200" dirty="0">
                <a:solidFill>
                  <a:srgbClr val="FF0000"/>
                </a:solidFill>
              </a:rPr>
              <a:t>: "blue"}); }</a:t>
            </a:r>
            <a:endParaRPr lang="en-IN" sz="22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953000" y="1143000"/>
            <a:ext cx="4191000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2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2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83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3D2F63"/>
                </a:solidFill>
              </a:rPr>
              <a:t>render() </a:t>
            </a:r>
            <a:endParaRPr lang="en-IN" sz="2000" dirty="0" smtClean="0">
              <a:solidFill>
                <a:srgbClr val="3D2F63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b="1" dirty="0" smtClean="0">
                <a:solidFill>
                  <a:srgbClr val="7A0875"/>
                </a:solidFill>
              </a:rPr>
              <a:t>{ </a:t>
            </a:r>
            <a:endParaRPr lang="en-IN" sz="2000" b="1" dirty="0" smtClean="0">
              <a:solidFill>
                <a:srgbClr val="7A0875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3D2F63"/>
                </a:solidFill>
              </a:rPr>
              <a:t>	</a:t>
            </a:r>
            <a:r>
              <a:rPr lang="en-IN" sz="2000" dirty="0" smtClean="0">
                <a:solidFill>
                  <a:srgbClr val="3D2F63"/>
                </a:solidFill>
              </a:rPr>
              <a:t>return </a:t>
            </a:r>
            <a:r>
              <a:rPr lang="en-IN" sz="2000" dirty="0">
                <a:solidFill>
                  <a:srgbClr val="B5400B"/>
                </a:solidFill>
              </a:rPr>
              <a:t>( &lt;div&gt; &lt;h1&gt;My </a:t>
            </a:r>
            <a:r>
              <a:rPr lang="en-IN" sz="2000" dirty="0" err="1">
                <a:solidFill>
                  <a:srgbClr val="B5400B"/>
                </a:solidFill>
              </a:rPr>
              <a:t>Favorite</a:t>
            </a:r>
            <a:r>
              <a:rPr lang="en-IN" sz="2000" dirty="0">
                <a:solidFill>
                  <a:srgbClr val="B5400B"/>
                </a:solidFill>
              </a:rPr>
              <a:t> </a:t>
            </a:r>
            <a:r>
              <a:rPr lang="en-IN" sz="2000" dirty="0" err="1">
                <a:solidFill>
                  <a:srgbClr val="B5400B"/>
                </a:solidFill>
              </a:rPr>
              <a:t>Color</a:t>
            </a:r>
            <a:r>
              <a:rPr lang="en-IN" sz="2000" dirty="0">
                <a:solidFill>
                  <a:srgbClr val="B5400B"/>
                </a:solidFill>
              </a:rPr>
              <a:t> is {</a:t>
            </a:r>
            <a:r>
              <a:rPr lang="en-IN" sz="2000" dirty="0" err="1">
                <a:solidFill>
                  <a:srgbClr val="B5400B"/>
                </a:solidFill>
              </a:rPr>
              <a:t>this.state.favoritecolor</a:t>
            </a:r>
            <a:r>
              <a:rPr lang="en-IN" sz="2000" dirty="0">
                <a:solidFill>
                  <a:srgbClr val="B5400B"/>
                </a:solidFill>
              </a:rPr>
              <a:t>}&lt;/h1&gt; &lt;button type="button" </a:t>
            </a:r>
            <a:r>
              <a:rPr lang="en-IN" sz="2000" dirty="0" err="1">
                <a:solidFill>
                  <a:srgbClr val="B5400B"/>
                </a:solidFill>
              </a:rPr>
              <a:t>onClick</a:t>
            </a:r>
            <a:r>
              <a:rPr lang="en-IN" sz="2000" dirty="0">
                <a:solidFill>
                  <a:srgbClr val="B5400B"/>
                </a:solidFill>
              </a:rPr>
              <a:t>={</a:t>
            </a:r>
            <a:r>
              <a:rPr lang="en-IN" sz="2000" dirty="0" err="1">
                <a:solidFill>
                  <a:srgbClr val="B5400B"/>
                </a:solidFill>
              </a:rPr>
              <a:t>this.changeColor</a:t>
            </a:r>
            <a:r>
              <a:rPr lang="en-IN" sz="2000" dirty="0" smtClean="0">
                <a:solidFill>
                  <a:srgbClr val="B5400B"/>
                </a:solidFill>
              </a:rPr>
              <a:t>}&gt;</a:t>
            </a:r>
            <a:endParaRPr lang="en-IN" sz="2000" dirty="0" smtClean="0">
              <a:solidFill>
                <a:srgbClr val="B5400B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rgbClr val="B5400B"/>
                </a:solidFill>
              </a:rPr>
              <a:t>Change </a:t>
            </a:r>
            <a:r>
              <a:rPr lang="en-IN" sz="2000" dirty="0" err="1">
                <a:solidFill>
                  <a:srgbClr val="B5400B"/>
                </a:solidFill>
              </a:rPr>
              <a:t>color</a:t>
            </a:r>
            <a:r>
              <a:rPr lang="en-IN" sz="2000" dirty="0">
                <a:solidFill>
                  <a:srgbClr val="B5400B"/>
                </a:solidFill>
              </a:rPr>
              <a:t>&lt;/button&gt; &lt;/div&gt; ); </a:t>
            </a:r>
            <a:r>
              <a:rPr lang="en-IN" sz="2000" b="1" dirty="0" smtClean="0">
                <a:solidFill>
                  <a:srgbClr val="7A0875"/>
                </a:solidFill>
              </a:rPr>
              <a:t>}</a:t>
            </a:r>
            <a:endParaRPr lang="en-IN" sz="2000" b="1" dirty="0" smtClean="0">
              <a:solidFill>
                <a:srgbClr val="7A0875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rgbClr val="3D2F63"/>
                </a:solidFill>
              </a:rPr>
              <a:t> </a:t>
            </a:r>
            <a:r>
              <a:rPr lang="en-IN" sz="2000" b="1" dirty="0" smtClean="0">
                <a:solidFill>
                  <a:srgbClr val="7A0875"/>
                </a:solidFill>
              </a:rPr>
              <a:t>}</a:t>
            </a:r>
            <a:endParaRPr lang="en-IN" sz="2000" b="1" dirty="0" smtClean="0">
              <a:solidFill>
                <a:srgbClr val="7A0875"/>
              </a:solidFill>
            </a:endParaRPr>
          </a:p>
          <a:p>
            <a:pPr marL="36830" indent="0">
              <a:lnSpc>
                <a:spcPct val="150000"/>
              </a:lnSpc>
              <a:buNone/>
            </a:pPr>
            <a:r>
              <a:rPr lang="en-IN" sz="2000" dirty="0" err="1" smtClean="0">
                <a:solidFill>
                  <a:srgbClr val="3D2F63"/>
                </a:solidFill>
              </a:rPr>
              <a:t>ReactDOM.render</a:t>
            </a:r>
            <a:r>
              <a:rPr lang="en-IN" sz="2000" dirty="0">
                <a:solidFill>
                  <a:srgbClr val="3D2F63"/>
                </a:solidFill>
              </a:rPr>
              <a:t>(&lt;Header /&gt;, </a:t>
            </a:r>
            <a:r>
              <a:rPr lang="en-IN" sz="2000" dirty="0" err="1">
                <a:solidFill>
                  <a:srgbClr val="3D2F63"/>
                </a:solidFill>
              </a:rPr>
              <a:t>document.getElementById</a:t>
            </a:r>
            <a:r>
              <a:rPr lang="en-IN" sz="2000" dirty="0">
                <a:solidFill>
                  <a:srgbClr val="3D2F63"/>
                </a:solidFill>
              </a:rPr>
              <a:t>('root'));</a:t>
            </a:r>
            <a:endParaRPr lang="en-IN" sz="2000" dirty="0">
              <a:solidFill>
                <a:srgbClr val="3D2F6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Custom 12">
      <a:dk1>
        <a:srgbClr val="0070C0"/>
      </a:dk1>
      <a:lt1>
        <a:srgbClr val="FFFFFF"/>
      </a:lt1>
      <a:dk2>
        <a:srgbClr val="7FC9FF"/>
      </a:dk2>
      <a:lt2>
        <a:srgbClr val="DFDCB7"/>
      </a:lt2>
      <a:accent1>
        <a:srgbClr val="679B9A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38698</Words>
  <Application>WPS Presentation</Application>
  <PresentationFormat>On-screen Show (4:3)</PresentationFormat>
  <Paragraphs>1236</Paragraphs>
  <Slides>129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49" baseType="lpstr">
      <vt:lpstr>Arial</vt:lpstr>
      <vt:lpstr>SimSun</vt:lpstr>
      <vt:lpstr>Wingdings</vt:lpstr>
      <vt:lpstr>Wingdings 2</vt:lpstr>
      <vt:lpstr>Wingdings</vt:lpstr>
      <vt:lpstr>Arial</vt:lpstr>
      <vt:lpstr>Ebrima</vt:lpstr>
      <vt:lpstr>Algerian</vt:lpstr>
      <vt:lpstr>Segoe Print</vt:lpstr>
      <vt:lpstr>Times New Roman</vt:lpstr>
      <vt:lpstr>Microsoft YaHei</vt:lpstr>
      <vt:lpstr>Arial Unicode MS</vt:lpstr>
      <vt:lpstr>Franklin Gothic Book</vt:lpstr>
      <vt:lpstr>Calibri</vt:lpstr>
      <vt:lpstr>Aparajita</vt:lpstr>
      <vt:lpstr>Nirmala UI</vt:lpstr>
      <vt:lpstr>Arial Rounded MT Bold</vt:lpstr>
      <vt:lpstr>Source Sans Pro</vt:lpstr>
      <vt:lpstr>Monaco</vt:lpstr>
      <vt:lpstr>Technic</vt:lpstr>
      <vt:lpstr>PowerPoint 演示文稿</vt:lpstr>
      <vt:lpstr>PowerPoint 演示文稿</vt:lpstr>
      <vt:lpstr>History</vt:lpstr>
      <vt:lpstr>History</vt:lpstr>
      <vt:lpstr>History</vt:lpstr>
      <vt:lpstr>History</vt:lpstr>
      <vt:lpstr>What is React JS ?</vt:lpstr>
      <vt:lpstr>Features Of React JS</vt:lpstr>
      <vt:lpstr>JSX</vt:lpstr>
      <vt:lpstr>Components</vt:lpstr>
      <vt:lpstr>One-way Data Binding</vt:lpstr>
      <vt:lpstr>One-way Data Binding</vt:lpstr>
      <vt:lpstr>Virtual DOM</vt:lpstr>
      <vt:lpstr>Simplicity</vt:lpstr>
      <vt:lpstr>Performance</vt:lpstr>
      <vt:lpstr>Performance</vt:lpstr>
      <vt:lpstr>Advantages Of React </vt:lpstr>
      <vt:lpstr> ES6</vt:lpstr>
      <vt:lpstr> ES6</vt:lpstr>
      <vt:lpstr>Features in ES6</vt:lpstr>
      <vt:lpstr>const and let</vt:lpstr>
      <vt:lpstr>const and let</vt:lpstr>
      <vt:lpstr>let</vt:lpstr>
      <vt:lpstr>PowerPoint 演示文稿</vt:lpstr>
      <vt:lpstr>Arrow Functions</vt:lpstr>
      <vt:lpstr>Arrow Functions</vt:lpstr>
      <vt:lpstr>Classes</vt:lpstr>
      <vt:lpstr>Classes</vt:lpstr>
      <vt:lpstr>Import and Export</vt:lpstr>
      <vt:lpstr>PowerPoint 演示文稿</vt:lpstr>
      <vt:lpstr>Import and Export</vt:lpstr>
      <vt:lpstr>Render</vt:lpstr>
      <vt:lpstr>Render</vt:lpstr>
      <vt:lpstr>Render</vt:lpstr>
      <vt:lpstr>PowerPoint 演示文稿</vt:lpstr>
      <vt:lpstr>Basic Concepts</vt:lpstr>
      <vt:lpstr>JSX</vt:lpstr>
      <vt:lpstr>JSX</vt:lpstr>
      <vt:lpstr>JSX</vt:lpstr>
      <vt:lpstr>Components</vt:lpstr>
      <vt:lpstr>Components</vt:lpstr>
      <vt:lpstr>Life Cycle of a Component</vt:lpstr>
      <vt:lpstr>Life Cycle of a Component</vt:lpstr>
      <vt:lpstr>Life Cycle of a Component</vt:lpstr>
      <vt:lpstr>Life Cycle of a Component</vt:lpstr>
      <vt:lpstr>Create a Class Component</vt:lpstr>
      <vt:lpstr>Create a Class Component</vt:lpstr>
      <vt:lpstr>Create a Class Component</vt:lpstr>
      <vt:lpstr>Create a Function Component</vt:lpstr>
      <vt:lpstr>Create a Function Component</vt:lpstr>
      <vt:lpstr>Component Constructor</vt:lpstr>
      <vt:lpstr>Component Constructor</vt:lpstr>
      <vt:lpstr>Component Constructor</vt:lpstr>
      <vt:lpstr>Props</vt:lpstr>
      <vt:lpstr>Props</vt:lpstr>
      <vt:lpstr>Props</vt:lpstr>
      <vt:lpstr>Props</vt:lpstr>
      <vt:lpstr>Props</vt:lpstr>
      <vt:lpstr>Props</vt:lpstr>
      <vt:lpstr>Props</vt:lpstr>
      <vt:lpstr>Props</vt:lpstr>
      <vt:lpstr>Props</vt:lpstr>
      <vt:lpstr>Props</vt:lpstr>
      <vt:lpstr>Props</vt:lpstr>
      <vt:lpstr>State</vt:lpstr>
      <vt:lpstr>Difference Between Props &amp; State</vt:lpstr>
      <vt:lpstr>Difference Between Props &amp; State</vt:lpstr>
      <vt:lpstr>Difference Between Props &amp; State</vt:lpstr>
      <vt:lpstr>State should never be updated explicitly</vt:lpstr>
      <vt:lpstr>State</vt:lpstr>
      <vt:lpstr>State</vt:lpstr>
      <vt:lpstr>State</vt:lpstr>
      <vt:lpstr>State</vt:lpstr>
      <vt:lpstr>State</vt:lpstr>
      <vt:lpstr>State</vt:lpstr>
      <vt:lpstr>PowerPoint 演示文稿</vt:lpstr>
      <vt:lpstr>Create a Class Component</vt:lpstr>
      <vt:lpstr>Create a Function Component</vt:lpstr>
      <vt:lpstr>Create a Component Constructor</vt:lpstr>
      <vt:lpstr>Props</vt:lpstr>
      <vt:lpstr>Components in components</vt:lpstr>
      <vt:lpstr>PowerPoint 演示文稿</vt:lpstr>
      <vt:lpstr>Life cycle of Components</vt:lpstr>
      <vt:lpstr>Initialization</vt:lpstr>
      <vt:lpstr>Mounting</vt:lpstr>
      <vt:lpstr>Mounting</vt:lpstr>
      <vt:lpstr>Constructor</vt:lpstr>
      <vt:lpstr>Constructor</vt:lpstr>
      <vt:lpstr>getDerivedStateFromProps</vt:lpstr>
      <vt:lpstr>getDerivedStateFromProps</vt:lpstr>
      <vt:lpstr>render</vt:lpstr>
      <vt:lpstr>componentDidMount</vt:lpstr>
      <vt:lpstr>componentDidMount</vt:lpstr>
      <vt:lpstr>Updating</vt:lpstr>
      <vt:lpstr>getDerivedStateFromProps</vt:lpstr>
      <vt:lpstr>getDerivedStateFromProps</vt:lpstr>
      <vt:lpstr>getDerivedStateFromProps</vt:lpstr>
      <vt:lpstr>PowerPoint 演示文稿</vt:lpstr>
      <vt:lpstr>shouldComponentUpdate</vt:lpstr>
      <vt:lpstr>PowerPoint 演示文稿</vt:lpstr>
      <vt:lpstr>shouldComponentUpdate</vt:lpstr>
      <vt:lpstr>PowerPoint 演示文稿</vt:lpstr>
      <vt:lpstr>Render</vt:lpstr>
      <vt:lpstr>PowerPoint 演示文稿</vt:lpstr>
      <vt:lpstr>PowerPoint 演示文稿</vt:lpstr>
      <vt:lpstr>PowerPoint 演示文稿</vt:lpstr>
      <vt:lpstr>getSnapshotBeforeUpdate</vt:lpstr>
      <vt:lpstr>PowerPoint 演示文稿</vt:lpstr>
      <vt:lpstr>componentDidUpdate</vt:lpstr>
      <vt:lpstr>PowerPoint 演示文稿</vt:lpstr>
      <vt:lpstr>unmounting</vt:lpstr>
      <vt:lpstr>PowerPoint 演示文稿</vt:lpstr>
      <vt:lpstr>Adding Events</vt:lpstr>
      <vt:lpstr>Event Handlers</vt:lpstr>
      <vt:lpstr>Event Handlers</vt:lpstr>
      <vt:lpstr>Bind this</vt:lpstr>
      <vt:lpstr>Bind this</vt:lpstr>
      <vt:lpstr>Why Arrow Functions?</vt:lpstr>
      <vt:lpstr>Make this available in the shoot function by binding it in the constructor function: //Without the binding, the this keyword would return undefined.</vt:lpstr>
      <vt:lpstr>Passing Arguments</vt:lpstr>
      <vt:lpstr>Passing Arguments</vt:lpstr>
      <vt:lpstr>Passing Arguments</vt:lpstr>
      <vt:lpstr>Passing Arguments</vt:lpstr>
      <vt:lpstr>React Event Object </vt:lpstr>
      <vt:lpstr>React Event Object </vt:lpstr>
      <vt:lpstr>React Event Object </vt:lpstr>
      <vt:lpstr>React Event Object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SaurabhK</cp:lastModifiedBy>
  <cp:revision>188</cp:revision>
  <dcterms:created xsi:type="dcterms:W3CDTF">2006-08-16T00:00:00Z</dcterms:created>
  <dcterms:modified xsi:type="dcterms:W3CDTF">2023-11-03T16:09:31Z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EBD9664FBDE5425D8280786D46675B1C_12</vt:lpwstr>
  </property>
  <property fmtid="{D5CDD505-2E9C-101B-9397-08002B2CF9AE}" pid="3" name="KSOProductBuildVer">
    <vt:lpwstr>1033-12.2.0.13266</vt:lpwstr>
  </property>
</Properties>
</file>