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3" r:id="rId4"/>
    <p:sldId id="265" r:id="rId5"/>
    <p:sldId id="266" r:id="rId6"/>
    <p:sldId id="259" r:id="rId7"/>
    <p:sldId id="267" r:id="rId8"/>
    <p:sldId id="268" r:id="rId9"/>
    <p:sldId id="269" r:id="rId10"/>
    <p:sldId id="270" r:id="rId11"/>
    <p:sldId id="279" r:id="rId12"/>
    <p:sldId id="261" r:id="rId13"/>
    <p:sldId id="277" r:id="rId14"/>
    <p:sldId id="264" r:id="rId15"/>
    <p:sldId id="276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hila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C3C2611-4C71-4FC5-86AE-919BDF0F9419}" styleName="">
    <a:wholeTbl>
      <a:tcTxStyle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Style>
        <a:tcBdr/>
        <a:fill>
          <a:solidFill>
            <a:srgbClr val="E9EFF7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commentAuthors" Target="commentAuthor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68055-FE4D-4727-87C6-7B162F41863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318B6-326E-4E1F-9478-1E195972E66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318B6-326E-4E1F-9478-1E195972E66D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318B6-326E-4E1F-9478-1E195972E66D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318B6-326E-4E1F-9478-1E195972E66D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BCC3-5F23-48A1-8286-79A62697C5C7}" type="datetime1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S7 PROJECT WORK I - ZEROTH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2974-7000-4429-9A18-2351CB7D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87A2-2A4B-4AD1-A686-4092A5D5F74A}" type="datetime1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S7 PROJECT WORK I - ZEROTH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2974-7000-4429-9A18-2351CB7D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1D5B-55CE-460E-8D4C-851D29BB4530}" type="datetime1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S7 PROJECT WORK I - ZEROTH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2974-7000-4429-9A18-2351CB7D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6DB0-ABD8-4813-96A6-6FAA5A5A9F45}" type="datetime1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S7 PROJECT WORK I - ZEROTH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2974-7000-4429-9A18-2351CB7D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70D1-788B-449B-9ED1-DD0CD05A9E12}" type="datetime1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S7 PROJECT WORK I - ZEROTH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2974-7000-4429-9A18-2351CB7D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116E-2C1D-401B-A27B-5A0035058EFF}" type="datetime1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S7 PROJECT WORK I - ZEROTH 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2974-7000-4429-9A18-2351CB7D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5848-DF7B-443B-9448-B580CA012ECE}" type="datetime1">
              <a:rPr lang="en-IN" smtClean="0"/>
              <a:t>23-11-2022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S7 PROJECT WORK I - ZEROTH REVIEW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2974-7000-4429-9A18-2351CB7D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C1F6-C489-450C-A71A-F166FED49B74}" type="datetime1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S7 PROJECT WORK I - ZEROTH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2974-7000-4429-9A18-2351CB7D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0A50-4738-469F-AD34-24EBB37D0059}" type="datetime1">
              <a:rPr lang="en-IN" smtClean="0"/>
              <a:t>23-11-2022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S7 PROJECT WORK I - ZEROTH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2974-7000-4429-9A18-2351CB7D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37B0-C8E6-4FC1-B617-501361F474A8}" type="datetime1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S7 PROJECT WORK I - ZEROTH 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2974-7000-4429-9A18-2351CB7D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48EB-7506-4B6C-A64F-BE02E0293D91}" type="datetime1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S7 PROJECT WORK I - ZEROTH 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2974-7000-4429-9A18-2351CB7D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212C9-1E16-4539-BA6C-65222A11CDA5}" type="datetime1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S7 PROJECT WORK I - ZEROTH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12974-7000-4429-9A18-2351CB7DC46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709" y="2247849"/>
            <a:ext cx="7967730" cy="708337"/>
          </a:xfrm>
        </p:spPr>
        <p:txBody>
          <a:bodyPr>
            <a:normAutofit/>
          </a:bodyPr>
          <a:lstStyle/>
          <a:p>
            <a:r>
              <a:rPr lang="en-US" sz="3200" dirty="0"/>
              <a:t>****815***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426" y="3944841"/>
            <a:ext cx="9144000" cy="429049"/>
          </a:xfrm>
        </p:spPr>
        <p:txBody>
          <a:bodyPr/>
          <a:lstStyle/>
          <a:p>
            <a:r>
              <a:rPr lang="en-US" dirty="0"/>
              <a:t>Internal</a:t>
            </a:r>
            <a:endParaRPr lang="en-IN" dirty="0"/>
          </a:p>
        </p:txBody>
      </p:sp>
      <p:pic>
        <p:nvPicPr>
          <p:cNvPr id="4" name="image1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011178" y="569928"/>
            <a:ext cx="1313644" cy="1109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5379" y="737330"/>
            <a:ext cx="8700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BANNARI AMMAN INSTITUTE OF TECHNOLOGY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68946" y="1365161"/>
            <a:ext cx="85867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/>
          <p:nvPr/>
        </p:nvSpPr>
        <p:spPr>
          <a:xfrm>
            <a:off x="2115356" y="2995267"/>
            <a:ext cx="7967730" cy="7083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****REAL-TIME FACE RECOGNITION SYSTEM***</a:t>
            </a:r>
            <a:endParaRPr lang="en-IN" sz="3600" dirty="0"/>
          </a:p>
        </p:txBody>
      </p:sp>
      <p:sp>
        <p:nvSpPr>
          <p:cNvPr id="9" name="Subtitle 2"/>
          <p:cNvSpPr txBox="1"/>
          <p:nvPr/>
        </p:nvSpPr>
        <p:spPr>
          <a:xfrm>
            <a:off x="1691426" y="4547212"/>
            <a:ext cx="9144000" cy="4290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IN" dirty="0"/>
              <a:t> INTELLIGENCE INNOVATION LAB</a:t>
            </a:r>
          </a:p>
        </p:txBody>
      </p:sp>
      <p:sp>
        <p:nvSpPr>
          <p:cNvPr id="10" name="Subtitle 2"/>
          <p:cNvSpPr txBox="1"/>
          <p:nvPr/>
        </p:nvSpPr>
        <p:spPr>
          <a:xfrm>
            <a:off x="7339965" y="5412740"/>
            <a:ext cx="4456430" cy="10737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**Guide  details**</a:t>
            </a:r>
          </a:p>
          <a:p>
            <a:pPr algn="l"/>
            <a:r>
              <a:rPr lang="en-US" sz="1400" b="1" dirty="0"/>
              <a:t>Name            </a:t>
            </a:r>
            <a:r>
              <a:rPr lang="en-US" sz="1400" dirty="0"/>
              <a:t>: DR. NIRMALADEVI J</a:t>
            </a:r>
          </a:p>
          <a:p>
            <a:pPr algn="l"/>
            <a:r>
              <a:rPr lang="en-US" sz="1400" b="1" dirty="0"/>
              <a:t>Designation </a:t>
            </a:r>
            <a:r>
              <a:rPr lang="en-US" sz="1400" dirty="0"/>
              <a:t>: </a:t>
            </a:r>
            <a:r>
              <a:rPr lang="en-US" sz="1400" dirty="0">
                <a:sym typeface="+mn-ea"/>
              </a:rPr>
              <a:t> ASSOCIATE PROFESSOR</a:t>
            </a:r>
            <a:endParaRPr lang="en-US" sz="1400" dirty="0"/>
          </a:p>
          <a:p>
            <a:pPr algn="l"/>
            <a:r>
              <a:rPr lang="en-US" sz="1400" b="1" dirty="0" err="1"/>
              <a:t>Dept              </a:t>
            </a:r>
            <a:r>
              <a:rPr lang="en-US" sz="1400" dirty="0"/>
              <a:t>: INFORMATION SCIENCE AND ENGINEERING</a:t>
            </a:r>
          </a:p>
        </p:txBody>
      </p:sp>
      <p:sp>
        <p:nvSpPr>
          <p:cNvPr id="11" name="Subtitle 2"/>
          <p:cNvSpPr txBox="1"/>
          <p:nvPr/>
        </p:nvSpPr>
        <p:spPr>
          <a:xfrm>
            <a:off x="601980" y="5362575"/>
            <a:ext cx="4968240" cy="1073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**Team details**</a:t>
            </a:r>
          </a:p>
          <a:p>
            <a:pPr algn="l"/>
            <a:r>
              <a:rPr lang="en-US" sz="1400" b="1" dirty="0"/>
              <a:t>Name </a:t>
            </a:r>
            <a:r>
              <a:rPr lang="en-US" sz="1400" dirty="0"/>
              <a:t>  : AKHILAN S , VARUN P , ABHINESH P V</a:t>
            </a:r>
          </a:p>
          <a:p>
            <a:pPr algn="l"/>
            <a:r>
              <a:rPr lang="en-US" sz="1400" b="1" dirty="0"/>
              <a:t>Reg.No</a:t>
            </a:r>
            <a:r>
              <a:rPr lang="en-US" sz="1400" dirty="0"/>
              <a:t> : 191CS112 , 191EE253 , 191CS104</a:t>
            </a:r>
          </a:p>
          <a:p>
            <a:pPr algn="l"/>
            <a:r>
              <a:rPr lang="en-US" sz="1400" b="1" dirty="0" err="1"/>
              <a:t>Dept  </a:t>
            </a:r>
            <a:r>
              <a:rPr lang="en-US" sz="1400" dirty="0" err="1"/>
              <a:t>    </a:t>
            </a:r>
            <a:r>
              <a:rPr lang="en-US" sz="1400" dirty="0"/>
              <a:t>: CSE, EEE, CSE</a:t>
            </a:r>
            <a:endParaRPr lang="en-IN" sz="1400" dirty="0"/>
          </a:p>
        </p:txBody>
      </p:sp>
      <p:sp>
        <p:nvSpPr>
          <p:cNvPr id="12" name="Title 1"/>
          <p:cNvSpPr txBox="1"/>
          <p:nvPr/>
        </p:nvSpPr>
        <p:spPr>
          <a:xfrm>
            <a:off x="2043448" y="1487884"/>
            <a:ext cx="7967730" cy="708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S7 Project work – Final review – </a:t>
            </a:r>
            <a:r>
              <a:rPr lang="en-US" sz="3200" dirty="0">
                <a:solidFill>
                  <a:srgbClr val="FF0000"/>
                </a:solidFill>
              </a:rPr>
              <a:t>(23/11/2022)</a:t>
            </a:r>
            <a:endParaRPr lang="en-IN" sz="3200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09093" y="6671256"/>
            <a:ext cx="1148795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4038600" y="6306185"/>
            <a:ext cx="4114800" cy="365125"/>
          </a:xfrm>
        </p:spPr>
        <p:txBody>
          <a:bodyPr/>
          <a:lstStyle/>
          <a:p>
            <a:r>
              <a:rPr lang="en-IN"/>
              <a:t>S7 PROJECT WORK I - </a:t>
            </a:r>
            <a:r>
              <a:rPr lang="en-US" altLang="en-IN"/>
              <a:t>FINAL</a:t>
            </a:r>
            <a:r>
              <a:rPr lang="en-IN"/>
              <a:t> 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S7 PROJECT WORK I - </a:t>
            </a:r>
            <a:r>
              <a:rPr lang="en-US" altLang="en-IN"/>
              <a:t>FINAL</a:t>
            </a:r>
            <a:r>
              <a:rPr lang="en-IN"/>
              <a:t> REVIEW</a:t>
            </a:r>
          </a:p>
        </p:txBody>
      </p:sp>
      <p:sp>
        <p:nvSpPr>
          <p:cNvPr id="190" name="NOVELTY OF THE PROJECT"/>
          <p:cNvSpPr txBox="1"/>
          <p:nvPr/>
        </p:nvSpPr>
        <p:spPr>
          <a:xfrm>
            <a:off x="799453" y="166011"/>
            <a:ext cx="10515601" cy="1325701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 anchor="ctr">
            <a:normAutofit/>
          </a:bodyPr>
          <a:lstStyle>
            <a:lvl1pPr algn="just">
              <a:spcBef>
                <a:spcPts val="1000"/>
              </a:spcBef>
              <a:defRPr sz="2500" b="1">
                <a:latin typeface="+mj-lt"/>
                <a:ea typeface="+mj-ea"/>
                <a:cs typeface="+mj-cs"/>
                <a:sym typeface="Arial" panose="020B0604020202020204"/>
              </a:defRPr>
            </a:lvl1pPr>
          </a:lstStyle>
          <a:p>
            <a:r>
              <a:t>NOVELTY OF THE PROJECT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76985"/>
            <a:ext cx="10476865" cy="76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821035" y="441960"/>
            <a:ext cx="886460" cy="653415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/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Showing real time informations about the subject.</a:t>
            </a:r>
          </a:p>
          <a:p>
            <a:endParaRPr lang="en-US"/>
          </a:p>
          <a:p>
            <a:r>
              <a:rPr lang="en-US"/>
              <a:t>Huge amount of subjects can be observed and identified using this technique.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Cost Benefit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S7 PROJECT WORK I - </a:t>
            </a:r>
            <a:r>
              <a:rPr lang="en-US" altLang="en-IN"/>
              <a:t>FINAL</a:t>
            </a:r>
            <a:r>
              <a:rPr lang="en-IN"/>
              <a:t> REVIEW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76985"/>
            <a:ext cx="10476865" cy="76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946765" y="569595"/>
            <a:ext cx="723900" cy="5334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34720" y="1691005"/>
            <a:ext cx="1049782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The requirements are limited so we haven’t used any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The only requirement was webcam and sufficient system configuration.</a:t>
            </a:r>
          </a:p>
          <a:p>
            <a:pPr marL="342900" indent="-342900"/>
            <a:endParaRPr lang="en-US" sz="280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04570" y="202565"/>
            <a:ext cx="10515600" cy="1325563"/>
          </a:xfrm>
        </p:spPr>
        <p:txBody>
          <a:bodyPr/>
          <a:lstStyle/>
          <a:p>
            <a:r>
              <a:rPr lang="en-US" sz="3200" b="1"/>
              <a:t>Flow Chart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S7 PROJECT WORK I - </a:t>
            </a:r>
            <a:r>
              <a:rPr lang="en-US" altLang="en-IN"/>
              <a:t>FINAL</a:t>
            </a:r>
            <a:r>
              <a:rPr lang="en-IN"/>
              <a:t> REVIEW</a:t>
            </a:r>
          </a:p>
        </p:txBody>
      </p:sp>
      <p:pic>
        <p:nvPicPr>
          <p:cNvPr id="5" name="image1.jp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014710" y="202565"/>
            <a:ext cx="934720" cy="7493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004552" y="1094704"/>
            <a:ext cx="1007127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2950845" y="2867025"/>
            <a:ext cx="1918335" cy="811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image0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04570" y="2724785"/>
            <a:ext cx="1054100" cy="107569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3052445" y="3078480"/>
            <a:ext cx="1714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DEVICES </a:t>
            </a:r>
          </a:p>
        </p:txBody>
      </p:sp>
      <p:sp>
        <p:nvSpPr>
          <p:cNvPr id="14" name="Rectangles 13"/>
          <p:cNvSpPr/>
          <p:nvPr/>
        </p:nvSpPr>
        <p:spPr>
          <a:xfrm>
            <a:off x="5598160" y="2846705"/>
            <a:ext cx="2067560" cy="83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760720" y="2940050"/>
            <a:ext cx="1967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FEATURES EXTRACTION</a:t>
            </a:r>
          </a:p>
        </p:txBody>
      </p:sp>
      <p:sp>
        <p:nvSpPr>
          <p:cNvPr id="16" name="Rectangles 15"/>
          <p:cNvSpPr/>
          <p:nvPr/>
        </p:nvSpPr>
        <p:spPr>
          <a:xfrm>
            <a:off x="8394700" y="2832100"/>
            <a:ext cx="2241550" cy="801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8496935" y="3048635"/>
            <a:ext cx="2140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FACE DETECTION</a:t>
            </a:r>
          </a:p>
        </p:txBody>
      </p:sp>
      <p:cxnSp>
        <p:nvCxnSpPr>
          <p:cNvPr id="19" name="Straight Arrow Connector 18"/>
          <p:cNvCxnSpPr>
            <a:stCxn id="11" idx="3"/>
            <a:endCxn id="9" idx="1"/>
          </p:cNvCxnSpPr>
          <p:nvPr/>
        </p:nvCxnSpPr>
        <p:spPr>
          <a:xfrm>
            <a:off x="2058670" y="3262630"/>
            <a:ext cx="89217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4" idx="1"/>
          </p:cNvCxnSpPr>
          <p:nvPr/>
        </p:nvCxnSpPr>
        <p:spPr>
          <a:xfrm flipV="1">
            <a:off x="4869180" y="3262630"/>
            <a:ext cx="72898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1"/>
          </p:cNvCxnSpPr>
          <p:nvPr/>
        </p:nvCxnSpPr>
        <p:spPr>
          <a:xfrm flipV="1">
            <a:off x="7637145" y="3232785"/>
            <a:ext cx="757555" cy="33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0"/>
          </p:cNvCxnSpPr>
          <p:nvPr/>
        </p:nvCxnSpPr>
        <p:spPr>
          <a:xfrm flipH="1" flipV="1">
            <a:off x="9513570" y="2170430"/>
            <a:ext cx="1905" cy="661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</p:cNvCxnSpPr>
          <p:nvPr/>
        </p:nvCxnSpPr>
        <p:spPr>
          <a:xfrm>
            <a:off x="9515475" y="3633470"/>
            <a:ext cx="8255" cy="7385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s 23"/>
          <p:cNvSpPr/>
          <p:nvPr/>
        </p:nvSpPr>
        <p:spPr>
          <a:xfrm>
            <a:off x="8428355" y="4371975"/>
            <a:ext cx="2251710" cy="770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8427720" y="1511300"/>
            <a:ext cx="2252345" cy="6692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8428355" y="1535430"/>
            <a:ext cx="2332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IDENTIFYING OR VERIFYING</a:t>
            </a:r>
          </a:p>
        </p:txBody>
      </p:sp>
      <p:sp>
        <p:nvSpPr>
          <p:cNvPr id="27" name="Text Box 26"/>
          <p:cNvSpPr txBox="1"/>
          <p:nvPr/>
        </p:nvSpPr>
        <p:spPr>
          <a:xfrm>
            <a:off x="8590915" y="4588510"/>
            <a:ext cx="2089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FACE DATABASE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Results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S7 PROJECT WORK I - </a:t>
            </a:r>
            <a:r>
              <a:rPr lang="en-US" altLang="en-IN"/>
              <a:t>FINAL</a:t>
            </a:r>
            <a:r>
              <a:rPr lang="en-IN"/>
              <a:t> REVIEW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76985"/>
            <a:ext cx="10476865" cy="76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1.jp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028680" y="508635"/>
            <a:ext cx="723900" cy="533400"/>
          </a:xfrm>
          <a:prstGeom prst="rect">
            <a:avLst/>
          </a:prstGeom>
        </p:spPr>
      </p:pic>
      <p:pic>
        <p:nvPicPr>
          <p:cNvPr id="5" name="Content Placeholder 4" descr="Screenshot 2022-10-21 10305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53985" y="1691005"/>
            <a:ext cx="2922905" cy="2266950"/>
          </a:xfrm>
          <a:prstGeom prst="rect">
            <a:avLst/>
          </a:prstGeom>
        </p:spPr>
      </p:pic>
      <p:pic>
        <p:nvPicPr>
          <p:cNvPr id="8" name="Picture 7" descr="Screenshot 2022-10-21 10312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47140" y="1652905"/>
            <a:ext cx="3147695" cy="2395220"/>
          </a:xfrm>
          <a:prstGeom prst="rect">
            <a:avLst/>
          </a:prstGeom>
        </p:spPr>
      </p:pic>
      <p:pic>
        <p:nvPicPr>
          <p:cNvPr id="9" name="Picture 8" descr="Screenshot 2022-10-21 103255"/>
          <p:cNvPicPr>
            <a:picLocks noChangeAspect="1"/>
          </p:cNvPicPr>
          <p:nvPr/>
        </p:nvPicPr>
        <p:blipFill>
          <a:blip r:embed="rId5"/>
          <a:srcRect l="22584" r="1180"/>
          <a:stretch>
            <a:fillRect/>
          </a:stretch>
        </p:blipFill>
        <p:spPr>
          <a:xfrm>
            <a:off x="4556760" y="3260090"/>
            <a:ext cx="3035300" cy="3035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9770"/>
            <a:ext cx="10515600" cy="1325563"/>
          </a:xfrm>
        </p:spPr>
        <p:txBody>
          <a:bodyPr>
            <a:normAutofit fontScale="90000"/>
          </a:bodyPr>
          <a:lstStyle/>
          <a:p>
            <a:r>
              <a:rPr>
                <a:sym typeface="+mn-ea"/>
              </a:rPr>
              <a:t>PROGRESS OF WORK- GANTT CHART</a:t>
            </a:r>
            <a:br>
              <a:rPr>
                <a:sym typeface="+mn-ea"/>
              </a:rPr>
            </a:b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S7 PROJECT WORK I - </a:t>
            </a:r>
            <a:r>
              <a:rPr lang="en-US" altLang="en-IN"/>
              <a:t>FINAL</a:t>
            </a:r>
            <a:r>
              <a:rPr lang="en-IN"/>
              <a:t> REVIEW</a:t>
            </a:r>
          </a:p>
        </p:txBody>
      </p:sp>
      <p:graphicFrame>
        <p:nvGraphicFramePr>
          <p:cNvPr id="200" name="Google Shape;257;g15029933762_0_146"/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10696575" cy="460819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71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6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81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61010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 panose="020B0604020202020204"/>
                        </a:rPr>
                        <a:t> 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 panose="020B0604020202020204"/>
                        </a:rPr>
                        <a:t>Weekly Activities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Arial" panose="020B0604020202020204"/>
                        </a:rPr>
                        <a:t>1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Arial" panose="020B0604020202020204"/>
                        </a:rPr>
                        <a:t>2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Arial" panose="020B0604020202020204"/>
                        </a:rPr>
                        <a:t>3 &amp; 4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Arial" panose="020B0604020202020204"/>
                        </a:rPr>
                        <a:t>5 &amp; 6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Arial" panose="020B0604020202020204"/>
                        </a:rPr>
                        <a:t>7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Arial" panose="020B0604020202020204"/>
                        </a:rPr>
                        <a:t>8 &amp; 9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Arial" panose="020B0604020202020204"/>
                        </a:rPr>
                        <a:t>10 &amp; 11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Arial" panose="020B0604020202020204"/>
                        </a:rPr>
                        <a:t>13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Arial" panose="020B0604020202020204"/>
                        </a:rPr>
                        <a:t>14 &amp; 15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Arial" panose="020B0604020202020204"/>
                        </a:rPr>
                        <a:t>16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51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 panose="020B0604020202020204"/>
                        </a:rPr>
                        <a:t>Selection of Domain and Project Title (Via Literature Surveys)  Study the fundamentals of selected Domain, Aim &amp; Objectives of the project, and an insight view of the project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400">
                          <a:sym typeface="Arial" panose="020B0604020202020204"/>
                        </a:rPr>
                        <a:t>20.</a:t>
                      </a:r>
                      <a:r>
                        <a:rPr sz="1400">
                          <a:sym typeface="Arial" panose="020B0604020202020204"/>
                        </a:rPr>
                        <a:t>07.
2022 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 panose="020B0604020202020204"/>
                        </a:rPr>
                        <a:t> 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 panose="020B0604020202020204"/>
                        </a:rPr>
                        <a:t> 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 panose="020B0604020202020204"/>
                        </a:rPr>
                        <a:t> 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 panose="020B0604020202020204"/>
                        </a:rPr>
                        <a:t> 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 panose="020B0604020202020204"/>
                        </a:rPr>
                        <a:t> 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 panose="020B0604020202020204"/>
                        </a:rPr>
                        <a:t> 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 panose="020B0604020202020204"/>
                        </a:rPr>
                        <a:t> 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 panose="020B0604020202020204"/>
                        </a:rPr>
                        <a:t> 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 panose="020B0604020202020204"/>
                        </a:rPr>
                        <a:t> 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506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 panose="020B0604020202020204"/>
                        </a:rPr>
                        <a:t>Confirmation of Identified Project Domain and Title - Zeroth Review 
(Project Work Confirmation Form)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 panose="020B0604020202020204"/>
                        </a:rPr>
                        <a:t> 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 panose="020B0604020202020204"/>
                        </a:rPr>
                        <a:t> 2</a:t>
                      </a:r>
                      <a:r>
                        <a:rPr lang="en-US" sz="1400">
                          <a:sym typeface="Arial" panose="020B0604020202020204"/>
                        </a:rPr>
                        <a:t>6</a:t>
                      </a:r>
                      <a:r>
                        <a:rPr sz="1400">
                          <a:sym typeface="Arial" panose="020B0604020202020204"/>
                        </a:rPr>
                        <a:t>.07.2022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 panose="020B0604020202020204"/>
                        </a:rPr>
                        <a:t> 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 panose="020B0604020202020204"/>
                        </a:rPr>
                        <a:t> 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 panose="020B0604020202020204"/>
                        </a:rPr>
                        <a:t> 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 panose="020B0604020202020204"/>
                        </a:rPr>
                        <a:t> 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 panose="020B0604020202020204"/>
                        </a:rPr>
                        <a:t> 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 panose="020B0604020202020204"/>
                        </a:rPr>
                        <a:t> 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 panose="020B0604020202020204"/>
                        </a:rPr>
                        <a:t> 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 panose="020B0604020202020204"/>
                        </a:rPr>
                        <a:t> 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598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 panose="020B0604020202020204"/>
                        </a:rPr>
                        <a:t>First Review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 panose="020B0604020202020204"/>
                        </a:defRPr>
                      </a:pPr>
                      <a:endParaRPr/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 panose="020B0604020202020204"/>
                        </a:defRPr>
                      </a:pPr>
                      <a:endParaRPr/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 panose="020B0604020202020204"/>
                        </a:defRPr>
                      </a:pPr>
                      <a:endParaRPr/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 panose="020B0604020202020204"/>
                        </a:rPr>
                        <a:t>08.09.
2022</a:t>
                      </a:r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 panose="020B0604020202020204"/>
                        </a:defRPr>
                      </a:pPr>
                      <a:endParaRPr/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 panose="020B0604020202020204"/>
                        </a:defRPr>
                      </a:pPr>
                      <a:endParaRPr/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 panose="020B0604020202020204"/>
                        </a:defRPr>
                      </a:pPr>
                      <a:endParaRPr/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 panose="020B0604020202020204"/>
                        </a:defRPr>
                      </a:pPr>
                      <a:endParaRPr/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 panose="020B0604020202020204"/>
                        </a:defRPr>
                      </a:pPr>
                      <a:endParaRPr/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 panose="020B0604020202020204"/>
                        </a:defRPr>
                      </a:pPr>
                      <a:endParaRPr/>
                    </a:p>
                  </a:txBody>
                  <a:tcPr marL="7625" marR="7625" marT="7625" marB="7625" anchor="ctr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98" name="Google Shape;253;g15029933762_0_146" descr="Google Shape;253;g15029933762_0_14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b="10272"/>
          <a:stretch>
            <a:fillRect/>
          </a:stretch>
        </p:blipFill>
        <p:spPr>
          <a:xfrm>
            <a:off x="10631170" y="365125"/>
            <a:ext cx="903605" cy="8832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9" name="Google Shape;254;g15029933762_0_146"/>
          <p:cNvSpPr/>
          <p:nvPr/>
        </p:nvSpPr>
        <p:spPr>
          <a:xfrm flipV="1">
            <a:off x="838200" y="1424305"/>
            <a:ext cx="10614025" cy="8890"/>
          </a:xfrm>
          <a:prstGeom prst="line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LITERATURE SURVEY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S7 PROJECT WORK I - </a:t>
            </a:r>
            <a:r>
              <a:rPr lang="en-US" altLang="en-IN"/>
              <a:t>FINAL</a:t>
            </a:r>
            <a:r>
              <a:rPr lang="en-IN"/>
              <a:t> REVIEW</a:t>
            </a:r>
          </a:p>
        </p:txBody>
      </p:sp>
      <p:sp>
        <p:nvSpPr>
          <p:cNvPr id="199" name="Google Shape;254;g15029933762_0_146"/>
          <p:cNvSpPr/>
          <p:nvPr/>
        </p:nvSpPr>
        <p:spPr>
          <a:xfrm flipV="1">
            <a:off x="838200" y="1424305"/>
            <a:ext cx="10614025" cy="8890"/>
          </a:xfrm>
          <a:prstGeom prst="line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5" name="image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967720" y="610870"/>
            <a:ext cx="723900" cy="5334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51230" y="1939290"/>
            <a:ext cx="1040193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lnSpc>
                <a:spcPct val="150000"/>
              </a:lnSpc>
              <a:spcBef>
                <a:spcPts val="0"/>
              </a:spcBef>
              <a:buSzPct val="100000"/>
              <a:buNone/>
              <a:defRPr>
                <a:solidFill>
                  <a:srgbClr val="202124"/>
                </a:solidFill>
              </a:defRPr>
            </a:pPr>
            <a:r>
              <a:rPr>
                <a:sym typeface="+mn-ea"/>
              </a:rPr>
              <a:t>https://medium.com/@iselagradilla94/how-to-build-a-face-detection-application-using-pytorch-and-opencv-d46b0866e4d6</a:t>
            </a:r>
          </a:p>
          <a:p>
            <a:pPr indent="0" algn="l">
              <a:lnSpc>
                <a:spcPct val="150000"/>
              </a:lnSpc>
              <a:spcBef>
                <a:spcPts val="0"/>
              </a:spcBef>
              <a:buSzPct val="100000"/>
              <a:buNone/>
              <a:defRPr>
                <a:solidFill>
                  <a:srgbClr val="202124"/>
                </a:solidFill>
              </a:defRPr>
            </a:pPr>
            <a:r>
              <a:rPr>
                <a:sym typeface="+mn-ea"/>
              </a:rPr>
              <a:t>https://medium.com/@iselagradilla94/multi-task-cascaded-convolutional-networks-mtcnn-for-face-detection-and-facial-landmark-alignment-7c21e8007923</a:t>
            </a:r>
          </a:p>
          <a:p>
            <a:pPr indent="0" algn="l">
              <a:lnSpc>
                <a:spcPct val="150000"/>
              </a:lnSpc>
              <a:spcBef>
                <a:spcPts val="0"/>
              </a:spcBef>
              <a:buSzPct val="100000"/>
              <a:buNone/>
              <a:defRPr>
                <a:solidFill>
                  <a:srgbClr val="202124"/>
                </a:solidFill>
              </a:defRPr>
            </a:pPr>
            <a:r>
              <a:rPr>
                <a:sym typeface="+mn-ea"/>
              </a:rPr>
              <a:t>https://github.com/ShantanuGeekHub/Live_Face_Detection/blob/main/Live_Face_Detector.py</a:t>
            </a:r>
          </a:p>
          <a:p>
            <a:pPr indent="0" algn="l">
              <a:lnSpc>
                <a:spcPct val="150000"/>
              </a:lnSpc>
              <a:spcBef>
                <a:spcPts val="0"/>
              </a:spcBef>
              <a:buSzPct val="100000"/>
              <a:buNone/>
              <a:defRPr>
                <a:solidFill>
                  <a:srgbClr val="202124"/>
                </a:solidFill>
              </a:defRPr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marL="0" indent="0" algn="ctr">
              <a:buNone/>
            </a:pPr>
            <a:r>
              <a:rPr lang="en-IN" sz="7200" b="1" dirty="0"/>
              <a:t>THANK YOU</a:t>
            </a:r>
            <a:endParaRPr lang="en-IN" sz="4400" b="1" dirty="0"/>
          </a:p>
        </p:txBody>
      </p:sp>
      <p:pic>
        <p:nvPicPr>
          <p:cNvPr id="4" name="image1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075830" y="174926"/>
            <a:ext cx="934791" cy="77811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S7 PROJECT WORK I - </a:t>
            </a:r>
            <a:r>
              <a:rPr lang="en-US" altLang="en-IN"/>
              <a:t>FINAL</a:t>
            </a:r>
            <a:r>
              <a:rPr lang="en-IN"/>
              <a:t> REVIEW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004552" y="1094704"/>
            <a:ext cx="1007127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22465" cy="729579"/>
          </a:xfrm>
        </p:spPr>
        <p:txBody>
          <a:bodyPr>
            <a:normAutofit/>
          </a:bodyPr>
          <a:lstStyle/>
          <a:p>
            <a:r>
              <a:rPr lang="en-US" sz="3200" b="1" dirty="0"/>
              <a:t>Problem Statement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/>
              <a:t>COMMERCIAL USE</a:t>
            </a:r>
          </a:p>
          <a:p>
            <a:r>
              <a:rPr lang="en-IN"/>
              <a:t>Day Care</a:t>
            </a:r>
          </a:p>
          <a:p>
            <a:r>
              <a:rPr lang="en-IN"/>
              <a:t>Residential Security</a:t>
            </a:r>
          </a:p>
          <a:p>
            <a:r>
              <a:rPr lang="en-IN"/>
              <a:t>Banking</a:t>
            </a:r>
          </a:p>
          <a:p>
            <a:r>
              <a:rPr lang="en-US" altLang="en-IN"/>
              <a:t>Tourism</a:t>
            </a:r>
          </a:p>
          <a:p>
            <a:pPr marL="0" indent="0">
              <a:buNone/>
            </a:pPr>
            <a:endParaRPr lang="en-US" altLang="en-IN"/>
          </a:p>
          <a:p>
            <a:pPr marL="0" indent="0">
              <a:buNone/>
            </a:pPr>
            <a:r>
              <a:rPr lang="en-US" altLang="en-IN"/>
              <a:t>To check or identify the known person and the unknown person in secure places which is in Real-Time.</a:t>
            </a:r>
          </a:p>
        </p:txBody>
      </p:sp>
      <p:pic>
        <p:nvPicPr>
          <p:cNvPr id="4" name="image1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075830" y="174926"/>
            <a:ext cx="934791" cy="77811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S7 PROJECT WORK I - </a:t>
            </a:r>
            <a:r>
              <a:rPr lang="en-US" altLang="en-IN"/>
              <a:t>FINAL</a:t>
            </a:r>
            <a:r>
              <a:rPr lang="en-IN"/>
              <a:t> REVIEW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004552" y="1094704"/>
            <a:ext cx="1007127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IN" sz="3600" b="1" dirty="0"/>
              <a:t>AIM AND OBJECTIVE OF THE PROJECT</a:t>
            </a:r>
            <a:br>
              <a:rPr lang="en-IN" b="1" dirty="0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S7 PROJECT WORK I - </a:t>
            </a:r>
            <a:r>
              <a:rPr lang="en-US" altLang="en-IN"/>
              <a:t>FINAL</a:t>
            </a:r>
            <a:r>
              <a:rPr lang="en-IN"/>
              <a:t> REVIEW</a:t>
            </a:r>
          </a:p>
        </p:txBody>
      </p:sp>
      <p:pic>
        <p:nvPicPr>
          <p:cNvPr id="5" name="image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979785" y="365125"/>
            <a:ext cx="825500" cy="608330"/>
          </a:xfrm>
          <a:prstGeom prst="rect">
            <a:avLst/>
          </a:prstGeom>
        </p:spPr>
      </p:pic>
      <p:sp>
        <p:nvSpPr>
          <p:cNvPr id="199" name="Google Shape;254;g15029933762_0_146"/>
          <p:cNvSpPr/>
          <p:nvPr/>
        </p:nvSpPr>
        <p:spPr>
          <a:xfrm flipV="1">
            <a:off x="838200" y="1231265"/>
            <a:ext cx="10614025" cy="8890"/>
          </a:xfrm>
          <a:prstGeom prst="line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Text Box 8"/>
          <p:cNvSpPr txBox="1"/>
          <p:nvPr/>
        </p:nvSpPr>
        <p:spPr>
          <a:xfrm>
            <a:off x="896620" y="1854200"/>
            <a:ext cx="1020318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800"/>
              <a:t>AIM :</a:t>
            </a:r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Detecting Human face recognition using AI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896620" y="3406140"/>
            <a:ext cx="12858115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sym typeface="+mn-ea"/>
              </a:rPr>
              <a:t>OBJECTIVE :</a:t>
            </a:r>
            <a:endParaRPr lang="en-US" sz="28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Identifying the face of the subject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By using Haar Cascade algorithm to train the model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And display the label of subject in real time .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1560"/>
          </a:xfrm>
        </p:spPr>
        <p:txBody>
          <a:bodyPr/>
          <a:lstStyle/>
          <a:p>
            <a:r>
              <a:rPr>
                <a:sym typeface="+mn-ea"/>
              </a:rPr>
              <a:t>Scope of the Project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S7 PROJECT WORK I - </a:t>
            </a:r>
            <a:r>
              <a:rPr lang="en-US" altLang="en-IN"/>
              <a:t>FINAL</a:t>
            </a:r>
            <a:r>
              <a:rPr lang="en-IN"/>
              <a:t> REVIEW</a:t>
            </a:r>
          </a:p>
        </p:txBody>
      </p:sp>
      <p:pic>
        <p:nvPicPr>
          <p:cNvPr id="149" name="Google Shape;107;p2" descr="Google Shape;107;p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3725" y="549275"/>
            <a:ext cx="907415" cy="6686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9" name="Google Shape;254;g15029933762_0_146"/>
          <p:cNvSpPr/>
          <p:nvPr/>
        </p:nvSpPr>
        <p:spPr>
          <a:xfrm flipV="1">
            <a:off x="838200" y="1312545"/>
            <a:ext cx="10614025" cy="8890"/>
          </a:xfrm>
          <a:prstGeom prst="line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Text Box 9"/>
          <p:cNvSpPr txBox="1"/>
          <p:nvPr/>
        </p:nvSpPr>
        <p:spPr>
          <a:xfrm>
            <a:off x="838200" y="1871980"/>
            <a:ext cx="129165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This could be helpful in detecting the authorised and unauthorised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800"/>
              <a:t>persons.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It enhances the security of the organisation or facility.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/>
          </a:p>
          <a:p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S7 PROJECT WORK I - </a:t>
            </a:r>
            <a:r>
              <a:rPr lang="en-US" altLang="en-IN"/>
              <a:t>FINAL</a:t>
            </a:r>
            <a:r>
              <a:rPr lang="en-IN"/>
              <a:t> REVIEW</a:t>
            </a:r>
          </a:p>
        </p:txBody>
      </p:sp>
      <p:sp>
        <p:nvSpPr>
          <p:cNvPr id="155" name="NEED FOR THE CURRENT STUDY"/>
          <p:cNvSpPr txBox="1"/>
          <p:nvPr/>
        </p:nvSpPr>
        <p:spPr>
          <a:xfrm>
            <a:off x="763084" y="149328"/>
            <a:ext cx="10515601" cy="1325701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 anchor="ctr">
            <a:normAutofit/>
          </a:bodyPr>
          <a:lstStyle>
            <a:lvl1pPr algn="just">
              <a:spcBef>
                <a:spcPts val="1000"/>
              </a:spcBef>
              <a:defRPr sz="2500" b="1">
                <a:latin typeface="+mj-lt"/>
                <a:ea typeface="+mj-ea"/>
                <a:cs typeface="+mj-cs"/>
                <a:sym typeface="Arial" panose="020B0604020202020204"/>
              </a:defRPr>
            </a:lvl1pPr>
          </a:lstStyle>
          <a:p>
            <a:r>
              <a:t>NEED FOR THE CURRENT STUDY</a:t>
            </a:r>
          </a:p>
        </p:txBody>
      </p:sp>
      <p:sp>
        <p:nvSpPr>
          <p:cNvPr id="158" name="Google Shape;146;g15029933762_0_78"/>
          <p:cNvSpPr/>
          <p:nvPr/>
        </p:nvSpPr>
        <p:spPr>
          <a:xfrm flipV="1">
            <a:off x="838200" y="1183005"/>
            <a:ext cx="10176510" cy="55245"/>
          </a:xfrm>
          <a:prstGeom prst="line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157" name="Google Shape;145;g15029933762_0_78" descr="Google Shape;145;g15029933762_0_78"/>
          <p:cNvPicPr>
            <a:picLocks noGrp="1" noChangeAspect="1"/>
          </p:cNvPicPr>
          <p:nvPr>
            <p:ph idx="1"/>
          </p:nvPr>
        </p:nvPicPr>
        <p:blipFill>
          <a:blip r:embed="rId2"/>
          <a:srcRect b="10272"/>
          <a:stretch>
            <a:fillRect/>
          </a:stretch>
        </p:blipFill>
        <p:spPr>
          <a:xfrm>
            <a:off x="10833735" y="302895"/>
            <a:ext cx="837565" cy="8185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Text Box 5"/>
          <p:cNvSpPr txBox="1"/>
          <p:nvPr/>
        </p:nvSpPr>
        <p:spPr>
          <a:xfrm>
            <a:off x="838200" y="2040255"/>
            <a:ext cx="1076198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SzPct val="100000"/>
              <a:buFont typeface="Arial" panose="020B0604020202020204" pitchFamily="34" charset="0"/>
              <a:buChar char="•"/>
            </a:pPr>
            <a:r>
              <a:rPr sz="2800">
                <a:sym typeface="+mn-ea"/>
              </a:rPr>
              <a:t>Security is the main reason for implementing this system.</a:t>
            </a: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</a:pPr>
            <a:endParaRPr sz="2800">
              <a:sym typeface="+mn-ea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</a:pPr>
            <a:r>
              <a:rPr sz="2800">
                <a:sym typeface="+mn-ea"/>
              </a:rPr>
              <a:t>This </a:t>
            </a:r>
            <a:r>
              <a:rPr lang="en-US" sz="2800">
                <a:sym typeface="+mn-ea"/>
              </a:rPr>
              <a:t>method helps in successing the access of the authorised person.</a:t>
            </a:r>
          </a:p>
          <a:p>
            <a:pPr marL="342900" indent="-342900" algn="l">
              <a:buSzPct val="100000"/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457200" indent="-457200" algn="l">
              <a:buSzPct val="100000"/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Prevents from the unidentified persons.</a:t>
            </a:r>
            <a:endParaRPr sz="2800">
              <a:sym typeface="+mn-ea"/>
            </a:endParaRPr>
          </a:p>
          <a:p>
            <a:pPr marL="285750" indent="-28575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22465" cy="729579"/>
          </a:xfrm>
        </p:spPr>
        <p:txBody>
          <a:bodyPr>
            <a:normAutofit/>
          </a:bodyPr>
          <a:lstStyle/>
          <a:p>
            <a:r>
              <a:rPr lang="en-US" sz="3200" b="1" dirty="0"/>
              <a:t>Proposed Methodology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IN"/>
              <a:t>By Collection of Real-Time dataset from the scratch .</a:t>
            </a:r>
          </a:p>
          <a:p>
            <a:r>
              <a:rPr lang="en-US" altLang="en-IN"/>
              <a:t>Chosen to Use Haar cascade .</a:t>
            </a:r>
          </a:p>
          <a:p>
            <a:r>
              <a:rPr lang="en-US" altLang="en-IN"/>
              <a:t>Train the Algorithm to recognise the person .</a:t>
            </a:r>
          </a:p>
          <a:p>
            <a:r>
              <a:rPr lang="en-US" altLang="en-IN"/>
              <a:t>Identified students are grouped and labelled .</a:t>
            </a:r>
          </a:p>
          <a:p>
            <a:r>
              <a:rPr lang="en-US" altLang="en-IN"/>
              <a:t>Unidentified persons will be saved into different labels as unidentified1 , Unidentified2 etc .</a:t>
            </a:r>
          </a:p>
          <a:p>
            <a:endParaRPr lang="en-US" altLang="en-IN"/>
          </a:p>
          <a:p>
            <a:endParaRPr lang="en-US" altLang="en-IN"/>
          </a:p>
        </p:txBody>
      </p:sp>
      <p:pic>
        <p:nvPicPr>
          <p:cNvPr id="4" name="image1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075830" y="174926"/>
            <a:ext cx="934791" cy="77811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S7 PROJECT WORK I - </a:t>
            </a:r>
            <a:r>
              <a:rPr lang="en-US" altLang="en-IN"/>
              <a:t>FINAL</a:t>
            </a:r>
            <a:r>
              <a:rPr lang="en-IN"/>
              <a:t> REVIEW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004552" y="1094704"/>
            <a:ext cx="1007127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S7 PROJECT WORK I - </a:t>
            </a:r>
            <a:r>
              <a:rPr lang="en-US" altLang="en-IN"/>
              <a:t>FINAL</a:t>
            </a:r>
            <a:r>
              <a:rPr lang="en-IN"/>
              <a:t> REVIEW</a:t>
            </a:r>
          </a:p>
        </p:txBody>
      </p:sp>
      <p:graphicFrame>
        <p:nvGraphicFramePr>
          <p:cNvPr id="172" name="Google Shape;178;g15029933762_0_60"/>
          <p:cNvGraphicFramePr>
            <a:graphicFrameLocks noGrp="1"/>
          </p:cNvGraphicFramePr>
          <p:nvPr>
            <p:ph sz="half" idx="1"/>
          </p:nvPr>
        </p:nvGraphicFramePr>
        <p:xfrm>
          <a:off x="838200" y="2494915"/>
          <a:ext cx="10476865" cy="3251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0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3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32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2400">
                          <a:sym typeface="Arial" panose="020B0604020202020204"/>
                        </a:rPr>
                        <a:t>Software</a:t>
                      </a:r>
                    </a:p>
                  </a:txBody>
                  <a:tcPr marL="91425" marR="91425" marT="91425" marB="91425" anchor="ctr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lang="en-US" sz="2400">
                          <a:sym typeface="Arial" panose="020B0604020202020204"/>
                        </a:rPr>
                        <a:t>IDLE</a:t>
                      </a:r>
                    </a:p>
                  </a:txBody>
                  <a:tcPr marL="91425" marR="91425" marT="91425" marB="91425" anchor="ctr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92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2400">
                          <a:sym typeface="Arial" panose="020B0604020202020204"/>
                        </a:rPr>
                        <a:t>Programming language</a:t>
                      </a:r>
                    </a:p>
                  </a:txBody>
                  <a:tcPr marL="91425" marR="91425" marT="91425" marB="91425" anchor="ctr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2400">
                          <a:sym typeface="Arial" panose="020B0604020202020204"/>
                        </a:rPr>
                        <a:t>Python</a:t>
                      </a:r>
                    </a:p>
                  </a:txBody>
                  <a:tcPr marL="91425" marR="91425" marT="91425" marB="91425" anchor="ctr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4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2400">
                          <a:sym typeface="Arial" panose="020B0604020202020204"/>
                        </a:rPr>
                        <a:t>Algorithm</a:t>
                      </a:r>
                    </a:p>
                  </a:txBody>
                  <a:tcPr marL="91425" marR="91425" marT="91425" marB="91425" anchor="ctr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lang="en-US" sz="2400">
                          <a:sym typeface="Arial" panose="020B0604020202020204"/>
                        </a:rPr>
                        <a:t>Haar cascade</a:t>
                      </a:r>
                    </a:p>
                  </a:txBody>
                  <a:tcPr marL="91425" marR="91425" marT="91425" marB="91425" anchor="ctr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6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2400">
                          <a:sym typeface="Arial" panose="020B0604020202020204"/>
                        </a:rPr>
                        <a:t>Dataset</a:t>
                      </a:r>
                    </a:p>
                  </a:txBody>
                  <a:tcPr marL="91425" marR="91425" marT="91425" marB="91425" anchor="ctr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lang="en-US" sz="2400">
                          <a:sym typeface="Arial" panose="020B0604020202020204"/>
                        </a:rPr>
                        <a:t>VGG </a:t>
                      </a:r>
                      <a:r>
                        <a:rPr sz="2400">
                          <a:sym typeface="Arial" panose="020B0604020202020204"/>
                        </a:rPr>
                        <a:t>dataset</a:t>
                      </a:r>
                    </a:p>
                  </a:txBody>
                  <a:tcPr marL="91425" marR="91425" marT="91425" marB="91425" anchor="ctr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9" name="REQUIREMENTS FOR IMPLEMENTATION"/>
          <p:cNvSpPr txBox="1"/>
          <p:nvPr/>
        </p:nvSpPr>
        <p:spPr>
          <a:xfrm>
            <a:off x="838200" y="145125"/>
            <a:ext cx="10515600" cy="1325700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 anchor="ctr">
            <a:normAutofit/>
          </a:bodyPr>
          <a:lstStyle>
            <a:lvl1pPr algn="just">
              <a:spcBef>
                <a:spcPts val="1000"/>
              </a:spcBef>
              <a:defRPr sz="2500" b="1">
                <a:latin typeface="+mj-lt"/>
                <a:ea typeface="+mj-ea"/>
                <a:cs typeface="+mj-cs"/>
                <a:sym typeface="Arial" panose="020B0604020202020204"/>
              </a:defRPr>
            </a:lvl1pPr>
          </a:lstStyle>
          <a:p>
            <a:r>
              <a:t>REQUIREMENTS FOR IMPLEMENTATION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76985"/>
            <a:ext cx="10476865" cy="76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1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0998200" y="365125"/>
            <a:ext cx="921385" cy="679450"/>
          </a:xfrm>
          <a:prstGeom prst="rect">
            <a:avLst/>
          </a:prstGeom>
        </p:spPr>
      </p:pic>
      <p:graphicFrame>
        <p:nvGraphicFramePr>
          <p:cNvPr id="8" name="Google Shape;178;g15029933762_0_60"/>
          <p:cNvGraphicFramePr/>
          <p:nvPr/>
        </p:nvGraphicFramePr>
        <p:xfrm>
          <a:off x="838200" y="1891665"/>
          <a:ext cx="10476865" cy="6032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0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3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32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lang="en-US" sz="2400">
                          <a:sym typeface="Arial" panose="020B0604020202020204"/>
                        </a:rPr>
                        <a:t>Hardware</a:t>
                      </a:r>
                    </a:p>
                  </a:txBody>
                  <a:tcPr marL="91425" marR="91425" marT="91425" marB="91425" anchor="ctr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lang="en-US" sz="2400">
                          <a:sym typeface="Arial" panose="020B0604020202020204"/>
                        </a:rPr>
                        <a:t>WEBCAM</a:t>
                      </a:r>
                    </a:p>
                  </a:txBody>
                  <a:tcPr marL="91425" marR="91425" marT="91425" marB="91425" anchor="ctr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97430"/>
            <a:ext cx="10515600" cy="3879850"/>
          </a:xfrm>
        </p:spPr>
        <p:txBody>
          <a:bodyPr/>
          <a:lstStyle/>
          <a:p>
            <a:r>
              <a:rPr>
                <a:sym typeface="+mn-ea"/>
              </a:rPr>
              <a:t>Haar cascade is an algorithm that can detect objects in images, irrespective of their scale in image and location. This algorithm is not so complex and can run in real-time</a:t>
            </a: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S7 PROJECT WORK I - </a:t>
            </a:r>
            <a:r>
              <a:rPr lang="en-US" altLang="en-IN"/>
              <a:t>FINAL</a:t>
            </a:r>
            <a:r>
              <a:rPr lang="en-IN"/>
              <a:t> REVIEW</a:t>
            </a:r>
          </a:p>
        </p:txBody>
      </p:sp>
      <p:sp>
        <p:nvSpPr>
          <p:cNvPr id="176" name="ALGORITHMS"/>
          <p:cNvSpPr txBox="1"/>
          <p:nvPr/>
        </p:nvSpPr>
        <p:spPr>
          <a:xfrm>
            <a:off x="838200" y="205740"/>
            <a:ext cx="10515600" cy="1325700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 anchor="ctr">
            <a:normAutofit/>
          </a:bodyPr>
          <a:lstStyle>
            <a:lvl1pPr algn="just">
              <a:spcBef>
                <a:spcPts val="1000"/>
              </a:spcBef>
              <a:defRPr sz="2500" b="1">
                <a:latin typeface="+mj-lt"/>
                <a:ea typeface="+mj-ea"/>
                <a:cs typeface="+mj-cs"/>
                <a:sym typeface="Arial" panose="020B0604020202020204"/>
              </a:defRPr>
            </a:lvl1pPr>
          </a:lstStyle>
          <a:p>
            <a:r>
              <a:t>ALGORITHMS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76985"/>
            <a:ext cx="10476865" cy="76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1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0998200" y="365125"/>
            <a:ext cx="921385" cy="679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>
            <a:normAutofit/>
          </a:bodyPr>
          <a:lstStyle/>
          <a:p>
            <a:pPr marL="240665" indent="-240665" algn="l">
              <a:lnSpc>
                <a:spcPct val="15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202124"/>
                </a:solidFill>
              </a:defRPr>
            </a:pPr>
            <a:r>
              <a:rPr>
                <a:sym typeface="+mn-ea"/>
              </a:rPr>
              <a:t> Analysis of Different Algorithms.</a:t>
            </a:r>
          </a:p>
          <a:p>
            <a:pPr marL="240665" indent="-240665" algn="l">
              <a:lnSpc>
                <a:spcPct val="15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202124"/>
                </a:solidFill>
              </a:defRPr>
            </a:pPr>
            <a:r>
              <a:rPr lang="en-US">
                <a:sym typeface="+mn-ea"/>
              </a:rPr>
              <a:t>Analysing the working of webcam.</a:t>
            </a:r>
            <a:endParaRPr>
              <a:sym typeface="+mn-ea"/>
            </a:endParaRPr>
          </a:p>
          <a:p>
            <a:pPr marL="240665" indent="-240665" algn="l">
              <a:lnSpc>
                <a:spcPct val="15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202124"/>
                </a:solidFill>
              </a:defRPr>
            </a:pPr>
            <a:r>
              <a:rPr>
                <a:sym typeface="+mn-ea"/>
              </a:rPr>
              <a:t>Select suitable dataset for the process.</a:t>
            </a:r>
          </a:p>
          <a:p>
            <a:pPr marL="240665" indent="-240665" algn="l">
              <a:lnSpc>
                <a:spcPct val="15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202124"/>
                </a:solidFill>
              </a:defRPr>
            </a:pPr>
            <a:r>
              <a:rPr>
                <a:sym typeface="+mn-ea"/>
              </a:rPr>
              <a:t>Analysing the suitable changes for better performance.</a:t>
            </a: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S7 PROJECT WORK I - </a:t>
            </a:r>
            <a:r>
              <a:rPr lang="en-US" altLang="en-IN"/>
              <a:t>FINAL</a:t>
            </a:r>
            <a:r>
              <a:rPr lang="en-IN"/>
              <a:t> REVIEW</a:t>
            </a:r>
          </a:p>
        </p:txBody>
      </p:sp>
      <p:sp>
        <p:nvSpPr>
          <p:cNvPr id="183" name="CONTRIBUTION TO THE PROJECT"/>
          <p:cNvSpPr txBox="1">
            <a:spLocks noGrp="1"/>
          </p:cNvSpPr>
          <p:nvPr>
            <p:ph type="ctrTitle"/>
          </p:nvPr>
        </p:nvSpPr>
        <p:spPr>
          <a:xfrm>
            <a:off x="838014" y="320951"/>
            <a:ext cx="10515601" cy="1325701"/>
          </a:xfrm>
          <a:prstGeom prst="rect">
            <a:avLst/>
          </a:prstGeom>
        </p:spPr>
        <p:txBody>
          <a:bodyPr anchor="ctr"/>
          <a:lstStyle>
            <a:lvl1pPr algn="just">
              <a:spcBef>
                <a:spcPts val="1000"/>
              </a:spcBef>
              <a:defRPr sz="2500" b="1">
                <a:latin typeface="+mj-lt"/>
                <a:ea typeface="+mj-ea"/>
                <a:cs typeface="+mj-cs"/>
                <a:sym typeface="Arial" panose="020B0604020202020204"/>
              </a:defRPr>
            </a:lvl1pPr>
          </a:lstStyle>
          <a:p>
            <a:r>
              <a:t>CONTRIBUTION TO THE PROJECT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76985"/>
            <a:ext cx="10476865" cy="76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1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0998200" y="365125"/>
            <a:ext cx="921385" cy="679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3812</Words>
  <Application>Microsoft Office PowerPoint</Application>
  <PresentationFormat>Widescreen</PresentationFormat>
  <Paragraphs>271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****815***</vt:lpstr>
      <vt:lpstr>Problem Statement</vt:lpstr>
      <vt:lpstr>AIM AND OBJECTIVE OF THE PROJECT </vt:lpstr>
      <vt:lpstr>Scope of the Project</vt:lpstr>
      <vt:lpstr>PowerPoint Presentation</vt:lpstr>
      <vt:lpstr>Proposed Methodology</vt:lpstr>
      <vt:lpstr>PowerPoint Presentation</vt:lpstr>
      <vt:lpstr>PowerPoint Presentation</vt:lpstr>
      <vt:lpstr>CONTRIBUTION TO THE PROJECT</vt:lpstr>
      <vt:lpstr>PowerPoint Presentation</vt:lpstr>
      <vt:lpstr>Cost Benefit Analysis</vt:lpstr>
      <vt:lpstr>Flow Chart</vt:lpstr>
      <vt:lpstr>Results </vt:lpstr>
      <vt:lpstr>PROGRESS OF WORK- GANTT CHART </vt:lpstr>
      <vt:lpstr>LITERATURE SURVEY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919597595456</cp:lastModifiedBy>
  <cp:revision>31</cp:revision>
  <dcterms:created xsi:type="dcterms:W3CDTF">2022-07-16T10:39:00Z</dcterms:created>
  <dcterms:modified xsi:type="dcterms:W3CDTF">2022-11-23T05:57:04Z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026E00C0D33A4A43A0E50326D9F19458</vt:lpwstr>
  </property>
  <property fmtid="{D5CDD505-2E9C-101B-9397-08002B2CF9AE}" pid="3" name="KSOProductBuildVer">
    <vt:lpwstr>1033-11.2.0.11380</vt:lpwstr>
  </property>
</Properties>
</file>