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MAHIL P LAL</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 name="Picture 9">
            <a:extLst>
              <a:ext uri="{FF2B5EF4-FFF2-40B4-BE49-F238E27FC236}">
                <a16:creationId xmlns:a16="http://schemas.microsoft.com/office/drawing/2014/main" id="{40A11494-6697-4DB3-9AB2-32D7A7E4A5AA}"/>
              </a:ext>
            </a:extLst>
          </p:cNvPr>
          <p:cNvPicPr>
            <a:picLocks noChangeAspect="1"/>
          </p:cNvPicPr>
          <p:nvPr/>
        </p:nvPicPr>
        <p:blipFill>
          <a:blip r:embed="rId2"/>
          <a:stretch>
            <a:fillRect/>
          </a:stretch>
        </p:blipFill>
        <p:spPr>
          <a:xfrm>
            <a:off x="732810" y="2107261"/>
            <a:ext cx="3934374" cy="3410426"/>
          </a:xfrm>
          <a:prstGeom prst="rect">
            <a:avLst/>
          </a:prstGeom>
        </p:spPr>
      </p:pic>
      <p:pic>
        <p:nvPicPr>
          <p:cNvPr id="13" name="Picture 12">
            <a:extLst>
              <a:ext uri="{FF2B5EF4-FFF2-40B4-BE49-F238E27FC236}">
                <a16:creationId xmlns:a16="http://schemas.microsoft.com/office/drawing/2014/main" id="{71DDE77E-E586-E9F5-AC32-96F14B4A5188}"/>
              </a:ext>
            </a:extLst>
          </p:cNvPr>
          <p:cNvPicPr>
            <a:picLocks noChangeAspect="1"/>
          </p:cNvPicPr>
          <p:nvPr/>
        </p:nvPicPr>
        <p:blipFill>
          <a:blip r:embed="rId3"/>
          <a:stretch>
            <a:fillRect/>
          </a:stretch>
        </p:blipFill>
        <p:spPr>
          <a:xfrm>
            <a:off x="5274214" y="2169925"/>
            <a:ext cx="3158046" cy="2518150"/>
          </a:xfrm>
          <a:prstGeom prst="rect">
            <a:avLst/>
          </a:prstGeom>
        </p:spPr>
      </p:pic>
      <p:pic>
        <p:nvPicPr>
          <p:cNvPr id="16" name="Picture 15">
            <a:extLst>
              <a:ext uri="{FF2B5EF4-FFF2-40B4-BE49-F238E27FC236}">
                <a16:creationId xmlns:a16="http://schemas.microsoft.com/office/drawing/2014/main" id="{813E53E3-74A4-CABD-910B-5FD936B1F290}"/>
              </a:ext>
            </a:extLst>
          </p:cNvPr>
          <p:cNvPicPr>
            <a:picLocks noChangeAspect="1"/>
          </p:cNvPicPr>
          <p:nvPr/>
        </p:nvPicPr>
        <p:blipFill>
          <a:blip r:embed="rId4"/>
          <a:stretch>
            <a:fillRect/>
          </a:stretch>
        </p:blipFill>
        <p:spPr>
          <a:xfrm>
            <a:off x="5340143" y="4852924"/>
            <a:ext cx="2711863" cy="10201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8250543" cy="830997"/>
          </a:xfrm>
          <a:prstGeom prst="rect">
            <a:avLst/>
          </a:prstGeom>
          <a:noFill/>
        </p:spPr>
        <p:txBody>
          <a:bodyPr wrap="square" rtlCol="0">
            <a:spAutoFit/>
          </a:bodyPr>
          <a:lstStyle/>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Cancer Disease Prediction</a:t>
            </a:r>
            <a:endPar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705600" cy="2585323"/>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Breast cancer is one of the most prevalent and deadly cancers among women worldwide. Early detection plays a crucial role in improving survival rates and treatment outcomes. However, traditional diagnostic methods may lack efficiency and accuracy, leading to delayed diagnosis and treatment. There is a need for advanced predictive models that can accurately detect the presence of cancerous tissues in breast samples based on diagnostic measurements.</a:t>
            </a:r>
          </a:p>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8" name="TextBox 7">
            <a:extLst>
              <a:ext uri="{FF2B5EF4-FFF2-40B4-BE49-F238E27FC236}">
                <a16:creationId xmlns:a16="http://schemas.microsoft.com/office/drawing/2014/main" id="{D92324AD-F372-EAE5-8715-5BECF2E24546}"/>
              </a:ext>
            </a:extLst>
          </p:cNvPr>
          <p:cNvSpPr txBox="1"/>
          <p:nvPr/>
        </p:nvSpPr>
        <p:spPr>
          <a:xfrm>
            <a:off x="533400" y="2228849"/>
            <a:ext cx="8124825" cy="2585323"/>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Our project focuses on developing a predictive model for breast cancer detection using machine learning and deep learning techniques. We utilize a dataset containing diagnostic measurements derived from breast tissue samples, including features like mean radius, texture, perimeter, area, and smoothness. By leveraging these features, we aim to build a model capable of accurately predicting the presence of cancerous tissues, thereby aiding in early diagnosis and intervention.</a:t>
            </a:r>
          </a:p>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74944" y="2028092"/>
            <a:ext cx="8826256" cy="3139321"/>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The end users of our project include: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Medical Professionals</a:t>
            </a:r>
            <a:r>
              <a:rPr lang="en-US" b="0" i="0" dirty="0">
                <a:solidFill>
                  <a:schemeClr val="tx1"/>
                </a:solidFill>
                <a:effectLst/>
                <a:latin typeface="Times New Roman" panose="02020603050405020304" pitchFamily="18" charset="0"/>
                <a:cs typeface="Times New Roman" panose="02020603050405020304" pitchFamily="18" charset="0"/>
              </a:rPr>
              <a:t>: Oncologists, radiologists, and pathologists can use the developed model as a supplementary tool for interpreting diagnostic results and making informed treatment decisions.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Healthcare Organizations</a:t>
            </a:r>
            <a:r>
              <a:rPr lang="en-US" b="0" i="0" dirty="0">
                <a:solidFill>
                  <a:schemeClr val="tx1"/>
                </a:solidFill>
                <a:effectLst/>
                <a:latin typeface="Times New Roman" panose="02020603050405020304" pitchFamily="18" charset="0"/>
                <a:cs typeface="Times New Roman" panose="02020603050405020304" pitchFamily="18" charset="0"/>
              </a:rPr>
              <a:t>: Hospitals and clinics can integrate the model into their diagnostic workflows to enhance the efficiency and accuracy of breast cancer screening programs.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Research Institutions</a:t>
            </a:r>
            <a:r>
              <a:rPr lang="en-US" b="0" i="0" dirty="0">
                <a:solidFill>
                  <a:schemeClr val="tx1"/>
                </a:solidFill>
                <a:effectLst/>
                <a:latin typeface="Times New Roman" panose="02020603050405020304" pitchFamily="18" charset="0"/>
                <a:cs typeface="Times New Roman" panose="02020603050405020304" pitchFamily="18" charset="0"/>
              </a:rPr>
              <a:t>: Researchers can leverage the model for studying disease patterns, risk factors, and treatment outcomes, contributing to advancements in breast cancer research.</a:t>
            </a:r>
          </a:p>
          <a:p>
            <a:br>
              <a:rPr lang="en-US" dirty="0">
                <a:solidFill>
                  <a:schemeClr val="tx1"/>
                </a:solidFill>
                <a:latin typeface="Times New Roman" panose="02020603050405020304" pitchFamily="18" charset="0"/>
                <a:cs typeface="Times New Roman" panose="02020603050405020304" pitchFamily="18" charset="0"/>
              </a:rPr>
            </a:b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7"/>
            <a:ext cx="7728585" cy="4247317"/>
          </a:xfrm>
          <a:prstGeom prst="rect">
            <a:avLst/>
          </a:prstGeom>
          <a:noFill/>
        </p:spPr>
        <p:txBody>
          <a:bodyPr wrap="square" rtlCol="0">
            <a:spAutoFit/>
          </a:bodyPr>
          <a:lstStyle/>
          <a:p>
            <a:pPr algn="l"/>
            <a:r>
              <a:rPr lang="en-US" b="1" i="0" dirty="0">
                <a:solidFill>
                  <a:schemeClr val="tx1"/>
                </a:solidFill>
                <a:effectLst/>
                <a:latin typeface="Times New Roman" panose="02020603050405020304" pitchFamily="18" charset="0"/>
                <a:cs typeface="Times New Roman" panose="02020603050405020304" pitchFamily="18" charset="0"/>
              </a:rPr>
              <a:t>Solution:</a:t>
            </a:r>
            <a:r>
              <a:rPr lang="en-US" b="0" i="0" dirty="0">
                <a:solidFill>
                  <a:schemeClr val="tx1"/>
                </a:solidFill>
                <a:effectLst/>
                <a:latin typeface="Times New Roman" panose="02020603050405020304" pitchFamily="18" charset="0"/>
                <a:cs typeface="Times New Roman" panose="02020603050405020304" pitchFamily="18" charset="0"/>
              </a:rPr>
              <a:t> Our solution comprises the development of a predictive model for breast cancer detection using machine learning algorithms. Leveraging diagnostic measurements from breast tissue samples, including features like mean radius, texture, perimeter, area, and smoothness, we aim to accurately predict the presence of cancerous tissues.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Early Detection:</a:t>
            </a:r>
            <a:r>
              <a:rPr lang="en-US" b="0" i="0" dirty="0">
                <a:solidFill>
                  <a:schemeClr val="tx1"/>
                </a:solidFill>
                <a:effectLst/>
                <a:latin typeface="Times New Roman" panose="02020603050405020304" pitchFamily="18" charset="0"/>
                <a:cs typeface="Times New Roman" panose="02020603050405020304" pitchFamily="18" charset="0"/>
              </a:rPr>
              <a:t> Timely identification of breast cancer, facilitating prompt intervention and improved patient outcomes.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Accuracy and Reliability:</a:t>
            </a:r>
            <a:r>
              <a:rPr lang="en-US" b="0" i="0" dirty="0">
                <a:solidFill>
                  <a:schemeClr val="tx1"/>
                </a:solidFill>
                <a:effectLst/>
                <a:latin typeface="Times New Roman" panose="02020603050405020304" pitchFamily="18" charset="0"/>
                <a:cs typeface="Times New Roman" panose="02020603050405020304" pitchFamily="18" charset="0"/>
              </a:rPr>
              <a:t> Providing highly accurate predictions, reducing false positives and false negatives in diagnosis.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Efficiency:</a:t>
            </a:r>
            <a:r>
              <a:rPr lang="en-US" b="0" i="0" dirty="0">
                <a:solidFill>
                  <a:schemeClr val="tx1"/>
                </a:solidFill>
                <a:effectLst/>
                <a:latin typeface="Times New Roman" panose="02020603050405020304" pitchFamily="18" charset="0"/>
                <a:cs typeface="Times New Roman" panose="02020603050405020304" pitchFamily="18" charset="0"/>
              </a:rPr>
              <a:t> Enhancing diagnostic efficiency and scalability through automated prediction processes.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Cost-Effectiveness:</a:t>
            </a:r>
            <a:r>
              <a:rPr lang="en-US" b="0" i="0" dirty="0">
                <a:solidFill>
                  <a:schemeClr val="tx1"/>
                </a:solidFill>
                <a:effectLst/>
                <a:latin typeface="Times New Roman" panose="02020603050405020304" pitchFamily="18" charset="0"/>
                <a:cs typeface="Times New Roman" panose="02020603050405020304" pitchFamily="18" charset="0"/>
              </a:rPr>
              <a:t> Optimizing resource utilization and reducing healthcare costs associated with late-stage cancer treatment.</a:t>
            </a:r>
          </a:p>
          <a:p>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2031325"/>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The wow factor in our solution lies in the integration of traditional machine learning algorithms with cutting-edge artificial neural networks (ANNs). While traditional algorithms offer robust performance, the ANN model surpasses them in accuracy, achieving over 90% prediction accuracy. This demonstrates the potential of deep learning techniques in revolutionizing breast cancer diagnosis and treatment.</a:t>
            </a:r>
          </a:p>
          <a:p>
            <a:br>
              <a:rPr lang="en-US" dirty="0">
                <a:solidFill>
                  <a:schemeClr val="tx1"/>
                </a:solidFill>
                <a:latin typeface="Times New Roman" panose="02020603050405020304" pitchFamily="18" charset="0"/>
                <a:cs typeface="Times New Roman" panose="02020603050405020304" pitchFamily="18" charset="0"/>
              </a:rPr>
            </a:b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12736" y="2105004"/>
            <a:ext cx="7440664" cy="4167808"/>
          </a:xfrm>
          <a:prstGeom prst="rect">
            <a:avLst/>
          </a:prstGeom>
        </p:spPr>
        <p:txBody>
          <a:bodyPr vert="horz" wrap="square" lIns="0" tIns="12700" rIns="0" bIns="0"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Our modeling approach involves: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Exploratory Data Analysis</a:t>
            </a:r>
            <a:r>
              <a:rPr lang="en-US" b="0" i="0" dirty="0">
                <a:solidFill>
                  <a:schemeClr val="tx1"/>
                </a:solidFill>
                <a:effectLst/>
                <a:latin typeface="Times New Roman" panose="02020603050405020304" pitchFamily="18" charset="0"/>
                <a:cs typeface="Times New Roman" panose="02020603050405020304" pitchFamily="18" charset="0"/>
              </a:rPr>
              <a:t>: Understanding the dataset and identifying key features relevant to breast cancer diagnosis.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Feature Engineering</a:t>
            </a:r>
            <a:r>
              <a:rPr lang="en-US" b="0" i="0" dirty="0">
                <a:solidFill>
                  <a:schemeClr val="tx1"/>
                </a:solidFill>
                <a:effectLst/>
                <a:latin typeface="Times New Roman" panose="02020603050405020304" pitchFamily="18" charset="0"/>
                <a:cs typeface="Times New Roman" panose="02020603050405020304" pitchFamily="18" charset="0"/>
              </a:rPr>
              <a:t>: Selecting and preprocessing features to enhance model performance and interpretability.</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Model Selection</a:t>
            </a:r>
            <a:r>
              <a:rPr lang="en-US" b="0" i="0" dirty="0">
                <a:solidFill>
                  <a:schemeClr val="tx1"/>
                </a:solidFill>
                <a:effectLst/>
                <a:latin typeface="Times New Roman" panose="02020603050405020304" pitchFamily="18" charset="0"/>
                <a:cs typeface="Times New Roman" panose="02020603050405020304" pitchFamily="18" charset="0"/>
              </a:rPr>
              <a:t>: Experimenting with a variety of machine learning algorithms to identify the most suitable model for breast cancer prediction.</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Hyperparameter Tuning</a:t>
            </a:r>
            <a:r>
              <a:rPr lang="en-US" b="0" i="0" dirty="0">
                <a:solidFill>
                  <a:schemeClr val="tx1"/>
                </a:solidFill>
                <a:effectLst/>
                <a:latin typeface="Times New Roman" panose="02020603050405020304" pitchFamily="18" charset="0"/>
                <a:cs typeface="Times New Roman" panose="02020603050405020304" pitchFamily="18" charset="0"/>
              </a:rPr>
              <a:t>: Optimizing model parameters to maximize performance and generalization.</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Model Evaluation</a:t>
            </a:r>
            <a:r>
              <a:rPr lang="en-US" b="0" i="0" dirty="0">
                <a:solidFill>
                  <a:schemeClr val="tx1"/>
                </a:solidFill>
                <a:effectLst/>
                <a:latin typeface="Times New Roman" panose="02020603050405020304" pitchFamily="18" charset="0"/>
                <a:cs typeface="Times New Roman" panose="02020603050405020304" pitchFamily="18" charset="0"/>
              </a:rPr>
              <a:t>: Assessing model performance using appropriate evaluation metrics and validation techniques.</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Model Deployment</a:t>
            </a:r>
            <a:r>
              <a:rPr lang="en-US" b="0" i="0" dirty="0">
                <a:solidFill>
                  <a:schemeClr val="tx1"/>
                </a:solidFill>
                <a:effectLst/>
                <a:latin typeface="Times New Roman" panose="02020603050405020304" pitchFamily="18" charset="0"/>
                <a:cs typeface="Times New Roman" panose="02020603050405020304" pitchFamily="18" charset="0"/>
              </a:rPr>
              <a:t>: Deploying the best-performing model into a production environment for real-world applications.</a:t>
            </a:r>
          </a:p>
          <a:p>
            <a:br>
              <a:rPr lang="en-US" dirty="0">
                <a:solidFill>
                  <a:schemeClr val="tx1"/>
                </a:solidFill>
                <a:latin typeface="Times New Roman" panose="02020603050405020304" pitchFamily="18" charset="0"/>
                <a:cs typeface="Times New Roman" panose="02020603050405020304" pitchFamily="18" charset="0"/>
              </a:rPr>
            </a:br>
            <a:endParaRPr lang="en-US" b="0" i="0" dirty="0">
              <a:solidFill>
                <a:schemeClr val="tx1"/>
              </a:solidFill>
              <a:effectLst/>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264</TotalTime>
  <Words>620</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Mahil 06</cp:lastModifiedBy>
  <cp:revision>7</cp:revision>
  <dcterms:created xsi:type="dcterms:W3CDTF">2024-04-04T10:20:03Z</dcterms:created>
  <dcterms:modified xsi:type="dcterms:W3CDTF">2024-04-07T18:07:08Z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