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73" r:id="rId12"/>
    <p:sldId id="265" r:id="rId13"/>
    <p:sldId id="263" r:id="rId14"/>
    <p:sldId id="279" r:id="rId15"/>
    <p:sldId id="272" r:id="rId16"/>
    <p:sldId id="270" r:id="rId17"/>
    <p:sldId id="267" r:id="rId18"/>
    <p:sldId id="271" r:id="rId19"/>
    <p:sldId id="276" r:id="rId20"/>
    <p:sldId id="280" r:id="rId21"/>
    <p:sldId id="277" r:id="rId22"/>
    <p:sldId id="278" r:id="rId23"/>
    <p:sldId id="264" r:id="rId24"/>
  </p:sldIdLst>
  <p:sldSz cx="12192000" cy="6858000"/>
  <p:notesSz cx="6858000" cy="9144000"/>
  <p:embeddedFontLst>
    <p:embeddedFont>
      <p:font typeface="Work Sans Light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 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12</a:t>
            </a:fld>
            <a:endParaRPr lang="es-C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18</a:t>
            </a:fld>
            <a:endParaRPr lang="es-C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 lang="es-C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7</a:t>
            </a:fld>
            <a:endParaRPr lang="es-C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 lang="es-C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2B676E-5DD5-4FA9-A072-0A63C7B4C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1739900"/>
            <a:ext cx="741045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980111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CO" b="1" dirty="0">
                <a:solidFill>
                  <a:schemeClr val="lt1"/>
                </a:solidFill>
              </a:rPr>
              <a:t>Diagrama de Componentes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21;p15"/>
          <p:cNvSpPr txBox="1"/>
          <p:nvPr/>
        </p:nvSpPr>
        <p:spPr>
          <a:xfrm>
            <a:off x="188661" y="1712508"/>
            <a:ext cx="7342094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Componente: 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Interfaz de Usuario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-permite a los usuarios interactuar con el sistema</a:t>
            </a:r>
          </a:p>
          <a:p>
            <a:pPr lvl="0"/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Componente: 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Lógica de Negocio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-contiene la lógica para registrar vehículos, verificar autorizaciones, registrar entradas y salidas, etc.</a:t>
            </a:r>
          </a:p>
          <a:p>
            <a:pPr lvl="0"/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Componente: 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 de Datos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-almacena la información de los vehículos, usuarios, parqueaderos, etc.</a:t>
            </a:r>
          </a:p>
          <a:p>
            <a:pPr lvl="0"/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Componente: 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Seguridad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-se encarga de la autenticación y autorización de los usuarios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CD02CD-1E0E-810B-1415-13FF63450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CO" b="1" dirty="0">
                <a:solidFill>
                  <a:schemeClr val="lt1"/>
                </a:solidFill>
              </a:rPr>
              <a:t>Historias de Usuario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16205" y="1637665"/>
            <a:ext cx="3542665" cy="3073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4155716" y="1529659"/>
            <a:ext cx="6096000" cy="3067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4AD12-B1B1-2D6B-386A-EC23217E0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1FCF6B-FCF3-5225-8E5C-B852C09F2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80" y="1615087"/>
            <a:ext cx="8780787" cy="51324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7200"/>
            </a:pPr>
            <a:r>
              <a:rPr lang="es-CO" sz="4000" b="1" dirty="0">
                <a:solidFill>
                  <a:schemeClr val="dk1"/>
                </a:solidFill>
                <a:latin typeface="Work Sans Light"/>
                <a:sym typeface="Work Sans Light"/>
              </a:rPr>
              <a:t>Base de Datos Relaciones</a:t>
            </a:r>
            <a:endParaRPr sz="4000" b="1" dirty="0">
              <a:solidFill>
                <a:schemeClr val="dk1"/>
              </a:solidFill>
              <a:latin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12563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CO" b="1" dirty="0">
                <a:solidFill>
                  <a:schemeClr val="lt1"/>
                </a:solidFill>
              </a:rPr>
              <a:t>Diagrama Modelo Relacional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Google Shape;121;p15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Insertar imagen diagrama del Modelo Relacional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293AE-F682-E3C6-D428-6E4BFA92C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</a:t>
            </a:r>
            <a:r>
              <a:rPr lang="es-CO" b="1" dirty="0">
                <a:solidFill>
                  <a:schemeClr val="lt1"/>
                </a:solidFill>
              </a:rPr>
              <a:t>Consultas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21;p15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Insertar imagen de las principales consultas a una tabla y ejecución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BE3E11-336E-26B1-4597-2AACA5E30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2655388" y="110481"/>
            <a:ext cx="6881224" cy="1324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 </a:t>
            </a:r>
            <a:r>
              <a:rPr lang="es-CO" b="1" dirty="0">
                <a:solidFill>
                  <a:schemeClr val="lt1"/>
                </a:solidFill>
              </a:rPr>
              <a:t>Procedimientos Almacenados y/o funciones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 </a:t>
            </a:r>
          </a:p>
        </p:txBody>
      </p:sp>
      <p:sp>
        <p:nvSpPr>
          <p:cNvPr id="4" name="Google Shape;121;p15"/>
          <p:cNvSpPr txBox="1"/>
          <p:nvPr/>
        </p:nvSpPr>
        <p:spPr>
          <a:xfrm>
            <a:off x="1075764" y="2435839"/>
            <a:ext cx="9081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Insertar imagen de las principales procedimientos almacenados y/o funciones y ejecución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1B808-0FE4-9629-B2C6-95861CA27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  </a:t>
            </a:r>
            <a:r>
              <a:rPr lang="es-CO" b="1" dirty="0">
                <a:solidFill>
                  <a:schemeClr val="lt1"/>
                </a:solidFill>
              </a:rPr>
              <a:t>Roles y Permisos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21;p15"/>
          <p:cNvSpPr txBox="1"/>
          <p:nvPr/>
        </p:nvSpPr>
        <p:spPr>
          <a:xfrm>
            <a:off x="1075765" y="2435839"/>
            <a:ext cx="734209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Rol: </a:t>
            </a:r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Administrador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Permisos: asignar permisos, revocar permisos, generar reportes</a:t>
            </a:r>
          </a:p>
          <a:p>
            <a:pPr lvl="0"/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  <a:p>
            <a:pPr marL="285750" lvl="0" indent="-285750">
              <a:buFontTx/>
              <a:buChar char="-"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Rol: </a:t>
            </a:r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Guardia de Seguridad- 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Permisos: registrar entrada, registrar salida, registrar </a:t>
            </a:r>
            <a:r>
              <a:rPr lang="es-ES" sz="1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vehiculo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registrar usuario, enviar reportes.</a:t>
            </a:r>
          </a:p>
          <a:p>
            <a:pPr marL="285750" lvl="0" indent="-285750">
              <a:buFontTx/>
              <a:buChar char="-"/>
            </a:pPr>
            <a:endParaRPr lang="es-ES"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lvl="0" indent="-285750">
              <a:buFontTx/>
              <a:buChar char="-"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Rol: </a:t>
            </a:r>
            <a:r>
              <a:rPr lang="es-ES"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Usuario</a:t>
            </a: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Permisos: registrar vehículo, consultar historial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EF7DCD-9125-C941-5E32-CD6B8DAE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 </a:t>
            </a:r>
            <a:r>
              <a:rPr lang="es-CO" b="1" dirty="0">
                <a:solidFill>
                  <a:schemeClr val="lt1"/>
                </a:solidFill>
              </a:rPr>
              <a:t>Diccionario de Datos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4FA39A-49F8-AF80-A15D-71D08DB19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7200"/>
            </a:pPr>
            <a:r>
              <a:rPr lang="es-CO" sz="4000" b="1" dirty="0">
                <a:solidFill>
                  <a:schemeClr val="dk1"/>
                </a:solidFill>
                <a:latin typeface="Work Sans Light"/>
                <a:sym typeface="Work Sans Light"/>
              </a:rPr>
              <a:t>Diseño Web</a:t>
            </a:r>
            <a:endParaRPr sz="4000" b="1" dirty="0">
              <a:solidFill>
                <a:schemeClr val="dk1"/>
              </a:solidFill>
              <a:latin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0DF7EA-62DA-2B77-14D6-6CD4EA174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3704261" y="1009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CO" b="1" dirty="0">
                <a:solidFill>
                  <a:schemeClr val="lt1"/>
                </a:solidFill>
              </a:rPr>
              <a:t>Interfaz de Inicio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dirty="0"/>
              <a:t> </a:t>
            </a:r>
          </a:p>
        </p:txBody>
      </p:sp>
      <p:sp>
        <p:nvSpPr>
          <p:cNvPr id="4" name="Google Shape;121;p15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Insertar imagen de la interfaz de inicio del software</a:t>
            </a:r>
            <a:endParaRPr sz="1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810B92-3112-3508-7B85-AAF0DAF55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096906" y="1203159"/>
            <a:ext cx="59981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s-CO" sz="72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>
            <a:cxnSpLocks/>
          </p:cNvCxnSpPr>
          <p:nvPr/>
        </p:nvCxnSpPr>
        <p:spPr>
          <a:xfrm>
            <a:off x="5146418" y="1319543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087535" y="2862122"/>
            <a:ext cx="385436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s-CO" sz="16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SCRUM No. “5”:</a:t>
            </a:r>
            <a:endParaRPr sz="16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837309" y="3816519"/>
            <a:ext cx="2354419" cy="164560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s-ES" sz="2000" dirty="0">
                <a:solidFill>
                  <a:schemeClr val="tx1"/>
                </a:solidFill>
              </a:rPr>
              <a:t>-</a:t>
            </a:r>
            <a:r>
              <a:rPr lang="es-CO" sz="2000" dirty="0">
                <a:solidFill>
                  <a:schemeClr val="tx1"/>
                </a:solidFill>
              </a:rPr>
              <a:t>Edwin Abaunza </a:t>
            </a:r>
            <a:endParaRPr lang="es-CO" sz="2000" b="1" i="1" dirty="0">
              <a:solidFill>
                <a:schemeClr val="tx1"/>
              </a:solidFill>
            </a:endParaRPr>
          </a:p>
          <a:p>
            <a:r>
              <a:rPr lang="es-CO" sz="2000" dirty="0">
                <a:solidFill>
                  <a:schemeClr val="tx1"/>
                </a:solidFill>
              </a:rPr>
              <a:t>-Santiago Cruz </a:t>
            </a:r>
            <a:endParaRPr lang="es-CO" sz="2000" b="1" i="1" dirty="0">
              <a:solidFill>
                <a:schemeClr val="tx1"/>
              </a:solidFill>
            </a:endParaRPr>
          </a:p>
          <a:p>
            <a:r>
              <a:rPr lang="es-CO" sz="2000" dirty="0">
                <a:solidFill>
                  <a:schemeClr val="tx1"/>
                </a:solidFill>
              </a:rPr>
              <a:t>-</a:t>
            </a:r>
            <a:r>
              <a:rPr lang="es-CO" sz="2000" dirty="0" err="1">
                <a:solidFill>
                  <a:schemeClr val="tx1"/>
                </a:solidFill>
              </a:rPr>
              <a:t>Kennen</a:t>
            </a:r>
            <a:r>
              <a:rPr lang="es-CO" sz="2000" dirty="0">
                <a:solidFill>
                  <a:schemeClr val="tx1"/>
                </a:solidFill>
              </a:rPr>
              <a:t> Cortes </a:t>
            </a:r>
            <a:endParaRPr lang="es-CO" sz="2000" b="1" i="1" dirty="0">
              <a:solidFill>
                <a:schemeClr val="tx1"/>
              </a:solidFill>
            </a:endParaRPr>
          </a:p>
          <a:p>
            <a:r>
              <a:rPr lang="es-CO" sz="2000" dirty="0">
                <a:solidFill>
                  <a:schemeClr val="tx1"/>
                </a:solidFill>
              </a:rPr>
              <a:t>-Luis Mariño </a:t>
            </a:r>
            <a:endParaRPr lang="es-CO" sz="2000" b="1" i="1" dirty="0">
              <a:solidFill>
                <a:schemeClr val="tx1"/>
              </a:solidFill>
            </a:endParaRPr>
          </a:p>
          <a:p>
            <a:r>
              <a:rPr lang="es-CO" sz="2000" dirty="0">
                <a:solidFill>
                  <a:schemeClr val="tx1"/>
                </a:solidFill>
              </a:rPr>
              <a:t>-</a:t>
            </a:r>
            <a:r>
              <a:rPr lang="es-CO" sz="2000" dirty="0" err="1">
                <a:solidFill>
                  <a:schemeClr val="tx1"/>
                </a:solidFill>
              </a:rPr>
              <a:t>Mahily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Gutierrez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endParaRPr lang="es-CO" sz="2000" b="1" i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C378A-27AB-FFE5-6C28-BD503B08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79" y="468044"/>
            <a:ext cx="1831497" cy="7547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 descr="Imagen que contiene Interfaz de usuario gráfica&#10;&#10;Descripción generada automá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CDC0F-4BE9-F905-3EBA-462A39D98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524714" y="110481"/>
            <a:ext cx="757318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Planteamiento del Problema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56118" y="2784156"/>
            <a:ext cx="110637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El SENA actualmente utiliza un método manual para gestionar el acceso de vehículos a los parqueaderos de su sede “Centro de Servicios Financieros”, lo que genera problemas de organización y seguridad. El uso de una minuta para registrar las placas de los vehículos, del acceso de visitantes y/o aprendices y incluso el registro de los ambientes que tiene el centro no es eficiente y puede llevar a errores y pérdidas de información. Además, no hay un control claro sobre quién tiene permiso para usar los parqueaderos o el ingreso al centro y bajo qué condiciones.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720A5-C666-7800-2AFA-26C16703E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181474" y="91431"/>
            <a:ext cx="467581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bg1"/>
                </a:solidFill>
              </a:rPr>
              <a:t>  </a:t>
            </a:r>
            <a:r>
              <a:rPr lang="es-CO" b="1" dirty="0">
                <a:solidFill>
                  <a:schemeClr val="bg1"/>
                </a:solidFill>
              </a:rPr>
              <a:t>Justificación</a:t>
            </a:r>
            <a:endParaRPr lang="es-CO" sz="1800" b="1" i="0" u="none" strike="noStrike" cap="none" dirty="0">
              <a:solidFill>
                <a:schemeClr val="bg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53035" y="1863947"/>
            <a:ext cx="1149920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La implementación de un sistema de gestión de parqueaderos, ingresos y ambientes en el SENA de Centro de Servicios Financieros mejorará la organización y seguridad de los vehículos, equipos y el bienestar de los funcionarios de mayor rango, como coordinadores, instructores y superiores o incluso de los mismos aprendices. </a:t>
            </a:r>
          </a:p>
          <a:p>
            <a:pPr algn="ctr"/>
            <a:r>
              <a:rPr lang="es-ES" sz="2000" b="1" dirty="0">
                <a:solidFill>
                  <a:schemeClr val="tx1"/>
                </a:solidFill>
              </a:rPr>
              <a:t>Esto permitirá:</a:t>
            </a:r>
          </a:p>
          <a:p>
            <a:pPr algn="ctr"/>
            <a:endParaRPr lang="es-ES" sz="2000" b="1" dirty="0">
              <a:solidFill>
                <a:schemeClr val="tx1"/>
              </a:solidFill>
            </a:endParaRPr>
          </a:p>
          <a:p>
            <a:pPr algn="ctr"/>
            <a:r>
              <a:rPr lang="es-ES" sz="2000" b="1" dirty="0">
                <a:solidFill>
                  <a:schemeClr val="tx1"/>
                </a:solidFill>
              </a:rPr>
              <a:t>-    Un control más efectivo sobre quién tiene acceso a los parqueaderos.</a:t>
            </a:r>
          </a:p>
          <a:p>
            <a:pPr marL="285750" indent="-28575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Una mejor gestión de los espacios de parqueo disponibles.</a:t>
            </a:r>
          </a:p>
          <a:p>
            <a:pPr marL="285750" indent="-28575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Una reducción de los errores y pérdidas de información.</a:t>
            </a:r>
          </a:p>
          <a:p>
            <a:pPr marL="342900" indent="-34290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Una mayor seguridad para los vehículos y funcionarios.</a:t>
            </a:r>
          </a:p>
          <a:p>
            <a:pPr marL="342900" indent="-34290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Una mejor gestión de espacios y equipos disponibles.</a:t>
            </a:r>
          </a:p>
          <a:p>
            <a:pPr marL="342900" indent="-34290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Mayor agilidad al momento del ingreso</a:t>
            </a:r>
          </a:p>
          <a:p>
            <a:pPr marL="342900" indent="-342900" algn="ctr">
              <a:buFontTx/>
              <a:buChar char="-"/>
            </a:pPr>
            <a:r>
              <a:rPr lang="es-ES" sz="2000" b="1" dirty="0">
                <a:solidFill>
                  <a:schemeClr val="tx1"/>
                </a:solidFill>
              </a:rPr>
              <a:t>Mayor seguridad para todos los integrantes del C.S.F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AE89A-ACC4-4053-9024-644AD84A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152900" y="88206"/>
            <a:ext cx="5203836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Objetivo General</a:t>
            </a:r>
          </a:p>
        </p:txBody>
      </p:sp>
      <p:sp>
        <p:nvSpPr>
          <p:cNvPr id="2" name="Rectángulo 1"/>
          <p:cNvSpPr/>
          <p:nvPr/>
        </p:nvSpPr>
        <p:spPr>
          <a:xfrm>
            <a:off x="99070" y="2767955"/>
            <a:ext cx="11634089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tx1"/>
                </a:solidFill>
              </a:rPr>
              <a:t>Diseñar y desarrollar un sistema de gestión de parqueaderos para el SENA C.S.F que permita una mejor organización y seguridad en el acceso de personas, de toma de ambientes y  vehículos de los funcionarios dentro de la sede, para así realizar eficazmente las acciones de registro como para los usuarios, administradores y colaboradores(guarda de seguridad).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3C5875-3D8B-672A-C54C-CBC7C42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</a:t>
            </a:r>
            <a:r>
              <a:rPr lang="es-CO" sz="4400" b="1" i="0" u="none" strike="noStrike" cap="none" dirty="0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Objetivos Específicos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456235" y="1818181"/>
            <a:ext cx="114992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>
                <a:solidFill>
                  <a:schemeClr val="tx1"/>
                </a:solidFill>
              </a:rPr>
              <a:t>1. Realizar un levantamiento de información para determinar las condiciones y permisos de acceso a los parqueaderos para los funcionarios de mayor rango.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2. Diseñar una base de datos para almacenar la información de los vehículos y funcionarios autorizados.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3. Desarrollar un sistema de registro y control de acceso para los visitantes y personas que pertenezcan al C.S.F para ingresar al centro.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4. Implementar un sistema de seguridad para proteger la información y prevenir accesos no autorizados.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5. Realizar pruebas y ajustes necesarios para asegurar el funcionamiento correcto del sistema.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6. Realizar un control de tiempos y horarios respecto a los ambientes de formación dentro del centro.</a:t>
            </a:r>
          </a:p>
          <a:p>
            <a:r>
              <a:rPr lang="es-ES" sz="2000" b="1" dirty="0">
                <a:solidFill>
                  <a:schemeClr val="tx1"/>
                </a:solidFill>
              </a:rPr>
              <a:t>7. Facilitar el trabajo y mejorar los tiempos de los colaboradores al momento de permitir el ingreso o entregar ambientes de formación.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8B1CD-F741-76CB-22F9-86CE2FCFF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2515901" y="208803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es-CO" sz="4000" b="1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</a:t>
            </a:r>
            <a:r>
              <a:rPr lang="es-CO" sz="4000" b="1" dirty="0">
                <a:solidFill>
                  <a:schemeClr val="dk1"/>
                </a:solidFill>
                <a:latin typeface="Work Sans Light"/>
                <a:sym typeface="Work Sans Light"/>
              </a:rPr>
              <a:t>del Software</a:t>
            </a:r>
            <a:endParaRPr sz="4000" b="1" dirty="0">
              <a:solidFill>
                <a:schemeClr val="dk1"/>
              </a:solidFill>
              <a:latin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105069" y="916649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77421" y="1551562"/>
            <a:ext cx="120145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/>
              <a:t>El sistema de gestión de parqueaderos para el SENA podría incluir las siguientes características: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Módulo de registro:</a:t>
            </a:r>
            <a:r>
              <a:rPr lang="es-ES" dirty="0"/>
              <a:t> permitirá registrar la información de los vehículos y personas autorizadas, incluyendo placas (si ingresa en </a:t>
            </a:r>
            <a:r>
              <a:rPr lang="es-ES" dirty="0" err="1"/>
              <a:t>vehiculo</a:t>
            </a:r>
            <a:r>
              <a:rPr lang="es-ES" dirty="0"/>
              <a:t>), nombres, cargos y permisos de acceso.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Módulo de control de acceso</a:t>
            </a:r>
            <a:r>
              <a:rPr lang="es-ES" dirty="0"/>
              <a:t>: permitirá controlar el acceso de vehículos a los parqueaderos y a los usuarios y visitantes al centro, registrando la fecha y hora de entrada y salida.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 Módulo de seguridad: </a:t>
            </a:r>
            <a:r>
              <a:rPr lang="es-ES" dirty="0"/>
              <a:t>permitirá proteger la información y prevenir accesos no autorizados, utilizando mecanismos de autenticación y autorización.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Módulo de reportes: </a:t>
            </a:r>
            <a:r>
              <a:rPr lang="es-ES" dirty="0"/>
              <a:t>permitirá generar reportes sobre el uso de los parqueaderos, incluyendo información sobre los vehículos que ingresan y salen, y los funcionarios que acceden a los parqueaderos.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i="1" dirty="0"/>
              <a:t>El sistema podría ser desarrollado utilizando tecnologías como: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b="1" dirty="0"/>
              <a:t> Base de datos</a:t>
            </a:r>
            <a:r>
              <a:rPr lang="es-ES" dirty="0"/>
              <a:t>: </a:t>
            </a:r>
            <a:r>
              <a:rPr lang="es-ES" dirty="0" err="1"/>
              <a:t>MySQL</a:t>
            </a:r>
            <a:r>
              <a:rPr lang="es-ES" dirty="0"/>
              <a:t> o </a:t>
            </a:r>
            <a:r>
              <a:rPr lang="es-ES" dirty="0" err="1"/>
              <a:t>PostgreSQL</a:t>
            </a:r>
            <a:r>
              <a:rPr lang="es-ES" dirty="0"/>
              <a:t> para almacenar la información de los vehículos y funcionarios.</a:t>
            </a:r>
          </a:p>
          <a:p>
            <a:pPr marL="285750" indent="-285750">
              <a:buFontTx/>
              <a:buChar char="-"/>
            </a:pPr>
            <a:r>
              <a:rPr lang="es-ES" dirty="0"/>
              <a:t> </a:t>
            </a:r>
            <a:r>
              <a:rPr lang="es-ES" b="1" dirty="0"/>
              <a:t>Lenguaje de programación: </a:t>
            </a:r>
            <a:r>
              <a:rPr lang="es-ES" dirty="0" err="1"/>
              <a:t>Python</a:t>
            </a:r>
            <a:r>
              <a:rPr lang="es-ES" dirty="0"/>
              <a:t> o Java para desarrollar el sistema de registro y control de acceso.</a:t>
            </a:r>
          </a:p>
          <a:p>
            <a:pPr marL="285750" indent="-285750">
              <a:buFontTx/>
              <a:buChar char="-"/>
            </a:pPr>
            <a:r>
              <a:rPr lang="es-ES" dirty="0"/>
              <a:t> </a:t>
            </a:r>
            <a:r>
              <a:rPr lang="es-ES" b="1" dirty="0"/>
              <a:t>Framework:</a:t>
            </a:r>
            <a:r>
              <a:rPr lang="es-ES" dirty="0"/>
              <a:t> Django o Spring para desarrollar el sistema de manera rápida y segura.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 Interfaz de usuario: </a:t>
            </a:r>
            <a:r>
              <a:rPr lang="es-ES" dirty="0"/>
              <a:t>HTML, CSS y JavaScript para crear una interfaz de usuario amigable y fácil de usar.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628BE5-A634-3808-F721-7410BECFB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  </a:t>
            </a:r>
            <a:r>
              <a:rPr lang="es-CO" b="1" dirty="0">
                <a:solidFill>
                  <a:schemeClr val="lt1"/>
                </a:solidFill>
              </a:rPr>
              <a:t>Diagrama de Casos de Uso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EAA73-F275-5DED-8E9C-F8E9353FD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s-ES" altLang="es-CO" b="1" dirty="0">
                <a:solidFill>
                  <a:schemeClr val="lt1"/>
                </a:solidFill>
              </a:rPr>
              <a:t>   </a:t>
            </a:r>
            <a:r>
              <a:rPr lang="es-CO" b="1" dirty="0">
                <a:solidFill>
                  <a:schemeClr val="lt1"/>
                </a:solidFill>
              </a:rPr>
              <a:t>Diagrama de Clases</a:t>
            </a:r>
            <a:endParaRPr sz="18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7607D-FD51-DCCD-8468-A2AEC872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9" y="110481"/>
            <a:ext cx="2390775" cy="1064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160BF63992044A99946E4B9FF8A5D5" ma:contentTypeVersion="14" ma:contentTypeDescription="Crear nuevo documento." ma:contentTypeScope="" ma:versionID="de16a2f1483f07f01f664ea99c541bb4">
  <xsd:schema xmlns:xsd="http://www.w3.org/2001/XMLSchema" xmlns:xs="http://www.w3.org/2001/XMLSchema" xmlns:p="http://schemas.microsoft.com/office/2006/metadata/properties" xmlns:ns2="7f8eb868-f2a7-49ec-80f2-9ac6732c6161" xmlns:ns3="5d6dac1f-6572-46e6-8ac2-54aa885adc11" targetNamespace="http://schemas.microsoft.com/office/2006/metadata/properties" ma:root="true" ma:fieldsID="2aeeeaca6a92989f39bea69df05468af" ns2:_="" ns3:_="">
    <xsd:import namespace="7f8eb868-f2a7-49ec-80f2-9ac6732c6161"/>
    <xsd:import namespace="5d6dac1f-6572-46e6-8ac2-54aa885ad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eb868-f2a7-49ec-80f2-9ac6732c6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dac1f-6572-46e6-8ac2-54aa885adc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cdf9414-da01-4ed1-94d9-1ffe773bbf71}" ma:internalName="TaxCatchAll" ma:showField="CatchAllData" ma:web="5d6dac1f-6572-46e6-8ac2-54aa885adc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6dac1f-6572-46e6-8ac2-54aa885adc11" xsi:nil="true"/>
    <lcf76f155ced4ddcb4097134ff3c332f xmlns="7f8eb868-f2a7-49ec-80f2-9ac6732c616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48A022-90FE-46FD-B6B9-A5517959569C}">
  <ds:schemaRefs/>
</ds:datastoreItem>
</file>

<file path=customXml/itemProps2.xml><?xml version="1.0" encoding="utf-8"?>
<ds:datastoreItem xmlns:ds="http://schemas.openxmlformats.org/officeDocument/2006/customXml" ds:itemID="{091B3500-55FD-47A2-B150-4704A4114CB7}">
  <ds:schemaRefs/>
</ds:datastoreItem>
</file>

<file path=customXml/itemProps3.xml><?xml version="1.0" encoding="utf-8"?>
<ds:datastoreItem xmlns:ds="http://schemas.openxmlformats.org/officeDocument/2006/customXml" ds:itemID="{C020FF02-1FE7-4B92-A947-88F847DE8F8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909</Words>
  <Application>Microsoft Office PowerPoint</Application>
  <PresentationFormat>Widescreen</PresentationFormat>
  <Paragraphs>84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Work Sans Light</vt:lpstr>
      <vt:lpstr>Tema de Office</vt:lpstr>
      <vt:lpstr>PowerPoint Presentation</vt:lpstr>
      <vt:lpstr>PowerPoint Presentation</vt:lpstr>
      <vt:lpstr>    Planteamiento del Problema</vt:lpstr>
      <vt:lpstr>  Justificación</vt:lpstr>
      <vt:lpstr>  Objetivo General</vt:lpstr>
      <vt:lpstr>    Objetivos Específicos</vt:lpstr>
      <vt:lpstr>PowerPoint Presentation</vt:lpstr>
      <vt:lpstr>   Diagrama de Casos de Uso</vt:lpstr>
      <vt:lpstr>   Diagrama de Clases</vt:lpstr>
      <vt:lpstr>Diagrama de Componentes</vt:lpstr>
      <vt:lpstr>Historias de Usuario</vt:lpstr>
      <vt:lpstr>PowerPoint Presentation</vt:lpstr>
      <vt:lpstr>Diagrama Modelo Relacional</vt:lpstr>
      <vt:lpstr> Consultas</vt:lpstr>
      <vt:lpstr>  Procedimientos Almacenados y/o funciones</vt:lpstr>
      <vt:lpstr>   Roles y Permisos</vt:lpstr>
      <vt:lpstr>  Diccionario de Datos</vt:lpstr>
      <vt:lpstr>PowerPoint Presentation</vt:lpstr>
      <vt:lpstr>Interfaz de Inicio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Lucho Mariño</cp:lastModifiedBy>
  <cp:revision>24</cp:revision>
  <dcterms:created xsi:type="dcterms:W3CDTF">2025-05-26T20:38:52Z</dcterms:created>
  <dcterms:modified xsi:type="dcterms:W3CDTF">2025-06-04T00:57:15Z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  <property fmtid="{D5CDD505-2E9C-101B-9397-08002B2CF9AE}" pid="3" name="ICV">
    <vt:lpwstr>7729856EFE08410485B8B3C880226020_12</vt:lpwstr>
  </property>
  <property fmtid="{D5CDD505-2E9C-101B-9397-08002B2CF9AE}" pid="4" name="KSOProductBuildVer">
    <vt:lpwstr>3082-12.2.0.21179</vt:lpwstr>
  </property>
</Properties>
</file>