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5"/>
  </p:notesMasterIdLst>
  <p:sldIdLst>
    <p:sldId id="256" r:id="rId5"/>
    <p:sldId id="257" r:id="rId6"/>
    <p:sldId id="258" r:id="rId7"/>
    <p:sldId id="259" r:id="rId8"/>
    <p:sldId id="260" r:id="rId9"/>
    <p:sldId id="261" r:id="rId10"/>
    <p:sldId id="268" r:id="rId11"/>
    <p:sldId id="273" r:id="rId12"/>
    <p:sldId id="265" r:id="rId13"/>
    <p:sldId id="263" r:id="rId14"/>
    <p:sldId id="279" r:id="rId15"/>
    <p:sldId id="272" r:id="rId16"/>
    <p:sldId id="270" r:id="rId17"/>
    <p:sldId id="267" r:id="rId18"/>
    <p:sldId id="271" r:id="rId19"/>
    <p:sldId id="276" r:id="rId20"/>
    <p:sldId id="280" r:id="rId21"/>
    <p:sldId id="277" r:id="rId22"/>
    <p:sldId id="278" r:id="rId23"/>
    <p:sldId id="264" r:id="rId24"/>
  </p:sldIdLst>
  <p:sldSz cx="12192000" cy="6858000"/>
  <p:notesSz cx="6858000" cy="9144000"/>
  <p:embeddedFontLst>
    <p:embeddedFont>
      <p:font typeface="Work Sans Light"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108"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s-CO"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‹Nº›</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a:t>
            </a:fld>
            <a:endParaRPr lang="es-C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12</a:t>
            </a:fld>
            <a:endParaRPr lang="es-C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18</a:t>
            </a:fld>
            <a:endParaRPr lang="es-CO"/>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2</a:t>
            </a:fld>
            <a:endParaRPr lang="es-CO"/>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7</a:t>
            </a:fld>
            <a:endParaRPr lang="es-C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15"/>
        <p:cNvGrpSpPr/>
        <p:nvPr/>
      </p:nvGrpSpPr>
      <p:grpSpPr>
        <a:xfrm>
          <a:off x="0" y="0"/>
          <a:ext cx="0" cy="0"/>
          <a:chOff x="0" y="0"/>
          <a:chExt cx="0" cy="0"/>
        </a:xfrm>
      </p:grpSpPr>
      <p:pic>
        <p:nvPicPr>
          <p:cNvPr id="16" name="Google Shape;16;p11" descr="Interfaz de usuario gráfica, Texto, Aplicación&#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3"/>
        <p:cNvGrpSpPr/>
        <p:nvPr/>
      </p:nvGrpSpPr>
      <p:grpSpPr>
        <a:xfrm>
          <a:off x="0" y="0"/>
          <a:ext cx="0" cy="0"/>
          <a:chOff x="0" y="0"/>
          <a:chExt cx="0" cy="0"/>
        </a:xfrm>
      </p:grpSpPr>
      <p:sp>
        <p:nvSpPr>
          <p:cNvPr id="64" name="Google Shape;6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2"/>
          <p:cNvSpPr>
            <a:spLocks noGrp="1"/>
          </p:cNvSpPr>
          <p:nvPr>
            <p:ph type="pic" idx="2"/>
          </p:nvPr>
        </p:nvSpPr>
        <p:spPr>
          <a:xfrm>
            <a:off x="5183188" y="987425"/>
            <a:ext cx="6172200" cy="4873625"/>
          </a:xfrm>
          <a:prstGeom prst="rect">
            <a:avLst/>
          </a:prstGeom>
          <a:noFill/>
          <a:ln>
            <a:noFill/>
          </a:ln>
        </p:spPr>
      </p:sp>
      <p:sp>
        <p:nvSpPr>
          <p:cNvPr id="78" name="Google Shape;78;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8"/>
        <p:cNvGrpSpPr/>
        <p:nvPr/>
      </p:nvGrpSpPr>
      <p:grpSpPr>
        <a:xfrm>
          <a:off x="0" y="0"/>
          <a:ext cx="0" cy="0"/>
          <a:chOff x="0" y="0"/>
          <a:chExt cx="0" cy="0"/>
        </a:xfrm>
      </p:grpSpPr>
      <p:sp>
        <p:nvSpPr>
          <p:cNvPr id="89" name="Google Shape;89;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Encabezado de sección">
  <p:cSld name="2_Encabezado de sección">
    <p:spTree>
      <p:nvGrpSpPr>
        <p:cNvPr id="1" name="Shape 17"/>
        <p:cNvGrpSpPr/>
        <p:nvPr/>
      </p:nvGrpSpPr>
      <p:grpSpPr>
        <a:xfrm>
          <a:off x="0" y="0"/>
          <a:ext cx="0" cy="0"/>
          <a:chOff x="0" y="0"/>
          <a:chExt cx="0" cy="0"/>
        </a:xfrm>
      </p:grpSpPr>
      <p:pic>
        <p:nvPicPr>
          <p:cNvPr id="18" name="Google Shape;18;p12" descr="Patrón de fondo&#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pic>
        <p:nvPicPr>
          <p:cNvPr id="19" name="Google Shape;19;p12"/>
          <p:cNvPicPr preferRelativeResize="0"/>
          <p:nvPr/>
        </p:nvPicPr>
        <p:blipFill rotWithShape="1">
          <a:blip r:embed="rId3"/>
          <a:srcRect/>
          <a:stretch>
            <a:fillRect/>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bg>
      <p:bgPr>
        <a:blipFill>
          <a:blip r:embed="rId2"/>
          <a:stretch>
            <a:fillRect/>
          </a:stretch>
        </a:blipFill>
        <a:effectLst/>
      </p:bgPr>
    </p:bg>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5"/>
        <p:cNvGrpSpPr/>
        <p:nvPr/>
      </p:nvGrpSpPr>
      <p:grpSpPr>
        <a:xfrm>
          <a:off x="0" y="0"/>
          <a:ext cx="0" cy="0"/>
          <a:chOff x="0" y="0"/>
          <a:chExt cx="0" cy="0"/>
        </a:xfrm>
      </p:grpSpPr>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9"/>
        <p:cNvGrpSpPr/>
        <p:nvPr/>
      </p:nvGrpSpPr>
      <p:grpSpPr>
        <a:xfrm>
          <a:off x="0" y="0"/>
          <a:ext cx="0" cy="0"/>
          <a:chOff x="0" y="0"/>
          <a:chExt cx="0" cy="0"/>
        </a:xfrm>
      </p:grpSpPr>
      <p:sp>
        <p:nvSpPr>
          <p:cNvPr id="30" name="Google Shape;30;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7"/>
        <p:cNvGrpSpPr/>
        <p:nvPr/>
      </p:nvGrpSpPr>
      <p:grpSpPr>
        <a:xfrm>
          <a:off x="0" y="0"/>
          <a:ext cx="0" cy="0"/>
          <a:chOff x="0" y="0"/>
          <a:chExt cx="0" cy="0"/>
        </a:xfrm>
      </p:grpSpPr>
      <p:sp>
        <p:nvSpPr>
          <p:cNvPr id="48" name="Google Shape;4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10" name="Picture 9">
            <a:extLst>
              <a:ext uri="{FF2B5EF4-FFF2-40B4-BE49-F238E27FC236}">
                <a16:creationId xmlns:a16="http://schemas.microsoft.com/office/drawing/2014/main" id="{302B676E-5DD5-4FA9-A072-0A63C7B4C8F5}"/>
              </a:ext>
            </a:extLst>
          </p:cNvPr>
          <p:cNvPicPr>
            <a:picLocks noChangeAspect="1"/>
          </p:cNvPicPr>
          <p:nvPr/>
        </p:nvPicPr>
        <p:blipFill>
          <a:blip r:embed="rId3"/>
          <a:stretch>
            <a:fillRect/>
          </a:stretch>
        </p:blipFill>
        <p:spPr>
          <a:xfrm>
            <a:off x="2390775" y="1739900"/>
            <a:ext cx="7410450" cy="304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980111"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de Componentes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Google Shape;121;p15"/>
          <p:cNvSpPr txBox="1"/>
          <p:nvPr/>
        </p:nvSpPr>
        <p:spPr>
          <a:xfrm>
            <a:off x="188661" y="1712508"/>
            <a:ext cx="7342094" cy="2585283"/>
          </a:xfrm>
          <a:prstGeom prst="rect">
            <a:avLst/>
          </a:prstGeom>
          <a:noFill/>
          <a:ln>
            <a:noFill/>
          </a:ln>
        </p:spPr>
        <p:txBody>
          <a:bodyPr spcFirstLastPara="1" wrap="square" lIns="91425" tIns="45700" rIns="91425" bIns="45700" anchor="t" anchorCtr="0">
            <a:spAutoFit/>
          </a:bodyPr>
          <a:lstStyle/>
          <a:p>
            <a:pPr lvl="0"/>
            <a:r>
              <a:rPr lang="es-ES" sz="1800" b="1" dirty="0">
                <a:solidFill>
                  <a:schemeClr val="dk1"/>
                </a:solidFill>
                <a:latin typeface="Calibri" panose="020F0502020204030204"/>
                <a:ea typeface="Calibri" panose="020F0502020204030204"/>
                <a:cs typeface="Calibri" panose="020F0502020204030204"/>
                <a:sym typeface="Calibri" panose="020F0502020204030204"/>
              </a:rPr>
              <a:t>Componente: </a:t>
            </a:r>
            <a:r>
              <a:rPr lang="es-ES" sz="1800" dirty="0">
                <a:solidFill>
                  <a:schemeClr val="dk1"/>
                </a:solidFill>
                <a:latin typeface="Calibri" panose="020F0502020204030204"/>
                <a:ea typeface="Calibri" panose="020F0502020204030204"/>
                <a:cs typeface="Calibri" panose="020F0502020204030204"/>
                <a:sym typeface="Calibri" panose="020F0502020204030204"/>
              </a:rPr>
              <a:t>Interfaz de Usuario</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-permite a los usuarios interactuar con el sistema</a:t>
            </a:r>
          </a:p>
          <a:p>
            <a:pPr lvl="0"/>
            <a:r>
              <a:rPr lang="es-ES" sz="1800" b="1" dirty="0">
                <a:solidFill>
                  <a:schemeClr val="dk1"/>
                </a:solidFill>
                <a:latin typeface="Calibri" panose="020F0502020204030204"/>
                <a:ea typeface="Calibri" panose="020F0502020204030204"/>
                <a:cs typeface="Calibri" panose="020F0502020204030204"/>
                <a:sym typeface="Calibri" panose="020F0502020204030204"/>
              </a:rPr>
              <a:t>Componente: </a:t>
            </a:r>
            <a:r>
              <a:rPr lang="es-ES" sz="1800" dirty="0">
                <a:solidFill>
                  <a:schemeClr val="dk1"/>
                </a:solidFill>
                <a:latin typeface="Calibri" panose="020F0502020204030204"/>
                <a:ea typeface="Calibri" panose="020F0502020204030204"/>
                <a:cs typeface="Calibri" panose="020F0502020204030204"/>
                <a:sym typeface="Calibri" panose="020F0502020204030204"/>
              </a:rPr>
              <a:t>Lógica de Negocio</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-contiene la lógica para registrar vehículos, verificar autorizaciones, registrar entradas y salidas, etc.</a:t>
            </a:r>
          </a:p>
          <a:p>
            <a:pPr lvl="0"/>
            <a:r>
              <a:rPr lang="es-ES" sz="1800" b="1" dirty="0">
                <a:solidFill>
                  <a:schemeClr val="dk1"/>
                </a:solidFill>
                <a:latin typeface="Calibri" panose="020F0502020204030204"/>
                <a:ea typeface="Calibri" panose="020F0502020204030204"/>
                <a:cs typeface="Calibri" panose="020F0502020204030204"/>
                <a:sym typeface="Calibri" panose="020F0502020204030204"/>
              </a:rPr>
              <a:t>Componente: </a:t>
            </a:r>
            <a:r>
              <a:rPr lang="es-ES" sz="1800" dirty="0">
                <a:solidFill>
                  <a:schemeClr val="dk1"/>
                </a:solidFill>
                <a:latin typeface="Calibri" panose="020F0502020204030204"/>
                <a:ea typeface="Calibri" panose="020F0502020204030204"/>
                <a:cs typeface="Calibri" panose="020F0502020204030204"/>
                <a:sym typeface="Calibri" panose="020F0502020204030204"/>
              </a:rPr>
              <a:t>Base de Datos</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-almacena la información de los vehículos, usuarios, parqueaderos, etc.</a:t>
            </a:r>
          </a:p>
          <a:p>
            <a:pPr lvl="0"/>
            <a:r>
              <a:rPr lang="es-ES" sz="1800" b="1" dirty="0">
                <a:solidFill>
                  <a:schemeClr val="dk1"/>
                </a:solidFill>
                <a:latin typeface="Calibri" panose="020F0502020204030204"/>
                <a:ea typeface="Calibri" panose="020F0502020204030204"/>
                <a:cs typeface="Calibri" panose="020F0502020204030204"/>
                <a:sym typeface="Calibri" panose="020F0502020204030204"/>
              </a:rPr>
              <a:t>Componente: </a:t>
            </a:r>
            <a:r>
              <a:rPr lang="es-ES" sz="1800" dirty="0">
                <a:solidFill>
                  <a:schemeClr val="dk1"/>
                </a:solidFill>
                <a:latin typeface="Calibri" panose="020F0502020204030204"/>
                <a:ea typeface="Calibri" panose="020F0502020204030204"/>
                <a:cs typeface="Calibri" panose="020F0502020204030204"/>
                <a:sym typeface="Calibri" panose="020F0502020204030204"/>
              </a:rPr>
              <a:t>Seguridad</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-se encarga de la autenticación y autorización de los usuarios</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C5CD02CD-1E0E-810B-1415-13FF63450108}"/>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Historias de Usuario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16205" y="1637665"/>
            <a:ext cx="3542665" cy="307340"/>
          </a:xfrm>
          <a:prstGeom prst="rect">
            <a:avLst/>
          </a:prstGeom>
        </p:spPr>
        <p:txBody>
          <a:bodyPr wrap="none">
            <a:noAutofit/>
          </a:bodyPr>
          <a:lstStyle/>
          <a:p>
            <a:endParaRPr lang="es-ES" dirty="0"/>
          </a:p>
        </p:txBody>
      </p:sp>
      <p:sp>
        <p:nvSpPr>
          <p:cNvPr id="5" name="Rectángulo 4"/>
          <p:cNvSpPr/>
          <p:nvPr/>
        </p:nvSpPr>
        <p:spPr>
          <a:xfrm>
            <a:off x="4155716" y="1529659"/>
            <a:ext cx="6096000" cy="306705"/>
          </a:xfrm>
          <a:prstGeom prst="rect">
            <a:avLst/>
          </a:prstGeom>
        </p:spPr>
        <p:txBody>
          <a:bodyPr>
            <a:spAutoFit/>
          </a:bodyPr>
          <a:lstStyle/>
          <a:p>
            <a:r>
              <a:rPr lang="es-ES" dirty="0"/>
              <a:t>.</a:t>
            </a:r>
          </a:p>
        </p:txBody>
      </p:sp>
      <p:pic>
        <p:nvPicPr>
          <p:cNvPr id="3" name="Picture 2">
            <a:extLst>
              <a:ext uri="{FF2B5EF4-FFF2-40B4-BE49-F238E27FC236}">
                <a16:creationId xmlns:a16="http://schemas.microsoft.com/office/drawing/2014/main" id="{5644AD12-B1B1-2D6B-386A-EC23217E09D0}"/>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6" name="Picture 5">
            <a:extLst>
              <a:ext uri="{FF2B5EF4-FFF2-40B4-BE49-F238E27FC236}">
                <a16:creationId xmlns:a16="http://schemas.microsoft.com/office/drawing/2014/main" id="{0E1FCF6B-FCF3-5225-8E5C-B852C09F247A}"/>
              </a:ext>
            </a:extLst>
          </p:cNvPr>
          <p:cNvPicPr>
            <a:picLocks noChangeAspect="1"/>
          </p:cNvPicPr>
          <p:nvPr/>
        </p:nvPicPr>
        <p:blipFill>
          <a:blip r:embed="rId4"/>
          <a:stretch>
            <a:fillRect/>
          </a:stretch>
        </p:blipFill>
        <p:spPr>
          <a:xfrm>
            <a:off x="1238080" y="1615087"/>
            <a:ext cx="8780787" cy="513243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Base de Datos Relaciones</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12563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Modelo Relacional</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Google Shape;121;p15"/>
          <p:cNvSpPr txBox="1"/>
          <p:nvPr/>
        </p:nvSpPr>
        <p:spPr>
          <a:xfrm>
            <a:off x="1075765" y="2435839"/>
            <a:ext cx="73420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diagrama del Modelo Relacional</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 name="Picture 3">
            <a:extLst>
              <a:ext uri="{FF2B5EF4-FFF2-40B4-BE49-F238E27FC236}">
                <a16:creationId xmlns:a16="http://schemas.microsoft.com/office/drawing/2014/main" id="{322293AE-F682-E3C6-D428-6E4BFA92C481}"/>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Consultas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Google Shape;121;p15"/>
          <p:cNvSpPr txBox="1"/>
          <p:nvPr/>
        </p:nvSpPr>
        <p:spPr>
          <a:xfrm>
            <a:off x="1075765" y="2435839"/>
            <a:ext cx="73420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de las principales consultas a una tabla y ejecución</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50BE3E11-336E-26B1-4597-2AACA5E30CC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2655388" y="110481"/>
            <a:ext cx="6881224" cy="1324698"/>
          </a:xfrm>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Procedimientos Almacenados y/o funciones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sp>
        <p:nvSpPr>
          <p:cNvPr id="4" name="Google Shape;121;p15"/>
          <p:cNvSpPr txBox="1"/>
          <p:nvPr/>
        </p:nvSpPr>
        <p:spPr>
          <a:xfrm>
            <a:off x="1075764" y="2435839"/>
            <a:ext cx="908124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de las principales procedimientos almacenados y/o funciones y ejecución</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FC31B808-0FE4-9629-B2C6-95861CA27680}"/>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Roles y Permisos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Google Shape;121;p15"/>
          <p:cNvSpPr txBox="1"/>
          <p:nvPr/>
        </p:nvSpPr>
        <p:spPr>
          <a:xfrm>
            <a:off x="1075765" y="2435839"/>
            <a:ext cx="7342094" cy="2031285"/>
          </a:xfrm>
          <a:prstGeom prst="rect">
            <a:avLst/>
          </a:prstGeom>
          <a:noFill/>
          <a:ln>
            <a:noFill/>
          </a:ln>
        </p:spPr>
        <p:txBody>
          <a:bodyPr spcFirstLastPara="1" wrap="square" lIns="91425" tIns="45700" rIns="91425" bIns="45700" anchor="t" anchorCtr="0">
            <a:spAutoFit/>
          </a:bodyPr>
          <a:lstStyle/>
          <a:p>
            <a:pPr marL="285750" lvl="0" indent="-285750">
              <a:buFontTx/>
              <a:buChar char="-"/>
            </a:pPr>
            <a:r>
              <a:rPr lang="es-ES" sz="1800" dirty="0">
                <a:solidFill>
                  <a:schemeClr val="dk1"/>
                </a:solidFill>
                <a:latin typeface="Calibri" panose="020F0502020204030204"/>
                <a:ea typeface="Calibri" panose="020F0502020204030204"/>
                <a:cs typeface="Calibri" panose="020F0502020204030204"/>
                <a:sym typeface="Calibri" panose="020F0502020204030204"/>
              </a:rPr>
              <a:t>Rol: </a:t>
            </a:r>
            <a:r>
              <a:rPr lang="es-ES" sz="1800" b="1" dirty="0">
                <a:solidFill>
                  <a:schemeClr val="dk1"/>
                </a:solidFill>
                <a:latin typeface="Calibri" panose="020F0502020204030204"/>
                <a:ea typeface="Calibri" panose="020F0502020204030204"/>
                <a:cs typeface="Calibri" panose="020F0502020204030204"/>
                <a:sym typeface="Calibri" panose="020F0502020204030204"/>
              </a:rPr>
              <a:t>Administrador</a:t>
            </a:r>
            <a:r>
              <a:rPr lang="es-ES" sz="1800" dirty="0">
                <a:solidFill>
                  <a:schemeClr val="dk1"/>
                </a:solidFill>
                <a:latin typeface="Calibri" panose="020F0502020204030204"/>
                <a:ea typeface="Calibri" panose="020F0502020204030204"/>
                <a:cs typeface="Calibri" panose="020F0502020204030204"/>
                <a:sym typeface="Calibri" panose="020F0502020204030204"/>
              </a:rPr>
              <a:t>- Permisos: asignar permisos, revocar permisos, generar reportes</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 </a:t>
            </a:r>
          </a:p>
          <a:p>
            <a:pPr marL="285750" lvl="0" indent="-285750">
              <a:buFontTx/>
              <a:buChar char="-"/>
            </a:pPr>
            <a:r>
              <a:rPr lang="es-ES" sz="1800" dirty="0">
                <a:solidFill>
                  <a:schemeClr val="dk1"/>
                </a:solidFill>
                <a:latin typeface="Calibri" panose="020F0502020204030204"/>
                <a:ea typeface="Calibri" panose="020F0502020204030204"/>
                <a:cs typeface="Calibri" panose="020F0502020204030204"/>
                <a:sym typeface="Calibri" panose="020F0502020204030204"/>
              </a:rPr>
              <a:t>Rol: </a:t>
            </a:r>
            <a:r>
              <a:rPr lang="es-ES" sz="1800" b="1" dirty="0">
                <a:solidFill>
                  <a:schemeClr val="dk1"/>
                </a:solidFill>
                <a:latin typeface="Calibri" panose="020F0502020204030204"/>
                <a:ea typeface="Calibri" panose="020F0502020204030204"/>
                <a:cs typeface="Calibri" panose="020F0502020204030204"/>
                <a:sym typeface="Calibri" panose="020F0502020204030204"/>
              </a:rPr>
              <a:t>Guardia de Seguridad- </a:t>
            </a:r>
            <a:r>
              <a:rPr lang="es-ES" sz="1800" dirty="0">
                <a:solidFill>
                  <a:schemeClr val="dk1"/>
                </a:solidFill>
                <a:latin typeface="Calibri" panose="020F0502020204030204"/>
                <a:ea typeface="Calibri" panose="020F0502020204030204"/>
                <a:cs typeface="Calibri" panose="020F0502020204030204"/>
                <a:sym typeface="Calibri" panose="020F0502020204030204"/>
              </a:rPr>
              <a:t>Permisos: registrar entrada, registrar salida, registrar </a:t>
            </a:r>
            <a:r>
              <a:rPr lang="es-ES" sz="1800" dirty="0" err="1">
                <a:solidFill>
                  <a:schemeClr val="dk1"/>
                </a:solidFill>
                <a:latin typeface="Calibri" panose="020F0502020204030204"/>
                <a:ea typeface="Calibri" panose="020F0502020204030204"/>
                <a:cs typeface="Calibri" panose="020F0502020204030204"/>
                <a:sym typeface="Calibri" panose="020F0502020204030204"/>
              </a:rPr>
              <a:t>vehiculo</a:t>
            </a:r>
            <a:r>
              <a:rPr lang="es-ES" sz="1800" dirty="0">
                <a:solidFill>
                  <a:schemeClr val="dk1"/>
                </a:solidFill>
                <a:latin typeface="Calibri" panose="020F0502020204030204"/>
                <a:ea typeface="Calibri" panose="020F0502020204030204"/>
                <a:cs typeface="Calibri" panose="020F0502020204030204"/>
                <a:sym typeface="Calibri" panose="020F0502020204030204"/>
              </a:rPr>
              <a:t>, registrar usuario, enviar reportes.</a:t>
            </a:r>
          </a:p>
          <a:p>
            <a:pPr marL="285750" lvl="0" indent="-285750">
              <a:buFontTx/>
              <a:buChar char="-"/>
            </a:pPr>
            <a:endParaRPr lang="es-ES" sz="1800" dirty="0">
              <a:solidFill>
                <a:schemeClr val="dk1"/>
              </a:solidFill>
              <a:latin typeface="Calibri" panose="020F0502020204030204"/>
              <a:ea typeface="Calibri" panose="020F0502020204030204"/>
              <a:cs typeface="Calibri" panose="020F0502020204030204"/>
              <a:sym typeface="Calibri" panose="020F0502020204030204"/>
            </a:endParaRPr>
          </a:p>
          <a:p>
            <a:pPr marL="285750" lvl="0" indent="-285750">
              <a:buFontTx/>
              <a:buChar char="-"/>
            </a:pPr>
            <a:r>
              <a:rPr lang="es-ES" sz="1800" dirty="0">
                <a:solidFill>
                  <a:schemeClr val="dk1"/>
                </a:solidFill>
                <a:latin typeface="Calibri" panose="020F0502020204030204"/>
                <a:ea typeface="Calibri" panose="020F0502020204030204"/>
                <a:cs typeface="Calibri" panose="020F0502020204030204"/>
                <a:sym typeface="Calibri" panose="020F0502020204030204"/>
              </a:rPr>
              <a:t>Rol: </a:t>
            </a:r>
            <a:r>
              <a:rPr lang="es-ES" sz="1800" b="1" dirty="0">
                <a:solidFill>
                  <a:schemeClr val="dk1"/>
                </a:solidFill>
                <a:latin typeface="Calibri" panose="020F0502020204030204"/>
                <a:ea typeface="Calibri" panose="020F0502020204030204"/>
                <a:cs typeface="Calibri" panose="020F0502020204030204"/>
                <a:sym typeface="Calibri" panose="020F0502020204030204"/>
              </a:rPr>
              <a:t>Usuario</a:t>
            </a:r>
            <a:r>
              <a:rPr lang="es-ES" sz="1800" dirty="0">
                <a:solidFill>
                  <a:schemeClr val="dk1"/>
                </a:solidFill>
                <a:latin typeface="Calibri" panose="020F0502020204030204"/>
                <a:ea typeface="Calibri" panose="020F0502020204030204"/>
                <a:cs typeface="Calibri" panose="020F0502020204030204"/>
                <a:sym typeface="Calibri" panose="020F0502020204030204"/>
              </a:rPr>
              <a:t>- Permisos: registrar vehículo, consultar historial</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1EEF7DCD-9125-C941-5E32-CD6B8DAE0400}"/>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Diccionario de Datos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C14FA39A-49F8-AF80-A15D-71D08DB19D4E}"/>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Diseño Web</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400DF7EA-62DA-2B77-14D6-6CD4EA1742C6}"/>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3704261" y="100956"/>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Interfaz de Inicio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sp>
        <p:nvSpPr>
          <p:cNvPr id="4" name="Google Shape;121;p15"/>
          <p:cNvSpPr txBox="1"/>
          <p:nvPr/>
        </p:nvSpPr>
        <p:spPr>
          <a:xfrm>
            <a:off x="1075765" y="2435839"/>
            <a:ext cx="73420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de la interfaz de inicio del software</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14810B92-3112-3508-7B85-AAF0DAF5501D}"/>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3096906" y="1203159"/>
            <a:ext cx="5998185"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7200" b="0" i="0" u="none" strike="noStrike" cap="none" dirty="0">
                <a:solidFill>
                  <a:schemeClr val="dk1"/>
                </a:solidFill>
                <a:latin typeface="Work Sans Light"/>
                <a:ea typeface="Work Sans Light"/>
                <a:cs typeface="Work Sans Light"/>
                <a:sym typeface="Work Sans Light"/>
              </a:rPr>
              <a:t>Integrantes</a:t>
            </a:r>
            <a:endParaRPr sz="7200" b="0" i="0" u="none" strike="noStrike" cap="none" dirty="0">
              <a:solidFill>
                <a:schemeClr val="dk1"/>
              </a:solidFill>
              <a:latin typeface="Work Sans Light"/>
              <a:ea typeface="Work Sans Light"/>
              <a:cs typeface="Work Sans Light"/>
              <a:sym typeface="Work Sans Light"/>
            </a:endParaRPr>
          </a:p>
        </p:txBody>
      </p:sp>
      <p:cxnSp>
        <p:nvCxnSpPr>
          <p:cNvPr id="106" name="Google Shape;106;p2"/>
          <p:cNvCxnSpPr>
            <a:cxnSpLocks/>
          </p:cNvCxnSpPr>
          <p:nvPr/>
        </p:nvCxnSpPr>
        <p:spPr>
          <a:xfrm>
            <a:off x="5146418" y="1319543"/>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087535" y="2862122"/>
            <a:ext cx="3854368"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SCRUM No. “1”:</a:t>
            </a: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CuadroTexto 2"/>
          <p:cNvSpPr txBox="1"/>
          <p:nvPr/>
        </p:nvSpPr>
        <p:spPr>
          <a:xfrm>
            <a:off x="4837309" y="3816519"/>
            <a:ext cx="2354419" cy="1645605"/>
          </a:xfrm>
          <a:prstGeom prst="rect">
            <a:avLst/>
          </a:prstGeom>
          <a:noFill/>
        </p:spPr>
        <p:txBody>
          <a:bodyPr wrap="square">
            <a:noAutofit/>
          </a:bodyPr>
          <a:lstStyle/>
          <a:p>
            <a:r>
              <a:rPr lang="es-ES" sz="2000" dirty="0">
                <a:solidFill>
                  <a:schemeClr val="tx1"/>
                </a:solidFill>
              </a:rPr>
              <a:t>-</a:t>
            </a:r>
            <a:r>
              <a:rPr lang="es-CO" sz="2000" dirty="0">
                <a:solidFill>
                  <a:schemeClr val="tx1"/>
                </a:solidFill>
              </a:rPr>
              <a:t>Edwin Abaunza </a:t>
            </a:r>
            <a:endParaRPr lang="es-CO" sz="2000" b="1" i="1" dirty="0">
              <a:solidFill>
                <a:schemeClr val="tx1"/>
              </a:solidFill>
            </a:endParaRPr>
          </a:p>
          <a:p>
            <a:r>
              <a:rPr lang="es-CO" sz="2000" dirty="0">
                <a:solidFill>
                  <a:schemeClr val="tx1"/>
                </a:solidFill>
              </a:rPr>
              <a:t>-Santiago Cruz </a:t>
            </a:r>
            <a:endParaRPr lang="es-CO" sz="2000" b="1" i="1" dirty="0">
              <a:solidFill>
                <a:schemeClr val="tx1"/>
              </a:solidFill>
            </a:endParaRPr>
          </a:p>
          <a:p>
            <a:r>
              <a:rPr lang="es-CO" sz="2000" dirty="0">
                <a:solidFill>
                  <a:schemeClr val="tx1"/>
                </a:solidFill>
              </a:rPr>
              <a:t>-</a:t>
            </a:r>
            <a:r>
              <a:rPr lang="es-CO" sz="2000" dirty="0" err="1">
                <a:solidFill>
                  <a:schemeClr val="tx1"/>
                </a:solidFill>
              </a:rPr>
              <a:t>Kennen</a:t>
            </a:r>
            <a:r>
              <a:rPr lang="es-CO" sz="2000" dirty="0">
                <a:solidFill>
                  <a:schemeClr val="tx1"/>
                </a:solidFill>
              </a:rPr>
              <a:t> Cortes </a:t>
            </a:r>
            <a:endParaRPr lang="es-CO" sz="2000" b="1" i="1" dirty="0">
              <a:solidFill>
                <a:schemeClr val="tx1"/>
              </a:solidFill>
            </a:endParaRPr>
          </a:p>
          <a:p>
            <a:r>
              <a:rPr lang="es-CO" sz="2000" dirty="0">
                <a:solidFill>
                  <a:schemeClr val="tx1"/>
                </a:solidFill>
              </a:rPr>
              <a:t>-Luis Mariño </a:t>
            </a:r>
            <a:endParaRPr lang="es-CO" sz="2000" b="1" i="1" dirty="0">
              <a:solidFill>
                <a:schemeClr val="tx1"/>
              </a:solidFill>
            </a:endParaRPr>
          </a:p>
          <a:p>
            <a:r>
              <a:rPr lang="es-CO" sz="2000" dirty="0">
                <a:solidFill>
                  <a:schemeClr val="tx1"/>
                </a:solidFill>
              </a:rPr>
              <a:t>-</a:t>
            </a:r>
            <a:r>
              <a:rPr lang="es-CO" sz="2000" dirty="0" err="1">
                <a:solidFill>
                  <a:schemeClr val="tx1"/>
                </a:solidFill>
              </a:rPr>
              <a:t>Mahily</a:t>
            </a:r>
            <a:r>
              <a:rPr lang="es-CO" sz="2000" dirty="0">
                <a:solidFill>
                  <a:schemeClr val="tx1"/>
                </a:solidFill>
              </a:rPr>
              <a:t> </a:t>
            </a:r>
            <a:r>
              <a:rPr lang="es-CO" sz="2000" dirty="0" err="1">
                <a:solidFill>
                  <a:schemeClr val="tx1"/>
                </a:solidFill>
              </a:rPr>
              <a:t>Gutierrez</a:t>
            </a:r>
            <a:r>
              <a:rPr lang="es-CO" sz="2000" dirty="0">
                <a:solidFill>
                  <a:schemeClr val="tx1"/>
                </a:solidFill>
              </a:rPr>
              <a:t> </a:t>
            </a:r>
            <a:endParaRPr lang="es-CO" sz="2000" b="1" i="1" dirty="0">
              <a:solidFill>
                <a:schemeClr val="tx1"/>
              </a:solidFill>
            </a:endParaRPr>
          </a:p>
        </p:txBody>
      </p:sp>
      <p:pic>
        <p:nvPicPr>
          <p:cNvPr id="5" name="Picture 4">
            <a:extLst>
              <a:ext uri="{FF2B5EF4-FFF2-40B4-BE49-F238E27FC236}">
                <a16:creationId xmlns:a16="http://schemas.microsoft.com/office/drawing/2014/main" id="{370C378A-27AB-FFE5-6C28-BD503B08F5A4}"/>
              </a:ext>
            </a:extLst>
          </p:cNvPr>
          <p:cNvPicPr>
            <a:picLocks noChangeAspect="1"/>
          </p:cNvPicPr>
          <p:nvPr/>
        </p:nvPicPr>
        <p:blipFill>
          <a:blip r:embed="rId3"/>
          <a:stretch>
            <a:fillRect/>
          </a:stretch>
        </p:blipFill>
        <p:spPr>
          <a:xfrm>
            <a:off x="223879" y="468044"/>
            <a:ext cx="1831497" cy="75477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9" descr="Imagen que contiene Interfaz de usuario gráfica&#10;&#10;Descripción generada automáticamente"/>
          <p:cNvPicPr preferRelativeResize="0"/>
          <p:nvPr/>
        </p:nvPicPr>
        <p:blipFill rotWithShape="1">
          <a:blip r:embed="rId3"/>
          <a:srcRect/>
          <a:stretch>
            <a:fillRect/>
          </a:stretch>
        </p:blipFill>
        <p:spPr>
          <a:xfrm>
            <a:off x="0" y="0"/>
            <a:ext cx="12192000" cy="6858000"/>
          </a:xfrm>
          <a:prstGeom prst="rect">
            <a:avLst/>
          </a:prstGeom>
          <a:noFill/>
          <a:ln>
            <a:noFill/>
          </a:ln>
        </p:spPr>
      </p:pic>
      <p:pic>
        <p:nvPicPr>
          <p:cNvPr id="2" name="Picture 1">
            <a:extLst>
              <a:ext uri="{FF2B5EF4-FFF2-40B4-BE49-F238E27FC236}">
                <a16:creationId xmlns:a16="http://schemas.microsoft.com/office/drawing/2014/main" id="{E6FCDC0F-4BE9-F905-3EBA-462A39D98304}"/>
              </a:ext>
            </a:extLst>
          </p:cNvPr>
          <p:cNvPicPr>
            <a:picLocks noChangeAspect="1"/>
          </p:cNvPicPr>
          <p:nvPr/>
        </p:nvPicPr>
        <p:blipFill>
          <a:blip r:embed="rId4"/>
          <a:stretch>
            <a:fillRect/>
          </a:stretch>
        </p:blipFill>
        <p:spPr>
          <a:xfrm>
            <a:off x="133939" y="110481"/>
            <a:ext cx="2390775" cy="10644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2524714" y="110481"/>
            <a:ext cx="757318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Planteamiento del Problema</a:t>
            </a:r>
          </a:p>
        </p:txBody>
      </p:sp>
      <p:sp>
        <p:nvSpPr>
          <p:cNvPr id="2" name="Rectángulo 1"/>
          <p:cNvSpPr/>
          <p:nvPr/>
        </p:nvSpPr>
        <p:spPr>
          <a:xfrm>
            <a:off x="456118" y="2784156"/>
            <a:ext cx="11063787" cy="2554545"/>
          </a:xfrm>
          <a:prstGeom prst="rect">
            <a:avLst/>
          </a:prstGeom>
        </p:spPr>
        <p:txBody>
          <a:bodyPr wrap="square">
            <a:spAutoFit/>
          </a:bodyPr>
          <a:lstStyle/>
          <a:p>
            <a:pPr algn="ctr"/>
            <a:r>
              <a:rPr lang="es-MX" sz="2000" dirty="0"/>
              <a:t>En el SENA hemos identificado diversos problemas que afectan tanto a los aprendices como a los instructores. Uno de los más relevantes es la gestión de la ocupación de ambientes, la cual actualmente se realiza mediante minutas físicas manejadas por los vigilantes. Este método ha generado inconvenientes, como el desajuste en las clases debido a que los instructores no siempre están informados de la disponibilidad real de los espacios. Otro problema importante que detectamos es el control de asistencia, ya que actualmente no existe una plataforma centralizada para su registro. Los instructores suelen llevar este control en archivos de Excel, lo cual no es práctico ni eficiente.</a:t>
            </a:r>
            <a:endParaRPr lang="es-ES" sz="2000" b="1" dirty="0">
              <a:solidFill>
                <a:schemeClr val="tx1"/>
              </a:solidFill>
            </a:endParaRPr>
          </a:p>
        </p:txBody>
      </p:sp>
      <p:pic>
        <p:nvPicPr>
          <p:cNvPr id="8" name="Picture 7">
            <a:extLst>
              <a:ext uri="{FF2B5EF4-FFF2-40B4-BE49-F238E27FC236}">
                <a16:creationId xmlns:a16="http://schemas.microsoft.com/office/drawing/2014/main" id="{EE4720A5-C666-7800-2AFA-26C16703EEE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4181474" y="91431"/>
            <a:ext cx="467581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bg1"/>
                </a:solidFill>
              </a:rPr>
              <a:t>  </a:t>
            </a:r>
            <a:r>
              <a:rPr lang="es-CO" b="1" dirty="0">
                <a:solidFill>
                  <a:schemeClr val="bg1"/>
                </a:solidFill>
              </a:rPr>
              <a:t>Justificación</a:t>
            </a:r>
            <a:endParaRPr lang="es-CO" sz="1800" b="1"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96391" y="3069661"/>
            <a:ext cx="11499203" cy="1631216"/>
          </a:xfrm>
          <a:prstGeom prst="rect">
            <a:avLst/>
          </a:prstGeom>
        </p:spPr>
        <p:txBody>
          <a:bodyPr wrap="square">
            <a:spAutoFit/>
          </a:bodyPr>
          <a:lstStyle/>
          <a:p>
            <a:pPr algn="ctr"/>
            <a:r>
              <a:rPr lang="es-MX" sz="2000" dirty="0"/>
              <a:t>La implementación de un sistema de gestión de minutas permitirá optimizar la organización y el uso del tiempo en los diferentes ambientes del SENA, beneficiando directamente tanto a los aprendices como a los instructores. Del mismo modo, el registro de asistencia a través de una plataforma digital también contribuirá a una gestión más eficiente y ordenada.</a:t>
            </a:r>
            <a:endParaRPr lang="es-ES" sz="2000" b="1" dirty="0">
              <a:solidFill>
                <a:schemeClr val="tx1"/>
              </a:solidFill>
            </a:endParaRPr>
          </a:p>
          <a:p>
            <a:pPr algn="ctr"/>
            <a:endParaRPr lang="es-ES" sz="2000" b="1" dirty="0">
              <a:solidFill>
                <a:schemeClr val="tx1"/>
              </a:solidFill>
            </a:endParaRPr>
          </a:p>
        </p:txBody>
      </p:sp>
      <p:pic>
        <p:nvPicPr>
          <p:cNvPr id="3" name="Picture 2">
            <a:extLst>
              <a:ext uri="{FF2B5EF4-FFF2-40B4-BE49-F238E27FC236}">
                <a16:creationId xmlns:a16="http://schemas.microsoft.com/office/drawing/2014/main" id="{764AE89A-ACC4-4053-9024-644AD84A16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4152900" y="88206"/>
            <a:ext cx="5203836" cy="13257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 General</a:t>
            </a:r>
          </a:p>
        </p:txBody>
      </p:sp>
      <p:sp>
        <p:nvSpPr>
          <p:cNvPr id="2" name="Rectángulo 1"/>
          <p:cNvSpPr/>
          <p:nvPr/>
        </p:nvSpPr>
        <p:spPr>
          <a:xfrm>
            <a:off x="99070" y="2767955"/>
            <a:ext cx="11634089" cy="1322070"/>
          </a:xfrm>
          <a:prstGeom prst="rect">
            <a:avLst/>
          </a:prstGeom>
        </p:spPr>
        <p:txBody>
          <a:bodyPr wrap="square">
            <a:spAutoFit/>
          </a:bodyPr>
          <a:lstStyle/>
          <a:p>
            <a:pPr algn="ctr"/>
            <a:r>
              <a:rPr lang="es-ES" sz="2000" b="1" dirty="0">
                <a:solidFill>
                  <a:schemeClr val="tx1"/>
                </a:solidFill>
              </a:rPr>
              <a:t>Diseñar y desarrollar un sistema de gestión de parqueaderos para el SENA C.S.F que permita una mejor organización y seguridad en el acceso de personas, de toma de ambientes y  vehículos de los funcionarios dentro de la sede, para así realizar eficazmente las acciones de registro como para los usuarios, administradores y colaboradores(guarda de seguridad). </a:t>
            </a:r>
          </a:p>
        </p:txBody>
      </p:sp>
      <p:pic>
        <p:nvPicPr>
          <p:cNvPr id="3" name="Picture 2">
            <a:extLst>
              <a:ext uri="{FF2B5EF4-FFF2-40B4-BE49-F238E27FC236}">
                <a16:creationId xmlns:a16="http://schemas.microsoft.com/office/drawing/2014/main" id="{333C5875-3D8B-672A-C54C-CBC7C423F0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Objetivos Específicos</a:t>
            </a:r>
          </a:p>
        </p:txBody>
      </p:sp>
      <p:sp>
        <p:nvSpPr>
          <p:cNvPr id="3" name="Rectángulo 2"/>
          <p:cNvSpPr/>
          <p:nvPr/>
        </p:nvSpPr>
        <p:spPr>
          <a:xfrm>
            <a:off x="456235" y="1818181"/>
            <a:ext cx="11499203" cy="4401205"/>
          </a:xfrm>
          <a:prstGeom prst="rect">
            <a:avLst/>
          </a:prstGeom>
        </p:spPr>
        <p:txBody>
          <a:bodyPr wrap="square">
            <a:spAutoFit/>
          </a:bodyPr>
          <a:lstStyle/>
          <a:p>
            <a:r>
              <a:rPr lang="es-ES" sz="2000" b="1" dirty="0">
                <a:solidFill>
                  <a:schemeClr val="tx1"/>
                </a:solidFill>
              </a:rPr>
              <a:t>1. Realizar un levantamiento de información para determinar las condiciones y permisos de acceso a los parqueaderos para los funcionarios de mayor rango.</a:t>
            </a:r>
          </a:p>
          <a:p>
            <a:r>
              <a:rPr lang="es-ES" sz="2000" b="1" dirty="0">
                <a:solidFill>
                  <a:schemeClr val="tx1"/>
                </a:solidFill>
              </a:rPr>
              <a:t>2. Diseñar una base de datos para almacenar la información de los vehículos y funcionarios autorizados.</a:t>
            </a:r>
          </a:p>
          <a:p>
            <a:r>
              <a:rPr lang="es-ES" sz="2000" b="1" dirty="0">
                <a:solidFill>
                  <a:schemeClr val="tx1"/>
                </a:solidFill>
              </a:rPr>
              <a:t>3. Desarrollar un sistema de registro y control de acceso para los visitantes y personas que pertenezcan al C.S.F para ingresar al centro.</a:t>
            </a:r>
          </a:p>
          <a:p>
            <a:r>
              <a:rPr lang="es-ES" sz="2000" b="1" dirty="0">
                <a:solidFill>
                  <a:schemeClr val="tx1"/>
                </a:solidFill>
              </a:rPr>
              <a:t>4. Implementar un sistema de seguridad para proteger la información y prevenir accesos no autorizados.</a:t>
            </a:r>
          </a:p>
          <a:p>
            <a:r>
              <a:rPr lang="es-ES" sz="2000" b="1" dirty="0">
                <a:solidFill>
                  <a:schemeClr val="tx1"/>
                </a:solidFill>
              </a:rPr>
              <a:t>5. Realizar pruebas y ajustes necesarios para asegurar el funcionamiento correcto del sistema.</a:t>
            </a:r>
          </a:p>
          <a:p>
            <a:r>
              <a:rPr lang="es-ES" sz="2000" b="1" dirty="0">
                <a:solidFill>
                  <a:schemeClr val="tx1"/>
                </a:solidFill>
              </a:rPr>
              <a:t>6. Realizar un control de tiempos y horarios respecto a los ambientes de formación dentro del centro.</a:t>
            </a:r>
          </a:p>
          <a:p>
            <a:r>
              <a:rPr lang="es-ES" sz="2000" b="1" dirty="0">
                <a:solidFill>
                  <a:schemeClr val="tx1"/>
                </a:solidFill>
              </a:rPr>
              <a:t>7. Facilitar el trabajo y mejorar los tiempos de los colaboradores al momento de permitir el ingreso o entregar ambientes de formación.</a:t>
            </a:r>
          </a:p>
        </p:txBody>
      </p:sp>
      <p:pic>
        <p:nvPicPr>
          <p:cNvPr id="2" name="Picture 1">
            <a:extLst>
              <a:ext uri="{FF2B5EF4-FFF2-40B4-BE49-F238E27FC236}">
                <a16:creationId xmlns:a16="http://schemas.microsoft.com/office/drawing/2014/main" id="{E5D8B1CD-F741-76CB-22F9-86CE2FCFFA61}"/>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515901" y="208803"/>
            <a:ext cx="7160197"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4000" b="1" dirty="0">
                <a:solidFill>
                  <a:schemeClr val="dk1"/>
                </a:solidFill>
                <a:latin typeface="Work Sans Light"/>
                <a:ea typeface="Work Sans Light"/>
                <a:cs typeface="Work Sans Light"/>
                <a:sym typeface="Work Sans Light"/>
              </a:rPr>
              <a:t>Diseño </a:t>
            </a:r>
            <a:r>
              <a:rPr lang="es-CO" sz="4000" b="1" dirty="0">
                <a:solidFill>
                  <a:schemeClr val="dk1"/>
                </a:solidFill>
                <a:latin typeface="Work Sans Light"/>
                <a:sym typeface="Work Sans Light"/>
              </a:rPr>
              <a:t>del Software</a:t>
            </a:r>
            <a:endParaRPr sz="4000" b="1" dirty="0">
              <a:solidFill>
                <a:schemeClr val="dk1"/>
              </a:solidFill>
              <a:latin typeface="Work Sans Light"/>
              <a:sym typeface="Work Sans Light"/>
            </a:endParaRPr>
          </a:p>
        </p:txBody>
      </p:sp>
      <p:cxnSp>
        <p:nvCxnSpPr>
          <p:cNvPr id="106" name="Google Shape;106;p2"/>
          <p:cNvCxnSpPr/>
          <p:nvPr/>
        </p:nvCxnSpPr>
        <p:spPr>
          <a:xfrm>
            <a:off x="5105069" y="916649"/>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ángulo 1"/>
          <p:cNvSpPr/>
          <p:nvPr/>
        </p:nvSpPr>
        <p:spPr>
          <a:xfrm>
            <a:off x="177421" y="1551562"/>
            <a:ext cx="12014579" cy="3970318"/>
          </a:xfrm>
          <a:prstGeom prst="rect">
            <a:avLst/>
          </a:prstGeom>
        </p:spPr>
        <p:txBody>
          <a:bodyPr wrap="square">
            <a:spAutoFit/>
          </a:bodyPr>
          <a:lstStyle/>
          <a:p>
            <a:r>
              <a:rPr lang="es-ES" i="1" dirty="0"/>
              <a:t>El sistema de gestión de parqueaderos para el SENA podría incluir las siguientes características:</a:t>
            </a:r>
          </a:p>
          <a:p>
            <a:endParaRPr lang="es-ES" dirty="0"/>
          </a:p>
          <a:p>
            <a:pPr marL="285750" indent="-285750">
              <a:buFontTx/>
              <a:buChar char="-"/>
            </a:pPr>
            <a:r>
              <a:rPr lang="es-ES" b="1" dirty="0"/>
              <a:t>Módulo de registro:</a:t>
            </a:r>
            <a:r>
              <a:rPr lang="es-ES" dirty="0"/>
              <a:t> permitirá registrar la información de los vehículos y personas autorizadas, incluyendo placas (si ingresa en </a:t>
            </a:r>
            <a:r>
              <a:rPr lang="es-ES" dirty="0" err="1"/>
              <a:t>vehiculo</a:t>
            </a:r>
            <a:r>
              <a:rPr lang="es-ES" dirty="0"/>
              <a:t>), nombres, cargos y permisos de acceso.</a:t>
            </a:r>
          </a:p>
          <a:p>
            <a:pPr marL="285750" indent="-285750">
              <a:buFontTx/>
              <a:buChar char="-"/>
            </a:pPr>
            <a:r>
              <a:rPr lang="es-ES" b="1" dirty="0"/>
              <a:t>Módulo de control de acceso</a:t>
            </a:r>
            <a:r>
              <a:rPr lang="es-ES" dirty="0"/>
              <a:t>: permitirá controlar el acceso de vehículos a los parqueaderos y a los usuarios y visitantes al centro, registrando la fecha y hora de entrada y salida.</a:t>
            </a:r>
          </a:p>
          <a:p>
            <a:pPr marL="285750" indent="-285750">
              <a:buFontTx/>
              <a:buChar char="-"/>
            </a:pPr>
            <a:r>
              <a:rPr lang="es-ES" b="1" dirty="0"/>
              <a:t> Módulo de seguridad: </a:t>
            </a:r>
            <a:r>
              <a:rPr lang="es-ES" dirty="0"/>
              <a:t>permitirá proteger la información y prevenir accesos no autorizados, utilizando mecanismos de autenticación y autorización.</a:t>
            </a:r>
          </a:p>
          <a:p>
            <a:pPr marL="285750" indent="-285750">
              <a:buFontTx/>
              <a:buChar char="-"/>
            </a:pPr>
            <a:r>
              <a:rPr lang="es-ES" b="1" dirty="0"/>
              <a:t>Módulo de reportes: </a:t>
            </a:r>
            <a:r>
              <a:rPr lang="es-ES" dirty="0"/>
              <a:t>permitirá generar reportes sobre el uso de los parqueaderos, incluyendo información sobre los vehículos que ingresan y salen, y los funcionarios que acceden a los parqueaderos.</a:t>
            </a:r>
          </a:p>
          <a:p>
            <a:pPr marL="285750" indent="-285750">
              <a:buFontTx/>
              <a:buChar char="-"/>
            </a:pPr>
            <a:endParaRPr lang="es-ES" dirty="0"/>
          </a:p>
          <a:p>
            <a:pPr marL="285750" indent="-285750">
              <a:buFontTx/>
              <a:buChar char="-"/>
            </a:pPr>
            <a:r>
              <a:rPr lang="es-ES" i="1" dirty="0"/>
              <a:t>El sistema podría ser desarrollado utilizando tecnologías como:</a:t>
            </a:r>
          </a:p>
          <a:p>
            <a:pPr marL="285750" indent="-285750">
              <a:buFontTx/>
              <a:buChar char="-"/>
            </a:pPr>
            <a:endParaRPr lang="es-ES" dirty="0"/>
          </a:p>
          <a:p>
            <a:pPr marL="285750" indent="-285750">
              <a:buFontTx/>
              <a:buChar char="-"/>
            </a:pPr>
            <a:r>
              <a:rPr lang="es-ES" b="1" dirty="0"/>
              <a:t> Base de datos</a:t>
            </a:r>
            <a:r>
              <a:rPr lang="es-ES" dirty="0"/>
              <a:t>: </a:t>
            </a:r>
            <a:r>
              <a:rPr lang="es-ES" dirty="0" err="1"/>
              <a:t>MySQL</a:t>
            </a:r>
            <a:r>
              <a:rPr lang="es-ES" dirty="0"/>
              <a:t> o </a:t>
            </a:r>
            <a:r>
              <a:rPr lang="es-ES" dirty="0" err="1"/>
              <a:t>PostgreSQL</a:t>
            </a:r>
            <a:r>
              <a:rPr lang="es-ES" dirty="0"/>
              <a:t> para almacenar la información de los vehículos y funcionarios.</a:t>
            </a:r>
          </a:p>
          <a:p>
            <a:pPr marL="285750" indent="-285750">
              <a:buFontTx/>
              <a:buChar char="-"/>
            </a:pPr>
            <a:r>
              <a:rPr lang="es-ES" dirty="0"/>
              <a:t> </a:t>
            </a:r>
            <a:r>
              <a:rPr lang="es-ES" b="1" dirty="0"/>
              <a:t>Lenguaje de programación: </a:t>
            </a:r>
            <a:r>
              <a:rPr lang="es-ES" dirty="0" err="1"/>
              <a:t>Python</a:t>
            </a:r>
            <a:r>
              <a:rPr lang="es-ES" dirty="0"/>
              <a:t> o Java para desarrollar el sistema de registro y control de acceso.</a:t>
            </a:r>
          </a:p>
          <a:p>
            <a:pPr marL="285750" indent="-285750">
              <a:buFontTx/>
              <a:buChar char="-"/>
            </a:pPr>
            <a:r>
              <a:rPr lang="es-ES" dirty="0"/>
              <a:t> </a:t>
            </a:r>
            <a:r>
              <a:rPr lang="es-ES" b="1" dirty="0"/>
              <a:t>Framework:</a:t>
            </a:r>
            <a:r>
              <a:rPr lang="es-ES" dirty="0"/>
              <a:t> Django o Spring para desarrollar el sistema de manera rápida y segura.</a:t>
            </a:r>
          </a:p>
          <a:p>
            <a:pPr marL="285750" indent="-285750">
              <a:buFontTx/>
              <a:buChar char="-"/>
            </a:pPr>
            <a:r>
              <a:rPr lang="es-ES" b="1" dirty="0"/>
              <a:t> Interfaz de usuario: </a:t>
            </a:r>
            <a:r>
              <a:rPr lang="es-ES" dirty="0"/>
              <a:t>HTML, CSS y JavaScript para crear una interfaz de usuario amigable y fácil de usar.</a:t>
            </a:r>
          </a:p>
          <a:p>
            <a:pPr marL="285750" indent="-285750">
              <a:buFontTx/>
              <a:buChar char="-"/>
            </a:pPr>
            <a:endParaRPr lang="es-ES" dirty="0"/>
          </a:p>
        </p:txBody>
      </p:sp>
      <p:pic>
        <p:nvPicPr>
          <p:cNvPr id="3" name="Picture 2">
            <a:extLst>
              <a:ext uri="{FF2B5EF4-FFF2-40B4-BE49-F238E27FC236}">
                <a16:creationId xmlns:a16="http://schemas.microsoft.com/office/drawing/2014/main" id="{DC628BE5-A634-3808-F721-7410BECFBBA1}"/>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Casos de Uso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58EEAA73-F275-5DED-8E9C-F8E9353FDF31}"/>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Clases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B0A7607D-FD51-DCCD-8468-A2AEC8721816}"/>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C160BF63992044A99946E4B9FF8A5D5" ma:contentTypeVersion="14" ma:contentTypeDescription="Crear nuevo documento." ma:contentTypeScope="" ma:versionID="de16a2f1483f07f01f664ea99c541bb4">
  <xsd:schema xmlns:xsd="http://www.w3.org/2001/XMLSchema" xmlns:xs="http://www.w3.org/2001/XMLSchema" xmlns:p="http://schemas.microsoft.com/office/2006/metadata/properties" xmlns:ns2="7f8eb868-f2a7-49ec-80f2-9ac6732c6161" xmlns:ns3="5d6dac1f-6572-46e6-8ac2-54aa885adc11" targetNamespace="http://schemas.microsoft.com/office/2006/metadata/properties" ma:root="true" ma:fieldsID="2aeeeaca6a92989f39bea69df05468af" ns2:_="" ns3:_="">
    <xsd:import namespace="7f8eb868-f2a7-49ec-80f2-9ac6732c6161"/>
    <xsd:import namespace="5d6dac1f-6572-46e6-8ac2-54aa885adc1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8eb868-f2a7-49ec-80f2-9ac6732c61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d33c8c81-5745-4931-bcc4-c2aeafe86780"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6dac1f-6572-46e6-8ac2-54aa885adc11"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TaxCatchAll" ma:index="16" nillable="true" ma:displayName="Taxonomy Catch All Column" ma:hidden="true" ma:list="{ccdf9414-da01-4ed1-94d9-1ffe773bbf71}" ma:internalName="TaxCatchAll" ma:showField="CatchAllData" ma:web="5d6dac1f-6572-46e6-8ac2-54aa885adc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5d6dac1f-6572-46e6-8ac2-54aa885adc11" xsi:nil="true"/>
    <lcf76f155ced4ddcb4097134ff3c332f xmlns="7f8eb868-f2a7-49ec-80f2-9ac6732c6161">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48A022-90FE-46FD-B6B9-A5517959569C}">
  <ds:schemaRefs/>
</ds:datastoreItem>
</file>

<file path=customXml/itemProps2.xml><?xml version="1.0" encoding="utf-8"?>
<ds:datastoreItem xmlns:ds="http://schemas.openxmlformats.org/officeDocument/2006/customXml" ds:itemID="{091B3500-55FD-47A2-B150-4704A4114CB7}">
  <ds:schemaRefs/>
</ds:datastoreItem>
</file>

<file path=customXml/itemProps3.xml><?xml version="1.0" encoding="utf-8"?>
<ds:datastoreItem xmlns:ds="http://schemas.openxmlformats.org/officeDocument/2006/customXml" ds:itemID="{C020FF02-1FE7-4B92-A947-88F847DE8F80}">
  <ds:schemaRefs/>
</ds:datastoreItem>
</file>

<file path=docProps/app.xml><?xml version="1.0" encoding="utf-8"?>
<Properties xmlns="http://schemas.openxmlformats.org/officeDocument/2006/extended-properties" xmlns:vt="http://schemas.openxmlformats.org/officeDocument/2006/docPropsVTypes">
  <TotalTime>529</TotalTime>
  <Words>855</Words>
  <Application>Microsoft Office PowerPoint</Application>
  <PresentationFormat>Panorámica</PresentationFormat>
  <Paragraphs>75</Paragraphs>
  <Slides>20</Slides>
  <Notes>20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Calibri</vt:lpstr>
      <vt:lpstr>Arial</vt:lpstr>
      <vt:lpstr>Work Sans Light</vt:lpstr>
      <vt:lpstr>Tema de Office</vt:lpstr>
      <vt:lpstr>Presentación de PowerPoint</vt:lpstr>
      <vt:lpstr>Presentación de PowerPoint</vt:lpstr>
      <vt:lpstr>    Planteamiento del Problema</vt:lpstr>
      <vt:lpstr>  Justificación</vt:lpstr>
      <vt:lpstr>  Objetivo General</vt:lpstr>
      <vt:lpstr>    Objetivos Específicos</vt:lpstr>
      <vt:lpstr>Presentación de PowerPoint</vt:lpstr>
      <vt:lpstr>   Diagrama de Casos de Uso</vt:lpstr>
      <vt:lpstr>   Diagrama de Clases</vt:lpstr>
      <vt:lpstr>Diagrama de Componentes</vt:lpstr>
      <vt:lpstr>Historias de Usuario</vt:lpstr>
      <vt:lpstr>Presentación de PowerPoint</vt:lpstr>
      <vt:lpstr>Diagrama Modelo Relacional</vt:lpstr>
      <vt:lpstr> Consultas</vt:lpstr>
      <vt:lpstr>  Procedimientos Almacenados y/o funciones</vt:lpstr>
      <vt:lpstr>   Roles y Permisos</vt:lpstr>
      <vt:lpstr>  Diccionario de Datos</vt:lpstr>
      <vt:lpstr>Presentación de PowerPoint</vt:lpstr>
      <vt:lpstr>Interfaz de Inicio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Lucho Mariño</cp:lastModifiedBy>
  <cp:revision>26</cp:revision>
  <dcterms:created xsi:type="dcterms:W3CDTF">2025-05-26T20:38:52Z</dcterms:created>
  <dcterms:modified xsi:type="dcterms:W3CDTF">2025-06-10T00:34:26Z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0x0101009C160BF63992044A99946E4B9FF8A5D5</vt:lpwstr>
  </property>
  <property fmtid="{D5CDD505-2E9C-101B-9397-08002B2CF9AE}" pid="3" name="ICV">
    <vt:lpwstr>7729856EFE08410485B8B3C880226020_12</vt:lpwstr>
  </property>
  <property fmtid="{D5CDD505-2E9C-101B-9397-08002B2CF9AE}" pid="4" name="KSOProductBuildVer">
    <vt:lpwstr>3082-12.2.0.21179</vt:lpwstr>
  </property>
</Properties>
</file>