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5"/>
  </p:notesMasterIdLst>
  <p:sldIdLst>
    <p:sldId id="256" r:id="rId5"/>
    <p:sldId id="257" r:id="rId6"/>
    <p:sldId id="258" r:id="rId7"/>
    <p:sldId id="259" r:id="rId8"/>
    <p:sldId id="260" r:id="rId9"/>
    <p:sldId id="261" r:id="rId10"/>
    <p:sldId id="268" r:id="rId11"/>
    <p:sldId id="273" r:id="rId12"/>
    <p:sldId id="265" r:id="rId13"/>
    <p:sldId id="263" r:id="rId14"/>
    <p:sldId id="279" r:id="rId15"/>
    <p:sldId id="272" r:id="rId16"/>
    <p:sldId id="270" r:id="rId17"/>
    <p:sldId id="267" r:id="rId18"/>
    <p:sldId id="271" r:id="rId19"/>
    <p:sldId id="276" r:id="rId20"/>
    <p:sldId id="280" r:id="rId21"/>
    <p:sldId id="277" r:id="rId22"/>
    <p:sldId id="278" r:id="rId23"/>
    <p:sldId id="264" r:id="rId24"/>
  </p:sldIdLst>
  <p:sldSz cx="12192000" cy="6858000"/>
  <p:notesSz cx="6858000" cy="9144000"/>
  <p:embeddedFontLst>
    <p:embeddedFont>
      <p:font typeface="Work Sans Light"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5" autoAdjust="0"/>
    <p:restoredTop sz="94660"/>
  </p:normalViewPr>
  <p:slideViewPr>
    <p:cSldViewPr snapToGrid="0">
      <p:cViewPr varScale="1">
        <p:scale>
          <a:sx n="106" d="100"/>
          <a:sy n="106" d="100"/>
        </p:scale>
        <p:origin x="7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s-CO"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‹Nº›</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a:t>
            </a:fld>
            <a:endParaRPr lang="es-CO"/>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12</a:t>
            </a:fld>
            <a:endParaRPr lang="es-CO"/>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18</a:t>
            </a:fld>
            <a:endParaRPr lang="es-CO"/>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2</a:t>
            </a:fld>
            <a:endParaRPr lang="es-CO"/>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7</a:t>
            </a:fld>
            <a:endParaRPr lang="es-CO"/>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Diapositiva de título">
  <p:cSld name="1_Diapositiva de título">
    <p:spTree>
      <p:nvGrpSpPr>
        <p:cNvPr id="1" name="Shape 15"/>
        <p:cNvGrpSpPr/>
        <p:nvPr/>
      </p:nvGrpSpPr>
      <p:grpSpPr>
        <a:xfrm>
          <a:off x="0" y="0"/>
          <a:ext cx="0" cy="0"/>
          <a:chOff x="0" y="0"/>
          <a:chExt cx="0" cy="0"/>
        </a:xfrm>
      </p:grpSpPr>
      <p:pic>
        <p:nvPicPr>
          <p:cNvPr id="16" name="Google Shape;16;p11" descr="Interfaz de usuario gráfica, Texto, Aplicación&#10;&#10;Descripción generada automáticamente"/>
          <p:cNvPicPr preferRelativeResize="0"/>
          <p:nvPr/>
        </p:nvPicPr>
        <p:blipFill rotWithShape="1">
          <a:blip r:embed="rId2"/>
          <a:srcRect/>
          <a:stretch>
            <a:fillRect/>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63"/>
        <p:cNvGrpSpPr/>
        <p:nvPr/>
      </p:nvGrpSpPr>
      <p:grpSpPr>
        <a:xfrm>
          <a:off x="0" y="0"/>
          <a:ext cx="0" cy="0"/>
          <a:chOff x="0" y="0"/>
          <a:chExt cx="0" cy="0"/>
        </a:xfrm>
      </p:grpSpPr>
      <p:sp>
        <p:nvSpPr>
          <p:cNvPr id="64" name="Google Shape;6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1" name="Google Shape;71;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75"/>
        <p:cNvGrpSpPr/>
        <p:nvPr/>
      </p:nvGrpSpPr>
      <p:grpSpPr>
        <a:xfrm>
          <a:off x="0" y="0"/>
          <a:ext cx="0" cy="0"/>
          <a:chOff x="0" y="0"/>
          <a:chExt cx="0" cy="0"/>
        </a:xfrm>
      </p:grpSpPr>
      <p:sp>
        <p:nvSpPr>
          <p:cNvPr id="76" name="Google Shape;76;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2"/>
          <p:cNvSpPr>
            <a:spLocks noGrp="1"/>
          </p:cNvSpPr>
          <p:nvPr>
            <p:ph type="pic" idx="2"/>
          </p:nvPr>
        </p:nvSpPr>
        <p:spPr>
          <a:xfrm>
            <a:off x="5183188" y="987425"/>
            <a:ext cx="6172200" cy="4873625"/>
          </a:xfrm>
          <a:prstGeom prst="rect">
            <a:avLst/>
          </a:prstGeom>
          <a:noFill/>
          <a:ln>
            <a:noFill/>
          </a:ln>
        </p:spPr>
      </p:sp>
      <p:sp>
        <p:nvSpPr>
          <p:cNvPr id="78" name="Google Shape;78;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9" name="Google Shape;79;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82"/>
        <p:cNvGrpSpPr/>
        <p:nvPr/>
      </p:nvGrpSpPr>
      <p:grpSpPr>
        <a:xfrm>
          <a:off x="0" y="0"/>
          <a:ext cx="0" cy="0"/>
          <a:chOff x="0" y="0"/>
          <a:chExt cx="0" cy="0"/>
        </a:xfrm>
      </p:grpSpPr>
      <p:sp>
        <p:nvSpPr>
          <p:cNvPr id="83" name="Google Shape;83;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8"/>
        <p:cNvGrpSpPr/>
        <p:nvPr/>
      </p:nvGrpSpPr>
      <p:grpSpPr>
        <a:xfrm>
          <a:off x="0" y="0"/>
          <a:ext cx="0" cy="0"/>
          <a:chOff x="0" y="0"/>
          <a:chExt cx="0" cy="0"/>
        </a:xfrm>
      </p:grpSpPr>
      <p:sp>
        <p:nvSpPr>
          <p:cNvPr id="89" name="Google Shape;89;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Encabezado de sección">
  <p:cSld name="2_Encabezado de sección">
    <p:spTree>
      <p:nvGrpSpPr>
        <p:cNvPr id="1" name="Shape 17"/>
        <p:cNvGrpSpPr/>
        <p:nvPr/>
      </p:nvGrpSpPr>
      <p:grpSpPr>
        <a:xfrm>
          <a:off x="0" y="0"/>
          <a:ext cx="0" cy="0"/>
          <a:chOff x="0" y="0"/>
          <a:chExt cx="0" cy="0"/>
        </a:xfrm>
      </p:grpSpPr>
      <p:pic>
        <p:nvPicPr>
          <p:cNvPr id="18" name="Google Shape;18;p12" descr="Patrón de fondo&#10;&#10;Descripción generada automáticamente"/>
          <p:cNvPicPr preferRelativeResize="0"/>
          <p:nvPr/>
        </p:nvPicPr>
        <p:blipFill rotWithShape="1">
          <a:blip r:embed="rId2"/>
          <a:srcRect/>
          <a:stretch>
            <a:fillRect/>
          </a:stretch>
        </p:blipFill>
        <p:spPr>
          <a:xfrm>
            <a:off x="0" y="0"/>
            <a:ext cx="12192000" cy="6858000"/>
          </a:xfrm>
          <a:prstGeom prst="rect">
            <a:avLst/>
          </a:prstGeom>
          <a:noFill/>
          <a:ln>
            <a:noFill/>
          </a:ln>
        </p:spPr>
      </p:pic>
      <p:pic>
        <p:nvPicPr>
          <p:cNvPr id="19" name="Google Shape;19;p12"/>
          <p:cNvPicPr preferRelativeResize="0"/>
          <p:nvPr/>
        </p:nvPicPr>
        <p:blipFill rotWithShape="1">
          <a:blip r:embed="rId3"/>
          <a:srcRect/>
          <a:stretch>
            <a:fillRect/>
          </a:stretch>
        </p:blipFill>
        <p:spPr>
          <a:xfrm>
            <a:off x="11054859" y="303050"/>
            <a:ext cx="855785" cy="83398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bg>
      <p:bgPr>
        <a:blipFill>
          <a:blip r:embed="rId2"/>
          <a:stretch>
            <a:fillRect/>
          </a:stretch>
        </a:blipFill>
        <a:effectLst/>
      </p:bgPr>
    </p:bg>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5"/>
        <p:cNvGrpSpPr/>
        <p:nvPr/>
      </p:nvGrpSpPr>
      <p:grpSpPr>
        <a:xfrm>
          <a:off x="0" y="0"/>
          <a:ext cx="0" cy="0"/>
          <a:chOff x="0" y="0"/>
          <a:chExt cx="0" cy="0"/>
        </a:xfrm>
      </p:grpSpPr>
      <p:sp>
        <p:nvSpPr>
          <p:cNvPr id="26" name="Google Shape;2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29"/>
        <p:cNvGrpSpPr/>
        <p:nvPr/>
      </p:nvGrpSpPr>
      <p:grpSpPr>
        <a:xfrm>
          <a:off x="0" y="0"/>
          <a:ext cx="0" cy="0"/>
          <a:chOff x="0" y="0"/>
          <a:chExt cx="0" cy="0"/>
        </a:xfrm>
      </p:grpSpPr>
      <p:sp>
        <p:nvSpPr>
          <p:cNvPr id="30" name="Google Shape;30;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5"/>
        <p:cNvGrpSpPr/>
        <p:nvPr/>
      </p:nvGrpSpPr>
      <p:grpSpPr>
        <a:xfrm>
          <a:off x="0" y="0"/>
          <a:ext cx="0" cy="0"/>
          <a:chOff x="0" y="0"/>
          <a:chExt cx="0" cy="0"/>
        </a:xfrm>
      </p:grpSpPr>
      <p:sp>
        <p:nvSpPr>
          <p:cNvPr id="36" name="Google Shape;3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41"/>
        <p:cNvGrpSpPr/>
        <p:nvPr/>
      </p:nvGrpSpPr>
      <p:grpSpPr>
        <a:xfrm>
          <a:off x="0" y="0"/>
          <a:ext cx="0" cy="0"/>
          <a:chOff x="0" y="0"/>
          <a:chExt cx="0" cy="0"/>
        </a:xfrm>
      </p:grpSpPr>
      <p:sp>
        <p:nvSpPr>
          <p:cNvPr id="42" name="Google Shape;42;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4" name="Google Shape;4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7"/>
        <p:cNvGrpSpPr/>
        <p:nvPr/>
      </p:nvGrpSpPr>
      <p:grpSpPr>
        <a:xfrm>
          <a:off x="0" y="0"/>
          <a:ext cx="0" cy="0"/>
          <a:chOff x="0" y="0"/>
          <a:chExt cx="0" cy="0"/>
        </a:xfrm>
      </p:grpSpPr>
      <p:sp>
        <p:nvSpPr>
          <p:cNvPr id="48" name="Google Shape;4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9" name="Google Shape;59;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1" name="Google Shape;11;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0.jpg"/><Relationship Id="rId4" Type="http://schemas.openxmlformats.org/officeDocument/2006/relationships/hyperlink" Target="../Diagrama_capas%20(2).vpp"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hyperlink" Target="../Plantilla%20Historias%20Usuario.xls"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hyperlink" Target="../../Bases%20de%20datos/Modelo%20relacional/MR%20worckbench.mwb"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hyperlink" Target="../../Bases%20de%20datos/script%20BD/consultas.sql"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Bases%20de%20datos/script%20BD/funciones.sql" TargetMode="External"/><Relationship Id="rId5" Type="http://schemas.openxmlformats.org/officeDocument/2006/relationships/image" Target="../media/image17.png"/><Relationship Id="rId10" Type="http://schemas.openxmlformats.org/officeDocument/2006/relationships/image" Target="../media/image21.png"/><Relationship Id="rId4" Type="http://schemas.openxmlformats.org/officeDocument/2006/relationships/hyperlink" Target="../../Bases%20de%20datos/script%20BD/procedimientos.sql" TargetMode="External"/><Relationship Id="rId9"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hyperlink" Target="../../Bases%20de%20datos/Usuarios%20DB/Usuarios.sql"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hyperlink" Target="../../Proyecto%20L-MACK/layout/html/login.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9.jpg"/><Relationship Id="rId4" Type="http://schemas.openxmlformats.org/officeDocument/2006/relationships/hyperlink" Target="../diagrama%20clases2.vp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10" name="Picture 9">
            <a:extLst>
              <a:ext uri="{FF2B5EF4-FFF2-40B4-BE49-F238E27FC236}">
                <a16:creationId xmlns:a16="http://schemas.microsoft.com/office/drawing/2014/main" id="{302B676E-5DD5-4FA9-A072-0A63C7B4C8F5}"/>
              </a:ext>
            </a:extLst>
          </p:cNvPr>
          <p:cNvPicPr>
            <a:picLocks noChangeAspect="1"/>
          </p:cNvPicPr>
          <p:nvPr/>
        </p:nvPicPr>
        <p:blipFill>
          <a:blip r:embed="rId3"/>
          <a:stretch>
            <a:fillRect/>
          </a:stretch>
        </p:blipFill>
        <p:spPr>
          <a:xfrm>
            <a:off x="2390775" y="1739900"/>
            <a:ext cx="7410450" cy="304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980111"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Diagrama de Componentes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C5CD02CD-1E0E-810B-1415-13FF63450108}"/>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4" name="Imagen 3" descr="Diagrama&#10;&#10;El contenido generado por IA puede ser incorrecto.">
            <a:hlinkClick r:id="rId4" action="ppaction://hlinkfile"/>
            <a:extLst>
              <a:ext uri="{FF2B5EF4-FFF2-40B4-BE49-F238E27FC236}">
                <a16:creationId xmlns:a16="http://schemas.microsoft.com/office/drawing/2014/main" id="{7C8222F6-8FBA-0332-70C9-43E4BBB9FA07}"/>
              </a:ext>
            </a:extLst>
          </p:cNvPr>
          <p:cNvPicPr>
            <a:picLocks noChangeAspect="1"/>
          </p:cNvPicPr>
          <p:nvPr/>
        </p:nvPicPr>
        <p:blipFill>
          <a:blip r:embed="rId5"/>
          <a:stretch>
            <a:fillRect/>
          </a:stretch>
        </p:blipFill>
        <p:spPr>
          <a:xfrm>
            <a:off x="1556623" y="1738618"/>
            <a:ext cx="8563061" cy="500890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Historias de Usuario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116205" y="1637665"/>
            <a:ext cx="3542665" cy="307340"/>
          </a:xfrm>
          <a:prstGeom prst="rect">
            <a:avLst/>
          </a:prstGeom>
        </p:spPr>
        <p:txBody>
          <a:bodyPr wrap="none">
            <a:noAutofit/>
          </a:bodyPr>
          <a:lstStyle/>
          <a:p>
            <a:endParaRPr lang="es-ES" dirty="0"/>
          </a:p>
        </p:txBody>
      </p:sp>
      <p:sp>
        <p:nvSpPr>
          <p:cNvPr id="5" name="Rectángulo 4"/>
          <p:cNvSpPr/>
          <p:nvPr/>
        </p:nvSpPr>
        <p:spPr>
          <a:xfrm>
            <a:off x="4155716" y="1529659"/>
            <a:ext cx="6096000" cy="306705"/>
          </a:xfrm>
          <a:prstGeom prst="rect">
            <a:avLst/>
          </a:prstGeom>
        </p:spPr>
        <p:txBody>
          <a:bodyPr>
            <a:spAutoFit/>
          </a:bodyPr>
          <a:lstStyle/>
          <a:p>
            <a:r>
              <a:rPr lang="es-ES" dirty="0"/>
              <a:t>.</a:t>
            </a:r>
          </a:p>
        </p:txBody>
      </p:sp>
      <p:pic>
        <p:nvPicPr>
          <p:cNvPr id="3" name="Picture 2">
            <a:extLst>
              <a:ext uri="{FF2B5EF4-FFF2-40B4-BE49-F238E27FC236}">
                <a16:creationId xmlns:a16="http://schemas.microsoft.com/office/drawing/2014/main" id="{5644AD12-B1B1-2D6B-386A-EC23217E09D0}"/>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4" name="Imagen 3">
            <a:hlinkClick r:id="rId4" action="ppaction://hlinkfile"/>
          </p:cNvPr>
          <p:cNvPicPr>
            <a:picLocks noChangeAspect="1"/>
          </p:cNvPicPr>
          <p:nvPr/>
        </p:nvPicPr>
        <p:blipFill>
          <a:blip r:embed="rId5"/>
          <a:stretch>
            <a:fillRect/>
          </a:stretch>
        </p:blipFill>
        <p:spPr>
          <a:xfrm>
            <a:off x="1800179" y="1529659"/>
            <a:ext cx="9271772" cy="48811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411506" y="2228671"/>
            <a:ext cx="7160197" cy="707846"/>
          </a:xfrm>
          <a:prstGeom prst="rect">
            <a:avLst/>
          </a:prstGeom>
          <a:noFill/>
          <a:ln>
            <a:noFill/>
          </a:ln>
        </p:spPr>
        <p:txBody>
          <a:bodyPr spcFirstLastPara="1" wrap="square" lIns="91425" tIns="45700" rIns="91425" bIns="45700" anchor="t" anchorCtr="0">
            <a:spAutoFit/>
          </a:bodyPr>
          <a:lstStyle/>
          <a:p>
            <a:pPr algn="ctr">
              <a:buSzPts val="7200"/>
            </a:pPr>
            <a:r>
              <a:rPr lang="es-CO" sz="4000" b="1" dirty="0">
                <a:solidFill>
                  <a:schemeClr val="dk1"/>
                </a:solidFill>
                <a:latin typeface="Work Sans Light"/>
                <a:sym typeface="Work Sans Light"/>
              </a:rPr>
              <a:t>Base de Datos Relaciones</a:t>
            </a:r>
            <a:endParaRPr sz="4000" b="1" dirty="0">
              <a:solidFill>
                <a:schemeClr val="dk1"/>
              </a:solidFill>
              <a:latin typeface="Work Sans Light"/>
              <a:sym typeface="Work Sans Light"/>
            </a:endParaRPr>
          </a:p>
        </p:txBody>
      </p:sp>
      <p:cxnSp>
        <p:nvCxnSpPr>
          <p:cNvPr id="106" name="Google Shape;106;p2"/>
          <p:cNvCxnSpPr/>
          <p:nvPr/>
        </p:nvCxnSpPr>
        <p:spPr>
          <a:xfrm>
            <a:off x="5227899" y="3321934"/>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12563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Diagrama Modelo Relacional</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4" name="Picture 3">
            <a:extLst>
              <a:ext uri="{FF2B5EF4-FFF2-40B4-BE49-F238E27FC236}">
                <a16:creationId xmlns:a16="http://schemas.microsoft.com/office/drawing/2014/main" id="{322293AE-F682-E3C6-D428-6E4BFA92C481}"/>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5" name="Imagen 4" descr="Diagrama&#10;&#10;El contenido generado por IA puede ser incorrecto.">
            <a:hlinkClick r:id="rId4" action="ppaction://hlinkfile"/>
            <a:extLst>
              <a:ext uri="{FF2B5EF4-FFF2-40B4-BE49-F238E27FC236}">
                <a16:creationId xmlns:a16="http://schemas.microsoft.com/office/drawing/2014/main" id="{A3D56ECC-FFA2-2143-6ABC-AE7BE023D3FE}"/>
              </a:ext>
            </a:extLst>
          </p:cNvPr>
          <p:cNvPicPr>
            <a:picLocks noChangeAspect="1"/>
          </p:cNvPicPr>
          <p:nvPr/>
        </p:nvPicPr>
        <p:blipFill>
          <a:blip r:embed="rId5"/>
          <a:stretch>
            <a:fillRect/>
          </a:stretch>
        </p:blipFill>
        <p:spPr>
          <a:xfrm>
            <a:off x="2513714" y="1558336"/>
            <a:ext cx="7164571" cy="529966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Consultas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50BE3E11-336E-26B1-4597-2AACA5E30CC4}"/>
              </a:ext>
            </a:extLst>
          </p:cNvPr>
          <p:cNvPicPr>
            <a:picLocks noChangeAspect="1"/>
          </p:cNvPicPr>
          <p:nvPr/>
        </p:nvPicPr>
        <p:blipFill>
          <a:blip r:embed="rId3"/>
          <a:stretch>
            <a:fillRect/>
          </a:stretch>
        </p:blipFill>
        <p:spPr>
          <a:xfrm>
            <a:off x="133939" y="110481"/>
            <a:ext cx="2390775" cy="1064444"/>
          </a:xfrm>
          <a:prstGeom prst="rect">
            <a:avLst/>
          </a:prstGeom>
        </p:spPr>
      </p:pic>
      <p:cxnSp>
        <p:nvCxnSpPr>
          <p:cNvPr id="7" name="Conector recto 6">
            <a:extLst>
              <a:ext uri="{FF2B5EF4-FFF2-40B4-BE49-F238E27FC236}">
                <a16:creationId xmlns:a16="http://schemas.microsoft.com/office/drawing/2014/main" id="{0A382CB9-433D-CFD0-9656-522C80410C3A}"/>
              </a:ext>
            </a:extLst>
          </p:cNvPr>
          <p:cNvCxnSpPr/>
          <p:nvPr/>
        </p:nvCxnSpPr>
        <p:spPr>
          <a:xfrm>
            <a:off x="242888" y="3829050"/>
            <a:ext cx="117300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F015D5E6-366B-7FDE-4A02-E7A93620EE09}"/>
              </a:ext>
            </a:extLst>
          </p:cNvPr>
          <p:cNvCxnSpPr/>
          <p:nvPr/>
        </p:nvCxnSpPr>
        <p:spPr>
          <a:xfrm>
            <a:off x="6300786" y="1714500"/>
            <a:ext cx="0" cy="4929188"/>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Imagen 12">
            <a:hlinkClick r:id="rId4" action="ppaction://hlinkfile"/>
            <a:extLst>
              <a:ext uri="{FF2B5EF4-FFF2-40B4-BE49-F238E27FC236}">
                <a16:creationId xmlns:a16="http://schemas.microsoft.com/office/drawing/2014/main" id="{D3EB645E-AF94-FB4D-C9D7-F365960646B6}"/>
              </a:ext>
            </a:extLst>
          </p:cNvPr>
          <p:cNvPicPr>
            <a:picLocks noChangeAspect="1"/>
          </p:cNvPicPr>
          <p:nvPr/>
        </p:nvPicPr>
        <p:blipFill>
          <a:blip r:embed="rId5"/>
          <a:stretch>
            <a:fillRect/>
          </a:stretch>
        </p:blipFill>
        <p:spPr>
          <a:xfrm>
            <a:off x="488069" y="4329236"/>
            <a:ext cx="5458587" cy="1581371"/>
          </a:xfrm>
          <a:prstGeom prst="rect">
            <a:avLst/>
          </a:prstGeom>
        </p:spPr>
      </p:pic>
      <p:pic>
        <p:nvPicPr>
          <p:cNvPr id="15" name="Imagen 14">
            <a:hlinkClick r:id="rId4" action="ppaction://hlinkfile"/>
            <a:extLst>
              <a:ext uri="{FF2B5EF4-FFF2-40B4-BE49-F238E27FC236}">
                <a16:creationId xmlns:a16="http://schemas.microsoft.com/office/drawing/2014/main" id="{CD0D1FA8-8F2E-2108-B523-BFF0D41BF07E}"/>
              </a:ext>
            </a:extLst>
          </p:cNvPr>
          <p:cNvPicPr>
            <a:picLocks noChangeAspect="1"/>
          </p:cNvPicPr>
          <p:nvPr/>
        </p:nvPicPr>
        <p:blipFill>
          <a:blip r:embed="rId6"/>
          <a:stretch>
            <a:fillRect/>
          </a:stretch>
        </p:blipFill>
        <p:spPr>
          <a:xfrm>
            <a:off x="6869318" y="2146704"/>
            <a:ext cx="4887007" cy="971686"/>
          </a:xfrm>
          <a:prstGeom prst="rect">
            <a:avLst/>
          </a:prstGeom>
        </p:spPr>
      </p:pic>
      <p:pic>
        <p:nvPicPr>
          <p:cNvPr id="19" name="Imagen 18">
            <a:hlinkClick r:id="rId4" action="ppaction://hlinkfile"/>
            <a:extLst>
              <a:ext uri="{FF2B5EF4-FFF2-40B4-BE49-F238E27FC236}">
                <a16:creationId xmlns:a16="http://schemas.microsoft.com/office/drawing/2014/main" id="{7524FF55-9C69-892C-B9FB-072CCF224E48}"/>
              </a:ext>
            </a:extLst>
          </p:cNvPr>
          <p:cNvPicPr>
            <a:picLocks noChangeAspect="1"/>
          </p:cNvPicPr>
          <p:nvPr/>
        </p:nvPicPr>
        <p:blipFill>
          <a:blip r:embed="rId7"/>
          <a:stretch>
            <a:fillRect/>
          </a:stretch>
        </p:blipFill>
        <p:spPr>
          <a:xfrm>
            <a:off x="533018" y="2020971"/>
            <a:ext cx="5477639" cy="1286054"/>
          </a:xfrm>
          <a:prstGeom prst="rect">
            <a:avLst/>
          </a:prstGeom>
        </p:spPr>
      </p:pic>
      <p:pic>
        <p:nvPicPr>
          <p:cNvPr id="21" name="Imagen 20">
            <a:hlinkClick r:id="rId4" action="ppaction://hlinkfile"/>
            <a:extLst>
              <a:ext uri="{FF2B5EF4-FFF2-40B4-BE49-F238E27FC236}">
                <a16:creationId xmlns:a16="http://schemas.microsoft.com/office/drawing/2014/main" id="{EC0DE956-9BBE-5205-A956-DAA1899E0BFE}"/>
              </a:ext>
            </a:extLst>
          </p:cNvPr>
          <p:cNvPicPr>
            <a:picLocks noChangeAspect="1"/>
          </p:cNvPicPr>
          <p:nvPr/>
        </p:nvPicPr>
        <p:blipFill>
          <a:blip r:embed="rId8"/>
          <a:stretch>
            <a:fillRect/>
          </a:stretch>
        </p:blipFill>
        <p:spPr>
          <a:xfrm>
            <a:off x="6921714" y="4329236"/>
            <a:ext cx="4782217" cy="67636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2655388" y="110481"/>
            <a:ext cx="6881224" cy="1324698"/>
          </a:xfrm>
          <a:prstGeom prst="rect">
            <a:avLst/>
          </a:prstGeom>
          <a:noFill/>
          <a:ln>
            <a:noFill/>
          </a:ln>
        </p:spPr>
        <p:txBody>
          <a:bodyPr spcFirstLastPara="1" wrap="square" lIns="91425" tIns="45700" rIns="91425" bIns="45700" anchor="ctr" anchorCtr="0">
            <a:normAutofit fontScale="90000"/>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Procedimientos Almacenados y/o funciones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5978820" y="3275112"/>
            <a:ext cx="234360" cy="307777"/>
          </a:xfrm>
          <a:prstGeom prst="rect">
            <a:avLst/>
          </a:prstGeom>
        </p:spPr>
        <p:txBody>
          <a:bodyPr wrap="none">
            <a:spAutoFit/>
          </a:bodyPr>
          <a:lstStyle/>
          <a:p>
            <a:r>
              <a:rPr lang="es-CO" dirty="0"/>
              <a:t> </a:t>
            </a:r>
          </a:p>
        </p:txBody>
      </p:sp>
      <p:pic>
        <p:nvPicPr>
          <p:cNvPr id="3" name="Picture 2">
            <a:extLst>
              <a:ext uri="{FF2B5EF4-FFF2-40B4-BE49-F238E27FC236}">
                <a16:creationId xmlns:a16="http://schemas.microsoft.com/office/drawing/2014/main" id="{FC31B808-0FE4-9629-B2C6-95861CA27680}"/>
              </a:ext>
            </a:extLst>
          </p:cNvPr>
          <p:cNvPicPr>
            <a:picLocks noChangeAspect="1"/>
          </p:cNvPicPr>
          <p:nvPr/>
        </p:nvPicPr>
        <p:blipFill>
          <a:blip r:embed="rId3"/>
          <a:stretch>
            <a:fillRect/>
          </a:stretch>
        </p:blipFill>
        <p:spPr>
          <a:xfrm>
            <a:off x="133939" y="110481"/>
            <a:ext cx="2390775" cy="1064444"/>
          </a:xfrm>
          <a:prstGeom prst="rect">
            <a:avLst/>
          </a:prstGeom>
        </p:spPr>
      </p:pic>
      <p:cxnSp>
        <p:nvCxnSpPr>
          <p:cNvPr id="5" name="Conector recto 4">
            <a:extLst>
              <a:ext uri="{FF2B5EF4-FFF2-40B4-BE49-F238E27FC236}">
                <a16:creationId xmlns:a16="http://schemas.microsoft.com/office/drawing/2014/main" id="{48080314-C3D8-0DC6-F775-D92B7692A6AD}"/>
              </a:ext>
            </a:extLst>
          </p:cNvPr>
          <p:cNvCxnSpPr/>
          <p:nvPr/>
        </p:nvCxnSpPr>
        <p:spPr>
          <a:xfrm>
            <a:off x="242888" y="3829050"/>
            <a:ext cx="117300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ector recto 5">
            <a:extLst>
              <a:ext uri="{FF2B5EF4-FFF2-40B4-BE49-F238E27FC236}">
                <a16:creationId xmlns:a16="http://schemas.microsoft.com/office/drawing/2014/main" id="{9D91463D-6210-03EC-8AE4-CB2CED857FB5}"/>
              </a:ext>
            </a:extLst>
          </p:cNvPr>
          <p:cNvCxnSpPr/>
          <p:nvPr/>
        </p:nvCxnSpPr>
        <p:spPr>
          <a:xfrm>
            <a:off x="6300786" y="1714500"/>
            <a:ext cx="0" cy="4929188"/>
          </a:xfrm>
          <a:prstGeom prst="line">
            <a:avLst/>
          </a:prstGeom>
        </p:spPr>
        <p:style>
          <a:lnRef idx="1">
            <a:schemeClr val="accent1"/>
          </a:lnRef>
          <a:fillRef idx="0">
            <a:schemeClr val="accent1"/>
          </a:fillRef>
          <a:effectRef idx="0">
            <a:schemeClr val="accent1"/>
          </a:effectRef>
          <a:fontRef idx="minor">
            <a:schemeClr val="tx1"/>
          </a:fontRef>
        </p:style>
      </p:cxnSp>
      <p:pic>
        <p:nvPicPr>
          <p:cNvPr id="8" name="Imagen 7">
            <a:hlinkClick r:id="rId4" action="ppaction://hlinkfile"/>
            <a:extLst>
              <a:ext uri="{FF2B5EF4-FFF2-40B4-BE49-F238E27FC236}">
                <a16:creationId xmlns:a16="http://schemas.microsoft.com/office/drawing/2014/main" id="{05DA7F6A-E2DB-AD7E-9EC1-E9EDCA01ABAF}"/>
              </a:ext>
            </a:extLst>
          </p:cNvPr>
          <p:cNvPicPr>
            <a:picLocks noChangeAspect="1"/>
          </p:cNvPicPr>
          <p:nvPr/>
        </p:nvPicPr>
        <p:blipFill>
          <a:blip r:embed="rId5"/>
          <a:stretch>
            <a:fillRect/>
          </a:stretch>
        </p:blipFill>
        <p:spPr>
          <a:xfrm>
            <a:off x="242887" y="1641411"/>
            <a:ext cx="5651087" cy="1941478"/>
          </a:xfrm>
          <a:prstGeom prst="rect">
            <a:avLst/>
          </a:prstGeom>
        </p:spPr>
      </p:pic>
      <p:pic>
        <p:nvPicPr>
          <p:cNvPr id="10" name="Imagen 9">
            <a:hlinkClick r:id="rId6" action="ppaction://hlinkfile"/>
            <a:extLst>
              <a:ext uri="{FF2B5EF4-FFF2-40B4-BE49-F238E27FC236}">
                <a16:creationId xmlns:a16="http://schemas.microsoft.com/office/drawing/2014/main" id="{E17B395A-2143-D3A2-597D-46779264084C}"/>
              </a:ext>
            </a:extLst>
          </p:cNvPr>
          <p:cNvPicPr>
            <a:picLocks noChangeAspect="1"/>
          </p:cNvPicPr>
          <p:nvPr/>
        </p:nvPicPr>
        <p:blipFill>
          <a:blip r:embed="rId7"/>
          <a:stretch>
            <a:fillRect/>
          </a:stretch>
        </p:blipFill>
        <p:spPr>
          <a:xfrm>
            <a:off x="358286" y="4075212"/>
            <a:ext cx="5620534" cy="2229161"/>
          </a:xfrm>
          <a:prstGeom prst="rect">
            <a:avLst/>
          </a:prstGeom>
        </p:spPr>
      </p:pic>
      <p:pic>
        <p:nvPicPr>
          <p:cNvPr id="11" name="Imagen 10">
            <a:hlinkClick r:id="rId4" action="ppaction://hlinkfile"/>
            <a:extLst>
              <a:ext uri="{FF2B5EF4-FFF2-40B4-BE49-F238E27FC236}">
                <a16:creationId xmlns:a16="http://schemas.microsoft.com/office/drawing/2014/main" id="{45ED8CA9-B613-1412-13F9-B35E5E8B170E}"/>
              </a:ext>
            </a:extLst>
          </p:cNvPr>
          <p:cNvPicPr>
            <a:picLocks noChangeAspect="1"/>
          </p:cNvPicPr>
          <p:nvPr/>
        </p:nvPicPr>
        <p:blipFill>
          <a:blip r:embed="rId8"/>
          <a:stretch>
            <a:fillRect/>
          </a:stretch>
        </p:blipFill>
        <p:spPr>
          <a:xfrm>
            <a:off x="6388393" y="2193221"/>
            <a:ext cx="5612130" cy="578554"/>
          </a:xfrm>
          <a:prstGeom prst="rect">
            <a:avLst/>
          </a:prstGeom>
        </p:spPr>
      </p:pic>
      <p:pic>
        <p:nvPicPr>
          <p:cNvPr id="12" name="Imagen 11">
            <a:hlinkClick r:id="rId6" action="ppaction://hlinkfile"/>
            <a:extLst>
              <a:ext uri="{FF2B5EF4-FFF2-40B4-BE49-F238E27FC236}">
                <a16:creationId xmlns:a16="http://schemas.microsoft.com/office/drawing/2014/main" id="{5EB696E6-E843-7E9B-0D32-7F91023A31DA}"/>
              </a:ext>
            </a:extLst>
          </p:cNvPr>
          <p:cNvPicPr>
            <a:picLocks noChangeAspect="1"/>
          </p:cNvPicPr>
          <p:nvPr/>
        </p:nvPicPr>
        <p:blipFill>
          <a:blip r:embed="rId9"/>
          <a:stretch>
            <a:fillRect/>
          </a:stretch>
        </p:blipFill>
        <p:spPr>
          <a:xfrm>
            <a:off x="6448401" y="3930650"/>
            <a:ext cx="5612130" cy="1478915"/>
          </a:xfrm>
          <a:prstGeom prst="rect">
            <a:avLst/>
          </a:prstGeom>
        </p:spPr>
      </p:pic>
      <p:pic>
        <p:nvPicPr>
          <p:cNvPr id="13" name="Imagen 12">
            <a:extLst>
              <a:ext uri="{FF2B5EF4-FFF2-40B4-BE49-F238E27FC236}">
                <a16:creationId xmlns:a16="http://schemas.microsoft.com/office/drawing/2014/main" id="{E9A81D55-556F-79C1-FEAC-E874C81D416D}"/>
              </a:ext>
            </a:extLst>
          </p:cNvPr>
          <p:cNvPicPr>
            <a:picLocks noChangeAspect="1"/>
          </p:cNvPicPr>
          <p:nvPr/>
        </p:nvPicPr>
        <p:blipFill>
          <a:blip r:embed="rId10"/>
          <a:stretch>
            <a:fillRect/>
          </a:stretch>
        </p:blipFill>
        <p:spPr>
          <a:xfrm>
            <a:off x="6462915" y="5685248"/>
            <a:ext cx="2219325" cy="6191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Roles y Permisos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1EEF7DCD-9125-C941-5E32-CD6B8DAE0400}"/>
              </a:ext>
            </a:extLst>
          </p:cNvPr>
          <p:cNvPicPr>
            <a:picLocks noChangeAspect="1"/>
          </p:cNvPicPr>
          <p:nvPr/>
        </p:nvPicPr>
        <p:blipFill>
          <a:blip r:embed="rId3"/>
          <a:stretch>
            <a:fillRect/>
          </a:stretch>
        </p:blipFill>
        <p:spPr>
          <a:xfrm>
            <a:off x="133939" y="110481"/>
            <a:ext cx="2390775" cy="1064444"/>
          </a:xfrm>
          <a:prstGeom prst="rect">
            <a:avLst/>
          </a:prstGeom>
        </p:spPr>
      </p:pic>
      <p:cxnSp>
        <p:nvCxnSpPr>
          <p:cNvPr id="11" name="Conector recto 10">
            <a:extLst>
              <a:ext uri="{FF2B5EF4-FFF2-40B4-BE49-F238E27FC236}">
                <a16:creationId xmlns:a16="http://schemas.microsoft.com/office/drawing/2014/main" id="{780AFECB-2496-B70F-D8EF-5E48A3B7F619}"/>
              </a:ext>
            </a:extLst>
          </p:cNvPr>
          <p:cNvCxnSpPr/>
          <p:nvPr/>
        </p:nvCxnSpPr>
        <p:spPr>
          <a:xfrm>
            <a:off x="5802708" y="1661903"/>
            <a:ext cx="0" cy="4929188"/>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Imagen 14">
            <a:hlinkClick r:id="rId4" action="ppaction://hlinkfile"/>
            <a:extLst>
              <a:ext uri="{FF2B5EF4-FFF2-40B4-BE49-F238E27FC236}">
                <a16:creationId xmlns:a16="http://schemas.microsoft.com/office/drawing/2014/main" id="{C4E34EBD-165D-BC55-9FFB-0B58C92B49F3}"/>
              </a:ext>
            </a:extLst>
          </p:cNvPr>
          <p:cNvPicPr>
            <a:picLocks noChangeAspect="1"/>
          </p:cNvPicPr>
          <p:nvPr/>
        </p:nvPicPr>
        <p:blipFill>
          <a:blip r:embed="rId5"/>
          <a:stretch>
            <a:fillRect/>
          </a:stretch>
        </p:blipFill>
        <p:spPr>
          <a:xfrm>
            <a:off x="5898575" y="2809117"/>
            <a:ext cx="5796427" cy="2477034"/>
          </a:xfrm>
          <a:prstGeom prst="rect">
            <a:avLst/>
          </a:prstGeom>
        </p:spPr>
      </p:pic>
      <p:pic>
        <p:nvPicPr>
          <p:cNvPr id="17" name="Imagen 16">
            <a:hlinkClick r:id="rId4" action="ppaction://hlinkfile"/>
            <a:extLst>
              <a:ext uri="{FF2B5EF4-FFF2-40B4-BE49-F238E27FC236}">
                <a16:creationId xmlns:a16="http://schemas.microsoft.com/office/drawing/2014/main" id="{2B610256-A0D4-344A-840B-DDAED833F642}"/>
              </a:ext>
            </a:extLst>
          </p:cNvPr>
          <p:cNvPicPr>
            <a:picLocks noChangeAspect="1"/>
          </p:cNvPicPr>
          <p:nvPr/>
        </p:nvPicPr>
        <p:blipFill>
          <a:blip r:embed="rId6"/>
          <a:stretch>
            <a:fillRect/>
          </a:stretch>
        </p:blipFill>
        <p:spPr>
          <a:xfrm>
            <a:off x="133939" y="3014804"/>
            <a:ext cx="5572903" cy="206566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Diccionario de Datos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C14FA39A-49F8-AF80-A15D-71D08DB19D4E}"/>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411506" y="2228671"/>
            <a:ext cx="7160197" cy="707846"/>
          </a:xfrm>
          <a:prstGeom prst="rect">
            <a:avLst/>
          </a:prstGeom>
          <a:noFill/>
          <a:ln>
            <a:noFill/>
          </a:ln>
        </p:spPr>
        <p:txBody>
          <a:bodyPr spcFirstLastPara="1" wrap="square" lIns="91425" tIns="45700" rIns="91425" bIns="45700" anchor="t" anchorCtr="0">
            <a:spAutoFit/>
          </a:bodyPr>
          <a:lstStyle/>
          <a:p>
            <a:pPr algn="ctr">
              <a:buSzPts val="7200"/>
            </a:pPr>
            <a:r>
              <a:rPr lang="es-CO" sz="4000" b="1" dirty="0">
                <a:solidFill>
                  <a:schemeClr val="dk1"/>
                </a:solidFill>
                <a:latin typeface="Work Sans Light"/>
                <a:sym typeface="Work Sans Light"/>
              </a:rPr>
              <a:t>Diseño Web</a:t>
            </a:r>
            <a:endParaRPr sz="4000" b="1" dirty="0">
              <a:solidFill>
                <a:schemeClr val="dk1"/>
              </a:solidFill>
              <a:latin typeface="Work Sans Light"/>
              <a:sym typeface="Work Sans Light"/>
            </a:endParaRPr>
          </a:p>
        </p:txBody>
      </p:sp>
      <p:cxnSp>
        <p:nvCxnSpPr>
          <p:cNvPr id="106" name="Google Shape;106;p2"/>
          <p:cNvCxnSpPr/>
          <p:nvPr/>
        </p:nvCxnSpPr>
        <p:spPr>
          <a:xfrm>
            <a:off x="5227899" y="3321934"/>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a:extLst>
              <a:ext uri="{FF2B5EF4-FFF2-40B4-BE49-F238E27FC236}">
                <a16:creationId xmlns:a16="http://schemas.microsoft.com/office/drawing/2014/main" id="{400DF7EA-62DA-2B77-14D6-6CD4EA1742C6}"/>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3704261" y="100956"/>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Interfaz de Inicio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5978820" y="3275112"/>
            <a:ext cx="234360" cy="307777"/>
          </a:xfrm>
          <a:prstGeom prst="rect">
            <a:avLst/>
          </a:prstGeom>
        </p:spPr>
        <p:txBody>
          <a:bodyPr wrap="none">
            <a:spAutoFit/>
          </a:bodyPr>
          <a:lstStyle/>
          <a:p>
            <a:r>
              <a:rPr lang="es-CO" dirty="0"/>
              <a:t> </a:t>
            </a:r>
          </a:p>
        </p:txBody>
      </p:sp>
      <p:pic>
        <p:nvPicPr>
          <p:cNvPr id="3" name="Picture 2">
            <a:extLst>
              <a:ext uri="{FF2B5EF4-FFF2-40B4-BE49-F238E27FC236}">
                <a16:creationId xmlns:a16="http://schemas.microsoft.com/office/drawing/2014/main" id="{14810B92-3112-3508-7B85-AAF0DAF5501D}"/>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6" name="Imagen 5">
            <a:hlinkClick r:id="rId4" action="ppaction://hlinkfile"/>
            <a:extLst>
              <a:ext uri="{FF2B5EF4-FFF2-40B4-BE49-F238E27FC236}">
                <a16:creationId xmlns:a16="http://schemas.microsoft.com/office/drawing/2014/main" id="{66401D4C-B4FD-E5C1-5CA4-98BF86EC99D7}"/>
              </a:ext>
            </a:extLst>
          </p:cNvPr>
          <p:cNvPicPr>
            <a:picLocks noChangeAspect="1"/>
          </p:cNvPicPr>
          <p:nvPr/>
        </p:nvPicPr>
        <p:blipFill>
          <a:blip r:embed="rId5"/>
          <a:stretch>
            <a:fillRect/>
          </a:stretch>
        </p:blipFill>
        <p:spPr>
          <a:xfrm>
            <a:off x="724277" y="1682655"/>
            <a:ext cx="10091596" cy="48223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3096906" y="1203159"/>
            <a:ext cx="5998185"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200"/>
              <a:buFont typeface="Arial" panose="020B0604020202020204"/>
              <a:buNone/>
            </a:pPr>
            <a:r>
              <a:rPr lang="es-CO" sz="7200" b="0" i="0" u="none" strike="noStrike" cap="none" dirty="0">
                <a:solidFill>
                  <a:schemeClr val="dk1"/>
                </a:solidFill>
                <a:latin typeface="Work Sans Light"/>
                <a:ea typeface="Work Sans Light"/>
                <a:cs typeface="Work Sans Light"/>
                <a:sym typeface="Work Sans Light"/>
              </a:rPr>
              <a:t>Integrantes</a:t>
            </a:r>
            <a:endParaRPr sz="7200" b="0" i="0" u="none" strike="noStrike" cap="none" dirty="0">
              <a:solidFill>
                <a:schemeClr val="dk1"/>
              </a:solidFill>
              <a:latin typeface="Work Sans Light"/>
              <a:ea typeface="Work Sans Light"/>
              <a:cs typeface="Work Sans Light"/>
              <a:sym typeface="Work Sans Light"/>
            </a:endParaRPr>
          </a:p>
        </p:txBody>
      </p:sp>
      <p:cxnSp>
        <p:nvCxnSpPr>
          <p:cNvPr id="106" name="Google Shape;106;p2"/>
          <p:cNvCxnSpPr>
            <a:cxnSpLocks/>
          </p:cNvCxnSpPr>
          <p:nvPr/>
        </p:nvCxnSpPr>
        <p:spPr>
          <a:xfrm>
            <a:off x="5146418" y="1319543"/>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087535" y="2862122"/>
            <a:ext cx="3854368" cy="33851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SCRUM No. “1”:</a:t>
            </a: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 name="CuadroTexto 2"/>
          <p:cNvSpPr txBox="1"/>
          <p:nvPr/>
        </p:nvSpPr>
        <p:spPr>
          <a:xfrm>
            <a:off x="4837309" y="3816519"/>
            <a:ext cx="2354419" cy="1645605"/>
          </a:xfrm>
          <a:prstGeom prst="rect">
            <a:avLst/>
          </a:prstGeom>
          <a:noFill/>
        </p:spPr>
        <p:txBody>
          <a:bodyPr wrap="square">
            <a:noAutofit/>
          </a:bodyPr>
          <a:lstStyle/>
          <a:p>
            <a:r>
              <a:rPr lang="es-ES" sz="2000" dirty="0">
                <a:solidFill>
                  <a:schemeClr val="tx1"/>
                </a:solidFill>
              </a:rPr>
              <a:t>-</a:t>
            </a:r>
            <a:r>
              <a:rPr lang="es-CO" sz="2000" dirty="0">
                <a:solidFill>
                  <a:schemeClr val="tx1"/>
                </a:solidFill>
              </a:rPr>
              <a:t>Edwin Abaunza </a:t>
            </a:r>
            <a:endParaRPr lang="es-CO" sz="2000" b="1" i="1" dirty="0">
              <a:solidFill>
                <a:schemeClr val="tx1"/>
              </a:solidFill>
            </a:endParaRPr>
          </a:p>
          <a:p>
            <a:r>
              <a:rPr lang="es-CO" sz="2000" dirty="0">
                <a:solidFill>
                  <a:schemeClr val="tx1"/>
                </a:solidFill>
              </a:rPr>
              <a:t>-Santiago Cruz </a:t>
            </a:r>
            <a:endParaRPr lang="es-CO" sz="2000" b="1" i="1" dirty="0">
              <a:solidFill>
                <a:schemeClr val="tx1"/>
              </a:solidFill>
            </a:endParaRPr>
          </a:p>
          <a:p>
            <a:r>
              <a:rPr lang="es-CO" sz="2000" dirty="0">
                <a:solidFill>
                  <a:schemeClr val="tx1"/>
                </a:solidFill>
              </a:rPr>
              <a:t>-</a:t>
            </a:r>
            <a:r>
              <a:rPr lang="es-CO" sz="2000" dirty="0" err="1">
                <a:solidFill>
                  <a:schemeClr val="tx1"/>
                </a:solidFill>
              </a:rPr>
              <a:t>Kennen</a:t>
            </a:r>
            <a:r>
              <a:rPr lang="es-CO" sz="2000" dirty="0">
                <a:solidFill>
                  <a:schemeClr val="tx1"/>
                </a:solidFill>
              </a:rPr>
              <a:t> Cortes </a:t>
            </a:r>
            <a:endParaRPr lang="es-CO" sz="2000" b="1" i="1" dirty="0">
              <a:solidFill>
                <a:schemeClr val="tx1"/>
              </a:solidFill>
            </a:endParaRPr>
          </a:p>
          <a:p>
            <a:r>
              <a:rPr lang="es-CO" sz="2000" dirty="0">
                <a:solidFill>
                  <a:schemeClr val="tx1"/>
                </a:solidFill>
              </a:rPr>
              <a:t>-Luis Mariño </a:t>
            </a:r>
            <a:endParaRPr lang="es-CO" sz="2000" b="1" i="1" dirty="0">
              <a:solidFill>
                <a:schemeClr val="tx1"/>
              </a:solidFill>
            </a:endParaRPr>
          </a:p>
          <a:p>
            <a:r>
              <a:rPr lang="es-CO" sz="2000" dirty="0">
                <a:solidFill>
                  <a:schemeClr val="tx1"/>
                </a:solidFill>
              </a:rPr>
              <a:t>-</a:t>
            </a:r>
            <a:r>
              <a:rPr lang="es-CO" sz="2000" dirty="0" err="1">
                <a:solidFill>
                  <a:schemeClr val="tx1"/>
                </a:solidFill>
              </a:rPr>
              <a:t>Mahily</a:t>
            </a:r>
            <a:r>
              <a:rPr lang="es-CO" sz="2000" dirty="0">
                <a:solidFill>
                  <a:schemeClr val="tx1"/>
                </a:solidFill>
              </a:rPr>
              <a:t> </a:t>
            </a:r>
            <a:r>
              <a:rPr lang="es-CO" sz="2000" dirty="0" err="1">
                <a:solidFill>
                  <a:schemeClr val="tx1"/>
                </a:solidFill>
              </a:rPr>
              <a:t>Gutierrez</a:t>
            </a:r>
            <a:r>
              <a:rPr lang="es-CO" sz="2000" dirty="0">
                <a:solidFill>
                  <a:schemeClr val="tx1"/>
                </a:solidFill>
              </a:rPr>
              <a:t> </a:t>
            </a:r>
            <a:endParaRPr lang="es-CO" sz="2000" b="1" i="1" dirty="0">
              <a:solidFill>
                <a:schemeClr val="tx1"/>
              </a:solidFill>
            </a:endParaRPr>
          </a:p>
        </p:txBody>
      </p:sp>
      <p:pic>
        <p:nvPicPr>
          <p:cNvPr id="5" name="Picture 4">
            <a:extLst>
              <a:ext uri="{FF2B5EF4-FFF2-40B4-BE49-F238E27FC236}">
                <a16:creationId xmlns:a16="http://schemas.microsoft.com/office/drawing/2014/main" id="{370C378A-27AB-FFE5-6C28-BD503B08F5A4}"/>
              </a:ext>
            </a:extLst>
          </p:cNvPr>
          <p:cNvPicPr>
            <a:picLocks noChangeAspect="1"/>
          </p:cNvPicPr>
          <p:nvPr/>
        </p:nvPicPr>
        <p:blipFill>
          <a:blip r:embed="rId3"/>
          <a:stretch>
            <a:fillRect/>
          </a:stretch>
        </p:blipFill>
        <p:spPr>
          <a:xfrm>
            <a:off x="223879" y="468044"/>
            <a:ext cx="1831497" cy="75477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9" descr="Imagen que contiene Interfaz de usuario gráfica&#10;&#10;Descripción generada automáticamente"/>
          <p:cNvPicPr preferRelativeResize="0"/>
          <p:nvPr/>
        </p:nvPicPr>
        <p:blipFill rotWithShape="1">
          <a:blip r:embed="rId3"/>
          <a:srcRect/>
          <a:stretch>
            <a:fillRect/>
          </a:stretch>
        </p:blipFill>
        <p:spPr>
          <a:xfrm>
            <a:off x="0" y="0"/>
            <a:ext cx="12192000" cy="6858000"/>
          </a:xfrm>
          <a:prstGeom prst="rect">
            <a:avLst/>
          </a:prstGeom>
          <a:noFill/>
          <a:ln>
            <a:noFill/>
          </a:ln>
        </p:spPr>
      </p:pic>
      <p:pic>
        <p:nvPicPr>
          <p:cNvPr id="2" name="Picture 1">
            <a:extLst>
              <a:ext uri="{FF2B5EF4-FFF2-40B4-BE49-F238E27FC236}">
                <a16:creationId xmlns:a16="http://schemas.microsoft.com/office/drawing/2014/main" id="{E6FCDC0F-4BE9-F905-3EBA-462A39D98304}"/>
              </a:ext>
            </a:extLst>
          </p:cNvPr>
          <p:cNvPicPr>
            <a:picLocks noChangeAspect="1"/>
          </p:cNvPicPr>
          <p:nvPr/>
        </p:nvPicPr>
        <p:blipFill>
          <a:blip r:embed="rId4"/>
          <a:stretch>
            <a:fillRect/>
          </a:stretch>
        </p:blipFill>
        <p:spPr>
          <a:xfrm>
            <a:off x="133939" y="110481"/>
            <a:ext cx="2390775" cy="106444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2524714" y="110481"/>
            <a:ext cx="7573181"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Planteamiento del Problema</a:t>
            </a:r>
          </a:p>
        </p:txBody>
      </p:sp>
      <p:sp>
        <p:nvSpPr>
          <p:cNvPr id="2" name="Rectángulo 1"/>
          <p:cNvSpPr/>
          <p:nvPr/>
        </p:nvSpPr>
        <p:spPr>
          <a:xfrm>
            <a:off x="456118" y="2784156"/>
            <a:ext cx="11063787" cy="2554545"/>
          </a:xfrm>
          <a:prstGeom prst="rect">
            <a:avLst/>
          </a:prstGeom>
        </p:spPr>
        <p:txBody>
          <a:bodyPr wrap="square">
            <a:spAutoFit/>
          </a:bodyPr>
          <a:lstStyle/>
          <a:p>
            <a:pPr algn="ctr"/>
            <a:r>
              <a:rPr lang="es-MX" sz="2000" dirty="0"/>
              <a:t>En el SENA hemos identificado diversos problemas que afectan tanto a los aprendices como a los instructores. Uno de los más relevantes es la gestión de la ocupación de ambientes, la cual actualmente se realiza mediante minutas físicas manejadas por los vigilantes. Este método ha generado inconvenientes, como el desajuste en las clases debido a que los instructores no siempre están informados de la disponibilidad real de los espacios. Otro problema importante que detectamos es el control de asistencia, ya que actualmente no existe una plataforma centralizada para su registro. Los instructores suelen llevar este control en archivos de Excel, lo cual no es práctico ni eficiente.</a:t>
            </a:r>
            <a:endParaRPr lang="es-ES" sz="2000" b="1" dirty="0">
              <a:solidFill>
                <a:schemeClr val="tx1"/>
              </a:solidFill>
            </a:endParaRPr>
          </a:p>
        </p:txBody>
      </p:sp>
      <p:pic>
        <p:nvPicPr>
          <p:cNvPr id="8" name="Picture 7">
            <a:extLst>
              <a:ext uri="{FF2B5EF4-FFF2-40B4-BE49-F238E27FC236}">
                <a16:creationId xmlns:a16="http://schemas.microsoft.com/office/drawing/2014/main" id="{EE4720A5-C666-7800-2AFA-26C16703EEE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title"/>
          </p:nvPr>
        </p:nvSpPr>
        <p:spPr>
          <a:xfrm>
            <a:off x="4181474" y="91431"/>
            <a:ext cx="4675811"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bg1"/>
                </a:solidFill>
              </a:rPr>
              <a:t>  </a:t>
            </a:r>
            <a:r>
              <a:rPr lang="es-CO" b="1" dirty="0">
                <a:solidFill>
                  <a:schemeClr val="bg1"/>
                </a:solidFill>
              </a:rPr>
              <a:t>Justificación</a:t>
            </a:r>
            <a:endParaRPr lang="es-CO" sz="1800" b="1" i="0" u="none" strike="noStrike" cap="none" dirty="0">
              <a:solidFill>
                <a:schemeClr val="bg1"/>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196391" y="3069661"/>
            <a:ext cx="11499203" cy="2554545"/>
          </a:xfrm>
          <a:prstGeom prst="rect">
            <a:avLst/>
          </a:prstGeom>
        </p:spPr>
        <p:txBody>
          <a:bodyPr wrap="square">
            <a:spAutoFit/>
          </a:bodyPr>
          <a:lstStyle/>
          <a:p>
            <a:pPr algn="ctr"/>
            <a:r>
              <a:rPr lang="es-MX" sz="2000" dirty="0"/>
              <a:t>La implementación de un sistema de gestión de minutas en el SENA permitirá optimizar la organización y el uso eficiente del tiempo en los diferentes ambientes institucionales, beneficiando de manera directa tanto a los aprendices como a los instructores. Asimismo, el desarrollo de una plataforma digital para el registro de asistencia contribuirá a mejorar el control y seguimiento de los procesos formativos. Adicionalmente, el sistema ofrecerá un espacio para registrar apuntes o novedades relacionadas con incidentes, lo que fortalecerá la comunicación y el manejo oportuno de situaciones relevantes dentro de la institución.</a:t>
            </a:r>
          </a:p>
          <a:p>
            <a:pPr algn="ctr"/>
            <a:endParaRPr lang="es-ES" sz="2000" b="1" dirty="0">
              <a:solidFill>
                <a:schemeClr val="tx1"/>
              </a:solidFill>
            </a:endParaRPr>
          </a:p>
        </p:txBody>
      </p:sp>
      <p:pic>
        <p:nvPicPr>
          <p:cNvPr id="3" name="Picture 2">
            <a:extLst>
              <a:ext uri="{FF2B5EF4-FFF2-40B4-BE49-F238E27FC236}">
                <a16:creationId xmlns:a16="http://schemas.microsoft.com/office/drawing/2014/main" id="{764AE89A-ACC4-4053-9024-644AD84A16A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4152900" y="88206"/>
            <a:ext cx="5203836" cy="13257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Objetivo General</a:t>
            </a:r>
          </a:p>
        </p:txBody>
      </p:sp>
      <p:sp>
        <p:nvSpPr>
          <p:cNvPr id="2" name="Rectángulo 1"/>
          <p:cNvSpPr/>
          <p:nvPr/>
        </p:nvSpPr>
        <p:spPr>
          <a:xfrm>
            <a:off x="99070" y="2767955"/>
            <a:ext cx="11634089" cy="1323439"/>
          </a:xfrm>
          <a:prstGeom prst="rect">
            <a:avLst/>
          </a:prstGeom>
        </p:spPr>
        <p:txBody>
          <a:bodyPr wrap="square">
            <a:spAutoFit/>
          </a:bodyPr>
          <a:lstStyle/>
          <a:p>
            <a:pPr algn="ctr"/>
            <a:r>
              <a:rPr lang="es-MX" sz="2000" dirty="0"/>
              <a:t>Diseñar e implementar un sistema digital para la gestión de minutas, el control de asistencia y el registro de incidentes en los ambientes del SENA, con el fin de optimizar la organización institucional, mejorar la comunicación entre actores y facilitar el seguimiento eficiente de las actividades formativas.</a:t>
            </a:r>
          </a:p>
        </p:txBody>
      </p:sp>
      <p:pic>
        <p:nvPicPr>
          <p:cNvPr id="3" name="Picture 2">
            <a:extLst>
              <a:ext uri="{FF2B5EF4-FFF2-40B4-BE49-F238E27FC236}">
                <a16:creationId xmlns:a16="http://schemas.microsoft.com/office/drawing/2014/main" id="{333C5875-3D8B-672A-C54C-CBC7C423F0A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Objetivos Específicos</a:t>
            </a:r>
          </a:p>
        </p:txBody>
      </p:sp>
      <p:sp>
        <p:nvSpPr>
          <p:cNvPr id="3" name="Rectángulo 2"/>
          <p:cNvSpPr/>
          <p:nvPr/>
        </p:nvSpPr>
        <p:spPr>
          <a:xfrm>
            <a:off x="456235" y="1818181"/>
            <a:ext cx="11499203" cy="400110"/>
          </a:xfrm>
          <a:prstGeom prst="rect">
            <a:avLst/>
          </a:prstGeom>
        </p:spPr>
        <p:txBody>
          <a:bodyPr wrap="square">
            <a:spAutoFit/>
          </a:bodyPr>
          <a:lstStyle/>
          <a:p>
            <a:endParaRPr lang="es-ES" sz="2000" b="1" dirty="0">
              <a:solidFill>
                <a:schemeClr val="tx1"/>
              </a:solidFill>
            </a:endParaRPr>
          </a:p>
        </p:txBody>
      </p:sp>
      <p:pic>
        <p:nvPicPr>
          <p:cNvPr id="2" name="Picture 1">
            <a:extLst>
              <a:ext uri="{FF2B5EF4-FFF2-40B4-BE49-F238E27FC236}">
                <a16:creationId xmlns:a16="http://schemas.microsoft.com/office/drawing/2014/main" id="{E5D8B1CD-F741-76CB-22F9-86CE2FCFFA61}"/>
              </a:ext>
            </a:extLst>
          </p:cNvPr>
          <p:cNvPicPr>
            <a:picLocks noChangeAspect="1"/>
          </p:cNvPicPr>
          <p:nvPr/>
        </p:nvPicPr>
        <p:blipFill>
          <a:blip r:embed="rId3"/>
          <a:stretch>
            <a:fillRect/>
          </a:stretch>
        </p:blipFill>
        <p:spPr>
          <a:xfrm>
            <a:off x="133939" y="110481"/>
            <a:ext cx="2390775" cy="1064444"/>
          </a:xfrm>
          <a:prstGeom prst="rect">
            <a:avLst/>
          </a:prstGeom>
        </p:spPr>
      </p:pic>
      <p:sp>
        <p:nvSpPr>
          <p:cNvPr id="6" name="CuadroTexto 5">
            <a:extLst>
              <a:ext uri="{FF2B5EF4-FFF2-40B4-BE49-F238E27FC236}">
                <a16:creationId xmlns:a16="http://schemas.microsoft.com/office/drawing/2014/main" id="{5A07484F-793D-57A5-BF9D-7163769B012B}"/>
              </a:ext>
            </a:extLst>
          </p:cNvPr>
          <p:cNvSpPr txBox="1"/>
          <p:nvPr/>
        </p:nvSpPr>
        <p:spPr>
          <a:xfrm>
            <a:off x="628650" y="2218291"/>
            <a:ext cx="10817679" cy="4001095"/>
          </a:xfrm>
          <a:prstGeom prst="rect">
            <a:avLst/>
          </a:prstGeom>
          <a:noFill/>
        </p:spPr>
        <p:txBody>
          <a:bodyPr wrap="square" rtlCol="0">
            <a:spAutoFit/>
          </a:bodyPr>
          <a:lstStyle/>
          <a:p>
            <a:pPr lvl="0" algn="ctr" eaLnBrk="0" fontAlgn="base" hangingPunct="0">
              <a:spcBef>
                <a:spcPct val="0"/>
              </a:spcBef>
              <a:spcAft>
                <a:spcPct val="0"/>
              </a:spcAft>
              <a:buClrTx/>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a:pPr>
            <a:r>
              <a:rPr lang="es-MX" altLang="es-MX" sz="2000" dirty="0">
                <a:solidFill>
                  <a:schemeClr val="tx1"/>
                </a:solidFill>
                <a:latin typeface="Arial" panose="020B0604020202020204" pitchFamily="34" charset="0"/>
              </a:rPr>
              <a:t>Desarrollar un módulo digital para la gestión de minutas que permita llevar un control organizado del uso de los ambientes formativos en el SENA.</a:t>
            </a:r>
          </a:p>
          <a:p>
            <a:pPr lvl="0" algn="ctr" eaLnBrk="0" fontAlgn="base" hangingPunct="0">
              <a:spcBef>
                <a:spcPct val="0"/>
              </a:spcBef>
              <a:spcAft>
                <a:spcPct val="0"/>
              </a:spcAft>
              <a:buClrTx/>
              <a:buFontTx/>
              <a:buAutoNum type="arabicPeriod"/>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startAt="2"/>
            </a:pPr>
            <a:r>
              <a:rPr lang="es-MX" altLang="es-MX" sz="2000" dirty="0">
                <a:solidFill>
                  <a:schemeClr val="tx1"/>
                </a:solidFill>
                <a:latin typeface="Arial" panose="020B0604020202020204" pitchFamily="34" charset="0"/>
              </a:rPr>
              <a:t>Implementar un sistema de registro de asistencia que facilite a los instructores el seguimiento y control de la participación de los aprendices.</a:t>
            </a:r>
          </a:p>
          <a:p>
            <a:pPr lvl="0" algn="ctr" eaLnBrk="0" fontAlgn="base" hangingPunct="0">
              <a:spcBef>
                <a:spcPct val="0"/>
              </a:spcBef>
              <a:spcAft>
                <a:spcPct val="0"/>
              </a:spcAft>
              <a:buClrTx/>
              <a:buFontTx/>
              <a:buAutoNum type="arabicPeriod" startAt="2"/>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startAt="3"/>
            </a:pPr>
            <a:r>
              <a:rPr lang="es-MX" altLang="es-MX" sz="2000" dirty="0">
                <a:solidFill>
                  <a:schemeClr val="tx1"/>
                </a:solidFill>
                <a:latin typeface="Arial" panose="020B0604020202020204" pitchFamily="34" charset="0"/>
              </a:rPr>
              <a:t>Incorporar una funcionalidad para registrar y consultar novedades o incidentes, mejorando la comunicación institucional y la toma de decisiones.</a:t>
            </a:r>
          </a:p>
          <a:p>
            <a:pPr lvl="0" algn="ctr" eaLnBrk="0" fontAlgn="base" hangingPunct="0">
              <a:spcBef>
                <a:spcPct val="0"/>
              </a:spcBef>
              <a:spcAft>
                <a:spcPct val="0"/>
              </a:spcAft>
              <a:buClrTx/>
              <a:buFontTx/>
              <a:buAutoNum type="arabicPeriod" startAt="3"/>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startAt="4"/>
            </a:pPr>
            <a:r>
              <a:rPr lang="es-MX" altLang="es-MX" sz="2000" dirty="0">
                <a:solidFill>
                  <a:schemeClr val="tx1"/>
                </a:solidFill>
                <a:latin typeface="Arial" panose="020B0604020202020204" pitchFamily="34" charset="0"/>
              </a:rPr>
              <a:t>Diseñar una interfaz intuitiva y accesible para todos los actores involucrados, garantizando una experiencia de usuario eficiente y </a:t>
            </a:r>
            <a:r>
              <a:rPr lang="es-MX" altLang="es-MX" sz="2000">
                <a:solidFill>
                  <a:schemeClr val="tx1"/>
                </a:solidFill>
                <a:latin typeface="Arial" panose="020B0604020202020204" pitchFamily="34" charset="0"/>
              </a:rPr>
              <a:t>funcional.</a:t>
            </a:r>
            <a:endParaRPr lang="es-MX" altLang="es-MX" sz="2000" dirty="0">
              <a:solidFill>
                <a:schemeClr val="tx1"/>
              </a:solidFill>
              <a:latin typeface="Arial" panose="020B0604020202020204" pitchFamily="34" charset="0"/>
            </a:endParaRPr>
          </a:p>
          <a:p>
            <a:endParaRPr lang="es-CO" dirty="0"/>
          </a:p>
        </p:txBody>
      </p:sp>
      <p:sp>
        <p:nvSpPr>
          <p:cNvPr id="9" name="Rectangle 5">
            <a:extLst>
              <a:ext uri="{FF2B5EF4-FFF2-40B4-BE49-F238E27FC236}">
                <a16:creationId xmlns:a16="http://schemas.microsoft.com/office/drawing/2014/main" id="{C8E27B8D-1FF7-FB05-7B6B-E96DD06FE9E7}"/>
              </a:ext>
            </a:extLst>
          </p:cNvPr>
          <p:cNvSpPr>
            <a:spLocks noChangeArrowheads="1"/>
          </p:cNvSpPr>
          <p:nvPr/>
        </p:nvSpPr>
        <p:spPr bwMode="auto">
          <a:xfrm>
            <a:off x="0" y="37851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451794" y="3109801"/>
            <a:ext cx="7160197"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200"/>
              <a:buFont typeface="Arial" panose="020B0604020202020204"/>
              <a:buNone/>
            </a:pPr>
            <a:r>
              <a:rPr lang="es-CO" sz="4000" b="1" dirty="0">
                <a:solidFill>
                  <a:schemeClr val="dk1"/>
                </a:solidFill>
                <a:latin typeface="Work Sans Light"/>
                <a:ea typeface="Work Sans Light"/>
                <a:cs typeface="Work Sans Light"/>
                <a:sym typeface="Work Sans Light"/>
              </a:rPr>
              <a:t>Diseño </a:t>
            </a:r>
            <a:r>
              <a:rPr lang="es-CO" sz="4000" b="1" dirty="0">
                <a:solidFill>
                  <a:schemeClr val="dk1"/>
                </a:solidFill>
                <a:latin typeface="Work Sans Light"/>
                <a:sym typeface="Work Sans Light"/>
              </a:rPr>
              <a:t>del Software</a:t>
            </a:r>
            <a:endParaRPr sz="4000" b="1" dirty="0">
              <a:solidFill>
                <a:schemeClr val="dk1"/>
              </a:solidFill>
              <a:latin typeface="Work Sans Light"/>
              <a:sym typeface="Work Sans Light"/>
            </a:endParaRPr>
          </a:p>
        </p:txBody>
      </p:sp>
      <p:cxnSp>
        <p:nvCxnSpPr>
          <p:cNvPr id="106" name="Google Shape;106;p2"/>
          <p:cNvCxnSpPr/>
          <p:nvPr/>
        </p:nvCxnSpPr>
        <p:spPr>
          <a:xfrm>
            <a:off x="5163792" y="4289023"/>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 name="Picture 2">
            <a:extLst>
              <a:ext uri="{FF2B5EF4-FFF2-40B4-BE49-F238E27FC236}">
                <a16:creationId xmlns:a16="http://schemas.microsoft.com/office/drawing/2014/main" id="{DC628BE5-A634-3808-F721-7410BECFBBA1}"/>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Diagrama de Casos de Uso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58EEAA73-F275-5DED-8E9C-F8E9353FDF31}"/>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3" name="Imagen 2"/>
          <p:cNvPicPr>
            <a:picLocks noChangeAspect="1"/>
          </p:cNvPicPr>
          <p:nvPr/>
        </p:nvPicPr>
        <p:blipFill rotWithShape="1">
          <a:blip r:embed="rId4">
            <a:extLst>
              <a:ext uri="{28A0092B-C50C-407E-A947-70E740481C1C}">
                <a14:useLocalDpi xmlns:a14="http://schemas.microsoft.com/office/drawing/2010/main" val="0"/>
              </a:ext>
            </a:extLst>
          </a:blip>
          <a:srcRect t="2507" b="8686"/>
          <a:stretch/>
        </p:blipFill>
        <p:spPr>
          <a:xfrm>
            <a:off x="3645780" y="1740665"/>
            <a:ext cx="4119783" cy="45058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Diagrama de Clases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B0A7607D-FD51-DCCD-8468-A2AEC8721816}"/>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6" name="Imagen 5" descr="Diagrama, Esquemático&#10;&#10;El contenido generado por IA puede ser incorrecto.">
            <a:hlinkClick r:id="rId4" action="ppaction://hlinkfile"/>
            <a:extLst>
              <a:ext uri="{FF2B5EF4-FFF2-40B4-BE49-F238E27FC236}">
                <a16:creationId xmlns:a16="http://schemas.microsoft.com/office/drawing/2014/main" id="{61A78BCB-528C-1E70-4538-AC5523479D71}"/>
              </a:ext>
            </a:extLst>
          </p:cNvPr>
          <p:cNvPicPr>
            <a:picLocks noChangeAspect="1"/>
          </p:cNvPicPr>
          <p:nvPr/>
        </p:nvPicPr>
        <p:blipFill>
          <a:blip r:embed="rId5"/>
          <a:stretch>
            <a:fillRect/>
          </a:stretch>
        </p:blipFill>
        <p:spPr>
          <a:xfrm>
            <a:off x="0" y="1825532"/>
            <a:ext cx="12192000" cy="3842204"/>
          </a:xfrm>
          <a:prstGeom prst="rect">
            <a:avLst/>
          </a:prstGeom>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5d6dac1f-6572-46e6-8ac2-54aa885adc11" xsi:nil="true"/>
    <lcf76f155ced4ddcb4097134ff3c332f xmlns="7f8eb868-f2a7-49ec-80f2-9ac6732c6161">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9C160BF63992044A99946E4B9FF8A5D5" ma:contentTypeVersion="14" ma:contentTypeDescription="Crear nuevo documento." ma:contentTypeScope="" ma:versionID="de16a2f1483f07f01f664ea99c541bb4">
  <xsd:schema xmlns:xsd="http://www.w3.org/2001/XMLSchema" xmlns:xs="http://www.w3.org/2001/XMLSchema" xmlns:p="http://schemas.microsoft.com/office/2006/metadata/properties" xmlns:ns2="7f8eb868-f2a7-49ec-80f2-9ac6732c6161" xmlns:ns3="5d6dac1f-6572-46e6-8ac2-54aa885adc11" targetNamespace="http://schemas.microsoft.com/office/2006/metadata/properties" ma:root="true" ma:fieldsID="2aeeeaca6a92989f39bea69df05468af" ns2:_="" ns3:_="">
    <xsd:import namespace="7f8eb868-f2a7-49ec-80f2-9ac6732c6161"/>
    <xsd:import namespace="5d6dac1f-6572-46e6-8ac2-54aa885adc1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8eb868-f2a7-49ec-80f2-9ac6732c61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lcf76f155ced4ddcb4097134ff3c332f" ma:index="15" nillable="true" ma:taxonomy="true" ma:internalName="lcf76f155ced4ddcb4097134ff3c332f" ma:taxonomyFieldName="MediaServiceImageTags" ma:displayName="Etiquetas de imagen" ma:readOnly="false" ma:fieldId="{5cf76f15-5ced-4ddc-b409-7134ff3c332f}" ma:taxonomyMulti="true" ma:sspId="d33c8c81-5745-4931-bcc4-c2aeafe86780"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d6dac1f-6572-46e6-8ac2-54aa885adc11"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les de uso compartido" ma:internalName="SharedWithDetails" ma:readOnly="true">
      <xsd:simpleType>
        <xsd:restriction base="dms:Note">
          <xsd:maxLength value="255"/>
        </xsd:restriction>
      </xsd:simpleType>
    </xsd:element>
    <xsd:element name="TaxCatchAll" ma:index="16" nillable="true" ma:displayName="Taxonomy Catch All Column" ma:hidden="true" ma:list="{ccdf9414-da01-4ed1-94d9-1ffe773bbf71}" ma:internalName="TaxCatchAll" ma:showField="CatchAllData" ma:web="5d6dac1f-6572-46e6-8ac2-54aa885adc1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1B3500-55FD-47A2-B150-4704A4114CB7}">
  <ds:schemaRefs/>
</ds:datastoreItem>
</file>

<file path=customXml/itemProps2.xml><?xml version="1.0" encoding="utf-8"?>
<ds:datastoreItem xmlns:ds="http://schemas.openxmlformats.org/officeDocument/2006/customXml" ds:itemID="{C020FF02-1FE7-4B92-A947-88F847DE8F80}">
  <ds:schemaRefs/>
</ds:datastoreItem>
</file>

<file path=customXml/itemProps3.xml><?xml version="1.0" encoding="utf-8"?>
<ds:datastoreItem xmlns:ds="http://schemas.openxmlformats.org/officeDocument/2006/customXml" ds:itemID="{FB48A022-90FE-46FD-B6B9-A5517959569C}">
  <ds:schemaRefs/>
</ds:datastoreItem>
</file>

<file path=docProps/app.xml><?xml version="1.0" encoding="utf-8"?>
<Properties xmlns="http://schemas.openxmlformats.org/officeDocument/2006/extended-properties" xmlns:vt="http://schemas.openxmlformats.org/officeDocument/2006/docPropsVTypes">
  <TotalTime>815</TotalTime>
  <Words>449</Words>
  <Application>Microsoft Office PowerPoint</Application>
  <PresentationFormat>Panorámica</PresentationFormat>
  <Paragraphs>46</Paragraphs>
  <Slides>20</Slides>
  <Notes>20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Calibri</vt:lpstr>
      <vt:lpstr>Work Sans Light</vt:lpstr>
      <vt:lpstr>Arial</vt:lpstr>
      <vt:lpstr>Tema de Office</vt:lpstr>
      <vt:lpstr>Presentación de PowerPoint</vt:lpstr>
      <vt:lpstr>Presentación de PowerPoint</vt:lpstr>
      <vt:lpstr>    Planteamiento del Problema</vt:lpstr>
      <vt:lpstr>  Justificación</vt:lpstr>
      <vt:lpstr>  Objetivo General</vt:lpstr>
      <vt:lpstr>    Objetivos Específicos</vt:lpstr>
      <vt:lpstr>Presentación de PowerPoint</vt:lpstr>
      <vt:lpstr>   Diagrama de Casos de Uso</vt:lpstr>
      <vt:lpstr>   Diagrama de Clases</vt:lpstr>
      <vt:lpstr>Diagrama de Componentes</vt:lpstr>
      <vt:lpstr>Historias de Usuario</vt:lpstr>
      <vt:lpstr>Presentación de PowerPoint</vt:lpstr>
      <vt:lpstr>Diagrama Modelo Relacional</vt:lpstr>
      <vt:lpstr> Consultas</vt:lpstr>
      <vt:lpstr>  Procedimientos Almacenados y/o funciones</vt:lpstr>
      <vt:lpstr>   Roles y Permisos</vt:lpstr>
      <vt:lpstr>  Diccionario de Datos</vt:lpstr>
      <vt:lpstr>Presentación de PowerPoint</vt:lpstr>
      <vt:lpstr>Interfaz de Inicio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Yeisson Estiven Vargas Calderon</cp:lastModifiedBy>
  <cp:revision>44</cp:revision>
  <dcterms:created xsi:type="dcterms:W3CDTF">2025-05-26T20:38:52Z</dcterms:created>
  <dcterms:modified xsi:type="dcterms:W3CDTF">2025-06-20T12:47:04Z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0x0101009C160BF63992044A99946E4B9FF8A5D5</vt:lpwstr>
  </property>
  <property fmtid="{D5CDD505-2E9C-101B-9397-08002B2CF9AE}" pid="3" name="ICV">
    <vt:lpwstr>7729856EFE08410485B8B3C880226020_12</vt:lpwstr>
  </property>
  <property fmtid="{D5CDD505-2E9C-101B-9397-08002B2CF9AE}" pid="4" name="KSOProductBuildVer">
    <vt:lpwstr>3082-12.2.0.21179</vt:lpwstr>
  </property>
</Properties>
</file>