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Default Extension="fntdata" ContentType="application/x-fontdata"/>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4"/>
  </p:sldMasterIdLst>
  <p:notesMasterIdLst>
    <p:notesMasterId r:id="rId25"/>
  </p:notesMasterIdLst>
  <p:sldIdLst>
    <p:sldId id="256" r:id="rId5"/>
    <p:sldId id="257" r:id="rId6"/>
    <p:sldId id="258" r:id="rId7"/>
    <p:sldId id="259" r:id="rId8"/>
    <p:sldId id="260" r:id="rId9"/>
    <p:sldId id="261" r:id="rId10"/>
    <p:sldId id="268" r:id="rId11"/>
    <p:sldId id="273" r:id="rId12"/>
    <p:sldId id="265" r:id="rId13"/>
    <p:sldId id="263" r:id="rId14"/>
    <p:sldId id="279" r:id="rId15"/>
    <p:sldId id="272" r:id="rId16"/>
    <p:sldId id="270" r:id="rId17"/>
    <p:sldId id="267" r:id="rId18"/>
    <p:sldId id="271" r:id="rId19"/>
    <p:sldId id="276" r:id="rId20"/>
    <p:sldId id="280" r:id="rId21"/>
    <p:sldId id="277" r:id="rId22"/>
    <p:sldId id="278" r:id="rId23"/>
    <p:sldId id="264" r:id="rId24"/>
  </p:sldIdLst>
  <p:sldSz cx="12192000" cy="6858000"/>
  <p:notesSz cx="6858000" cy="9144000"/>
  <p:embeddedFontLst>
    <p:embeddedFont>
      <p:font typeface="Work Sans Light" panose="020B0604020202020204" charset="0"/>
      <p:regular r:id="rId26"/>
      <p:bold r:id="rId27"/>
      <p:italic r:id="rId28"/>
      <p:boldItalic r:id="rId29"/>
    </p:embeddedFont>
    <p:embeddedFont>
      <p:font typeface="Calibri" panose="020F0502020204030204" pitchFamily="34" charset="0"/>
      <p:regular r:id="rId30"/>
      <p:bold r:id="rId31"/>
      <p:italic r:id="rId32"/>
      <p:boldItalic r:id="rId3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4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955" autoAdjust="0"/>
    <p:restoredTop sz="94660"/>
  </p:normalViewPr>
  <p:slideViewPr>
    <p:cSldViewPr snapToGrid="0">
      <p:cViewPr varScale="1">
        <p:scale>
          <a:sx n="87" d="100"/>
          <a:sy n="87" d="100"/>
        </p:scale>
        <p:origin x="90" y="1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font" Target="fonts/font1.fntdata"/><Relationship Id="rId21" Type="http://schemas.openxmlformats.org/officeDocument/2006/relationships/slide" Target="slides/slide17.xml"/><Relationship Id="rId34"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notesMaster" Target="notesMasters/notesMaster1.xml"/><Relationship Id="rId33" Type="http://schemas.openxmlformats.org/officeDocument/2006/relationships/font" Target="fonts/font8.fntdata"/><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font" Target="fonts/font4.fntdata"/><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font" Target="fonts/font7.fntdata"/><Relationship Id="rId37"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font" Target="fonts/font3.fntdata"/><Relationship Id="rId36"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font" Target="fonts/font6.fntdata"/><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font" Target="fonts/font2.fntdata"/><Relationship Id="rId30" Type="http://schemas.openxmlformats.org/officeDocument/2006/relationships/font" Target="fonts/font5.fntdata"/><Relationship Id="rId35" Type="http://schemas.openxmlformats.org/officeDocument/2006/relationships/viewProps" Target="viewProps.xml"/><Relationship Id="rId8" Type="http://schemas.openxmlformats.org/officeDocument/2006/relationships/slide" Target="slides/slide4.xml"/><Relationship Id="rId3" Type="http://schemas.openxmlformats.org/officeDocument/2006/relationships/customXml" Target="../customXml/item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8788"/>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4" name="Google Shape;4;n"/>
          <p:cNvSpPr txBox="1">
            <a:spLocks noGrp="1"/>
          </p:cNvSpPr>
          <p:nvPr>
            <p:ph type="dt" idx="10"/>
          </p:nvPr>
        </p:nvSpPr>
        <p:spPr>
          <a:xfrm>
            <a:off x="3884613" y="0"/>
            <a:ext cx="2971800" cy="458788"/>
          </a:xfrm>
          <a:prstGeom prst="rect">
            <a:avLst/>
          </a:prstGeom>
          <a:noFill/>
          <a:ln>
            <a:noFill/>
          </a:ln>
        </p:spPr>
        <p:txBody>
          <a:bodyPr spcFirstLastPara="1" wrap="square" lIns="91425" tIns="45700" rIns="91425" bIns="45700" anchor="t" anchorCtr="0">
            <a:noAutofit/>
          </a:bodyPr>
          <a:lstStyle>
            <a:lvl1pPr marR="0" lvl="0" algn="r"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5" name="Google Shape;5;n"/>
          <p:cNvSpPr>
            <a:spLocks noGrp="1" noRot="1" noChangeAspect="1"/>
          </p:cNvSpPr>
          <p:nvPr>
            <p:ph type="sldImg" idx="3"/>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22860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7" name="Google Shape;7;n"/>
          <p:cNvSpPr txBox="1">
            <a:spLocks noGrp="1"/>
          </p:cNvSpPr>
          <p:nvPr>
            <p:ph type="ftr" idx="11"/>
          </p:nvPr>
        </p:nvSpPr>
        <p:spPr>
          <a:xfrm>
            <a:off x="0" y="8685213"/>
            <a:ext cx="2971800" cy="458787"/>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8" name="Google Shape;8;n"/>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panose="020B0604020202020204"/>
              <a:buNone/>
            </a:pPr>
            <a:fld id="{00000000-1234-1234-1234-123412341234}" type="slidenum">
              <a:rPr lang="es-CO" sz="1200" b="0" i="0" u="none" strike="noStrike" cap="none">
                <a:solidFill>
                  <a:schemeClr val="dk1"/>
                </a:solidFill>
                <a:latin typeface="Calibri" panose="020F0502020204030204"/>
                <a:ea typeface="Calibri" panose="020F0502020204030204"/>
                <a:cs typeface="Calibri" panose="020F0502020204030204"/>
                <a:sym typeface="Calibri" panose="020F0502020204030204"/>
              </a:rPr>
              <a:t>‹Nº›</a:t>
            </a:fld>
            <a:endParaRPr sz="1200" b="0" i="0" u="none" strike="noStrike" cap="none">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4"/>
        <p:cNvGrpSpPr/>
        <p:nvPr/>
      </p:nvGrpSpPr>
      <p:grpSpPr>
        <a:xfrm>
          <a:off x="0" y="0"/>
          <a:ext cx="0" cy="0"/>
          <a:chOff x="0" y="0"/>
          <a:chExt cx="0" cy="0"/>
        </a:xfrm>
      </p:grpSpPr>
      <p:sp>
        <p:nvSpPr>
          <p:cNvPr id="95" name="Google Shape;95;p1: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96" name="Google Shape;96;p1: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97" name="Google Shape;97;p1: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a:t>
            </a:fld>
            <a:endParaRPr lang="es-CO"/>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12</a:t>
            </a:fld>
            <a:endParaRPr lang="es-CO"/>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18</a:t>
            </a:fld>
            <a:endParaRPr lang="es-CO"/>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2</a:t>
            </a:fld>
            <a:endParaRPr lang="es-CO"/>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
        <p:cNvGrpSpPr/>
        <p:nvPr/>
      </p:nvGrpSpPr>
      <p:grpSpPr>
        <a:xfrm>
          <a:off x="0" y="0"/>
          <a:ext cx="0" cy="0"/>
          <a:chOff x="0" y="0"/>
          <a:chExt cx="0" cy="0"/>
        </a:xfrm>
      </p:grpSpPr>
      <p:sp>
        <p:nvSpPr>
          <p:cNvPr id="139" name="Google Shape;139;p9: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40" name="Google Shape;140;p9: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0" name="Google Shape;110;p3: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3"/>
        <p:cNvGrpSpPr/>
        <p:nvPr/>
      </p:nvGrpSpPr>
      <p:grpSpPr>
        <a:xfrm>
          <a:off x="0" y="0"/>
          <a:ext cx="0" cy="0"/>
          <a:chOff x="0" y="0"/>
          <a:chExt cx="0" cy="0"/>
        </a:xfrm>
      </p:grpSpPr>
      <p:sp>
        <p:nvSpPr>
          <p:cNvPr id="114" name="Google Shape;114;p4: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15" name="Google Shape;115;p4: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5: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0" name="Google Shape;120;p5: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3"/>
        <p:cNvGrpSpPr/>
        <p:nvPr/>
      </p:nvGrpSpPr>
      <p:grpSpPr>
        <a:xfrm>
          <a:off x="0" y="0"/>
          <a:ext cx="0" cy="0"/>
          <a:chOff x="0" y="0"/>
          <a:chExt cx="0" cy="0"/>
        </a:xfrm>
      </p:grpSpPr>
      <p:sp>
        <p:nvSpPr>
          <p:cNvPr id="124" name="Google Shape;124;p6: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25" name="Google Shape;125;p6: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0"/>
        <p:cNvGrpSpPr/>
        <p:nvPr/>
      </p:nvGrpSpPr>
      <p:grpSpPr>
        <a:xfrm>
          <a:off x="0" y="0"/>
          <a:ext cx="0" cy="0"/>
          <a:chOff x="0" y="0"/>
          <a:chExt cx="0" cy="0"/>
        </a:xfrm>
      </p:grpSpPr>
      <p:sp>
        <p:nvSpPr>
          <p:cNvPr id="101" name="Google Shape;101;p2: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02" name="Google Shape;102;p2: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03" name="Google Shape;103;p2:notes"/>
          <p:cNvSpPr txBox="1">
            <a:spLocks noGrp="1"/>
          </p:cNvSpPr>
          <p:nvPr>
            <p:ph type="sldNum" idx="12"/>
          </p:nvPr>
        </p:nvSpPr>
        <p:spPr>
          <a:xfrm>
            <a:off x="3884613" y="8685213"/>
            <a:ext cx="2971800" cy="458787"/>
          </a:xfrm>
          <a:prstGeom prst="rect">
            <a:avLst/>
          </a:prstGeom>
          <a:noFill/>
          <a:ln>
            <a:noFill/>
          </a:ln>
        </p:spPr>
        <p:txBody>
          <a:bodyPr spcFirstLastPara="1" wrap="square" lIns="91425" tIns="45700" rIns="91425" bIns="45700" anchor="b" anchorCtr="0">
            <a:noAutofit/>
          </a:bodyPr>
          <a:lstStyle/>
          <a:p>
            <a:pPr marL="0" lvl="0" indent="0" algn="r" rtl="0">
              <a:lnSpc>
                <a:spcPct val="100000"/>
              </a:lnSpc>
              <a:spcBef>
                <a:spcPts val="0"/>
              </a:spcBef>
              <a:spcAft>
                <a:spcPts val="0"/>
              </a:spcAft>
              <a:buSzPts val="1400"/>
              <a:buNone/>
            </a:pPr>
            <a:fld id="{00000000-1234-1234-1234-123412341234}" type="slidenum">
              <a:rPr lang="es-CO"/>
              <a:t>7</a:t>
            </a:fld>
            <a:endParaRPr lang="es-CO"/>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8:notes"/>
          <p:cNvSpPr txBox="1">
            <a:spLocks noGrp="1"/>
          </p:cNvSpPr>
          <p:nvPr>
            <p:ph type="body" idx="1"/>
          </p:nvPr>
        </p:nvSpPr>
        <p:spPr>
          <a:xfrm>
            <a:off x="685800" y="4400550"/>
            <a:ext cx="5486400" cy="360045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135" name="Google Shape;135;p8:notes"/>
          <p:cNvSpPr>
            <a:spLocks noGrp="1" noRot="1" noChangeAspect="1"/>
          </p:cNvSpPr>
          <p:nvPr>
            <p:ph type="sldImg" idx="2"/>
          </p:nvPr>
        </p:nvSpPr>
        <p:spPr>
          <a:xfrm>
            <a:off x="685800" y="1143000"/>
            <a:ext cx="5486400" cy="30861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Diapositiva de título">
  <p:cSld name="1_Diapositiva de título">
    <p:spTree>
      <p:nvGrpSpPr>
        <p:cNvPr id="1" name="Shape 15"/>
        <p:cNvGrpSpPr/>
        <p:nvPr/>
      </p:nvGrpSpPr>
      <p:grpSpPr>
        <a:xfrm>
          <a:off x="0" y="0"/>
          <a:ext cx="0" cy="0"/>
          <a:chOff x="0" y="0"/>
          <a:chExt cx="0" cy="0"/>
        </a:xfrm>
      </p:grpSpPr>
      <p:pic>
        <p:nvPicPr>
          <p:cNvPr id="16" name="Google Shape;16;p11" descr="Interfaz de usuario gráfica, Texto, Aplicación&#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olo el título" type="titleOnly">
  <p:cSld name="TITLE_ONLY">
    <p:spTree>
      <p:nvGrpSpPr>
        <p:cNvPr id="1" name="Shape 63"/>
        <p:cNvGrpSpPr/>
        <p:nvPr/>
      </p:nvGrpSpPr>
      <p:grpSpPr>
        <a:xfrm>
          <a:off x="0" y="0"/>
          <a:ext cx="0" cy="0"/>
          <a:chOff x="0" y="0"/>
          <a:chExt cx="0" cy="0"/>
        </a:xfrm>
      </p:grpSpPr>
      <p:sp>
        <p:nvSpPr>
          <p:cNvPr id="64" name="Google Shape;64;p2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5" name="Google Shape;65;p2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6" name="Google Shape;66;p2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7" name="Google Shape;67;p2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Contenido con título" type="objTx">
  <p:cSld name="OBJECT_WITH_CAPTION_TEXT">
    <p:spTree>
      <p:nvGrpSpPr>
        <p:cNvPr id="1" name="Shape 68"/>
        <p:cNvGrpSpPr/>
        <p:nvPr/>
      </p:nvGrpSpPr>
      <p:grpSpPr>
        <a:xfrm>
          <a:off x="0" y="0"/>
          <a:ext cx="0" cy="0"/>
          <a:chOff x="0" y="0"/>
          <a:chExt cx="0" cy="0"/>
        </a:xfrm>
      </p:grpSpPr>
      <p:sp>
        <p:nvSpPr>
          <p:cNvPr id="69" name="Google Shape;69;p2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0" name="Google Shape;70;p21"/>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71" name="Google Shape;71;p21"/>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2" name="Google Shape;72;p21"/>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3" name="Google Shape;73;p21"/>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4" name="Google Shape;74;p21"/>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Imagen con título" type="picTx">
  <p:cSld name="PICTURE_WITH_CAPTION_TEXT">
    <p:spTree>
      <p:nvGrpSpPr>
        <p:cNvPr id="1" name="Shape 75"/>
        <p:cNvGrpSpPr/>
        <p:nvPr/>
      </p:nvGrpSpPr>
      <p:grpSpPr>
        <a:xfrm>
          <a:off x="0" y="0"/>
          <a:ext cx="0" cy="0"/>
          <a:chOff x="0" y="0"/>
          <a:chExt cx="0" cy="0"/>
        </a:xfrm>
      </p:grpSpPr>
      <p:sp>
        <p:nvSpPr>
          <p:cNvPr id="76" name="Google Shape;76;p22"/>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3200"/>
              <a:buFont typeface="Calibri" panose="020F0502020204030204"/>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7" name="Google Shape;77;p22"/>
          <p:cNvSpPr>
            <a:spLocks noGrp="1"/>
          </p:cNvSpPr>
          <p:nvPr>
            <p:ph type="pic" idx="2"/>
          </p:nvPr>
        </p:nvSpPr>
        <p:spPr>
          <a:xfrm>
            <a:off x="5183188" y="987425"/>
            <a:ext cx="6172200" cy="4873625"/>
          </a:xfrm>
          <a:prstGeom prst="rect">
            <a:avLst/>
          </a:prstGeom>
          <a:noFill/>
          <a:ln>
            <a:noFill/>
          </a:ln>
        </p:spPr>
      </p:sp>
      <p:sp>
        <p:nvSpPr>
          <p:cNvPr id="78" name="Google Shape;78;p22"/>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
        <p:nvSpPr>
          <p:cNvPr id="79" name="Google Shape;79;p22"/>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0" name="Google Shape;80;p22"/>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22"/>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ítulo y texto vertical" type="vertTx">
  <p:cSld name="VERTICAL_TEXT">
    <p:spTree>
      <p:nvGrpSpPr>
        <p:cNvPr id="1" name="Shape 82"/>
        <p:cNvGrpSpPr/>
        <p:nvPr/>
      </p:nvGrpSpPr>
      <p:grpSpPr>
        <a:xfrm>
          <a:off x="0" y="0"/>
          <a:ext cx="0" cy="0"/>
          <a:chOff x="0" y="0"/>
          <a:chExt cx="0" cy="0"/>
        </a:xfrm>
      </p:grpSpPr>
      <p:sp>
        <p:nvSpPr>
          <p:cNvPr id="83" name="Google Shape;83;p2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4" name="Google Shape;84;p23"/>
          <p:cNvSpPr txBox="1">
            <a:spLocks noGrp="1"/>
          </p:cNvSpPr>
          <p:nvPr>
            <p:ph type="body" idx="1"/>
          </p:nvPr>
        </p:nvSpPr>
        <p:spPr>
          <a:xfrm rot="5400000">
            <a:off x="3920331" y="-1256506"/>
            <a:ext cx="4351338" cy="105156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85" name="Google Shape;85;p2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7" name="Google Shape;87;p2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ítulo vertical y texto" type="vertTitleAndTx">
  <p:cSld name="VERTICAL_TITLE_AND_VERTICAL_TEXT">
    <p:spTree>
      <p:nvGrpSpPr>
        <p:cNvPr id="1" name="Shape 88"/>
        <p:cNvGrpSpPr/>
        <p:nvPr/>
      </p:nvGrpSpPr>
      <p:grpSpPr>
        <a:xfrm>
          <a:off x="0" y="0"/>
          <a:ext cx="0" cy="0"/>
          <a:chOff x="0" y="0"/>
          <a:chExt cx="0" cy="0"/>
        </a:xfrm>
      </p:grpSpPr>
      <p:sp>
        <p:nvSpPr>
          <p:cNvPr id="89" name="Google Shape;89;p24"/>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0" name="Google Shape;90;p24"/>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91" name="Google Shape;91;p2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2" name="Google Shape;92;p2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3" name="Google Shape;93;p2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2_Encabezado de sección">
  <p:cSld name="2_Encabezado de sección">
    <p:spTree>
      <p:nvGrpSpPr>
        <p:cNvPr id="1" name="Shape 17"/>
        <p:cNvGrpSpPr/>
        <p:nvPr/>
      </p:nvGrpSpPr>
      <p:grpSpPr>
        <a:xfrm>
          <a:off x="0" y="0"/>
          <a:ext cx="0" cy="0"/>
          <a:chOff x="0" y="0"/>
          <a:chExt cx="0" cy="0"/>
        </a:xfrm>
      </p:grpSpPr>
      <p:pic>
        <p:nvPicPr>
          <p:cNvPr id="18" name="Google Shape;18;p12" descr="Patrón de fondo&#10;&#10;Descripción generada automáticamente"/>
          <p:cNvPicPr preferRelativeResize="0"/>
          <p:nvPr/>
        </p:nvPicPr>
        <p:blipFill rotWithShape="1">
          <a:blip r:embed="rId2"/>
          <a:srcRect/>
          <a:stretch>
            <a:fillRect/>
          </a:stretch>
        </p:blipFill>
        <p:spPr>
          <a:xfrm>
            <a:off x="0" y="0"/>
            <a:ext cx="12192000" cy="6858000"/>
          </a:xfrm>
          <a:prstGeom prst="rect">
            <a:avLst/>
          </a:prstGeom>
          <a:noFill/>
          <a:ln>
            <a:noFill/>
          </a:ln>
        </p:spPr>
      </p:pic>
      <p:pic>
        <p:nvPicPr>
          <p:cNvPr id="19" name="Google Shape;19;p12"/>
          <p:cNvPicPr preferRelativeResize="0"/>
          <p:nvPr/>
        </p:nvPicPr>
        <p:blipFill rotWithShape="1">
          <a:blip r:embed="rId3"/>
          <a:srcRect/>
          <a:stretch>
            <a:fillRect/>
          </a:stretch>
        </p:blipFill>
        <p:spPr>
          <a:xfrm>
            <a:off x="11054859" y="303050"/>
            <a:ext cx="855785" cy="833982"/>
          </a:xfrm>
          <a:prstGeom prst="rect">
            <a:avLst/>
          </a:prstGeom>
          <a:noFill/>
          <a:ln>
            <a:noFill/>
          </a:ln>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Diseño personalizado">
  <p:cSld name="Diseño personalizado">
    <p:bg>
      <p:bgPr>
        <a:blipFill>
          <a:blip r:embed="rId2"/>
          <a:stretch>
            <a:fillRect/>
          </a:stretch>
        </a:blipFill>
        <a:effectLst/>
      </p:bgPr>
    </p:bg>
    <p:spTree>
      <p:nvGrpSpPr>
        <p:cNvPr id="1" name="Shape 20"/>
        <p:cNvGrpSpPr/>
        <p:nvPr/>
      </p:nvGrpSpPr>
      <p:grpSpPr>
        <a:xfrm>
          <a:off x="0" y="0"/>
          <a:ext cx="0" cy="0"/>
          <a:chOff x="0" y="0"/>
          <a:chExt cx="0" cy="0"/>
        </a:xfrm>
      </p:grpSpPr>
      <p:sp>
        <p:nvSpPr>
          <p:cNvPr id="21" name="Google Shape;21;p13"/>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2" name="Google Shape;22;p13"/>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3" name="Google Shape;23;p13"/>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4" name="Google Shape;24;p13"/>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En blanco" type="blank">
  <p:cSld name="BLANK">
    <p:spTree>
      <p:nvGrpSpPr>
        <p:cNvPr id="1" name="Shape 25"/>
        <p:cNvGrpSpPr/>
        <p:nvPr/>
      </p:nvGrpSpPr>
      <p:grpSpPr>
        <a:xfrm>
          <a:off x="0" y="0"/>
          <a:ext cx="0" cy="0"/>
          <a:chOff x="0" y="0"/>
          <a:chExt cx="0" cy="0"/>
        </a:xfrm>
      </p:grpSpPr>
      <p:sp>
        <p:nvSpPr>
          <p:cNvPr id="26" name="Google Shape;26;p14"/>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7" name="Google Shape;27;p14"/>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8" name="Google Shape;28;p14"/>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Diapositiva de título" type="title">
  <p:cSld name="TITLE">
    <p:spTree>
      <p:nvGrpSpPr>
        <p:cNvPr id="1" name="Shape 29"/>
        <p:cNvGrpSpPr/>
        <p:nvPr/>
      </p:nvGrpSpPr>
      <p:grpSpPr>
        <a:xfrm>
          <a:off x="0" y="0"/>
          <a:ext cx="0" cy="0"/>
          <a:chOff x="0" y="0"/>
          <a:chExt cx="0" cy="0"/>
        </a:xfrm>
      </p:grpSpPr>
      <p:sp>
        <p:nvSpPr>
          <p:cNvPr id="30" name="Google Shape;30;p15"/>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rmAutofit/>
          </a:bodyPr>
          <a:lstStyle>
            <a:lvl1pPr lvl="0" algn="ctr">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1" name="Google Shape;31;p15"/>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
        <p:nvSpPr>
          <p:cNvPr id="32" name="Google Shape;32;p15"/>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3" name="Google Shape;33;p15"/>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4" name="Google Shape;34;p15"/>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ítulo y objetos" type="obj">
  <p:cSld name="OBJECT">
    <p:spTree>
      <p:nvGrpSpPr>
        <p:cNvPr id="1" name="Shape 35"/>
        <p:cNvGrpSpPr/>
        <p:nvPr/>
      </p:nvGrpSpPr>
      <p:grpSpPr>
        <a:xfrm>
          <a:off x="0" y="0"/>
          <a:ext cx="0" cy="0"/>
          <a:chOff x="0" y="0"/>
          <a:chExt cx="0" cy="0"/>
        </a:xfrm>
      </p:grpSpPr>
      <p:sp>
        <p:nvSpPr>
          <p:cNvPr id="36" name="Google Shape;36;p1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7" name="Google Shape;37;p16"/>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8" name="Google Shape;38;p16"/>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9" name="Google Shape;39;p16"/>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0" name="Google Shape;40;p16"/>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Encabezado de sección" type="secHead">
  <p:cSld name="SECTION_HEADER">
    <p:spTree>
      <p:nvGrpSpPr>
        <p:cNvPr id="1" name="Shape 41"/>
        <p:cNvGrpSpPr/>
        <p:nvPr/>
      </p:nvGrpSpPr>
      <p:grpSpPr>
        <a:xfrm>
          <a:off x="0" y="0"/>
          <a:ext cx="0" cy="0"/>
          <a:chOff x="0" y="0"/>
          <a:chExt cx="0" cy="0"/>
        </a:xfrm>
      </p:grpSpPr>
      <p:sp>
        <p:nvSpPr>
          <p:cNvPr id="42" name="Google Shape;42;p17"/>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rmAutofit/>
          </a:bodyPr>
          <a:lstStyle>
            <a:lvl1pPr lvl="0" algn="l">
              <a:lnSpc>
                <a:spcPct val="90000"/>
              </a:lnSpc>
              <a:spcBef>
                <a:spcPts val="0"/>
              </a:spcBef>
              <a:spcAft>
                <a:spcPts val="0"/>
              </a:spcAft>
              <a:buClr>
                <a:schemeClr val="dk1"/>
              </a:buClr>
              <a:buSzPts val="6000"/>
              <a:buFont typeface="Calibri" panose="020F0502020204030204"/>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3" name="Google Shape;43;p17"/>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
        <p:nvSpPr>
          <p:cNvPr id="44" name="Google Shape;44;p17"/>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17"/>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6" name="Google Shape;46;p17"/>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Dos objetos" type="twoObj">
  <p:cSld name="TWO_OBJECTS">
    <p:spTree>
      <p:nvGrpSpPr>
        <p:cNvPr id="1" name="Shape 47"/>
        <p:cNvGrpSpPr/>
        <p:nvPr/>
      </p:nvGrpSpPr>
      <p:grpSpPr>
        <a:xfrm>
          <a:off x="0" y="0"/>
          <a:ext cx="0" cy="0"/>
          <a:chOff x="0" y="0"/>
          <a:chExt cx="0" cy="0"/>
        </a:xfrm>
      </p:grpSpPr>
      <p:sp>
        <p:nvSpPr>
          <p:cNvPr id="48" name="Google Shape;48;p1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9" name="Google Shape;49;p18"/>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0" name="Google Shape;50;p18"/>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1" name="Google Shape;51;p18"/>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2" name="Google Shape;52;p18"/>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3" name="Google Shape;53;p18"/>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mparación" type="twoTxTwoObj">
  <p:cSld name="TWO_OBJECTS_WITH_TEXT">
    <p:spTree>
      <p:nvGrpSpPr>
        <p:cNvPr id="1" name="Shape 54"/>
        <p:cNvGrpSpPr/>
        <p:nvPr/>
      </p:nvGrpSpPr>
      <p:grpSpPr>
        <a:xfrm>
          <a:off x="0" y="0"/>
          <a:ext cx="0" cy="0"/>
          <a:chOff x="0" y="0"/>
          <a:chExt cx="0" cy="0"/>
        </a:xfrm>
      </p:grpSpPr>
      <p:sp>
        <p:nvSpPr>
          <p:cNvPr id="55" name="Google Shape;55;p19"/>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ctr" anchorCtr="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19"/>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7" name="Google Shape;57;p19"/>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58" name="Google Shape;58;p19"/>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59" name="Google Shape;59;p19"/>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60" name="Google Shape;60;p19"/>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1" name="Google Shape;61;p19"/>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2" name="Google Shape;62;p19"/>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10"/>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ctr" anchorCtr="0">
            <a:normAutofit/>
          </a:bodyPr>
          <a:lstStyle>
            <a:lvl1pPr marR="0" lvl="0" algn="l" rtl="0">
              <a:lnSpc>
                <a:spcPct val="90000"/>
              </a:lnSpc>
              <a:spcBef>
                <a:spcPts val="0"/>
              </a:spcBef>
              <a:spcAft>
                <a:spcPts val="0"/>
              </a:spcAft>
              <a:buClr>
                <a:schemeClr val="dk1"/>
              </a:buClr>
              <a:buSzPts val="4400"/>
              <a:buFont typeface="Calibri" panose="020F0502020204030204"/>
              <a:buNone/>
              <a:defRPr sz="4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endParaRPr/>
          </a:p>
        </p:txBody>
      </p:sp>
      <p:sp>
        <p:nvSpPr>
          <p:cNvPr id="11" name="Google Shape;11;p10"/>
          <p:cNvSpPr txBox="1">
            <a:spLocks noGrp="1"/>
          </p:cNvSpPr>
          <p:nvPr>
            <p:ph type="body" idx="1"/>
          </p:nvPr>
        </p:nvSpPr>
        <p:spPr>
          <a:xfrm>
            <a:off x="838200" y="1825625"/>
            <a:ext cx="10515600" cy="435133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panose="020B0604020202020204"/>
              <a:buChar char="•"/>
              <a:defRPr sz="2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1pPr>
            <a:lvl2pPr marL="914400" marR="0" lvl="1" indent="-381000" algn="l" rtl="0">
              <a:lnSpc>
                <a:spcPct val="90000"/>
              </a:lnSpc>
              <a:spcBef>
                <a:spcPts val="500"/>
              </a:spcBef>
              <a:spcAft>
                <a:spcPts val="0"/>
              </a:spcAft>
              <a:buClr>
                <a:schemeClr val="dk1"/>
              </a:buClr>
              <a:buSzPts val="2400"/>
              <a:buFont typeface="Arial" panose="020B0604020202020204"/>
              <a:buChar char="•"/>
              <a:defRPr sz="24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L="1371600" marR="0" lvl="2" indent="-355600" algn="l" rtl="0">
              <a:lnSpc>
                <a:spcPct val="90000"/>
              </a:lnSpc>
              <a:spcBef>
                <a:spcPts val="500"/>
              </a:spcBef>
              <a:spcAft>
                <a:spcPts val="0"/>
              </a:spcAft>
              <a:buClr>
                <a:schemeClr val="dk1"/>
              </a:buClr>
              <a:buSzPts val="2000"/>
              <a:buFont typeface="Arial" panose="020B0604020202020204"/>
              <a:buChar char="•"/>
              <a:defRPr sz="20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L="1828800" marR="0" lvl="3"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L="2286000" marR="0" lvl="4"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L="2743200" marR="0" lvl="5"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L="3200400" marR="0" lvl="6"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L="3657600" marR="0" lvl="7"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L="4114800" marR="0" lvl="8" indent="-342900" algn="l" rtl="0">
              <a:lnSpc>
                <a:spcPct val="90000"/>
              </a:lnSpc>
              <a:spcBef>
                <a:spcPts val="500"/>
              </a:spcBef>
              <a:spcAft>
                <a:spcPts val="0"/>
              </a:spcAft>
              <a:buClr>
                <a:schemeClr val="dk1"/>
              </a:buClr>
              <a:buSzPts val="1800"/>
              <a:buFont typeface="Arial" panose="020B0604020202020204"/>
              <a:buChar char="•"/>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2" name="Google Shape;12;p10"/>
          <p:cNvSpPr txBox="1">
            <a:spLocks noGrp="1"/>
          </p:cNvSpPr>
          <p:nvPr>
            <p:ph type="dt" idx="10"/>
          </p:nvPr>
        </p:nvSpPr>
        <p:spPr>
          <a:xfrm>
            <a:off x="838200" y="6356350"/>
            <a:ext cx="2743200" cy="365125"/>
          </a:xfrm>
          <a:prstGeom prst="rect">
            <a:avLst/>
          </a:prstGeom>
          <a:noFill/>
          <a:ln>
            <a:noFill/>
          </a:ln>
        </p:spPr>
        <p:txBody>
          <a:bodyPr spcFirstLastPara="1" wrap="square" lIns="91425" tIns="45700" rIns="91425" bIns="45700" anchor="ctr" anchorCtr="0">
            <a:noAutofit/>
          </a:bodyPr>
          <a:lstStyle>
            <a:lvl1pPr marR="0" lvl="0" algn="l"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3" name="Google Shape;13;p10"/>
          <p:cNvSpPr txBox="1">
            <a:spLocks noGrp="1"/>
          </p:cNvSpPr>
          <p:nvPr>
            <p:ph type="ftr" idx="11"/>
          </p:nvPr>
        </p:nvSpPr>
        <p:spPr>
          <a:xfrm>
            <a:off x="4038600" y="6356350"/>
            <a:ext cx="4114800" cy="365125"/>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R="0" lvl="1"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2pPr>
            <a:lvl3pPr marR="0" lvl="2"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3pPr>
            <a:lvl4pPr marR="0" lvl="3"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4pPr>
            <a:lvl5pPr marR="0" lvl="4"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5pPr>
            <a:lvl6pPr marR="0" lvl="5"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6pPr>
            <a:lvl7pPr marR="0" lvl="6"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7pPr>
            <a:lvl8pPr marR="0" lvl="7"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8pPr>
            <a:lvl9pPr marR="0" lvl="8" algn="l" rtl="0">
              <a:lnSpc>
                <a:spcPct val="100000"/>
              </a:lnSpc>
              <a:spcBef>
                <a:spcPts val="0"/>
              </a:spcBef>
              <a:spcAft>
                <a:spcPts val="0"/>
              </a:spcAft>
              <a:buClr>
                <a:srgbClr val="000000"/>
              </a:buClr>
              <a:buSzPts val="1400"/>
              <a:buFont typeface="Arial" panose="020B0604020202020204"/>
              <a:buNone/>
              <a:defRPr sz="1800" b="0" i="0" u="none" strike="noStrike" cap="none">
                <a:solidFill>
                  <a:schemeClr val="dk1"/>
                </a:solidFill>
                <a:latin typeface="Calibri" panose="020F0502020204030204"/>
                <a:ea typeface="Calibri" panose="020F0502020204030204"/>
                <a:cs typeface="Calibri" panose="020F0502020204030204"/>
                <a:sym typeface="Calibri" panose="020F0502020204030204"/>
              </a:defRPr>
            </a:lvl9pPr>
          </a:lstStyle>
          <a:p>
            <a:endParaRPr/>
          </a:p>
        </p:txBody>
      </p:sp>
      <p:sp>
        <p:nvSpPr>
          <p:cNvPr id="14" name="Google Shape;14;p10"/>
          <p:cNvSpPr txBox="1">
            <a:spLocks noGrp="1"/>
          </p:cNvSpPr>
          <p:nvPr>
            <p:ph type="sldNum" idx="12"/>
          </p:nvPr>
        </p:nvSpPr>
        <p:spPr>
          <a:xfrm>
            <a:off x="8610600" y="6356350"/>
            <a:ext cx="2743200" cy="365125"/>
          </a:xfrm>
          <a:prstGeom prst="rect">
            <a:avLst/>
          </a:prstGeom>
          <a:noFill/>
          <a:ln>
            <a:noFill/>
          </a:ln>
        </p:spPr>
        <p:txBody>
          <a:bodyPr spcFirstLastPara="1" wrap="square" lIns="91425" tIns="45700" rIns="91425" bIns="45700" anchor="ctr" anchorCtr="0">
            <a:noAutofit/>
          </a:bodyPr>
          <a:lstStyle>
            <a:lvl1pPr marL="0" marR="0" lvl="0"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1pPr>
            <a:lvl2pPr marL="0" marR="0" lvl="1"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2pPr>
            <a:lvl3pPr marL="0" marR="0" lvl="2"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3pPr>
            <a:lvl4pPr marL="0" marR="0" lvl="3"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4pPr>
            <a:lvl5pPr marL="0" marR="0" lvl="4"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5pPr>
            <a:lvl6pPr marL="0" marR="0" lvl="5"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6pPr>
            <a:lvl7pPr marL="0" marR="0" lvl="6"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7pPr>
            <a:lvl8pPr marL="0" marR="0" lvl="7"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8pPr>
            <a:lvl9pPr marL="0" marR="0" lvl="8" indent="0" algn="r" rtl="0">
              <a:lnSpc>
                <a:spcPct val="100000"/>
              </a:lnSpc>
              <a:spcBef>
                <a:spcPts val="0"/>
              </a:spcBef>
              <a:spcAft>
                <a:spcPts val="0"/>
              </a:spcAft>
              <a:buClr>
                <a:srgbClr val="000000"/>
              </a:buClr>
              <a:buSzPts val="1200"/>
              <a:buFont typeface="Arial" panose="020B0604020202020204"/>
              <a:buNone/>
              <a:defRPr sz="1200" b="0" i="0" u="none" strike="noStrike" cap="none">
                <a:solidFill>
                  <a:srgbClr val="888888"/>
                </a:solidFill>
                <a:latin typeface="Calibri" panose="020F0502020204030204"/>
                <a:ea typeface="Calibri" panose="020F0502020204030204"/>
                <a:cs typeface="Calibri" panose="020F0502020204030204"/>
                <a:sym typeface="Calibri" panose="020F0502020204030204"/>
              </a:defRPr>
            </a:lvl9pPr>
          </a:lstStyle>
          <a:p>
            <a:pPr marL="0" lvl="0" indent="0" algn="r" rtl="0">
              <a:spcBef>
                <a:spcPts val="0"/>
              </a:spcBef>
              <a:spcAft>
                <a:spcPts val="0"/>
              </a:spcAft>
              <a:buNone/>
            </a:pPr>
            <a:fld id="{00000000-1234-1234-1234-123412341234}" type="slidenum">
              <a:rPr lang="es-CO"/>
              <a:t>‹Nº›</a:t>
            </a:fld>
            <a:endParaRPr lang="es-CO"/>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 id="2147483662" r:id="rId1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1.xml"/><Relationship Id="rId1" Type="http://schemas.openxmlformats.org/officeDocument/2006/relationships/slideLayout" Target="../slideLayouts/slideLayout3.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4.xml"/><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5.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9.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20.xml"/><Relationship Id="rId1" Type="http://schemas.openxmlformats.org/officeDocument/2006/relationships/slideLayout" Target="../slideLayouts/slideLayout4.xml"/><Relationship Id="rId4" Type="http://schemas.openxmlformats.org/officeDocument/2006/relationships/image" Target="../media/image7.png"/></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3.xml"/><Relationship Id="rId4" Type="http://schemas.openxmlformats.org/officeDocument/2006/relationships/image" Target="../media/image8.jp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pic>
        <p:nvPicPr>
          <p:cNvPr id="10" name="Picture 9">
            <a:extLst>
              <a:ext uri="{FF2B5EF4-FFF2-40B4-BE49-F238E27FC236}">
                <a16:creationId xmlns:a16="http://schemas.microsoft.com/office/drawing/2014/main" id="{302B676E-5DD5-4FA9-A072-0A63C7B4C8F5}"/>
              </a:ext>
            </a:extLst>
          </p:cNvPr>
          <p:cNvPicPr>
            <a:picLocks noChangeAspect="1"/>
          </p:cNvPicPr>
          <p:nvPr/>
        </p:nvPicPr>
        <p:blipFill>
          <a:blip r:embed="rId3"/>
          <a:stretch>
            <a:fillRect/>
          </a:stretch>
        </p:blipFill>
        <p:spPr>
          <a:xfrm>
            <a:off x="2390775" y="1739900"/>
            <a:ext cx="7410450" cy="3048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980111"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de Componentes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121;p15"/>
          <p:cNvSpPr txBox="1"/>
          <p:nvPr/>
        </p:nvSpPr>
        <p:spPr>
          <a:xfrm>
            <a:off x="188661" y="1712508"/>
            <a:ext cx="7342094" cy="2585283"/>
          </a:xfrm>
          <a:prstGeom prst="rect">
            <a:avLst/>
          </a:prstGeom>
          <a:noFill/>
          <a:ln>
            <a:noFill/>
          </a:ln>
        </p:spPr>
        <p:txBody>
          <a:bodyPr spcFirstLastPara="1" wrap="square" lIns="91425" tIns="45700" rIns="91425" bIns="45700" anchor="t" anchorCtr="0">
            <a:spAutoFit/>
          </a:bodyPr>
          <a:lstStyle/>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Interfaz de Usuario</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-permite a los usuarios interactuar con el sistema</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Lógica de Negocio</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-contiene la lógica para registrar vehículos, verificar autorizaciones, registrar entradas y salidas, etc.</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Base de Datos</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-almacena la información de los vehículos, usuarios, parqueaderos, etc.</a:t>
            </a:r>
          </a:p>
          <a:p>
            <a:pPr lvl="0"/>
            <a:r>
              <a:rPr lang="es-ES" sz="1800" b="1" dirty="0">
                <a:solidFill>
                  <a:schemeClr val="dk1"/>
                </a:solidFill>
                <a:latin typeface="Calibri" panose="020F0502020204030204"/>
                <a:ea typeface="Calibri" panose="020F0502020204030204"/>
                <a:cs typeface="Calibri" panose="020F0502020204030204"/>
                <a:sym typeface="Calibri" panose="020F0502020204030204"/>
              </a:rPr>
              <a:t>Componente: </a:t>
            </a:r>
            <a:r>
              <a:rPr lang="es-ES" sz="1800" dirty="0">
                <a:solidFill>
                  <a:schemeClr val="dk1"/>
                </a:solidFill>
                <a:latin typeface="Calibri" panose="020F0502020204030204"/>
                <a:ea typeface="Calibri" panose="020F0502020204030204"/>
                <a:cs typeface="Calibri" panose="020F0502020204030204"/>
                <a:sym typeface="Calibri" panose="020F0502020204030204"/>
              </a:rPr>
              <a:t>Seguridad</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-se encarga de la autenticación y autorización de los usuarios</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C5CD02CD-1E0E-810B-1415-13FF63450108}"/>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Historias de Usuario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16205" y="1637665"/>
            <a:ext cx="3542665" cy="307340"/>
          </a:xfrm>
          <a:prstGeom prst="rect">
            <a:avLst/>
          </a:prstGeom>
        </p:spPr>
        <p:txBody>
          <a:bodyPr wrap="none">
            <a:noAutofit/>
          </a:bodyPr>
          <a:lstStyle/>
          <a:p>
            <a:endParaRPr lang="es-ES" dirty="0"/>
          </a:p>
        </p:txBody>
      </p:sp>
      <p:sp>
        <p:nvSpPr>
          <p:cNvPr id="5" name="Rectángulo 4"/>
          <p:cNvSpPr/>
          <p:nvPr/>
        </p:nvSpPr>
        <p:spPr>
          <a:xfrm>
            <a:off x="4155716" y="1529659"/>
            <a:ext cx="6096000" cy="306705"/>
          </a:xfrm>
          <a:prstGeom prst="rect">
            <a:avLst/>
          </a:prstGeom>
        </p:spPr>
        <p:txBody>
          <a:bodyPr>
            <a:spAutoFit/>
          </a:bodyPr>
          <a:lstStyle/>
          <a:p>
            <a:r>
              <a:rPr lang="es-ES" dirty="0"/>
              <a:t>.</a:t>
            </a:r>
          </a:p>
        </p:txBody>
      </p:sp>
      <p:pic>
        <p:nvPicPr>
          <p:cNvPr id="3" name="Picture 2">
            <a:extLst>
              <a:ext uri="{FF2B5EF4-FFF2-40B4-BE49-F238E27FC236}">
                <a16:creationId xmlns:a16="http://schemas.microsoft.com/office/drawing/2014/main" id="{5644AD12-B1B1-2D6B-386A-EC23217E09D0}"/>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6" name="Picture 5">
            <a:extLst>
              <a:ext uri="{FF2B5EF4-FFF2-40B4-BE49-F238E27FC236}">
                <a16:creationId xmlns:a16="http://schemas.microsoft.com/office/drawing/2014/main" id="{0E1FCF6B-FCF3-5225-8E5C-B852C09F247A}"/>
              </a:ext>
            </a:extLst>
          </p:cNvPr>
          <p:cNvPicPr>
            <a:picLocks noChangeAspect="1"/>
          </p:cNvPicPr>
          <p:nvPr/>
        </p:nvPicPr>
        <p:blipFill>
          <a:blip r:embed="rId4"/>
          <a:stretch>
            <a:fillRect/>
          </a:stretch>
        </p:blipFill>
        <p:spPr>
          <a:xfrm>
            <a:off x="1238080" y="1615087"/>
            <a:ext cx="8780787" cy="5132432"/>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Base de Datos Relaciones</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12563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Diagrama Modelo Relacional</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3"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diagrama del Modelo Relacional</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4" name="Picture 3">
            <a:extLst>
              <a:ext uri="{FF2B5EF4-FFF2-40B4-BE49-F238E27FC236}">
                <a16:creationId xmlns:a16="http://schemas.microsoft.com/office/drawing/2014/main" id="{322293AE-F682-E3C6-D428-6E4BFA92C48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Consultas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las principales consultas a una tabla y ejecución</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50BE3E11-336E-26B1-4597-2AACA5E30CC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2655388" y="110481"/>
            <a:ext cx="6881224" cy="1324698"/>
          </a:xfrm>
          <a:prstGeom prst="rect">
            <a:avLst/>
          </a:prstGeom>
          <a:noFill/>
          <a:ln>
            <a:noFill/>
          </a:ln>
        </p:spPr>
        <p:txBody>
          <a:bodyPr spcFirstLastPara="1" wrap="square" lIns="91425" tIns="45700" rIns="91425" bIns="45700" anchor="ctr" anchorCtr="0">
            <a:normAutofit fontScale="90000"/>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Procedimientos Almacenados y/o funciones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4" y="2435839"/>
            <a:ext cx="9081247" cy="369291"/>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las principales procedimientos almacenados y/o funciones y ejecución</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FC31B808-0FE4-9629-B2C6-95861CA27680}"/>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Roles y Permisos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4" name="Google Shape;121;p15"/>
          <p:cNvSpPr txBox="1"/>
          <p:nvPr/>
        </p:nvSpPr>
        <p:spPr>
          <a:xfrm>
            <a:off x="1075765" y="2435839"/>
            <a:ext cx="7342094" cy="2031285"/>
          </a:xfrm>
          <a:prstGeom prst="rect">
            <a:avLst/>
          </a:prstGeom>
          <a:noFill/>
          <a:ln>
            <a:noFill/>
          </a:ln>
        </p:spPr>
        <p:txBody>
          <a:bodyPr spcFirstLastPara="1" wrap="square" lIns="91425" tIns="45700" rIns="91425" bIns="45700" anchor="t" anchorCtr="0">
            <a:spAutoFit/>
          </a:bodyPr>
          <a:lstStyle/>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Administrador</a:t>
            </a:r>
            <a:r>
              <a:rPr lang="es-ES" sz="1800" dirty="0">
                <a:solidFill>
                  <a:schemeClr val="dk1"/>
                </a:solidFill>
                <a:latin typeface="Calibri" panose="020F0502020204030204"/>
                <a:ea typeface="Calibri" panose="020F0502020204030204"/>
                <a:cs typeface="Calibri" panose="020F0502020204030204"/>
                <a:sym typeface="Calibri" panose="020F0502020204030204"/>
              </a:rPr>
              <a:t>- Permisos: asignar permisos, revocar permisos, generar reportes</a:t>
            </a:r>
          </a:p>
          <a:p>
            <a:pPr lvl="0"/>
            <a:r>
              <a:rPr lang="es-ES" sz="1800" dirty="0">
                <a:solidFill>
                  <a:schemeClr val="dk1"/>
                </a:solidFill>
                <a:latin typeface="Calibri" panose="020F0502020204030204"/>
                <a:ea typeface="Calibri" panose="020F0502020204030204"/>
                <a:cs typeface="Calibri" panose="020F0502020204030204"/>
                <a:sym typeface="Calibri" panose="020F0502020204030204"/>
              </a:rPr>
              <a:t> </a:t>
            </a:r>
          </a:p>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Guardia de Seguridad- </a:t>
            </a:r>
            <a:r>
              <a:rPr lang="es-ES" sz="1800" dirty="0">
                <a:solidFill>
                  <a:schemeClr val="dk1"/>
                </a:solidFill>
                <a:latin typeface="Calibri" panose="020F0502020204030204"/>
                <a:ea typeface="Calibri" panose="020F0502020204030204"/>
                <a:cs typeface="Calibri" panose="020F0502020204030204"/>
                <a:sym typeface="Calibri" panose="020F0502020204030204"/>
              </a:rPr>
              <a:t>Permisos: registrar entrada, registrar salida, registrar </a:t>
            </a:r>
            <a:r>
              <a:rPr lang="es-ES" sz="1800" dirty="0" err="1">
                <a:solidFill>
                  <a:schemeClr val="dk1"/>
                </a:solidFill>
                <a:latin typeface="Calibri" panose="020F0502020204030204"/>
                <a:ea typeface="Calibri" panose="020F0502020204030204"/>
                <a:cs typeface="Calibri" panose="020F0502020204030204"/>
                <a:sym typeface="Calibri" panose="020F0502020204030204"/>
              </a:rPr>
              <a:t>vehiculo</a:t>
            </a:r>
            <a:r>
              <a:rPr lang="es-ES" sz="1800" dirty="0">
                <a:solidFill>
                  <a:schemeClr val="dk1"/>
                </a:solidFill>
                <a:latin typeface="Calibri" panose="020F0502020204030204"/>
                <a:ea typeface="Calibri" panose="020F0502020204030204"/>
                <a:cs typeface="Calibri" panose="020F0502020204030204"/>
                <a:sym typeface="Calibri" panose="020F0502020204030204"/>
              </a:rPr>
              <a:t>, registrar usuario, enviar reportes.</a:t>
            </a:r>
          </a:p>
          <a:p>
            <a:pPr marL="285750" lvl="0" indent="-285750">
              <a:buFontTx/>
              <a:buChar char="-"/>
            </a:pPr>
            <a:endParaRPr lang="es-ES" sz="1800" dirty="0">
              <a:solidFill>
                <a:schemeClr val="dk1"/>
              </a:solidFill>
              <a:latin typeface="Calibri" panose="020F0502020204030204"/>
              <a:ea typeface="Calibri" panose="020F0502020204030204"/>
              <a:cs typeface="Calibri" panose="020F0502020204030204"/>
              <a:sym typeface="Calibri" panose="020F0502020204030204"/>
            </a:endParaRPr>
          </a:p>
          <a:p>
            <a:pPr marL="285750" lvl="0" indent="-285750">
              <a:buFontTx/>
              <a:buChar char="-"/>
            </a:pPr>
            <a:r>
              <a:rPr lang="es-ES" sz="1800" dirty="0">
                <a:solidFill>
                  <a:schemeClr val="dk1"/>
                </a:solidFill>
                <a:latin typeface="Calibri" panose="020F0502020204030204"/>
                <a:ea typeface="Calibri" panose="020F0502020204030204"/>
                <a:cs typeface="Calibri" panose="020F0502020204030204"/>
                <a:sym typeface="Calibri" panose="020F0502020204030204"/>
              </a:rPr>
              <a:t>Rol: </a:t>
            </a:r>
            <a:r>
              <a:rPr lang="es-ES" sz="1800" b="1" dirty="0">
                <a:solidFill>
                  <a:schemeClr val="dk1"/>
                </a:solidFill>
                <a:latin typeface="Calibri" panose="020F0502020204030204"/>
                <a:ea typeface="Calibri" panose="020F0502020204030204"/>
                <a:cs typeface="Calibri" panose="020F0502020204030204"/>
                <a:sym typeface="Calibri" panose="020F0502020204030204"/>
              </a:rPr>
              <a:t>Usuario</a:t>
            </a:r>
            <a:r>
              <a:rPr lang="es-ES" sz="1800" dirty="0">
                <a:solidFill>
                  <a:schemeClr val="dk1"/>
                </a:solidFill>
                <a:latin typeface="Calibri" panose="020F0502020204030204"/>
                <a:ea typeface="Calibri" panose="020F0502020204030204"/>
                <a:cs typeface="Calibri" panose="020F0502020204030204"/>
                <a:sym typeface="Calibri" panose="020F0502020204030204"/>
              </a:rPr>
              <a:t>- Permisos: registrar vehículo, consultar historial</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1EEF7DCD-9125-C941-5E32-CD6B8DAE0400}"/>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Diccionario de Datos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C14FA39A-49F8-AF80-A15D-71D08DB19D4E}"/>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411506" y="2228671"/>
            <a:ext cx="7160197" cy="707846"/>
          </a:xfrm>
          <a:prstGeom prst="rect">
            <a:avLst/>
          </a:prstGeom>
          <a:noFill/>
          <a:ln>
            <a:noFill/>
          </a:ln>
        </p:spPr>
        <p:txBody>
          <a:bodyPr spcFirstLastPara="1" wrap="square" lIns="91425" tIns="45700" rIns="91425" bIns="45700" anchor="t" anchorCtr="0">
            <a:spAutoFit/>
          </a:bodyPr>
          <a:lstStyle/>
          <a:p>
            <a:pPr algn="ctr">
              <a:buSzPts val="7200"/>
            </a:pPr>
            <a:r>
              <a:rPr lang="es-CO" sz="4000" b="1" dirty="0">
                <a:solidFill>
                  <a:schemeClr val="dk1"/>
                </a:solidFill>
                <a:latin typeface="Work Sans Light"/>
                <a:sym typeface="Work Sans Light"/>
              </a:rPr>
              <a:t>Diseño Web</a:t>
            </a:r>
            <a:endParaRPr sz="4000" b="1" dirty="0">
              <a:solidFill>
                <a:schemeClr val="dk1"/>
              </a:solidFill>
              <a:latin typeface="Work Sans Light"/>
              <a:sym typeface="Work Sans Light"/>
            </a:endParaRPr>
          </a:p>
        </p:txBody>
      </p:sp>
      <p:cxnSp>
        <p:nvCxnSpPr>
          <p:cNvPr id="106" name="Google Shape;106;p2"/>
          <p:cNvCxnSpPr/>
          <p:nvPr/>
        </p:nvCxnSpPr>
        <p:spPr>
          <a:xfrm>
            <a:off x="5227899" y="3321934"/>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2" name="Picture 1">
            <a:extLst>
              <a:ext uri="{FF2B5EF4-FFF2-40B4-BE49-F238E27FC236}">
                <a16:creationId xmlns:a16="http://schemas.microsoft.com/office/drawing/2014/main" id="{400DF7EA-62DA-2B77-14D6-6CD4EA1742C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3704261" y="100956"/>
            <a:ext cx="10515600" cy="1325563"/>
          </a:xfrm>
          <a:prstGeom prst="rect">
            <a:avLst/>
          </a:prstGeom>
          <a:noFill/>
          <a:ln>
            <a:noFill/>
          </a:ln>
        </p:spPr>
        <p:txBody>
          <a:bodyPr spcFirstLastPara="1" wrap="square" lIns="91425" tIns="45700" rIns="91425" bIns="45700" anchor="ctr" anchorCtr="0">
            <a:normAutofit/>
          </a:bodyPr>
          <a:lstStyle/>
          <a:p>
            <a:pPr marL="0" marR="0" lvl="0" indent="0" algn="l" rtl="0">
              <a:lnSpc>
                <a:spcPct val="100000"/>
              </a:lnSpc>
              <a:spcBef>
                <a:spcPts val="0"/>
              </a:spcBef>
              <a:spcAft>
                <a:spcPts val="0"/>
              </a:spcAft>
              <a:buClr>
                <a:srgbClr val="000000"/>
              </a:buClr>
              <a:buSzPts val="3600"/>
              <a:buFont typeface="Arial" panose="020B0604020202020204"/>
              <a:buNone/>
            </a:pPr>
            <a:r>
              <a:rPr lang="es-CO" b="1" dirty="0">
                <a:solidFill>
                  <a:schemeClr val="lt1"/>
                </a:solidFill>
              </a:rPr>
              <a:t>Interfaz de Inicio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5978820" y="3275112"/>
            <a:ext cx="234360" cy="307777"/>
          </a:xfrm>
          <a:prstGeom prst="rect">
            <a:avLst/>
          </a:prstGeom>
        </p:spPr>
        <p:txBody>
          <a:bodyPr wrap="none">
            <a:spAutoFit/>
          </a:bodyPr>
          <a:lstStyle/>
          <a:p>
            <a:r>
              <a:rPr lang="es-CO" dirty="0"/>
              <a:t> </a:t>
            </a:r>
          </a:p>
        </p:txBody>
      </p:sp>
      <p:sp>
        <p:nvSpPr>
          <p:cNvPr id="4" name="Google Shape;121;p15"/>
          <p:cNvSpPr txBox="1"/>
          <p:nvPr/>
        </p:nvSpPr>
        <p:spPr>
          <a:xfrm>
            <a:off x="1075765" y="2435839"/>
            <a:ext cx="7342094" cy="369332"/>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s-ES" sz="1800" dirty="0">
                <a:solidFill>
                  <a:schemeClr val="dk1"/>
                </a:solidFill>
                <a:latin typeface="Calibri" panose="020F0502020204030204"/>
                <a:ea typeface="Calibri" panose="020F0502020204030204"/>
                <a:cs typeface="Calibri" panose="020F0502020204030204"/>
                <a:sym typeface="Calibri" panose="020F0502020204030204"/>
              </a:rPr>
              <a:t>Insertar imagen de la interfaz de inicio del software</a:t>
            </a:r>
            <a:endParaRPr sz="1800"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14810B92-3112-3508-7B85-AAF0DAF5501D}"/>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3096906" y="1203159"/>
            <a:ext cx="5998185" cy="1200329"/>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7200" b="0" i="0" u="none" strike="noStrike" cap="none" dirty="0">
                <a:solidFill>
                  <a:schemeClr val="dk1"/>
                </a:solidFill>
                <a:latin typeface="Work Sans Light"/>
                <a:ea typeface="Work Sans Light"/>
                <a:cs typeface="Work Sans Light"/>
                <a:sym typeface="Work Sans Light"/>
              </a:rPr>
              <a:t>Integrantes</a:t>
            </a:r>
            <a:endParaRPr sz="7200" b="0" i="0" u="none" strike="noStrike" cap="none" dirty="0">
              <a:solidFill>
                <a:schemeClr val="dk1"/>
              </a:solidFill>
              <a:latin typeface="Work Sans Light"/>
              <a:ea typeface="Work Sans Light"/>
              <a:cs typeface="Work Sans Light"/>
              <a:sym typeface="Work Sans Light"/>
            </a:endParaRPr>
          </a:p>
        </p:txBody>
      </p:sp>
      <p:cxnSp>
        <p:nvCxnSpPr>
          <p:cNvPr id="106" name="Google Shape;106;p2"/>
          <p:cNvCxnSpPr>
            <a:cxnSpLocks/>
          </p:cNvCxnSpPr>
          <p:nvPr/>
        </p:nvCxnSpPr>
        <p:spPr>
          <a:xfrm>
            <a:off x="5146418" y="1319543"/>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087535" y="2862122"/>
            <a:ext cx="3854368" cy="338514"/>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SCRUM No. “1”:</a:t>
            </a: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sp>
        <p:nvSpPr>
          <p:cNvPr id="3" name="CuadroTexto 2"/>
          <p:cNvSpPr txBox="1"/>
          <p:nvPr/>
        </p:nvSpPr>
        <p:spPr>
          <a:xfrm>
            <a:off x="4837309" y="3816519"/>
            <a:ext cx="2354419" cy="1645605"/>
          </a:xfrm>
          <a:prstGeom prst="rect">
            <a:avLst/>
          </a:prstGeom>
          <a:noFill/>
        </p:spPr>
        <p:txBody>
          <a:bodyPr wrap="square">
            <a:noAutofit/>
          </a:bodyPr>
          <a:lstStyle/>
          <a:p>
            <a:r>
              <a:rPr lang="es-ES" sz="2000" dirty="0">
                <a:solidFill>
                  <a:schemeClr val="tx1"/>
                </a:solidFill>
              </a:rPr>
              <a:t>-</a:t>
            </a:r>
            <a:r>
              <a:rPr lang="es-CO" sz="2000" dirty="0">
                <a:solidFill>
                  <a:schemeClr val="tx1"/>
                </a:solidFill>
              </a:rPr>
              <a:t>Edwin Abaunza </a:t>
            </a:r>
            <a:endParaRPr lang="es-CO" sz="2000" b="1" i="1" dirty="0">
              <a:solidFill>
                <a:schemeClr val="tx1"/>
              </a:solidFill>
            </a:endParaRPr>
          </a:p>
          <a:p>
            <a:r>
              <a:rPr lang="es-CO" sz="2000" dirty="0">
                <a:solidFill>
                  <a:schemeClr val="tx1"/>
                </a:solidFill>
              </a:rPr>
              <a:t>-Santiago Cruz </a:t>
            </a:r>
            <a:endParaRPr lang="es-CO" sz="2000" b="1" i="1" dirty="0">
              <a:solidFill>
                <a:schemeClr val="tx1"/>
              </a:solidFill>
            </a:endParaRPr>
          </a:p>
          <a:p>
            <a:r>
              <a:rPr lang="es-CO" sz="2000" dirty="0">
                <a:solidFill>
                  <a:schemeClr val="tx1"/>
                </a:solidFill>
              </a:rPr>
              <a:t>-</a:t>
            </a:r>
            <a:r>
              <a:rPr lang="es-CO" sz="2000" dirty="0" err="1">
                <a:solidFill>
                  <a:schemeClr val="tx1"/>
                </a:solidFill>
              </a:rPr>
              <a:t>Kennen</a:t>
            </a:r>
            <a:r>
              <a:rPr lang="es-CO" sz="2000" dirty="0">
                <a:solidFill>
                  <a:schemeClr val="tx1"/>
                </a:solidFill>
              </a:rPr>
              <a:t> Cortes </a:t>
            </a:r>
            <a:endParaRPr lang="es-CO" sz="2000" b="1" i="1" dirty="0">
              <a:solidFill>
                <a:schemeClr val="tx1"/>
              </a:solidFill>
            </a:endParaRPr>
          </a:p>
          <a:p>
            <a:r>
              <a:rPr lang="es-CO" sz="2000" dirty="0">
                <a:solidFill>
                  <a:schemeClr val="tx1"/>
                </a:solidFill>
              </a:rPr>
              <a:t>-Luis Mariño </a:t>
            </a:r>
            <a:endParaRPr lang="es-CO" sz="2000" b="1" i="1" dirty="0">
              <a:solidFill>
                <a:schemeClr val="tx1"/>
              </a:solidFill>
            </a:endParaRPr>
          </a:p>
          <a:p>
            <a:r>
              <a:rPr lang="es-CO" sz="2000" dirty="0">
                <a:solidFill>
                  <a:schemeClr val="tx1"/>
                </a:solidFill>
              </a:rPr>
              <a:t>-</a:t>
            </a:r>
            <a:r>
              <a:rPr lang="es-CO" sz="2000" dirty="0" err="1">
                <a:solidFill>
                  <a:schemeClr val="tx1"/>
                </a:solidFill>
              </a:rPr>
              <a:t>Mahily</a:t>
            </a:r>
            <a:r>
              <a:rPr lang="es-CO" sz="2000" dirty="0">
                <a:solidFill>
                  <a:schemeClr val="tx1"/>
                </a:solidFill>
              </a:rPr>
              <a:t> </a:t>
            </a:r>
            <a:r>
              <a:rPr lang="es-CO" sz="2000" dirty="0" err="1">
                <a:solidFill>
                  <a:schemeClr val="tx1"/>
                </a:solidFill>
              </a:rPr>
              <a:t>Gutierrez</a:t>
            </a:r>
            <a:r>
              <a:rPr lang="es-CO" sz="2000" dirty="0">
                <a:solidFill>
                  <a:schemeClr val="tx1"/>
                </a:solidFill>
              </a:rPr>
              <a:t> </a:t>
            </a:r>
            <a:endParaRPr lang="es-CO" sz="2000" b="1" i="1" dirty="0">
              <a:solidFill>
                <a:schemeClr val="tx1"/>
              </a:solidFill>
            </a:endParaRPr>
          </a:p>
        </p:txBody>
      </p:sp>
      <p:pic>
        <p:nvPicPr>
          <p:cNvPr id="5" name="Picture 4">
            <a:extLst>
              <a:ext uri="{FF2B5EF4-FFF2-40B4-BE49-F238E27FC236}">
                <a16:creationId xmlns:a16="http://schemas.microsoft.com/office/drawing/2014/main" id="{370C378A-27AB-FFE5-6C28-BD503B08F5A4}"/>
              </a:ext>
            </a:extLst>
          </p:cNvPr>
          <p:cNvPicPr>
            <a:picLocks noChangeAspect="1"/>
          </p:cNvPicPr>
          <p:nvPr/>
        </p:nvPicPr>
        <p:blipFill>
          <a:blip r:embed="rId3"/>
          <a:stretch>
            <a:fillRect/>
          </a:stretch>
        </p:blipFill>
        <p:spPr>
          <a:xfrm>
            <a:off x="223879" y="468044"/>
            <a:ext cx="1831497" cy="754777"/>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41"/>
        <p:cNvGrpSpPr/>
        <p:nvPr/>
      </p:nvGrpSpPr>
      <p:grpSpPr>
        <a:xfrm>
          <a:off x="0" y="0"/>
          <a:ext cx="0" cy="0"/>
          <a:chOff x="0" y="0"/>
          <a:chExt cx="0" cy="0"/>
        </a:xfrm>
      </p:grpSpPr>
      <p:pic>
        <p:nvPicPr>
          <p:cNvPr id="142" name="Google Shape;142;p9" descr="Imagen que contiene Interfaz de usuario gráfica&#10;&#10;Descripción generada automáticamente"/>
          <p:cNvPicPr preferRelativeResize="0"/>
          <p:nvPr/>
        </p:nvPicPr>
        <p:blipFill rotWithShape="1">
          <a:blip r:embed="rId3"/>
          <a:srcRect/>
          <a:stretch>
            <a:fillRect/>
          </a:stretch>
        </p:blipFill>
        <p:spPr>
          <a:xfrm>
            <a:off x="0" y="0"/>
            <a:ext cx="12192000" cy="6858000"/>
          </a:xfrm>
          <a:prstGeom prst="rect">
            <a:avLst/>
          </a:prstGeom>
          <a:noFill/>
          <a:ln>
            <a:noFill/>
          </a:ln>
        </p:spPr>
      </p:pic>
      <p:pic>
        <p:nvPicPr>
          <p:cNvPr id="2" name="Picture 1">
            <a:extLst>
              <a:ext uri="{FF2B5EF4-FFF2-40B4-BE49-F238E27FC236}">
                <a16:creationId xmlns:a16="http://schemas.microsoft.com/office/drawing/2014/main" id="{E6FCDC0F-4BE9-F905-3EBA-462A39D98304}"/>
              </a:ext>
            </a:extLst>
          </p:cNvPr>
          <p:cNvPicPr>
            <a:picLocks noChangeAspect="1"/>
          </p:cNvPicPr>
          <p:nvPr/>
        </p:nvPicPr>
        <p:blipFill>
          <a:blip r:embed="rId4"/>
          <a:stretch>
            <a:fillRect/>
          </a:stretch>
        </p:blipFill>
        <p:spPr>
          <a:xfrm>
            <a:off x="133939" y="110481"/>
            <a:ext cx="2390775" cy="1064444"/>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2524714" y="110481"/>
            <a:ext cx="757318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Planteamiento del Problema</a:t>
            </a:r>
          </a:p>
        </p:txBody>
      </p:sp>
      <p:sp>
        <p:nvSpPr>
          <p:cNvPr id="2" name="Rectángulo 1"/>
          <p:cNvSpPr/>
          <p:nvPr/>
        </p:nvSpPr>
        <p:spPr>
          <a:xfrm>
            <a:off x="456118" y="2784156"/>
            <a:ext cx="11063787" cy="2554545"/>
          </a:xfrm>
          <a:prstGeom prst="rect">
            <a:avLst/>
          </a:prstGeom>
        </p:spPr>
        <p:txBody>
          <a:bodyPr wrap="square">
            <a:spAutoFit/>
          </a:bodyPr>
          <a:lstStyle/>
          <a:p>
            <a:pPr algn="ctr"/>
            <a:r>
              <a:rPr lang="es-MX" sz="2000" dirty="0"/>
              <a:t>En el SENA hemos identificado diversos problemas que afectan tanto a los aprendices como a los instructores. Uno de los más relevantes es la gestión de la ocupación de ambientes, la cual actualmente se realiza mediante minutas físicas manejadas por los vigilantes. Este método ha generado inconvenientes, como el desajuste en las clases debido a que los instructores no siempre están informados de la disponibilidad real de los espacios. Otro problema importante que detectamos es el control de asistencia, ya que actualmente no existe una plataforma centralizada para su registro. Los instructores suelen llevar este control en archivos de Excel, lo cual no es práctico ni eficiente.</a:t>
            </a:r>
            <a:endParaRPr lang="es-ES" sz="2000" b="1" dirty="0">
              <a:solidFill>
                <a:schemeClr val="tx1"/>
              </a:solidFill>
            </a:endParaRPr>
          </a:p>
        </p:txBody>
      </p:sp>
      <p:pic>
        <p:nvPicPr>
          <p:cNvPr id="8" name="Picture 7">
            <a:extLst>
              <a:ext uri="{FF2B5EF4-FFF2-40B4-BE49-F238E27FC236}">
                <a16:creationId xmlns:a16="http://schemas.microsoft.com/office/drawing/2014/main" id="{EE4720A5-C666-7800-2AFA-26C16703EEE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6"/>
        <p:cNvGrpSpPr/>
        <p:nvPr/>
      </p:nvGrpSpPr>
      <p:grpSpPr>
        <a:xfrm>
          <a:off x="0" y="0"/>
          <a:ext cx="0" cy="0"/>
          <a:chOff x="0" y="0"/>
          <a:chExt cx="0" cy="0"/>
        </a:xfrm>
      </p:grpSpPr>
      <p:sp>
        <p:nvSpPr>
          <p:cNvPr id="117" name="Google Shape;117;p4"/>
          <p:cNvSpPr txBox="1">
            <a:spLocks noGrp="1"/>
          </p:cNvSpPr>
          <p:nvPr>
            <p:ph type="title"/>
          </p:nvPr>
        </p:nvSpPr>
        <p:spPr>
          <a:xfrm>
            <a:off x="4181474" y="91431"/>
            <a:ext cx="4675811"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bg1"/>
                </a:solidFill>
              </a:rPr>
              <a:t>  </a:t>
            </a:r>
            <a:r>
              <a:rPr lang="es-CO" b="1" dirty="0">
                <a:solidFill>
                  <a:schemeClr val="bg1"/>
                </a:solidFill>
              </a:rPr>
              <a:t>Justificación</a:t>
            </a:r>
            <a:endParaRPr lang="es-CO" sz="1800" b="1" i="0" u="none" strike="noStrike" cap="none" dirty="0">
              <a:solidFill>
                <a:schemeClr val="bg1"/>
              </a:solidFill>
              <a:latin typeface="Arial" panose="020B0604020202020204"/>
              <a:ea typeface="Arial" panose="020B0604020202020204"/>
              <a:cs typeface="Arial" panose="020B0604020202020204"/>
              <a:sym typeface="Arial" panose="020B0604020202020204"/>
            </a:endParaRPr>
          </a:p>
        </p:txBody>
      </p:sp>
      <p:sp>
        <p:nvSpPr>
          <p:cNvPr id="2" name="Rectángulo 1"/>
          <p:cNvSpPr/>
          <p:nvPr/>
        </p:nvSpPr>
        <p:spPr>
          <a:xfrm>
            <a:off x="196391" y="3069661"/>
            <a:ext cx="11499203" cy="2554545"/>
          </a:xfrm>
          <a:prstGeom prst="rect">
            <a:avLst/>
          </a:prstGeom>
        </p:spPr>
        <p:txBody>
          <a:bodyPr wrap="square">
            <a:spAutoFit/>
          </a:bodyPr>
          <a:lstStyle/>
          <a:p>
            <a:pPr algn="ctr"/>
            <a:r>
              <a:rPr lang="es-MX" sz="2000" dirty="0"/>
              <a:t>La implementación de un sistema de gestión de minutas en el SENA permitirá optimizar la organización y el uso eficiente del tiempo en los diferentes ambientes institucionales, beneficiando de manera directa tanto a los aprendices como a los instructores. Asimismo, el desarrollo de una plataforma digital para el registro de asistencia contribuirá a mejorar el control y seguimiento de los procesos formativos. Adicionalmente, el sistema ofrecerá un espacio para registrar apuntes o novedades relacionadas con incidentes, lo que fortalecerá la comunicación y el manejo oportuno de situaciones relevantes dentro de la institución.</a:t>
            </a:r>
          </a:p>
          <a:p>
            <a:pPr algn="ctr"/>
            <a:endParaRPr lang="es-ES" sz="2000" b="1" dirty="0">
              <a:solidFill>
                <a:schemeClr val="tx1"/>
              </a:solidFill>
            </a:endParaRPr>
          </a:p>
        </p:txBody>
      </p:sp>
      <p:pic>
        <p:nvPicPr>
          <p:cNvPr id="3" name="Picture 2">
            <a:extLst>
              <a:ext uri="{FF2B5EF4-FFF2-40B4-BE49-F238E27FC236}">
                <a16:creationId xmlns:a16="http://schemas.microsoft.com/office/drawing/2014/main" id="{764AE89A-ACC4-4053-9024-644AD84A16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5"/>
          <p:cNvSpPr txBox="1">
            <a:spLocks noGrp="1"/>
          </p:cNvSpPr>
          <p:nvPr>
            <p:ph type="title"/>
          </p:nvPr>
        </p:nvSpPr>
        <p:spPr>
          <a:xfrm>
            <a:off x="4152900" y="88206"/>
            <a:ext cx="5203836" cy="1325700"/>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 General</a:t>
            </a:r>
          </a:p>
        </p:txBody>
      </p:sp>
      <p:sp>
        <p:nvSpPr>
          <p:cNvPr id="2" name="Rectángulo 1"/>
          <p:cNvSpPr/>
          <p:nvPr/>
        </p:nvSpPr>
        <p:spPr>
          <a:xfrm>
            <a:off x="99070" y="2767955"/>
            <a:ext cx="11634089" cy="1323439"/>
          </a:xfrm>
          <a:prstGeom prst="rect">
            <a:avLst/>
          </a:prstGeom>
        </p:spPr>
        <p:txBody>
          <a:bodyPr wrap="square">
            <a:spAutoFit/>
          </a:bodyPr>
          <a:lstStyle/>
          <a:p>
            <a:pPr algn="ctr"/>
            <a:r>
              <a:rPr lang="es-MX" sz="2000" dirty="0"/>
              <a:t>Diseñar e implementar un sistema digital para la gestión de minutas, el control de asistencia y el registro de incidentes en los ambientes del SENA, con el fin de optimizar la organización institucional, mejorar la comunicación entre actores y facilitar el seguimiento eficiente de las actividades formativas.</a:t>
            </a:r>
          </a:p>
        </p:txBody>
      </p:sp>
      <p:pic>
        <p:nvPicPr>
          <p:cNvPr id="3" name="Picture 2">
            <a:extLst>
              <a:ext uri="{FF2B5EF4-FFF2-40B4-BE49-F238E27FC236}">
                <a16:creationId xmlns:a16="http://schemas.microsoft.com/office/drawing/2014/main" id="{333C5875-3D8B-672A-C54C-CBC7C423F0A4}"/>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26"/>
        <p:cNvGrpSpPr/>
        <p:nvPr/>
      </p:nvGrpSpPr>
      <p:grpSpPr>
        <a:xfrm>
          <a:off x="0" y="0"/>
          <a:ext cx="0" cy="0"/>
          <a:chOff x="0" y="0"/>
          <a:chExt cx="0" cy="0"/>
        </a:xfrm>
      </p:grpSpPr>
      <p:sp>
        <p:nvSpPr>
          <p:cNvPr id="127" name="Google Shape;127;p6"/>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    </a:t>
            </a:r>
            <a:r>
              <a:rPr lang="es-CO" sz="4400" b="1" i="0" u="none" strike="noStrike" cap="none" dirty="0">
                <a:solidFill>
                  <a:schemeClr val="bg1"/>
                </a:solidFill>
                <a:latin typeface="Calibri" panose="020F0502020204030204"/>
                <a:ea typeface="Calibri" panose="020F0502020204030204"/>
                <a:cs typeface="Calibri" panose="020F0502020204030204"/>
                <a:sym typeface="Calibri" panose="020F0502020204030204"/>
              </a:rPr>
              <a:t>Objetivos Específicos</a:t>
            </a:r>
          </a:p>
        </p:txBody>
      </p:sp>
      <p:sp>
        <p:nvSpPr>
          <p:cNvPr id="3" name="Rectángulo 2"/>
          <p:cNvSpPr/>
          <p:nvPr/>
        </p:nvSpPr>
        <p:spPr>
          <a:xfrm>
            <a:off x="456235" y="1818181"/>
            <a:ext cx="11499203" cy="400110"/>
          </a:xfrm>
          <a:prstGeom prst="rect">
            <a:avLst/>
          </a:prstGeom>
        </p:spPr>
        <p:txBody>
          <a:bodyPr wrap="square">
            <a:spAutoFit/>
          </a:bodyPr>
          <a:lstStyle/>
          <a:p>
            <a:endParaRPr lang="es-ES" sz="2000" b="1" dirty="0">
              <a:solidFill>
                <a:schemeClr val="tx1"/>
              </a:solidFill>
            </a:endParaRPr>
          </a:p>
        </p:txBody>
      </p:sp>
      <p:pic>
        <p:nvPicPr>
          <p:cNvPr id="2" name="Picture 1">
            <a:extLst>
              <a:ext uri="{FF2B5EF4-FFF2-40B4-BE49-F238E27FC236}">
                <a16:creationId xmlns:a16="http://schemas.microsoft.com/office/drawing/2014/main" id="{E5D8B1CD-F741-76CB-22F9-86CE2FCFFA61}"/>
              </a:ext>
            </a:extLst>
          </p:cNvPr>
          <p:cNvPicPr>
            <a:picLocks noChangeAspect="1"/>
          </p:cNvPicPr>
          <p:nvPr/>
        </p:nvPicPr>
        <p:blipFill>
          <a:blip r:embed="rId3"/>
          <a:stretch>
            <a:fillRect/>
          </a:stretch>
        </p:blipFill>
        <p:spPr>
          <a:xfrm>
            <a:off x="133939" y="110481"/>
            <a:ext cx="2390775" cy="1064444"/>
          </a:xfrm>
          <a:prstGeom prst="rect">
            <a:avLst/>
          </a:prstGeom>
        </p:spPr>
      </p:pic>
      <p:sp>
        <p:nvSpPr>
          <p:cNvPr id="6" name="CuadroTexto 5">
            <a:extLst>
              <a:ext uri="{FF2B5EF4-FFF2-40B4-BE49-F238E27FC236}">
                <a16:creationId xmlns:a16="http://schemas.microsoft.com/office/drawing/2014/main" id="{5A07484F-793D-57A5-BF9D-7163769B012B}"/>
              </a:ext>
            </a:extLst>
          </p:cNvPr>
          <p:cNvSpPr txBox="1"/>
          <p:nvPr/>
        </p:nvSpPr>
        <p:spPr>
          <a:xfrm>
            <a:off x="628650" y="2218291"/>
            <a:ext cx="10817679" cy="4001095"/>
          </a:xfrm>
          <a:prstGeom prst="rect">
            <a:avLst/>
          </a:prstGeom>
          <a:noFill/>
        </p:spPr>
        <p:txBody>
          <a:bodyPr wrap="square" rtlCol="0">
            <a:spAutoFit/>
          </a:bodyPr>
          <a:lstStyle/>
          <a:p>
            <a:pPr lvl="0" algn="ctr" eaLnBrk="0" fontAlgn="base" hangingPunct="0">
              <a:spcBef>
                <a:spcPct val="0"/>
              </a:spcBef>
              <a:spcAft>
                <a:spcPct val="0"/>
              </a:spcAft>
              <a:buClrTx/>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a:pPr>
            <a:r>
              <a:rPr lang="es-MX" altLang="es-MX" sz="2000" dirty="0">
                <a:solidFill>
                  <a:schemeClr val="tx1"/>
                </a:solidFill>
                <a:latin typeface="Arial" panose="020B0604020202020204" pitchFamily="34" charset="0"/>
              </a:rPr>
              <a:t>Desarrollar un módulo digital para la gestión de minutas que permita llevar un control organizado del uso de los ambientes formativos en el SENA.</a:t>
            </a:r>
          </a:p>
          <a:p>
            <a:pPr lvl="0" algn="ctr" eaLnBrk="0" fontAlgn="base" hangingPunct="0">
              <a:spcBef>
                <a:spcPct val="0"/>
              </a:spcBef>
              <a:spcAft>
                <a:spcPct val="0"/>
              </a:spcAft>
              <a:buClrTx/>
              <a:buFontTx/>
              <a:buAutoNum type="arabicPeriod"/>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2"/>
            </a:pPr>
            <a:r>
              <a:rPr lang="es-MX" altLang="es-MX" sz="2000" dirty="0">
                <a:solidFill>
                  <a:schemeClr val="tx1"/>
                </a:solidFill>
                <a:latin typeface="Arial" panose="020B0604020202020204" pitchFamily="34" charset="0"/>
              </a:rPr>
              <a:t>Implementar un sistema de registro de asistencia que facilite a los instructores el seguimiento y control de la participación de los aprendices.</a:t>
            </a:r>
          </a:p>
          <a:p>
            <a:pPr lvl="0" algn="ctr" eaLnBrk="0" fontAlgn="base" hangingPunct="0">
              <a:spcBef>
                <a:spcPct val="0"/>
              </a:spcBef>
              <a:spcAft>
                <a:spcPct val="0"/>
              </a:spcAft>
              <a:buClrTx/>
              <a:buFontTx/>
              <a:buAutoNum type="arabicPeriod" startAt="2"/>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3"/>
            </a:pPr>
            <a:r>
              <a:rPr lang="es-MX" altLang="es-MX" sz="2000" dirty="0">
                <a:solidFill>
                  <a:schemeClr val="tx1"/>
                </a:solidFill>
                <a:latin typeface="Arial" panose="020B0604020202020204" pitchFamily="34" charset="0"/>
              </a:rPr>
              <a:t>Incorporar una funcionalidad para registrar y consultar novedades o incidentes, mejorando la comunicación institucional y la toma de decisiones.</a:t>
            </a:r>
          </a:p>
          <a:p>
            <a:pPr lvl="0" algn="ctr" eaLnBrk="0" fontAlgn="base" hangingPunct="0">
              <a:spcBef>
                <a:spcPct val="0"/>
              </a:spcBef>
              <a:spcAft>
                <a:spcPct val="0"/>
              </a:spcAft>
              <a:buClrTx/>
              <a:buFontTx/>
              <a:buAutoNum type="arabicPeriod" startAt="3"/>
            </a:pPr>
            <a:endParaRPr lang="es-MX" altLang="es-MX" sz="2000" dirty="0">
              <a:solidFill>
                <a:schemeClr val="tx1"/>
              </a:solidFill>
              <a:latin typeface="Arial" panose="020B0604020202020204" pitchFamily="34" charset="0"/>
            </a:endParaRPr>
          </a:p>
          <a:p>
            <a:pPr lvl="0" algn="ctr" eaLnBrk="0" fontAlgn="base" hangingPunct="0">
              <a:spcBef>
                <a:spcPct val="0"/>
              </a:spcBef>
              <a:spcAft>
                <a:spcPct val="0"/>
              </a:spcAft>
              <a:buClrTx/>
              <a:buFontTx/>
              <a:buAutoNum type="arabicPeriod" startAt="4"/>
            </a:pPr>
            <a:r>
              <a:rPr lang="es-MX" altLang="es-MX" sz="2000" dirty="0">
                <a:solidFill>
                  <a:schemeClr val="tx1"/>
                </a:solidFill>
                <a:latin typeface="Arial" panose="020B0604020202020204" pitchFamily="34" charset="0"/>
              </a:rPr>
              <a:t>Diseñar una interfaz intuitiva y accesible para todos los actores involucrados, garantizando una experiencia de usuario eficiente y </a:t>
            </a:r>
            <a:r>
              <a:rPr lang="es-MX" altLang="es-MX" sz="2000">
                <a:solidFill>
                  <a:schemeClr val="tx1"/>
                </a:solidFill>
                <a:latin typeface="Arial" panose="020B0604020202020204" pitchFamily="34" charset="0"/>
              </a:rPr>
              <a:t>funcional.</a:t>
            </a:r>
            <a:endParaRPr lang="es-MX" altLang="es-MX" sz="2000" dirty="0">
              <a:solidFill>
                <a:schemeClr val="tx1"/>
              </a:solidFill>
              <a:latin typeface="Arial" panose="020B0604020202020204" pitchFamily="34" charset="0"/>
            </a:endParaRPr>
          </a:p>
          <a:p>
            <a:endParaRPr lang="es-CO" dirty="0"/>
          </a:p>
        </p:txBody>
      </p:sp>
      <p:sp>
        <p:nvSpPr>
          <p:cNvPr id="9" name="Rectangle 5">
            <a:extLst>
              <a:ext uri="{FF2B5EF4-FFF2-40B4-BE49-F238E27FC236}">
                <a16:creationId xmlns:a16="http://schemas.microsoft.com/office/drawing/2014/main" id="{C8E27B8D-1FF7-FB05-7B6B-E96DD06FE9E7}"/>
              </a:ext>
            </a:extLst>
          </p:cNvPr>
          <p:cNvSpPr>
            <a:spLocks noChangeArrowheads="1"/>
          </p:cNvSpPr>
          <p:nvPr/>
        </p:nvSpPr>
        <p:spPr bwMode="auto">
          <a:xfrm>
            <a:off x="0" y="378510"/>
            <a:ext cx="184731"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
          <p:cNvSpPr txBox="1"/>
          <p:nvPr/>
        </p:nvSpPr>
        <p:spPr>
          <a:xfrm>
            <a:off x="2515901" y="208803"/>
            <a:ext cx="7160197" cy="707846"/>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7200"/>
              <a:buFont typeface="Arial" panose="020B0604020202020204"/>
              <a:buNone/>
            </a:pPr>
            <a:r>
              <a:rPr lang="es-CO" sz="4000" b="1" dirty="0">
                <a:solidFill>
                  <a:schemeClr val="dk1"/>
                </a:solidFill>
                <a:latin typeface="Work Sans Light"/>
                <a:ea typeface="Work Sans Light"/>
                <a:cs typeface="Work Sans Light"/>
                <a:sym typeface="Work Sans Light"/>
              </a:rPr>
              <a:t>Diseño </a:t>
            </a:r>
            <a:r>
              <a:rPr lang="es-CO" sz="4000" b="1" dirty="0">
                <a:solidFill>
                  <a:schemeClr val="dk1"/>
                </a:solidFill>
                <a:latin typeface="Work Sans Light"/>
                <a:sym typeface="Work Sans Light"/>
              </a:rPr>
              <a:t>del Software</a:t>
            </a:r>
            <a:endParaRPr sz="4000" b="1" dirty="0">
              <a:solidFill>
                <a:schemeClr val="dk1"/>
              </a:solidFill>
              <a:latin typeface="Work Sans Light"/>
              <a:sym typeface="Work Sans Light"/>
            </a:endParaRPr>
          </a:p>
        </p:txBody>
      </p:sp>
      <p:cxnSp>
        <p:nvCxnSpPr>
          <p:cNvPr id="106" name="Google Shape;106;p2"/>
          <p:cNvCxnSpPr/>
          <p:nvPr/>
        </p:nvCxnSpPr>
        <p:spPr>
          <a:xfrm>
            <a:off x="5105069" y="916649"/>
            <a:ext cx="1736203" cy="0"/>
          </a:xfrm>
          <a:prstGeom prst="straightConnector1">
            <a:avLst/>
          </a:prstGeom>
          <a:noFill/>
          <a:ln w="9525" cap="flat" cmpd="sng">
            <a:solidFill>
              <a:srgbClr val="38AA00"/>
            </a:solidFill>
            <a:prstDash val="solid"/>
            <a:miter lim="800000"/>
            <a:headEnd type="none" w="sm" len="sm"/>
            <a:tailEnd type="none" w="sm" len="sm"/>
          </a:ln>
        </p:spPr>
      </p:cxnSp>
      <p:sp>
        <p:nvSpPr>
          <p:cNvPr id="107" name="Google Shape;107;p2"/>
          <p:cNvSpPr txBox="1"/>
          <p:nvPr/>
        </p:nvSpPr>
        <p:spPr>
          <a:xfrm>
            <a:off x="4168816" y="3463724"/>
            <a:ext cx="3854368" cy="584775"/>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000000"/>
              </a:buClr>
              <a:buSzPts val="2400"/>
              <a:buFont typeface="Arial" panose="020B0604020202020204"/>
              <a:buNone/>
            </a:pPr>
            <a: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t/>
            </a:r>
            <a:br>
              <a:rPr lang="es-CO"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rPr>
            </a:br>
            <a:endParaRPr sz="1600" b="1" i="0" u="none" strike="noStrike" cap="none" dirty="0">
              <a:solidFill>
                <a:schemeClr val="dk1"/>
              </a:solidFill>
              <a:latin typeface="Calibri" panose="020F0502020204030204"/>
              <a:ea typeface="Calibri" panose="020F0502020204030204"/>
              <a:cs typeface="Calibri" panose="020F0502020204030204"/>
              <a:sym typeface="Calibri" panose="020F0502020204030204"/>
            </a:endParaRPr>
          </a:p>
        </p:txBody>
      </p:sp>
      <p:pic>
        <p:nvPicPr>
          <p:cNvPr id="3" name="Picture 2">
            <a:extLst>
              <a:ext uri="{FF2B5EF4-FFF2-40B4-BE49-F238E27FC236}">
                <a16:creationId xmlns:a16="http://schemas.microsoft.com/office/drawing/2014/main" id="{DC628BE5-A634-3808-F721-7410BECFBBA1}"/>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Casos de Uso</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58EEAA73-F275-5DED-8E9C-F8E9353FDF31}"/>
              </a:ext>
            </a:extLst>
          </p:cNvPr>
          <p:cNvPicPr>
            <a:picLocks noChangeAspect="1"/>
          </p:cNvPicPr>
          <p:nvPr/>
        </p:nvPicPr>
        <p:blipFill>
          <a:blip r:embed="rId3"/>
          <a:stretch>
            <a:fillRect/>
          </a:stretch>
        </p:blipFill>
        <p:spPr>
          <a:xfrm>
            <a:off x="133939" y="110481"/>
            <a:ext cx="2390775" cy="1064444"/>
          </a:xfrm>
          <a:prstGeom prst="rect">
            <a:avLst/>
          </a:prstGeom>
        </p:spPr>
      </p:pic>
      <p:pic>
        <p:nvPicPr>
          <p:cNvPr id="3" name="Imagen 2"/>
          <p:cNvPicPr>
            <a:picLocks noChangeAspect="1"/>
          </p:cNvPicPr>
          <p:nvPr/>
        </p:nvPicPr>
        <p:blipFill rotWithShape="1">
          <a:blip r:embed="rId4">
            <a:extLst>
              <a:ext uri="{28A0092B-C50C-407E-A947-70E740481C1C}">
                <a14:useLocalDpi xmlns:a14="http://schemas.microsoft.com/office/drawing/2010/main" val="0"/>
              </a:ext>
            </a:extLst>
          </a:blip>
          <a:srcRect t="2507" b="8686"/>
          <a:stretch/>
        </p:blipFill>
        <p:spPr>
          <a:xfrm>
            <a:off x="3645780" y="1740665"/>
            <a:ext cx="4119783" cy="4505899"/>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8"/>
          <p:cNvSpPr txBox="1">
            <a:spLocks noGrp="1"/>
          </p:cNvSpPr>
          <p:nvPr>
            <p:ph type="title"/>
          </p:nvPr>
        </p:nvSpPr>
        <p:spPr>
          <a:xfrm>
            <a:off x="456236" y="110481"/>
            <a:ext cx="10515600" cy="1325563"/>
          </a:xfrm>
          <a:prstGeom prst="rect">
            <a:avLst/>
          </a:prstGeom>
          <a:noFill/>
          <a:ln>
            <a:noFill/>
          </a:ln>
        </p:spPr>
        <p:txBody>
          <a:bodyPr spcFirstLastPara="1" wrap="square" lIns="91425" tIns="45700" rIns="91425" bIns="45700" anchor="ctr" anchorCtr="0">
            <a:normAutofit/>
          </a:bodyPr>
          <a:lstStyle/>
          <a:p>
            <a:pPr marL="0" marR="0" lvl="0" indent="0" algn="ctr" rtl="0">
              <a:lnSpc>
                <a:spcPct val="100000"/>
              </a:lnSpc>
              <a:spcBef>
                <a:spcPts val="0"/>
              </a:spcBef>
              <a:spcAft>
                <a:spcPts val="0"/>
              </a:spcAft>
              <a:buClr>
                <a:srgbClr val="000000"/>
              </a:buClr>
              <a:buSzPts val="3600"/>
              <a:buFont typeface="Arial" panose="020B0604020202020204"/>
              <a:buNone/>
            </a:pPr>
            <a:r>
              <a:rPr lang="es-ES" altLang="es-CO" b="1" dirty="0">
                <a:solidFill>
                  <a:schemeClr val="lt1"/>
                </a:solidFill>
              </a:rPr>
              <a:t>   </a:t>
            </a:r>
            <a:r>
              <a:rPr lang="es-CO" b="1" dirty="0">
                <a:solidFill>
                  <a:schemeClr val="lt1"/>
                </a:solidFill>
              </a:rPr>
              <a:t>Diagrama de Clases</a:t>
            </a:r>
            <a:endParaRPr sz="1800" b="0" i="0" u="none" strike="noStrike" cap="none" dirty="0">
              <a:solidFill>
                <a:srgbClr val="000000"/>
              </a:solidFill>
              <a:latin typeface="Arial" panose="020B0604020202020204"/>
              <a:ea typeface="Arial" panose="020B0604020202020204"/>
              <a:cs typeface="Arial" panose="020B0604020202020204"/>
              <a:sym typeface="Arial" panose="020B0604020202020204"/>
            </a:endParaRPr>
          </a:p>
        </p:txBody>
      </p:sp>
      <p:pic>
        <p:nvPicPr>
          <p:cNvPr id="2" name="Picture 1">
            <a:extLst>
              <a:ext uri="{FF2B5EF4-FFF2-40B4-BE49-F238E27FC236}">
                <a16:creationId xmlns:a16="http://schemas.microsoft.com/office/drawing/2014/main" id="{B0A7607D-FD51-DCCD-8468-A2AEC8721816}"/>
              </a:ext>
            </a:extLst>
          </p:cNvPr>
          <p:cNvPicPr>
            <a:picLocks noChangeAspect="1"/>
          </p:cNvPicPr>
          <p:nvPr/>
        </p:nvPicPr>
        <p:blipFill>
          <a:blip r:embed="rId3"/>
          <a:stretch>
            <a:fillRect/>
          </a:stretch>
        </p:blipFill>
        <p:spPr>
          <a:xfrm>
            <a:off x="133939" y="110481"/>
            <a:ext cx="2390775" cy="1064444"/>
          </a:xfrm>
          <a:prstGeom prst="rect">
            <a:avLst/>
          </a:prstGeom>
        </p:spPr>
      </p:pic>
    </p:spTree>
  </p:cSld>
  <p:clrMapOvr>
    <a:masterClrMapping/>
  </p:clrMapOvr>
</p:sld>
</file>

<file path=ppt/theme/theme1.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e Offic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5d6dac1f-6572-46e6-8ac2-54aa885adc11" xsi:nil="true"/>
    <lcf76f155ced4ddcb4097134ff3c332f xmlns="7f8eb868-f2a7-49ec-80f2-9ac6732c6161">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o" ma:contentTypeID="0x0101009C160BF63992044A99946E4B9FF8A5D5" ma:contentTypeVersion="14" ma:contentTypeDescription="Crear nuevo documento." ma:contentTypeScope="" ma:versionID="de16a2f1483f07f01f664ea99c541bb4">
  <xsd:schema xmlns:xsd="http://www.w3.org/2001/XMLSchema" xmlns:xs="http://www.w3.org/2001/XMLSchema" xmlns:p="http://schemas.microsoft.com/office/2006/metadata/properties" xmlns:ns2="7f8eb868-f2a7-49ec-80f2-9ac6732c6161" xmlns:ns3="5d6dac1f-6572-46e6-8ac2-54aa885adc11" targetNamespace="http://schemas.microsoft.com/office/2006/metadata/properties" ma:root="true" ma:fieldsID="2aeeeaca6a92989f39bea69df05468af" ns2:_="" ns3:_="">
    <xsd:import namespace="7f8eb868-f2a7-49ec-80f2-9ac6732c6161"/>
    <xsd:import namespace="5d6dac1f-6572-46e6-8ac2-54aa885adc11"/>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SearchProperties" minOccurs="0"/>
                <xsd:element ref="ns3:SharedWithUsers" minOccurs="0"/>
                <xsd:element ref="ns3:SharedWithDetail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f8eb868-f2a7-49ec-80f2-9ac6732c6161"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SearchProperties" ma:index="11" nillable="true" ma:displayName="MediaServiceSearchProperties" ma:hidden="true" ma:internalName="MediaServiceSearchProperties" ma:readOnly="true">
      <xsd:simpleType>
        <xsd:restriction base="dms:Note"/>
      </xsd:simpleType>
    </xsd:element>
    <xsd:element name="lcf76f155ced4ddcb4097134ff3c332f" ma:index="15" nillable="true" ma:taxonomy="true" ma:internalName="lcf76f155ced4ddcb4097134ff3c332f" ma:taxonomyFieldName="MediaServiceImageTags" ma:displayName="Etiquetas de imagen" ma:readOnly="false" ma:fieldId="{5cf76f15-5ced-4ddc-b409-7134ff3c332f}" ma:taxonomyMulti="true" ma:sspId="d33c8c81-5745-4931-bcc4-c2aeafe86780" ma:termSetId="09814cd3-568e-fe90-9814-8d621ff8fb84" ma:anchorId="fba54fb3-c3e1-fe81-a776-ca4b69148c4d" ma:open="true" ma:isKeyword="false">
      <xsd:complexType>
        <xsd:sequence>
          <xsd:element ref="pc:Terms" minOccurs="0" maxOccurs="1"/>
        </xsd:sequence>
      </xsd:complexType>
    </xsd:element>
    <xsd:element name="MediaServiceDateTaken" ma:index="17" nillable="true" ma:displayName="MediaServiceDateTaken" ma:hidden="true" ma:indexed="true" ma:internalName="MediaServiceDateTaken"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5d6dac1f-6572-46e6-8ac2-54aa885adc11" elementFormDefault="qualified">
    <xsd:import namespace="http://schemas.microsoft.com/office/2006/documentManagement/types"/>
    <xsd:import namespace="http://schemas.microsoft.com/office/infopath/2007/PartnerControls"/>
    <xsd:element name="SharedWithUsers" ma:index="12" nillable="true" ma:displayName="Compartido con"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Detalles de uso compartido" ma:internalName="SharedWithDetails" ma:readOnly="true">
      <xsd:simpleType>
        <xsd:restriction base="dms:Note">
          <xsd:maxLength value="255"/>
        </xsd:restriction>
      </xsd:simpleType>
    </xsd:element>
    <xsd:element name="TaxCatchAll" ma:index="16" nillable="true" ma:displayName="Taxonomy Catch All Column" ma:hidden="true" ma:list="{ccdf9414-da01-4ed1-94d9-1ffe773bbf71}" ma:internalName="TaxCatchAll" ma:showField="CatchAllData" ma:web="5d6dac1f-6572-46e6-8ac2-54aa885adc1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e contenido"/>
        <xsd:element ref="dc:title" minOccurs="0" maxOccurs="1" ma:index="4" ma:displayName="Títu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091B3500-55FD-47A2-B150-4704A4114CB7}">
  <ds:schemaRefs/>
</ds:datastoreItem>
</file>

<file path=customXml/itemProps2.xml><?xml version="1.0" encoding="utf-8"?>
<ds:datastoreItem xmlns:ds="http://schemas.openxmlformats.org/officeDocument/2006/customXml" ds:itemID="{FB48A022-90FE-46FD-B6B9-A5517959569C}">
  <ds:schemaRefs/>
</ds:datastoreItem>
</file>

<file path=customXml/itemProps3.xml><?xml version="1.0" encoding="utf-8"?>
<ds:datastoreItem xmlns:ds="http://schemas.openxmlformats.org/officeDocument/2006/customXml" ds:itemID="{C020FF02-1FE7-4B92-A947-88F847DE8F80}">
  <ds:schemaRefs/>
</ds:datastoreItem>
</file>

<file path=docProps/app.xml><?xml version="1.0" encoding="utf-8"?>
<Properties xmlns="http://schemas.openxmlformats.org/officeDocument/2006/extended-properties" xmlns:vt="http://schemas.openxmlformats.org/officeDocument/2006/docPropsVTypes">
  <TotalTime>577</TotalTime>
  <Words>595</Words>
  <Application>Microsoft Office PowerPoint</Application>
  <PresentationFormat>Panorámica</PresentationFormat>
  <Paragraphs>63</Paragraphs>
  <Slides>20</Slides>
  <Notes>20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20</vt:i4>
      </vt:variant>
    </vt:vector>
  </HeadingPairs>
  <TitlesOfParts>
    <vt:vector size="24" baseType="lpstr">
      <vt:lpstr>Arial</vt:lpstr>
      <vt:lpstr>Work Sans Light</vt:lpstr>
      <vt:lpstr>Calibri</vt:lpstr>
      <vt:lpstr>Tema de Office</vt:lpstr>
      <vt:lpstr>Presentación de PowerPoint</vt:lpstr>
      <vt:lpstr>Presentación de PowerPoint</vt:lpstr>
      <vt:lpstr>    Planteamiento del Problema</vt:lpstr>
      <vt:lpstr>  Justificación</vt:lpstr>
      <vt:lpstr>  Objetivo General</vt:lpstr>
      <vt:lpstr>    Objetivos Específicos</vt:lpstr>
      <vt:lpstr>Presentación de PowerPoint</vt:lpstr>
      <vt:lpstr>   Diagrama de Casos de Uso</vt:lpstr>
      <vt:lpstr>   Diagrama de Clases</vt:lpstr>
      <vt:lpstr>Diagrama de Componentes</vt:lpstr>
      <vt:lpstr>Historias de Usuario</vt:lpstr>
      <vt:lpstr>Presentación de PowerPoint</vt:lpstr>
      <vt:lpstr>Diagrama Modelo Relacional</vt:lpstr>
      <vt:lpstr> Consultas</vt:lpstr>
      <vt:lpstr>  Procedimientos Almacenados y/o funciones</vt:lpstr>
      <vt:lpstr>   Roles y Permisos</vt:lpstr>
      <vt:lpstr>  Diccionario de Datos</vt:lpstr>
      <vt:lpstr>Presentación de PowerPoint</vt:lpstr>
      <vt:lpstr>Interfaz de Inicio</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Aprendiz</dc:creator>
  <cp:lastModifiedBy>SANTIAGO</cp:lastModifiedBy>
  <cp:revision>33</cp:revision>
  <dcterms:created xsi:type="dcterms:W3CDTF">2025-05-26T20:38:52Z</dcterms:created>
  <dcterms:modified xsi:type="dcterms:W3CDTF">2025-06-10T01:48:04Z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0x0101009C160BF63992044A99946E4B9FF8A5D5</vt:lpwstr>
  </property>
  <property fmtid="{D5CDD505-2E9C-101B-9397-08002B2CF9AE}" pid="3" name="ICV">
    <vt:lpwstr>7729856EFE08410485B8B3C880226020_12</vt:lpwstr>
  </property>
  <property fmtid="{D5CDD505-2E9C-101B-9397-08002B2CF9AE}" pid="4" name="KSOProductBuildVer">
    <vt:lpwstr>3082-12.2.0.21179</vt:lpwstr>
  </property>
</Properties>
</file>