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9" r:id="rId5"/>
    <p:sldId id="267" r:id="rId6"/>
    <p:sldId id="268" r:id="rId7"/>
    <p:sldId id="269" r:id="rId8"/>
    <p:sldId id="270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4CC"/>
    <a:srgbClr val="2140C3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23EF-3540-E33C-EE0C-19C80BF2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0438-C908-F996-E7CE-DE7A4C038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E851-DB33-C9B9-25CA-2E318AEB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229C-1B18-5563-2E06-6B1647D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8DB6-983B-E42C-5C3A-C81605FA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E28C-24C9-82E7-5B20-DB6B4562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384E4-2C6A-B0D0-A6A1-0CF7B1323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D11E-0DD5-569D-C242-C4A0F941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0930-96F1-ECB4-5D55-035FFF46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8128-F716-C5CE-DBCD-5247D36C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4158-4A50-9A06-7ABC-A2217EB8D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DBE65-C9EC-A729-6DF8-6D5B1D7E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A8E2-5B95-5E93-F40F-A6D3AB14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1410-357E-E804-AAF5-BAE9BDFD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C824-0230-FA51-A20E-B7064A19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8B0B-4193-FDCF-9B04-51B423E6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8994-50DE-4423-779B-635A7DA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966F-1460-7BFF-9D35-0C87AC99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B050-9638-1DB0-4871-A66FEC2E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DA18-E049-556D-419E-9B6A44CF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68A5-A676-475D-E824-E623B1B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3F07-DDCD-BB4E-837A-94317971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C89B-7351-C955-5DB5-E13A3A3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91F7-8FB5-589D-C3B2-6B0186FA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F3B9-5F96-BAE8-E178-C88ED49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5744-3A9A-3E3A-89E4-F5FFD962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4CB2-8416-1178-8848-4944FBD67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A704-2CA0-EB37-7725-CCEBE043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B19DA-AB58-604E-15EA-8341D501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DE58-DE97-32A5-F54C-2229C681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9F668-CF29-BE09-617F-C85301E0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BAED-E8DA-EC3B-2214-50544D46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BA16-C7A8-980A-5AAE-BDBB2207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141C-7318-511D-8B14-1B482216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0D5F-C56F-6856-B03B-A93FCA0C1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BFF30-071B-639C-3554-473903B10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7F49E-57F8-C26C-B05F-58D62839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B3CB4-B467-14BF-7179-59522B3C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E459E-EBE8-6E1D-F99B-DA758B53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0465-25E1-F7AB-B1D8-801DF81D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8786-4BEE-C2AD-3DED-AD62B2B3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ADC9-CF3C-88F3-8938-BF83054F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5DF7-E3A5-6792-2FE8-D8E84B96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D6061-836D-9439-980D-60484E21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0BE4E-0B33-6EA2-3A48-C0D5B256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134B0-6808-80BD-8573-38208201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2F32-38B7-8C55-7B55-E3C7F093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07F4-EB14-F955-2631-D44F434C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00660-FB13-2AF5-FFAA-0F8E2181C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1E00F-40DA-F063-DE87-42CE038A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8DDC-ECA9-3D9D-99B2-7128B3C8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C2C05-A242-C2C7-88DC-77CA1483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9945-F91C-A91D-DD34-E553CC2D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1C93B-4F38-2708-FA52-ABC1383F2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3B97-3E68-B1F2-7BCC-17630DAD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9768-DAF8-85F2-9837-98202D1A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18F05-0E7F-7BD8-E20D-7A23E78D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B92B8-8B14-A7C7-EFA4-E120773A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68A95-E917-0892-7679-5600277E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438B-FFA2-CDDB-E6E7-5447E8A2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5171-7739-6A0F-5FBF-BA6B5BF5B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7134-309A-4A43-B1F2-BA773FF2FEC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9AA6-3699-1D78-152B-D55CB2DD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B73E-7B0B-01C8-E6B9-8F15A92D3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5CFF-12FF-494D-9719-1AB16A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645FCC-5EB1-50EF-F79A-3D823E20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F924CB-B785-733E-4917-1FFFBE5FB2A4}"/>
              </a:ext>
            </a:extLst>
          </p:cNvPr>
          <p:cNvSpPr/>
          <p:nvPr/>
        </p:nvSpPr>
        <p:spPr>
          <a:xfrm>
            <a:off x="-1" y="-184639"/>
            <a:ext cx="12430492" cy="7244861"/>
          </a:xfrm>
          <a:prstGeom prst="rect">
            <a:avLst/>
          </a:prstGeom>
          <a:solidFill>
            <a:srgbClr val="FFFFFF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0624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44AC8-9B4A-38F0-495B-16E672934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2D5292-2F3F-8C18-537C-4D34B53A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A4A04-AF15-0F39-FC28-A25EE943DFAE}"/>
              </a:ext>
            </a:extLst>
          </p:cNvPr>
          <p:cNvSpPr/>
          <p:nvPr/>
        </p:nvSpPr>
        <p:spPr>
          <a:xfrm>
            <a:off x="-1" y="-184639"/>
            <a:ext cx="12430492" cy="7244861"/>
          </a:xfrm>
          <a:prstGeom prst="rect">
            <a:avLst/>
          </a:prstGeom>
          <a:solidFill>
            <a:srgbClr val="FFFFFF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</a:rPr>
              <a:t>ThANk</a:t>
            </a:r>
            <a:r>
              <a:rPr lang="en-US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</a:rPr>
              <a:t>yOu</a:t>
            </a:r>
            <a:endParaRPr lang="en-US" sz="10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ADDF-83EE-1FDD-2EAF-4DFCB6EA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101560-B72A-2BCA-35BF-1EB0BC8A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497F81-01BC-1D59-7B6D-697FC7055499}"/>
              </a:ext>
            </a:extLst>
          </p:cNvPr>
          <p:cNvSpPr/>
          <p:nvPr/>
        </p:nvSpPr>
        <p:spPr>
          <a:xfrm>
            <a:off x="0" y="-193431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4F53F-0414-400C-9553-0D944D66EA9D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50023-168E-B2EA-C03B-03FC525C44E3}"/>
              </a:ext>
            </a:extLst>
          </p:cNvPr>
          <p:cNvSpPr txBox="1"/>
          <p:nvPr/>
        </p:nvSpPr>
        <p:spPr>
          <a:xfrm>
            <a:off x="1792165" y="244357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INTRODUCTION 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6A3F8-6782-8212-74BD-9F75CAEE2CD0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8F1A-2BAF-D900-9F60-3D6C94C0745F}"/>
              </a:ext>
            </a:extLst>
          </p:cNvPr>
          <p:cNvSpPr txBox="1"/>
          <p:nvPr/>
        </p:nvSpPr>
        <p:spPr>
          <a:xfrm>
            <a:off x="147485" y="1289687"/>
            <a:ext cx="11897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Course Title: Cyber and Intellectual Property Law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Presentation topic: E-Journal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EB2A0E-79E6-A7FF-7C21-B34AD1CF746F}"/>
              </a:ext>
            </a:extLst>
          </p:cNvPr>
          <p:cNvGrpSpPr/>
          <p:nvPr/>
        </p:nvGrpSpPr>
        <p:grpSpPr>
          <a:xfrm>
            <a:off x="958362" y="2541685"/>
            <a:ext cx="10275278" cy="3692723"/>
            <a:chOff x="958362" y="2541685"/>
            <a:chExt cx="10275278" cy="36927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0F8FC1-30F6-E796-C26B-83B38DCDEF10}"/>
                </a:ext>
              </a:extLst>
            </p:cNvPr>
            <p:cNvSpPr txBox="1"/>
            <p:nvPr/>
          </p:nvSpPr>
          <p:spPr>
            <a:xfrm>
              <a:off x="1143091" y="2541685"/>
              <a:ext cx="860767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Presented by: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AB09CC-DED0-2BD4-D129-0E2688DFE178}"/>
                </a:ext>
              </a:extLst>
            </p:cNvPr>
            <p:cNvGrpSpPr/>
            <p:nvPr/>
          </p:nvGrpSpPr>
          <p:grpSpPr>
            <a:xfrm>
              <a:off x="958362" y="2965069"/>
              <a:ext cx="10275278" cy="3269339"/>
              <a:chOff x="958362" y="2965069"/>
              <a:chExt cx="10275278" cy="326933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5EE8BEC-0638-3BE8-B883-D1C3BABEDE31}"/>
                  </a:ext>
                </a:extLst>
              </p:cNvPr>
              <p:cNvSpPr/>
              <p:nvPr/>
            </p:nvSpPr>
            <p:spPr>
              <a:xfrm>
                <a:off x="958362" y="3580622"/>
                <a:ext cx="4730816" cy="206309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C793BDA8-0B82-3ABA-6459-4E5B463C4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93" y="2965069"/>
                <a:ext cx="4546085" cy="3244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300000"/>
                  </a:lnSpc>
                  <a:spcBef>
                    <a:spcPct val="0"/>
                  </a:spcBef>
                  <a:spcAft>
                    <a:spcPts val="80"/>
                  </a:spcAft>
                  <a:buClrTx/>
                  <a:buSzTx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Md. Mahim Babu</a:t>
                </a:r>
              </a:p>
              <a:p>
                <a:pPr marL="285750" marR="0" lvl="0" indent="-28575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lang="en-US" altLang="en-US" sz="24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 ID: 2210176124</a:t>
                </a:r>
              </a:p>
              <a:p>
                <a:pPr marL="285750" marR="0" lvl="0" indent="-28575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lang="en-US" altLang="en-US" sz="24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Department: CSE </a:t>
                </a:r>
              </a:p>
              <a:p>
                <a:pPr marL="285750" marR="0" lvl="0" indent="-28575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lang="en-US" altLang="en-US" sz="24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Session: 2021-2022</a:t>
                </a:r>
                <a:br>
                  <a:rPr lang="en-US" altLang="en-US" sz="2400" dirty="0">
                    <a:latin typeface="Arial" panose="020B0604020202020204" pitchFamily="34" charset="0"/>
                  </a:rPr>
                </a:b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1BBA918-657C-4C54-3584-A152C82EB423}"/>
                  </a:ext>
                </a:extLst>
              </p:cNvPr>
              <p:cNvGrpSpPr/>
              <p:nvPr/>
            </p:nvGrpSpPr>
            <p:grpSpPr>
              <a:xfrm>
                <a:off x="6502824" y="2989930"/>
                <a:ext cx="4730816" cy="3244478"/>
                <a:chOff x="6694425" y="2965069"/>
                <a:chExt cx="4730816" cy="3244478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ACA5311-6AB8-4121-3305-2F35C280928B}"/>
                    </a:ext>
                  </a:extLst>
                </p:cNvPr>
                <p:cNvSpPr/>
                <p:nvPr/>
              </p:nvSpPr>
              <p:spPr>
                <a:xfrm>
                  <a:off x="6694425" y="3580622"/>
                  <a:ext cx="4730816" cy="206309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3">
                  <a:extLst>
                    <a:ext uri="{FF2B5EF4-FFF2-40B4-BE49-F238E27FC236}">
                      <a16:creationId xmlns:a16="http://schemas.microsoft.com/office/drawing/2014/main" id="{AD70E000-0EC9-9DF0-54C2-F2BAEC4C6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79156" y="2965069"/>
                  <a:ext cx="4546085" cy="32444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300000"/>
                    </a:lnSpc>
                    <a:spcBef>
                      <a:spcPct val="0"/>
                    </a:spcBef>
                    <a:spcAft>
                      <a:spcPts val="80"/>
                    </a:spcAft>
                    <a:buClrTx/>
                    <a:buSzTx/>
                    <a:tabLst/>
                  </a:pPr>
                  <a:r>
                    <a:rPr lang="en-US" altLang="en-US" sz="2800" b="1" dirty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Saim Ahmed Emon</a:t>
                  </a:r>
                  <a:endPara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marR="0" lvl="0" indent="-28575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</a:pPr>
                  <a:r>
                    <a:rPr lang="en-US" altLang="en-US" sz="2400" dirty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 ID: 2211076105</a:t>
                  </a:r>
                </a:p>
                <a:p>
                  <a:pPr marL="285750" marR="0" lvl="0" indent="-28575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</a:pPr>
                  <a:r>
                    <a:rPr lang="en-US" altLang="en-US" sz="2400" dirty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Department: CSE </a:t>
                  </a:r>
                </a:p>
                <a:p>
                  <a:pPr marL="285750" marR="0" lvl="0" indent="-28575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Char char="Ø"/>
                    <a:tabLst/>
                  </a:pPr>
                  <a:r>
                    <a:rPr lang="en-US" altLang="en-US" sz="2400" dirty="0"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Session: 2021-2022</a:t>
                  </a:r>
                  <a:br>
                    <a:rPr lang="en-US" altLang="en-US" sz="2400" dirty="0">
                      <a:latin typeface="Arial" panose="020B0604020202020204" pitchFamily="34" charset="0"/>
                    </a:rPr>
                  </a:b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5825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366A1-3CA8-0E34-8BBC-9F0F48C9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DF08D0-9507-03F6-3E22-0FF88C56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0F28EC-EFBF-3BF1-F20C-5A09E185631B}"/>
              </a:ext>
            </a:extLst>
          </p:cNvPr>
          <p:cNvSpPr/>
          <p:nvPr/>
        </p:nvSpPr>
        <p:spPr>
          <a:xfrm>
            <a:off x="6205" y="-193431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C4B6F-5F04-F83D-22BD-0206B1A94FCC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6DAD-8DF3-CD3C-8148-C89925C3ED68}"/>
              </a:ext>
            </a:extLst>
          </p:cNvPr>
          <p:cNvSpPr txBox="1"/>
          <p:nvPr/>
        </p:nvSpPr>
        <p:spPr>
          <a:xfrm>
            <a:off x="1792165" y="244357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E-JOURNAL 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F9496-E59F-36F5-4F09-80448EB3BE44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34F7A-67E9-33D9-39DE-4E8C119D0F68}"/>
              </a:ext>
            </a:extLst>
          </p:cNvPr>
          <p:cNvSpPr txBox="1"/>
          <p:nvPr/>
        </p:nvSpPr>
        <p:spPr>
          <a:xfrm>
            <a:off x="388950" y="1191839"/>
            <a:ext cx="11616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Definition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E-Journals are electronic or digital versions of academic and professional journals accessible online.</a:t>
            </a:r>
          </a:p>
          <a:p>
            <a:pPr algn="just"/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  <a:p>
            <a:pPr algn="just"/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Example: IEEE Xplore (science), PubMed Central (medicine), Emerald Insight (business) etc.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78D55CD-4612-5F54-5A7C-5FB8CD78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32" y="2341701"/>
            <a:ext cx="4546085" cy="472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ts val="80"/>
              </a:spcAft>
              <a:buClrTx/>
              <a:buSzTx/>
              <a:tabLst/>
            </a:pPr>
            <a:r>
              <a:rPr lang="en-US" alt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Peer-reviewed for credibility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Includes resources like multimedia, hyperlinks and datasets.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F473D9-87EF-14A9-B0BF-89BE617F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60" y="2341701"/>
            <a:ext cx="4546085" cy="466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ts val="8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 global knowledge sharing.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Provide convenient access to scholarly research.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US" sz="2400" dirty="0"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8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62355-C2FE-B78A-A9BE-02C5A179B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01310F-4B38-0815-244C-8D6B829C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65420A-45F6-5421-AC75-5F94638787D6}"/>
              </a:ext>
            </a:extLst>
          </p:cNvPr>
          <p:cNvSpPr/>
          <p:nvPr/>
        </p:nvSpPr>
        <p:spPr>
          <a:xfrm>
            <a:off x="-1" y="-184639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B84B8-6075-D27C-8662-4D0BB20A9A37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CD5B0-02C6-C9E3-7E90-2048BA179FD3}"/>
              </a:ext>
            </a:extLst>
          </p:cNvPr>
          <p:cNvSpPr txBox="1"/>
          <p:nvPr/>
        </p:nvSpPr>
        <p:spPr>
          <a:xfrm>
            <a:off x="1792165" y="74666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STRENGTHS</a:t>
            </a:r>
            <a:endParaRPr lang="en-US" sz="5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00A5A-7333-27C4-ED3C-CF66A2630EC7}"/>
              </a:ext>
            </a:extLst>
          </p:cNvPr>
          <p:cNvSpPr txBox="1"/>
          <p:nvPr/>
        </p:nvSpPr>
        <p:spPr>
          <a:xfrm>
            <a:off x="1503486" y="-483577"/>
            <a:ext cx="175846" cy="101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F03F1-D289-58C0-27DA-8AC4FAD107B5}"/>
              </a:ext>
            </a:extLst>
          </p:cNvPr>
          <p:cNvSpPr txBox="1"/>
          <p:nvPr/>
        </p:nvSpPr>
        <p:spPr>
          <a:xfrm>
            <a:off x="958362" y="87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9F355-3A3B-53F4-3A98-FC58BF426FB3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D48DD-46D8-3377-CF1F-082899AFFF51}"/>
              </a:ext>
            </a:extLst>
          </p:cNvPr>
          <p:cNvSpPr txBox="1"/>
          <p:nvPr/>
        </p:nvSpPr>
        <p:spPr>
          <a:xfrm>
            <a:off x="887105" y="1257301"/>
            <a:ext cx="106562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Available 24/7 globally.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Saves printing and distribution costs.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Searchability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Easy to search content using keywords.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Reduces paper usage.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Hyperlinks, multimedia, etc.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F588E-A79C-78EB-4A42-E827078E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544E5F-6FF6-909B-1D1D-866BDF9DA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4E350-5F06-5606-9B8C-DB3CC35A18A4}"/>
              </a:ext>
            </a:extLst>
          </p:cNvPr>
          <p:cNvSpPr/>
          <p:nvPr/>
        </p:nvSpPr>
        <p:spPr>
          <a:xfrm>
            <a:off x="-1" y="-184639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57662-4C02-EEE1-4421-1FF5C17965AF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DA23D-1169-1F24-A656-9688AE22101F}"/>
              </a:ext>
            </a:extLst>
          </p:cNvPr>
          <p:cNvSpPr txBox="1"/>
          <p:nvPr/>
        </p:nvSpPr>
        <p:spPr>
          <a:xfrm>
            <a:off x="1792165" y="74666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WEAKNESSES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AA599-03D4-6A20-957E-8E4DBF5D011C}"/>
              </a:ext>
            </a:extLst>
          </p:cNvPr>
          <p:cNvSpPr txBox="1"/>
          <p:nvPr/>
        </p:nvSpPr>
        <p:spPr>
          <a:xfrm>
            <a:off x="958362" y="87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E58C-5F0F-81CF-5553-DCB70675CEFA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7AC49-2064-4613-35F7-A17CFC68B412}"/>
              </a:ext>
            </a:extLst>
          </p:cNvPr>
          <p:cNvSpPr txBox="1"/>
          <p:nvPr/>
        </p:nvSpPr>
        <p:spPr>
          <a:xfrm>
            <a:off x="887105" y="1257301"/>
            <a:ext cx="106562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Dependence</a:t>
            </a:r>
            <a:r>
              <a:rPr lang="en-US" sz="3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Requires devices and internet access. 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</a:t>
            </a:r>
            <a:r>
              <a:rPr lang="en-US" sz="3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Not accessible to everyone equally.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Concerns</a:t>
            </a:r>
            <a:r>
              <a:rPr lang="en-US" sz="3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Risk of unauthorized access or breaches.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Costs</a:t>
            </a:r>
            <a:r>
              <a:rPr lang="en-US" sz="3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High fees for premium content.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Copyright Issues</a:t>
            </a:r>
            <a:r>
              <a:rPr lang="en-US" sz="3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Piracy and plagiarism risks.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38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3AD77-C7FC-8F54-5E24-4F9AFFF79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5A461C-DF0C-F4A9-DB87-A867772CD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908E9D-3A87-AE07-4D0C-85BC9ADDF446}"/>
              </a:ext>
            </a:extLst>
          </p:cNvPr>
          <p:cNvSpPr/>
          <p:nvPr/>
        </p:nvSpPr>
        <p:spPr>
          <a:xfrm>
            <a:off x="-1" y="-184639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EC88B-B7FE-BCB0-4660-8C3E477E5C99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041C6-3B53-EBC6-C416-7FCEA35EE31D}"/>
              </a:ext>
            </a:extLst>
          </p:cNvPr>
          <p:cNvSpPr txBox="1"/>
          <p:nvPr/>
        </p:nvSpPr>
        <p:spPr>
          <a:xfrm>
            <a:off x="1792165" y="74666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OPPORTUNITIES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1383A-EC4F-8748-4C7D-91BDFD2FDA0E}"/>
              </a:ext>
            </a:extLst>
          </p:cNvPr>
          <p:cNvSpPr txBox="1"/>
          <p:nvPr/>
        </p:nvSpPr>
        <p:spPr>
          <a:xfrm>
            <a:off x="958362" y="87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2FA1-C9E8-0030-2495-161A13AA7825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CA2F4-F65D-81FB-A5FB-1C39B97D62BF}"/>
              </a:ext>
            </a:extLst>
          </p:cNvPr>
          <p:cNvSpPr txBox="1"/>
          <p:nvPr/>
        </p:nvSpPr>
        <p:spPr>
          <a:xfrm>
            <a:off x="887105" y="1257301"/>
            <a:ext cx="1065627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Emerging Markets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Growing demand in developing countries.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Enhances academic and professional collaborations.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of AI for personalized recommendations.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 Access Movement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Promotes free distribution of knowledge.</a:t>
            </a:r>
          </a:p>
          <a:p>
            <a:pPr algn="just"/>
            <a:endParaRPr lang="en-US" sz="38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8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680E0-13A7-97DF-1A99-C93F380F2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66CD97-C179-0A94-AEAC-D217EBDB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172DFD-3F72-0CB9-4975-4FB9BBB88289}"/>
              </a:ext>
            </a:extLst>
          </p:cNvPr>
          <p:cNvSpPr/>
          <p:nvPr/>
        </p:nvSpPr>
        <p:spPr>
          <a:xfrm>
            <a:off x="-1" y="-184639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82B06-4814-DE12-E593-961CEEF75037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B10B2-2DBD-83C4-F951-873022151867}"/>
              </a:ext>
            </a:extLst>
          </p:cNvPr>
          <p:cNvSpPr txBox="1"/>
          <p:nvPr/>
        </p:nvSpPr>
        <p:spPr>
          <a:xfrm>
            <a:off x="1792165" y="131885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THREATS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35E92-3D27-00D3-F6D7-9306E1190079}"/>
              </a:ext>
            </a:extLst>
          </p:cNvPr>
          <p:cNvSpPr txBox="1"/>
          <p:nvPr/>
        </p:nvSpPr>
        <p:spPr>
          <a:xfrm>
            <a:off x="958362" y="87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89582-1C94-E627-2365-2E38B32754B2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4C4C7-89AA-BCE4-A9DD-E3F5D3C84870}"/>
              </a:ext>
            </a:extLst>
          </p:cNvPr>
          <p:cNvSpPr txBox="1"/>
          <p:nvPr/>
        </p:nvSpPr>
        <p:spPr>
          <a:xfrm>
            <a:off x="887105" y="1613118"/>
            <a:ext cx="10656276" cy="505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Vulnerable to hacking and data breaches.</a:t>
            </a:r>
          </a:p>
          <a:p>
            <a:pPr marL="571500" indent="-571500" algn="just">
              <a:lnSpc>
                <a:spcPct val="150000"/>
              </a:lnSpc>
              <a:spcAft>
                <a:spcPts val="150"/>
              </a:spcAft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Free vs. paid models.</a:t>
            </a:r>
          </a:p>
          <a:p>
            <a:pPr marL="571500" indent="-571500" algn="just">
              <a:lnSpc>
                <a:spcPct val="150000"/>
              </a:lnSpc>
              <a:spcAft>
                <a:spcPts val="150"/>
              </a:spcAft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Fatigue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Over-reliance on screens.</a:t>
            </a:r>
          </a:p>
          <a:p>
            <a:pPr marL="571500" indent="-571500" algn="just">
              <a:spcAft>
                <a:spcPts val="120"/>
              </a:spcAft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Regulation Issues</a:t>
            </a:r>
            <a:r>
              <a:rPr lang="en-US" sz="4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Evolving copyright and data privacy laws.</a:t>
            </a:r>
          </a:p>
          <a:p>
            <a:pPr marL="571500" indent="-571500" algn="just">
              <a:spcAft>
                <a:spcPts val="150"/>
              </a:spcAft>
              <a:buFont typeface="Wingdings" panose="05000000000000000000" pitchFamily="2" charset="2"/>
              <a:buChar char="v"/>
            </a:pPr>
            <a:endParaRPr lang="en-US" sz="38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8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C1476-7A23-B40C-9961-60F846DB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D4B0CD-EA6F-60D4-AC11-0CDAA9AA9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06548E-D589-1C27-2F38-05D75603A2DA}"/>
              </a:ext>
            </a:extLst>
          </p:cNvPr>
          <p:cNvSpPr/>
          <p:nvPr/>
        </p:nvSpPr>
        <p:spPr>
          <a:xfrm>
            <a:off x="-1" y="-184639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BC206-0D0D-E986-7B44-9D34E7B541C7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38A05-9930-DED0-4367-F52F939F10B6}"/>
              </a:ext>
            </a:extLst>
          </p:cNvPr>
          <p:cNvSpPr txBox="1"/>
          <p:nvPr/>
        </p:nvSpPr>
        <p:spPr>
          <a:xfrm>
            <a:off x="1792165" y="74666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BANGLADESH PERSPECTIVE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FD5F8-BA6A-52A7-83B8-265FFC8FD9A5}"/>
              </a:ext>
            </a:extLst>
          </p:cNvPr>
          <p:cNvSpPr txBox="1"/>
          <p:nvPr/>
        </p:nvSpPr>
        <p:spPr>
          <a:xfrm>
            <a:off x="958362" y="87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AF259-FD98-566B-7EED-B83372624F40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FEB2F1B-C447-8752-229E-2EA74CE2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3" y="1130379"/>
            <a:ext cx="5188881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internet penetration.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Rising academic interest in digital resources.</a:t>
            </a:r>
            <a:br>
              <a:rPr lang="en-US" altLang="en-US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17667A-FE96-AC96-BD73-567E3C7E4AAF}"/>
              </a:ext>
            </a:extLst>
          </p:cNvPr>
          <p:cNvCxnSpPr>
            <a:cxnSpLocks/>
          </p:cNvCxnSpPr>
          <p:nvPr/>
        </p:nvCxnSpPr>
        <p:spPr>
          <a:xfrm>
            <a:off x="6096000" y="2005339"/>
            <a:ext cx="0" cy="3585986"/>
          </a:xfrm>
          <a:prstGeom prst="line">
            <a:avLst/>
          </a:prstGeom>
          <a:ln w="57150" cap="rnd">
            <a:solidFill>
              <a:srgbClr val="1894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40022B85-1289-7E14-5094-66238513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424" y="1058742"/>
            <a:ext cx="5188881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Limited digital literacy in rural areas.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foreign planforms.</a:t>
            </a:r>
            <a:br>
              <a:rPr lang="en-US" altLang="en-US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77102-5199-2B8B-22DD-126804BB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247EE2-4FA4-2D37-6E08-D57F94029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849203"/>
            <a:ext cx="12430491" cy="1657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B389E-50A8-6641-D4C2-5D4E11C9B6B9}"/>
              </a:ext>
            </a:extLst>
          </p:cNvPr>
          <p:cNvSpPr/>
          <p:nvPr/>
        </p:nvSpPr>
        <p:spPr>
          <a:xfrm>
            <a:off x="-1" y="-184639"/>
            <a:ext cx="12430491" cy="7244861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sz="100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7BFCE-3A72-A130-745F-018F511B46A7}"/>
              </a:ext>
            </a:extLst>
          </p:cNvPr>
          <p:cNvSpPr txBox="1"/>
          <p:nvPr/>
        </p:nvSpPr>
        <p:spPr>
          <a:xfrm>
            <a:off x="1243049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06C5-58C6-5D20-4AC7-332B6EC7A9FB}"/>
              </a:ext>
            </a:extLst>
          </p:cNvPr>
          <p:cNvSpPr txBox="1"/>
          <p:nvPr/>
        </p:nvSpPr>
        <p:spPr>
          <a:xfrm>
            <a:off x="1792165" y="74666"/>
            <a:ext cx="86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BANGLADESH PERSPECTIVE</a:t>
            </a:r>
            <a:endParaRPr lang="en-US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62C4-428B-0792-9E09-D2B82CFA3EC1}"/>
              </a:ext>
            </a:extLst>
          </p:cNvPr>
          <p:cNvSpPr txBox="1"/>
          <p:nvPr/>
        </p:nvSpPr>
        <p:spPr>
          <a:xfrm>
            <a:off x="958362" y="87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FC716-A655-9B88-CCF5-611BF91BBD04}"/>
              </a:ext>
            </a:extLst>
          </p:cNvPr>
          <p:cNvSpPr txBox="1"/>
          <p:nvPr/>
        </p:nvSpPr>
        <p:spPr>
          <a:xfrm>
            <a:off x="4044462" y="-1362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969A1E3-8FD9-5410-77B0-427E3871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3" y="853381"/>
            <a:ext cx="518888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initiatives in ICT.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universities to build repositories. </a:t>
            </a:r>
            <a:br>
              <a:rPr lang="en-US" altLang="en-US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D6C8E7-2ACD-2B62-0037-E53405AFA2B6}"/>
              </a:ext>
            </a:extLst>
          </p:cNvPr>
          <p:cNvCxnSpPr>
            <a:cxnSpLocks/>
          </p:cNvCxnSpPr>
          <p:nvPr/>
        </p:nvCxnSpPr>
        <p:spPr>
          <a:xfrm>
            <a:off x="6096000" y="2005339"/>
            <a:ext cx="0" cy="3585986"/>
          </a:xfrm>
          <a:prstGeom prst="line">
            <a:avLst/>
          </a:prstGeom>
          <a:ln w="57150" cap="rnd">
            <a:solidFill>
              <a:srgbClr val="1894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18B18F2E-7F32-B49F-D3CC-89D13270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089" y="870549"/>
            <a:ext cx="518888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Lack of  robust cybersecurity policies.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Slow adoption of open-access policies.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1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17</cp:revision>
  <dcterms:created xsi:type="dcterms:W3CDTF">2024-11-16T12:42:40Z</dcterms:created>
  <dcterms:modified xsi:type="dcterms:W3CDTF">2024-11-16T14:59:09Z</dcterms:modified>
</cp:coreProperties>
</file>